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69" r:id="rId3"/>
    <p:sldId id="270" r:id="rId4"/>
    <p:sldId id="283" r:id="rId5"/>
    <p:sldId id="259" r:id="rId6"/>
    <p:sldId id="271" r:id="rId7"/>
    <p:sldId id="272" r:id="rId8"/>
    <p:sldId id="263" r:id="rId9"/>
    <p:sldId id="273" r:id="rId10"/>
    <p:sldId id="274" r:id="rId11"/>
    <p:sldId id="275" r:id="rId12"/>
    <p:sldId id="284" r:id="rId13"/>
    <p:sldId id="266" r:id="rId14"/>
    <p:sldId id="265" r:id="rId15"/>
    <p:sldId id="276" r:id="rId16"/>
    <p:sldId id="277" r:id="rId17"/>
    <p:sldId id="267" r:id="rId18"/>
    <p:sldId id="268" r:id="rId19"/>
    <p:sldId id="280" r:id="rId20"/>
    <p:sldId id="281" r:id="rId21"/>
    <p:sldId id="278" r:id="rId22"/>
    <p:sldId id="279" r:id="rId23"/>
    <p:sldId id="282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CC"/>
    <a:srgbClr val="CC0066"/>
    <a:srgbClr val="FF0000"/>
    <a:srgbClr val="FF9900"/>
    <a:srgbClr val="006600"/>
    <a:srgbClr val="800000"/>
    <a:srgbClr val="990000"/>
    <a:srgbClr val="99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03" autoAdjust="0"/>
    <p:restoredTop sz="91424" autoAdjust="0"/>
  </p:normalViewPr>
  <p:slideViewPr>
    <p:cSldViewPr>
      <p:cViewPr varScale="1">
        <p:scale>
          <a:sx n="78" d="100"/>
          <a:sy n="78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8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2D3997E-247D-47F3-B4C2-89A1F5B86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745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0882B7-A498-403F-BD6C-4EBCE131DB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6175B-E0FE-4C03-935A-2B15C9D16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E3A9E-D5A7-4653-83C7-14A1B74A9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C033E-561F-439B-82FE-22152FF40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56CA9-AB47-4F8E-8A53-5AA94C7C9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7A7AA-3755-458C-B2DC-444271751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83DB1-60A9-4620-B5A9-E42984B7F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A85BA-EDE3-4974-A486-78FAC8683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BC125-996A-4D28-A144-57AF59DC4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144E3-647D-4BD2-8125-2AADB2386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4BBCE-3758-46DF-A91D-F1A87F857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849D4-2650-4431-B5D0-D8DCDE1DD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A786D8F-3893-4DEA-9336-30AD32BE3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WordArt 4"/>
          <p:cNvSpPr>
            <a:spLocks noChangeArrowheads="1" noChangeShapeType="1" noTextEdit="1"/>
          </p:cNvSpPr>
          <p:nvPr/>
        </p:nvSpPr>
        <p:spPr bwMode="auto">
          <a:xfrm>
            <a:off x="323528" y="1071562"/>
            <a:ext cx="8640960" cy="3365549"/>
          </a:xfrm>
          <a:prstGeom prst="rect">
            <a:avLst/>
          </a:prstGeom>
          <a:solidFill>
            <a:schemeClr val="accent5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66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ANATOMY OF 8</a:t>
            </a:r>
            <a:r>
              <a:rPr lang="en-US" sz="3600" b="1" kern="10" baseline="3000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66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TH</a:t>
            </a:r>
            <a:r>
              <a:rPr lang="en-US" sz="3600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66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 CRANIAL NERVES </a:t>
            </a:r>
          </a:p>
          <a:p>
            <a:pPr algn="ctr"/>
            <a:r>
              <a:rPr lang="en-US" sz="3600" b="1" i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66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VESTIBULOCOCHLEAR </a:t>
            </a:r>
            <a:endParaRPr lang="en-US" sz="3600" b="1" i="1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FF0066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  <a:p>
            <a:pPr algn="ctr"/>
            <a:r>
              <a:rPr lang="en-US" sz="3600" b="1" i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66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PATHWAYS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755576" y="4797152"/>
            <a:ext cx="7488832" cy="156966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solidFill>
                  <a:srgbClr val="000066"/>
                </a:solidFill>
              </a:rPr>
              <a:t>Prof. </a:t>
            </a:r>
            <a:r>
              <a:rPr lang="en-US" sz="3200" b="1" i="1" dirty="0">
                <a:solidFill>
                  <a:srgbClr val="000066"/>
                </a:solidFill>
              </a:rPr>
              <a:t>Ahmed Fathalla </a:t>
            </a:r>
            <a:r>
              <a:rPr lang="en-US" sz="3200" b="1" i="1" dirty="0" smtClean="0">
                <a:solidFill>
                  <a:srgbClr val="000066"/>
                </a:solidFill>
              </a:rPr>
              <a:t>Ibrahim</a:t>
            </a:r>
          </a:p>
          <a:p>
            <a:r>
              <a:rPr lang="en-US" sz="3200" b="1" i="1" dirty="0" smtClean="0">
                <a:solidFill>
                  <a:srgbClr val="000066"/>
                </a:solidFill>
              </a:rPr>
              <a:t>Professor of Anatomy</a:t>
            </a:r>
          </a:p>
          <a:p>
            <a:r>
              <a:rPr lang="en-US" sz="3200" b="1" i="1" dirty="0" smtClean="0">
                <a:solidFill>
                  <a:srgbClr val="000066"/>
                </a:solidFill>
              </a:rPr>
              <a:t>E-mail</a:t>
            </a:r>
            <a:r>
              <a:rPr lang="en-US" sz="3200" b="1" i="1" smtClean="0">
                <a:solidFill>
                  <a:srgbClr val="000066"/>
                </a:solidFill>
              </a:rPr>
              <a:t>: </a:t>
            </a:r>
            <a:r>
              <a:rPr lang="en-US" sz="3200" b="1" i="1" smtClean="0">
                <a:solidFill>
                  <a:srgbClr val="000066"/>
                </a:solidFill>
              </a:rPr>
              <a:t>ahmedfathala@gmail.com</a:t>
            </a:r>
            <a:endParaRPr lang="en-US" sz="3200" b="1" i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  <p:bldP spid="3277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79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  <a:effectLst/>
              </a:rPr>
              <a:t>Auditory radiation ends in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 auditory cortex (superior temporal </a:t>
            </a: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gyrus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which is connected to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auditory association cortex. </a:t>
            </a:r>
          </a:p>
          <a:p>
            <a:pPr>
              <a:buFont typeface="Wingdings" pitchFamily="2" charset="2"/>
              <a:buChar char="q"/>
            </a:pP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N.B.: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Representation of cochlea is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bilateral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at all levels above cochlear nuclei.</a:t>
            </a:r>
          </a:p>
          <a:p>
            <a:pPr>
              <a:buFont typeface="Wingdings" pitchFamily="2" charset="2"/>
              <a:buChar char="q"/>
            </a:pPr>
            <a:endParaRPr lang="en-US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AUDITORY PATHWAY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2996952"/>
            <a:ext cx="8097666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PATHWAY</a:t>
            </a:r>
            <a:endParaRPr lang="en-US" sz="5400" b="1" dirty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VESTIBULAR PATHWAY</a:t>
            </a:r>
            <a:endParaRPr lang="en-US" dirty="0"/>
          </a:p>
        </p:txBody>
      </p:sp>
      <p:pic>
        <p:nvPicPr>
          <p:cNvPr id="5" name="Content Placeholder 4" descr="5th &amp; 7th 01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434513"/>
            <a:ext cx="4038600" cy="28573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Content Placeholder 5" descr="5th &amp; 7th 010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233334"/>
            <a:ext cx="4244280" cy="39319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Connector 4"/>
          <p:cNvSpPr/>
          <p:nvPr/>
        </p:nvSpPr>
        <p:spPr>
          <a:xfrm>
            <a:off x="1714500" y="5715000"/>
            <a:ext cx="357188" cy="385763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Connector 11"/>
          <p:cNvCxnSpPr>
            <a:stCxn id="5" idx="6"/>
          </p:cNvCxnSpPr>
          <p:nvPr/>
        </p:nvCxnSpPr>
        <p:spPr>
          <a:xfrm flipV="1">
            <a:off x="2071688" y="5857875"/>
            <a:ext cx="1143000" cy="5080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286000" y="6000750"/>
            <a:ext cx="1000125" cy="71438"/>
          </a:xfrm>
          <a:prstGeom prst="line">
            <a:avLst/>
          </a:prstGeom>
          <a:ln w="2857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2893220" y="5107781"/>
            <a:ext cx="1071562" cy="428625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V="1">
            <a:off x="3536156" y="4679157"/>
            <a:ext cx="142875" cy="71438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643313" y="4643438"/>
            <a:ext cx="214312" cy="142875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3500438" y="3857625"/>
            <a:ext cx="714375" cy="600075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2" name="Straight Connector 31"/>
          <p:cNvCxnSpPr>
            <a:stCxn id="30" idx="2"/>
            <a:endCxn id="30" idx="6"/>
          </p:cNvCxnSpPr>
          <p:nvPr/>
        </p:nvCxnSpPr>
        <p:spPr>
          <a:xfrm rot="10800000" flipH="1">
            <a:off x="3500438" y="4157663"/>
            <a:ext cx="714375" cy="1587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30" idx="0"/>
            <a:endCxn id="30" idx="4"/>
          </p:cNvCxnSpPr>
          <p:nvPr/>
        </p:nvCxnSpPr>
        <p:spPr>
          <a:xfrm rot="16200000" flipH="1">
            <a:off x="3556794" y="4158457"/>
            <a:ext cx="600075" cy="1587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571875" y="3857625"/>
            <a:ext cx="28575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571875" y="4143375"/>
            <a:ext cx="30956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4000500" y="4429125"/>
            <a:ext cx="642938" cy="28575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3965576" y="5394325"/>
            <a:ext cx="1357312" cy="1587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 flipV="1">
            <a:off x="4429125" y="6072188"/>
            <a:ext cx="214313" cy="142875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6200000" flipH="1">
            <a:off x="4643438" y="6072188"/>
            <a:ext cx="142875" cy="142875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857625" y="5000625"/>
            <a:ext cx="1495425" cy="7381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 </a:t>
            </a:r>
            <a:r>
              <a:rPr lang="en-US" sz="1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ral</a:t>
            </a: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en-US" sz="1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Vestibulospinal</a:t>
            </a:r>
            <a:endParaRPr lang="en-US" sz="14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tract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214813" y="6215063"/>
            <a:ext cx="6731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AHCs</a:t>
            </a:r>
            <a:endParaRPr lang="en-US" sz="14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5" name="Straight Connector 64"/>
          <p:cNvCxnSpPr>
            <a:stCxn id="30" idx="6"/>
          </p:cNvCxnSpPr>
          <p:nvPr/>
        </p:nvCxnSpPr>
        <p:spPr>
          <a:xfrm flipV="1">
            <a:off x="4214813" y="4143375"/>
            <a:ext cx="1357312" cy="14288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4394994" y="5036344"/>
            <a:ext cx="2070100" cy="287338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0800000" flipV="1">
            <a:off x="5072063" y="6215063"/>
            <a:ext cx="214312" cy="71437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16200000" flipH="1">
            <a:off x="5250656" y="6250782"/>
            <a:ext cx="142875" cy="71438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786313" y="4357688"/>
            <a:ext cx="1495425" cy="738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</a:t>
            </a:r>
          </a:p>
          <a:p>
            <a:pPr algn="ctr">
              <a:defRPr/>
            </a:pPr>
            <a:r>
              <a:rPr lang="en-US" sz="1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Vestibulospinal</a:t>
            </a:r>
            <a:endParaRPr lang="en-US" sz="14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tract</a:t>
            </a:r>
          </a:p>
        </p:txBody>
      </p:sp>
      <p:cxnSp>
        <p:nvCxnSpPr>
          <p:cNvPr id="80" name="Straight Connector 79"/>
          <p:cNvCxnSpPr/>
          <p:nvPr/>
        </p:nvCxnSpPr>
        <p:spPr>
          <a:xfrm rot="5400000" flipH="1" flipV="1">
            <a:off x="4607719" y="3178969"/>
            <a:ext cx="1930400" cy="1588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000500" y="3857625"/>
            <a:ext cx="3929063" cy="1588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>
            <a:off x="4250532" y="3679031"/>
            <a:ext cx="4787900" cy="1587"/>
          </a:xfrm>
          <a:prstGeom prst="line">
            <a:avLst/>
          </a:prstGeom>
          <a:ln w="57150">
            <a:solidFill>
              <a:srgbClr val="00006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 flipH="1" flipV="1">
            <a:off x="6822282" y="2750344"/>
            <a:ext cx="2216150" cy="1587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0800000">
            <a:off x="7715250" y="1500188"/>
            <a:ext cx="214313" cy="142875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 flipH="1" flipV="1">
            <a:off x="7929563" y="1500188"/>
            <a:ext cx="142875" cy="142875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7429500" y="1000125"/>
            <a:ext cx="113823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NVP</a:t>
            </a:r>
          </a:p>
          <a:p>
            <a:pPr algn="ctr">
              <a:defRPr/>
            </a:pP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(Thalamus)</a:t>
            </a:r>
          </a:p>
        </p:txBody>
      </p:sp>
      <p:cxnSp>
        <p:nvCxnSpPr>
          <p:cNvPr id="101" name="Straight Connector 100"/>
          <p:cNvCxnSpPr>
            <a:stCxn id="97" idx="0"/>
          </p:cNvCxnSpPr>
          <p:nvPr/>
        </p:nvCxnSpPr>
        <p:spPr>
          <a:xfrm rot="16200000" flipV="1">
            <a:off x="7857332" y="858044"/>
            <a:ext cx="214312" cy="69850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10800000">
            <a:off x="7786688" y="714375"/>
            <a:ext cx="142875" cy="71438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V="1">
            <a:off x="7929563" y="714375"/>
            <a:ext cx="142875" cy="71438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7215188" y="285750"/>
            <a:ext cx="14827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Area</a:t>
            </a:r>
          </a:p>
        </p:txBody>
      </p:sp>
      <p:cxnSp>
        <p:nvCxnSpPr>
          <p:cNvPr id="109" name="Straight Connector 108"/>
          <p:cNvCxnSpPr/>
          <p:nvPr/>
        </p:nvCxnSpPr>
        <p:spPr>
          <a:xfrm rot="10800000">
            <a:off x="4929188" y="3286125"/>
            <a:ext cx="571500" cy="1588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rot="10800000">
            <a:off x="5000625" y="2786063"/>
            <a:ext cx="500063" cy="1587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10800000">
            <a:off x="5000625" y="2214563"/>
            <a:ext cx="571500" cy="1587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16200000" flipV="1">
            <a:off x="4786313" y="3143250"/>
            <a:ext cx="142875" cy="142875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10800000" flipV="1">
            <a:off x="4786313" y="3286125"/>
            <a:ext cx="142875" cy="71438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rot="16200000" flipV="1">
            <a:off x="4893469" y="2678907"/>
            <a:ext cx="142875" cy="71437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rot="5400000">
            <a:off x="4893469" y="2821782"/>
            <a:ext cx="142875" cy="71437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rot="16200000" flipV="1">
            <a:off x="4893469" y="2107407"/>
            <a:ext cx="142875" cy="71437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rot="5400000">
            <a:off x="4893469" y="2250282"/>
            <a:ext cx="142875" cy="71437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2928938" y="3071813"/>
            <a:ext cx="175418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Abducent</a:t>
            </a: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3000375" y="2571750"/>
            <a:ext cx="17367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Trochlear</a:t>
            </a: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2714625" y="2000250"/>
            <a:ext cx="20447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Occulomotor</a:t>
            </a: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1357313" y="5143500"/>
            <a:ext cx="10398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Ganglion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2500313" y="4929188"/>
            <a:ext cx="161766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 nerve</a:t>
            </a:r>
          </a:p>
        </p:txBody>
      </p:sp>
      <p:cxnSp>
        <p:nvCxnSpPr>
          <p:cNvPr id="139" name="Straight Connector 138"/>
          <p:cNvCxnSpPr>
            <a:stCxn id="5" idx="2"/>
          </p:cNvCxnSpPr>
          <p:nvPr/>
        </p:nvCxnSpPr>
        <p:spPr>
          <a:xfrm rot="10800000">
            <a:off x="1428750" y="5857875"/>
            <a:ext cx="285750" cy="5080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stCxn id="5" idx="2"/>
          </p:cNvCxnSpPr>
          <p:nvPr/>
        </p:nvCxnSpPr>
        <p:spPr>
          <a:xfrm rot="10800000" flipV="1">
            <a:off x="1428750" y="5908675"/>
            <a:ext cx="285750" cy="163513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5" idx="2"/>
          </p:cNvCxnSpPr>
          <p:nvPr/>
        </p:nvCxnSpPr>
        <p:spPr>
          <a:xfrm rot="10800000" flipV="1">
            <a:off x="1571625" y="5908675"/>
            <a:ext cx="142875" cy="23495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0" y="5500688"/>
            <a:ext cx="1490663" cy="9540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Hair Cells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Vestibule 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Semicircular 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Canals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5643563" y="3071813"/>
            <a:ext cx="4445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5643563" y="5429250"/>
            <a:ext cx="4445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cxnSp>
        <p:nvCxnSpPr>
          <p:cNvPr id="152" name="Straight Arrow Connector 151"/>
          <p:cNvCxnSpPr>
            <a:stCxn id="149" idx="0"/>
          </p:cNvCxnSpPr>
          <p:nvPr/>
        </p:nvCxnSpPr>
        <p:spPr>
          <a:xfrm rot="16200000" flipV="1">
            <a:off x="5718969" y="2924969"/>
            <a:ext cx="71438" cy="222250"/>
          </a:xfrm>
          <a:prstGeom prst="straightConnector1">
            <a:avLst/>
          </a:prstGeom>
          <a:ln w="38100">
            <a:solidFill>
              <a:srgbClr val="00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/>
          <p:nvPr/>
        </p:nvCxnSpPr>
        <p:spPr>
          <a:xfrm rot="10800000">
            <a:off x="5429250" y="5857875"/>
            <a:ext cx="214313" cy="1588"/>
          </a:xfrm>
          <a:prstGeom prst="straightConnector1">
            <a:avLst/>
          </a:prstGeom>
          <a:ln w="38100">
            <a:solidFill>
              <a:srgbClr val="00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214313" y="1357313"/>
            <a:ext cx="43957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+ B = Medial Longitudinal </a:t>
            </a:r>
            <a:r>
              <a:rPr lang="en-US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fasciculus</a:t>
            </a:r>
            <a:endParaRPr lang="en-US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1928813" y="214313"/>
            <a:ext cx="4875212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PATHWAY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2143125" y="6072188"/>
            <a:ext cx="147796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Cochlear nerve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3857625" y="3857625"/>
            <a:ext cx="33337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3857625" y="4143375"/>
            <a:ext cx="2349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5929313" y="1785938"/>
            <a:ext cx="13271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Median Plane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4929188" y="6286500"/>
            <a:ext cx="6731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AHCs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1714500" y="4071938"/>
            <a:ext cx="1714500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</a:t>
            </a:r>
            <a:r>
              <a:rPr lang="en-US" sz="1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Nuclei</a:t>
            </a:r>
          </a:p>
        </p:txBody>
      </p:sp>
      <p:cxnSp>
        <p:nvCxnSpPr>
          <p:cNvPr id="166" name="Straight Connector 165"/>
          <p:cNvCxnSpPr>
            <a:stCxn id="47" idx="0"/>
          </p:cNvCxnSpPr>
          <p:nvPr/>
        </p:nvCxnSpPr>
        <p:spPr>
          <a:xfrm rot="16200000" flipV="1">
            <a:off x="2463800" y="2608263"/>
            <a:ext cx="1588" cy="2500312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 rot="16200000" flipV="1">
            <a:off x="1071563" y="3714750"/>
            <a:ext cx="142875" cy="142875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 rot="5400000">
            <a:off x="1071563" y="3857625"/>
            <a:ext cx="142875" cy="142875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Box 170"/>
          <p:cNvSpPr txBox="1"/>
          <p:nvPr/>
        </p:nvSpPr>
        <p:spPr>
          <a:xfrm>
            <a:off x="2000250" y="3500438"/>
            <a:ext cx="56991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ICP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0" y="3357563"/>
            <a:ext cx="1624013" cy="738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Flocculonodular</a:t>
            </a: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Lobe</a:t>
            </a:r>
          </a:p>
          <a:p>
            <a:pPr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(Cerebellum)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2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3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9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9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0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6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1" dur="8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2" dur="8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8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8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3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8" dur="8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9" dur="8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8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7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8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9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4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9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4" dur="8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5" dur="8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8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8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3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8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3" dur="8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4" dur="8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8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0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5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0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5" dur="8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6" dur="8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7" dur="8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2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7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2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7" dur="8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8" dur="8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9" dur="8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2" dur="8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3" dur="8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4" dur="8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9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4" dur="8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5" dur="8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6" dur="8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1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3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8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3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4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5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0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5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>
                      <p:stCondLst>
                        <p:cond delay="indefinite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0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5" dur="8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6" dur="8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7" dur="8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0" grpId="0" animBg="1"/>
      <p:bldP spid="47" grpId="0"/>
      <p:bldP spid="48" grpId="0"/>
      <p:bldP spid="62" grpId="0"/>
      <p:bldP spid="63" grpId="0"/>
      <p:bldP spid="73" grpId="0"/>
      <p:bldP spid="97" grpId="0"/>
      <p:bldP spid="107" grpId="0"/>
      <p:bldP spid="132" grpId="0"/>
      <p:bldP spid="134" grpId="0"/>
      <p:bldP spid="135" grpId="0"/>
      <p:bldP spid="136" grpId="0"/>
      <p:bldP spid="137" grpId="0"/>
      <p:bldP spid="148" grpId="0"/>
      <p:bldP spid="149" grpId="0"/>
      <p:bldP spid="150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/>
      <p:bldP spid="171" grpId="0"/>
      <p:bldP spid="17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CC0066"/>
                </a:solidFill>
              </a:rPr>
              <a:t>VESTIBULAR 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637112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ORDER NEURONES: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Vestibular ganglion</a:t>
            </a:r>
            <a:r>
              <a:rPr lang="en-US" sz="2800" dirty="0" smtClean="0">
                <a:solidFill>
                  <a:srgbClr val="0000CC"/>
                </a:solidFill>
              </a:rPr>
              <a:t> located in Internal Auditory </a:t>
            </a:r>
            <a:r>
              <a:rPr lang="en-US" sz="2800" dirty="0" err="1" smtClean="0">
                <a:solidFill>
                  <a:srgbClr val="0000CC"/>
                </a:solidFill>
              </a:rPr>
              <a:t>Meatus</a:t>
            </a:r>
            <a:r>
              <a:rPr lang="en-US" sz="2800" dirty="0" smtClean="0">
                <a:solidFill>
                  <a:srgbClr val="0000CC"/>
                </a:solidFill>
              </a:rPr>
              <a:t>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Axons make </a:t>
            </a:r>
            <a:r>
              <a:rPr lang="en-US" sz="2800" dirty="0" err="1" smtClean="0">
                <a:solidFill>
                  <a:srgbClr val="0000CC"/>
                </a:solidFill>
                <a:effectLst/>
              </a:rPr>
              <a:t>dendritic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 contacts with hair cells in vestibule &amp; semicircular canals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defRPr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Both cochlear &amp; vestibular nerves meet &amp; emerge through 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auditory (acoustic) 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meatus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 to cranial cavity.</a:t>
            </a:r>
          </a:p>
          <a:p>
            <a:pPr>
              <a:defRPr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Vestibular &amp; cochlear parts enter 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pons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through 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pontocerebellar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cerebellopontine</a:t>
            </a:r>
            <a:r>
              <a:rPr lang="en-US" sz="2800" i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angle 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(lateral to facial nerve).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01008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ORDER NEURONES: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Superior, Lateral, Medial &amp; Inferior Vestibular Nuclei</a:t>
            </a:r>
            <a:r>
              <a:rPr lang="en-US" i="1" dirty="0" smtClean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in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medulla &amp;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pons</a:t>
            </a:r>
            <a:r>
              <a:rPr lang="en-US" dirty="0" smtClean="0">
                <a:solidFill>
                  <a:srgbClr val="0000CC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  <a:effectLst/>
              </a:rPr>
              <a:t>Vestibular nuclei belong to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 somatic afferent column </a:t>
            </a:r>
            <a:r>
              <a:rPr lang="en-US" i="1" dirty="0" smtClean="0">
                <a:solidFill>
                  <a:srgbClr val="0000CC"/>
                </a:solidFill>
                <a:effectLst/>
              </a:rPr>
              <a:t>in brain stem.</a:t>
            </a:r>
            <a:endParaRPr lang="en-US" dirty="0" smtClean="0">
              <a:solidFill>
                <a:srgbClr val="0000CC"/>
              </a:solidFill>
              <a:effectLst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0000CC"/>
              </a:solidFill>
              <a:effectLst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VESTIBULAR PATHWAY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  <a:solidFill>
            <a:schemeClr val="accent3"/>
          </a:solidFill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Axons of vestibular nuclei may: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Descend as 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 </a:t>
            </a:r>
            <a:r>
              <a:rPr lang="en-US" sz="28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vestibulospinal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tract 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to 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anterior horn cells of spinal cord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Join 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 longitudinal fasciculus 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&amp; descend as medial </a:t>
            </a:r>
            <a:r>
              <a:rPr lang="en-US" sz="2800" dirty="0" err="1" smtClean="0">
                <a:solidFill>
                  <a:srgbClr val="0000CC"/>
                </a:solidFill>
                <a:effectLst/>
              </a:rPr>
              <a:t>vestibulospinal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 tract to 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anterior horn cells of spinal cord.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Pass through inferior </a:t>
            </a:r>
            <a:r>
              <a:rPr lang="en-US" sz="2800" dirty="0" err="1" smtClean="0">
                <a:solidFill>
                  <a:srgbClr val="0000CC"/>
                </a:solidFill>
                <a:effectLst/>
              </a:rPr>
              <a:t>cerebellar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 peduncle to </a:t>
            </a:r>
            <a:r>
              <a:rPr lang="en-US" sz="28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flocculonodular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lobe of cerebellum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Cross midline &amp; ascend to 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ventral posterior nucleus of  thalamus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 then to 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area in cerebral cortex.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0000CC"/>
              </a:solidFill>
              <a:effectLst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0000CC"/>
              </a:solidFill>
              <a:effectLst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CONNECTIONS OF VESTIBULAR PATHWAY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CC0066"/>
                </a:solidFill>
              </a:rPr>
              <a:t>VESTIBULAR 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75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Medial Longitudinal </a:t>
            </a: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fasciculus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formed of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 descending &amp; ascending fibers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:</a:t>
            </a:r>
          </a:p>
          <a:p>
            <a:pPr>
              <a:buFontTx/>
              <a:buAutoNum type="arabicPeriod"/>
              <a:defRPr/>
            </a:pP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Descending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(medial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vestibulospinal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tract) to anterior horns cells for control of body posture &amp; balance.</a:t>
            </a:r>
          </a:p>
          <a:p>
            <a:pPr>
              <a:buFontTx/>
              <a:buAutoNum type="arabicPeriod"/>
              <a:defRPr/>
            </a:pP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Ascending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to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Occulomotor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,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Trochlear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&amp;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Abducent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Nuclei (Motor Nuclei for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extraoccular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muscles) for coordination of head &amp; eye movements.</a:t>
            </a:r>
          </a:p>
          <a:p>
            <a:pPr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CC0066"/>
                </a:solidFill>
              </a:rPr>
              <a:t>VESTIBULAR 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9000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Vestibular area: </a:t>
            </a:r>
          </a:p>
          <a:p>
            <a:pPr>
              <a:buFontTx/>
              <a:buAutoNum type="arabicPeriod"/>
              <a:defRPr/>
            </a:pPr>
            <a:r>
              <a:rPr lang="en-US" dirty="0" smtClean="0">
                <a:solidFill>
                  <a:srgbClr val="0000CC"/>
                </a:solidFill>
                <a:effectLst/>
              </a:rPr>
              <a:t>Located in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lower part of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postcentral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gyrus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(head area). </a:t>
            </a:r>
          </a:p>
          <a:p>
            <a:pPr>
              <a:buFontTx/>
              <a:buAutoNum type="arabicPeriod"/>
              <a:defRPr/>
            </a:pPr>
            <a:r>
              <a:rPr lang="en-US" dirty="0" smtClean="0">
                <a:solidFill>
                  <a:srgbClr val="0000CC"/>
                </a:solidFill>
                <a:effectLst/>
              </a:rPr>
              <a:t>Responsible for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conscious awareness of vestibular sensation.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184576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Ganglia related to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vestibulocochlear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nerve </a:t>
            </a:r>
            <a:r>
              <a:rPr lang="en-US" dirty="0" smtClean="0">
                <a:solidFill>
                  <a:srgbClr val="0000CC"/>
                </a:solidFill>
              </a:rPr>
              <a:t>are located in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inner ear</a:t>
            </a:r>
            <a:r>
              <a:rPr lang="en-US" dirty="0" smtClean="0">
                <a:solidFill>
                  <a:srgbClr val="0000CC"/>
                </a:solidFill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&amp; cochlear nerves </a:t>
            </a:r>
            <a:r>
              <a:rPr lang="en-US" dirty="0" smtClean="0">
                <a:solidFill>
                  <a:srgbClr val="0000CC"/>
                </a:solidFill>
              </a:rPr>
              <a:t>pass through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auditory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meatus</a:t>
            </a:r>
            <a:r>
              <a:rPr lang="en-US" dirty="0" smtClean="0">
                <a:solidFill>
                  <a:srgbClr val="0000CC"/>
                </a:solidFill>
              </a:rPr>
              <a:t> to cranial cavity, then enter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pons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pontocerebellar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angle, lateral to facial nerve.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Cochlear &amp; vestibular nuclei </a:t>
            </a:r>
            <a:r>
              <a:rPr lang="en-US" dirty="0" smtClean="0">
                <a:solidFill>
                  <a:srgbClr val="0000CC"/>
                </a:solidFill>
              </a:rPr>
              <a:t>are of the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 somatic afferent type</a:t>
            </a:r>
            <a:r>
              <a:rPr lang="en-US" dirty="0" smtClean="0">
                <a:solidFill>
                  <a:srgbClr val="0000CC"/>
                </a:solidFill>
              </a:rPr>
              <a:t>, and are located in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pons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medulla</a:t>
            </a:r>
            <a:r>
              <a:rPr lang="en-US" dirty="0" smtClean="0">
                <a:solidFill>
                  <a:srgbClr val="0000CC"/>
                </a:solidFill>
              </a:rPr>
              <a:t>.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SUMMARY</a:t>
            </a:r>
            <a:endParaRPr lang="en-US" dirty="0">
              <a:solidFill>
                <a:srgbClr val="CC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OBJECTIVES</a:t>
            </a:r>
            <a:endParaRPr lang="en-US" dirty="0">
              <a:solidFill>
                <a:srgbClr val="CC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  <a:solidFill>
            <a:schemeClr val="accent3"/>
          </a:solidFill>
        </p:spPr>
        <p:txBody>
          <a:bodyPr/>
          <a:lstStyle/>
          <a:p>
            <a:pPr>
              <a:buNone/>
            </a:pPr>
            <a:r>
              <a:rPr lang="en-US" i="1" dirty="0" smtClean="0">
                <a:solidFill>
                  <a:srgbClr val="0000CC"/>
                </a:solidFill>
              </a:rPr>
              <a:t>	</a:t>
            </a:r>
            <a:r>
              <a:rPr lang="en-US" i="1" dirty="0" smtClean="0">
                <a:solidFill>
                  <a:srgbClr val="006600"/>
                </a:solidFill>
              </a:rPr>
              <a:t>At the end of the lecture, the students should be able to:</a:t>
            </a:r>
            <a:endParaRPr lang="en-US" dirty="0" smtClean="0">
              <a:solidFill>
                <a:srgbClr val="006600"/>
              </a:solidFill>
            </a:endParaRPr>
          </a:p>
          <a:p>
            <a:pPr lvl="0"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</a:rPr>
              <a:t>List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nuclei </a:t>
            </a:r>
            <a:r>
              <a:rPr lang="en-US" dirty="0" smtClean="0">
                <a:solidFill>
                  <a:srgbClr val="0000CC"/>
                </a:solidFill>
              </a:rPr>
              <a:t>related to vestibular and cochlear nerves in the brain stem.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</a:rPr>
              <a:t>Describe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type </a:t>
            </a:r>
            <a:r>
              <a:rPr lang="en-US" dirty="0" smtClean="0">
                <a:solidFill>
                  <a:srgbClr val="0000CC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site</a:t>
            </a:r>
            <a:r>
              <a:rPr lang="en-US" dirty="0" smtClean="0">
                <a:solidFill>
                  <a:srgbClr val="0000CC"/>
                </a:solidFill>
              </a:rPr>
              <a:t> of each nucleus.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</a:rPr>
              <a:t>Describe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vestibular pathways </a:t>
            </a:r>
            <a:r>
              <a:rPr lang="en-US" dirty="0" smtClean="0">
                <a:solidFill>
                  <a:srgbClr val="0000CC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its main connections</a:t>
            </a:r>
            <a:r>
              <a:rPr lang="en-US" dirty="0" smtClean="0">
                <a:solidFill>
                  <a:srgbClr val="0000CC"/>
                </a:solidFill>
              </a:rPr>
              <a:t>.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</a:rPr>
              <a:t>Describe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auditory pathway</a:t>
            </a:r>
            <a:r>
              <a:rPr lang="en-US" dirty="0" smtClean="0">
                <a:solidFill>
                  <a:srgbClr val="0000CC"/>
                </a:solidFill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Inferior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colliculi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medial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geniculate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</a:t>
            </a:r>
            <a:r>
              <a:rPr lang="en-US" dirty="0" smtClean="0">
                <a:solidFill>
                  <a:srgbClr val="0000CC"/>
                </a:solidFill>
              </a:rPr>
              <a:t> and finally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auditory cortex </a:t>
            </a:r>
            <a:r>
              <a:rPr lang="en-US" dirty="0" smtClean="0">
                <a:solidFill>
                  <a:srgbClr val="0000CC"/>
                </a:solidFill>
              </a:rPr>
              <a:t>are stations in cochlear pathway.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  <a:effectLst/>
              </a:rPr>
              <a:t>Hearing is bilaterally represented.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nuclei </a:t>
            </a:r>
            <a:r>
              <a:rPr lang="en-US" dirty="0" smtClean="0">
                <a:solidFill>
                  <a:srgbClr val="0000CC"/>
                </a:solidFill>
              </a:rPr>
              <a:t>are connected to: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spinal cord </a:t>
            </a:r>
            <a:r>
              <a:rPr lang="en-US" dirty="0" smtClean="0">
                <a:solidFill>
                  <a:srgbClr val="0000CC"/>
                </a:solidFill>
              </a:rPr>
              <a:t>(directly or through medial longitudinal fasciculus,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flocculonodular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lobe of cerebellum </a:t>
            </a:r>
            <a:r>
              <a:rPr lang="en-US" dirty="0" smtClean="0">
                <a:solidFill>
                  <a:srgbClr val="0000CC"/>
                </a:solidFill>
              </a:rPr>
              <a:t>and to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area </a:t>
            </a:r>
            <a:r>
              <a:rPr lang="en-US" dirty="0" smtClean="0">
                <a:solidFill>
                  <a:srgbClr val="0000CC"/>
                </a:solidFill>
              </a:rPr>
              <a:t>of cerebral cortex.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SUMMARY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third order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neurones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auditory pathway </a:t>
            </a:r>
            <a:r>
              <a:rPr lang="en-US" dirty="0" smtClean="0">
                <a:solidFill>
                  <a:srgbClr val="0000CC"/>
                </a:solidFill>
              </a:rPr>
              <a:t>are found in: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Mid brain.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Thalamus.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Pons.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Cerebral cortex.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QUESTION 1</a:t>
            </a:r>
            <a:endParaRPr lang="en-US" dirty="0">
              <a:solidFill>
                <a:srgbClr val="CC0066"/>
              </a:solidFill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3779912" y="2852936"/>
            <a:ext cx="1224136" cy="2880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997152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</a:rPr>
              <a:t>T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vestibular nuclei </a:t>
            </a:r>
            <a:r>
              <a:rPr lang="en-US" b="0" dirty="0" smtClean="0">
                <a:solidFill>
                  <a:srgbClr val="0000CC"/>
                </a:solidFill>
                <a:effectLst/>
              </a:rPr>
              <a:t>are connected to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occulomotor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nuclei </a:t>
            </a:r>
            <a:r>
              <a:rPr lang="en-US" b="0" dirty="0" smtClean="0">
                <a:solidFill>
                  <a:srgbClr val="0000CC"/>
                </a:solidFill>
                <a:effectLst/>
              </a:rPr>
              <a:t>through: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The lateral </a:t>
            </a:r>
            <a:r>
              <a:rPr lang="en-US" dirty="0" err="1" smtClean="0">
                <a:solidFill>
                  <a:srgbClr val="0000CC"/>
                </a:solidFill>
              </a:rPr>
              <a:t>leminiscus</a:t>
            </a:r>
            <a:endParaRPr lang="en-US" dirty="0" smtClean="0">
              <a:solidFill>
                <a:srgbClr val="0000CC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The lateral </a:t>
            </a:r>
            <a:r>
              <a:rPr lang="en-US" dirty="0" err="1" smtClean="0">
                <a:solidFill>
                  <a:srgbClr val="0000CC"/>
                </a:solidFill>
              </a:rPr>
              <a:t>vestibulospinal</a:t>
            </a:r>
            <a:r>
              <a:rPr lang="en-US" dirty="0" smtClean="0">
                <a:solidFill>
                  <a:srgbClr val="0000CC"/>
                </a:solidFill>
              </a:rPr>
              <a:t> tract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The medial longitudinal fasciculus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The vestibular nerve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0000CC"/>
              </a:solidFill>
            </a:endParaRPr>
          </a:p>
          <a:p>
            <a:pPr marL="514350" indent="-514350">
              <a:buNone/>
            </a:pPr>
            <a:endParaRPr lang="en-US" dirty="0" smtClean="0">
              <a:solidFill>
                <a:srgbClr val="0000CC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mtClean="0">
                <a:solidFill>
                  <a:srgbClr val="CC0066"/>
                </a:solidFill>
              </a:rPr>
              <a:t>QUESTION 2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7596336" y="4077072"/>
            <a:ext cx="1080120" cy="2880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Program Files\Microsoft Office\MEDIA\CAGCAT10\j0281904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8640960" cy="6192687"/>
          </a:xfrm>
          <a:prstGeom prst="rect">
            <a:avLst/>
          </a:prstGeom>
          <a:ln w="1905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1115616" y="2492896"/>
            <a:ext cx="7056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cs typeface="Times New Roman" pitchFamily="18" charset="0"/>
              </a:rPr>
              <a:t>THANK YOU</a:t>
            </a:r>
            <a:endParaRPr lang="en-US" sz="8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0620" y="2420888"/>
            <a:ext cx="8023350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AUDITORY PATHWAY</a:t>
            </a:r>
            <a:endParaRPr lang="en-US" sz="6000" b="1" dirty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AUDITORY PATHWAY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" name="Content Placeholder 9" descr="5th &amp; 7th 01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628800"/>
            <a:ext cx="4316288" cy="38884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Content Placeholder 10" descr="5th &amp; 7th 009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605237"/>
            <a:ext cx="4038600" cy="45158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215063"/>
            <a:ext cx="463708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Spiral Ganglion (in cochlea</a:t>
            </a:r>
            <a:r>
              <a:rPr lang="en-US" sz="20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429250"/>
            <a:ext cx="384651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Dorsal &amp; Ventral Cochlear Nuclei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71813" y="4572000"/>
            <a:ext cx="20955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Trapezoid Body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71750" y="3500438"/>
            <a:ext cx="34417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 </a:t>
            </a: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Leminiscus</a:t>
            </a:r>
            <a:endParaRPr lang="en-US" sz="28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86688" y="3643313"/>
            <a:ext cx="1000125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Superior </a:t>
            </a:r>
            <a:r>
              <a:rPr lang="en-US" sz="1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Olivary</a:t>
            </a:r>
            <a:r>
              <a:rPr lang="en-US" sz="1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Nucleus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286125"/>
            <a:ext cx="1173163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Nucleus of 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 </a:t>
            </a:r>
          </a:p>
          <a:p>
            <a:pPr algn="ctr">
              <a:defRPr/>
            </a:pPr>
            <a:r>
              <a:rPr lang="en-US" sz="1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Leminiscus</a:t>
            </a:r>
            <a:endParaRPr lang="en-US" sz="1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286000"/>
            <a:ext cx="25019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Inferior </a:t>
            </a:r>
            <a:r>
              <a:rPr lang="en-US" sz="20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Colliculus</a:t>
            </a:r>
            <a:endParaRPr lang="en-US" sz="20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643063"/>
            <a:ext cx="3502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Medial </a:t>
            </a:r>
            <a:r>
              <a:rPr lang="en-US" sz="20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Geniculate</a:t>
            </a: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642938"/>
            <a:ext cx="320833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 Auditory Cortex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36988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Auditory Association Cortex</a:t>
            </a:r>
          </a:p>
        </p:txBody>
      </p:sp>
      <p:cxnSp>
        <p:nvCxnSpPr>
          <p:cNvPr id="24" name="Straight Connector 23"/>
          <p:cNvCxnSpPr/>
          <p:nvPr/>
        </p:nvCxnSpPr>
        <p:spPr>
          <a:xfrm rot="5400000" flipH="1" flipV="1">
            <a:off x="999331" y="5144294"/>
            <a:ext cx="428625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214438" y="4929188"/>
            <a:ext cx="6072187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H="1" flipV="1">
            <a:off x="7680325" y="4965700"/>
            <a:ext cx="642938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>
            <a:off x="1214438" y="4643438"/>
            <a:ext cx="6786562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 flipH="1" flipV="1">
            <a:off x="-1035050" y="4106863"/>
            <a:ext cx="2500313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 flipH="1" flipV="1">
            <a:off x="319881" y="3750469"/>
            <a:ext cx="1787525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16200000" flipV="1">
            <a:off x="7358063" y="3929063"/>
            <a:ext cx="2643187" cy="714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 flipH="1" flipV="1">
            <a:off x="6179344" y="3821906"/>
            <a:ext cx="221615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429375" y="2214563"/>
            <a:ext cx="23622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Inferior </a:t>
            </a:r>
            <a:r>
              <a:rPr lang="en-US" sz="20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Colliculus</a:t>
            </a:r>
            <a:endParaRPr lang="en-US" sz="20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rot="5400000" flipH="1" flipV="1">
            <a:off x="7894638" y="4822825"/>
            <a:ext cx="928688" cy="1587"/>
          </a:xfrm>
          <a:prstGeom prst="straightConnector1">
            <a:avLst/>
          </a:prstGeom>
          <a:ln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5400000" flipH="1" flipV="1">
            <a:off x="70644" y="4787107"/>
            <a:ext cx="1285875" cy="1587"/>
          </a:xfrm>
          <a:prstGeom prst="straightConnector1">
            <a:avLst/>
          </a:prstGeom>
          <a:ln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ight Arrow 73"/>
          <p:cNvSpPr/>
          <p:nvPr/>
        </p:nvSpPr>
        <p:spPr>
          <a:xfrm>
            <a:off x="6215063" y="3786188"/>
            <a:ext cx="642937" cy="71437"/>
          </a:xfrm>
          <a:prstGeom prst="rightArrow">
            <a:avLst/>
          </a:prstGeom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6" name="Left Arrow 75"/>
          <p:cNvSpPr/>
          <p:nvPr/>
        </p:nvSpPr>
        <p:spPr>
          <a:xfrm>
            <a:off x="1785938" y="3786188"/>
            <a:ext cx="642937" cy="71437"/>
          </a:xfrm>
          <a:prstGeom prst="leftArrow">
            <a:avLst/>
          </a:prstGeom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8" name="Straight Arrow Connector 77"/>
          <p:cNvCxnSpPr/>
          <p:nvPr/>
        </p:nvCxnSpPr>
        <p:spPr>
          <a:xfrm rot="5400000" flipH="1" flipV="1">
            <a:off x="142081" y="6072982"/>
            <a:ext cx="428625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rot="5400000" flipH="1" flipV="1">
            <a:off x="499269" y="6072982"/>
            <a:ext cx="428625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5400000" flipH="1" flipV="1">
            <a:off x="1070769" y="6001544"/>
            <a:ext cx="428625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2643188" y="2500313"/>
            <a:ext cx="3571875" cy="1587"/>
          </a:xfrm>
          <a:prstGeom prst="straightConnector1">
            <a:avLst/>
          </a:prstGeom>
          <a:ln>
            <a:solidFill>
              <a:srgbClr val="8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5400000" flipH="1" flipV="1">
            <a:off x="713582" y="2142331"/>
            <a:ext cx="285750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rot="5400000" flipH="1" flipV="1">
            <a:off x="677862" y="1392238"/>
            <a:ext cx="500063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000125" y="1000125"/>
            <a:ext cx="2903538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Auditory Radiation</a:t>
            </a:r>
          </a:p>
          <a:p>
            <a:pPr>
              <a:defRPr/>
            </a:pPr>
            <a:r>
              <a:rPr lang="en-US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Retrolenticular</a:t>
            </a: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Part of IC</a:t>
            </a:r>
          </a:p>
        </p:txBody>
      </p:sp>
      <p:cxnSp>
        <p:nvCxnSpPr>
          <p:cNvPr id="99" name="Straight Arrow Connector 98"/>
          <p:cNvCxnSpPr/>
          <p:nvPr/>
        </p:nvCxnSpPr>
        <p:spPr>
          <a:xfrm rot="5400000" flipH="1" flipV="1">
            <a:off x="856456" y="570707"/>
            <a:ext cx="428625" cy="1588"/>
          </a:xfrm>
          <a:prstGeom prst="straightConnector1">
            <a:avLst/>
          </a:prstGeom>
          <a:ln>
            <a:solidFill>
              <a:srgbClr val="99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rot="5400000" flipH="1" flipV="1">
            <a:off x="2106613" y="534988"/>
            <a:ext cx="357187" cy="1587"/>
          </a:xfrm>
          <a:prstGeom prst="straightConnector1">
            <a:avLst/>
          </a:prstGeom>
          <a:ln>
            <a:solidFill>
              <a:srgbClr val="99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rot="5400000" flipH="1" flipV="1">
            <a:off x="7251700" y="2035175"/>
            <a:ext cx="35718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5368925" y="5429250"/>
            <a:ext cx="37750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Dorsal &amp; Ventral Cochlear Nuclei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6000750" y="6215063"/>
            <a:ext cx="285273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Spiral Ganglion</a:t>
            </a:r>
            <a:endParaRPr lang="en-US" dirty="0"/>
          </a:p>
        </p:txBody>
      </p:sp>
      <p:cxnSp>
        <p:nvCxnSpPr>
          <p:cNvPr id="108" name="Straight Arrow Connector 107"/>
          <p:cNvCxnSpPr/>
          <p:nvPr/>
        </p:nvCxnSpPr>
        <p:spPr>
          <a:xfrm rot="5400000" flipH="1" flipV="1">
            <a:off x="7787481" y="6001544"/>
            <a:ext cx="428625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rot="5400000" flipH="1" flipV="1">
            <a:off x="8144669" y="6001544"/>
            <a:ext cx="428625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rot="5400000" flipH="1" flipV="1">
            <a:off x="8501856" y="6001544"/>
            <a:ext cx="428625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10800000">
            <a:off x="7572375" y="4000500"/>
            <a:ext cx="357188" cy="1588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rot="5400000">
            <a:off x="6465888" y="5108575"/>
            <a:ext cx="2214562" cy="1588"/>
          </a:xfrm>
          <a:prstGeom prst="straightConnector1">
            <a:avLst/>
          </a:prstGeom>
          <a:ln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928688" y="3643313"/>
            <a:ext cx="571500" cy="1587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rot="5400000">
            <a:off x="213519" y="4929981"/>
            <a:ext cx="2571750" cy="1588"/>
          </a:xfrm>
          <a:prstGeom prst="straightConnector1">
            <a:avLst/>
          </a:prstGeom>
          <a:ln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035675" y="1500188"/>
            <a:ext cx="31083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 </a:t>
            </a:r>
            <a:r>
              <a:rPr lang="en-US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Geniculate</a:t>
            </a: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072188" y="785813"/>
            <a:ext cx="2843212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 Auditory Cortex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851525" y="0"/>
            <a:ext cx="32924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Auditory Association Cortex</a:t>
            </a:r>
            <a:endParaRPr lang="en-US" dirty="0"/>
          </a:p>
        </p:txBody>
      </p:sp>
      <p:cxnSp>
        <p:nvCxnSpPr>
          <p:cNvPr id="50" name="Straight Arrow Connector 49"/>
          <p:cNvCxnSpPr/>
          <p:nvPr/>
        </p:nvCxnSpPr>
        <p:spPr>
          <a:xfrm rot="5400000" flipH="1" flipV="1">
            <a:off x="7215982" y="1285081"/>
            <a:ext cx="285750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 flipH="1" flipV="1">
            <a:off x="6715919" y="570707"/>
            <a:ext cx="428625" cy="1587"/>
          </a:xfrm>
          <a:prstGeom prst="straightConnector1">
            <a:avLst/>
          </a:prstGeom>
          <a:ln>
            <a:solidFill>
              <a:srgbClr val="8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 flipH="1" flipV="1">
            <a:off x="7573169" y="570707"/>
            <a:ext cx="428625" cy="1587"/>
          </a:xfrm>
          <a:prstGeom prst="straightConnector1">
            <a:avLst/>
          </a:prstGeom>
          <a:ln>
            <a:solidFill>
              <a:srgbClr val="8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357563" y="2500313"/>
            <a:ext cx="2101850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Commissural fibers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0" y="5857875"/>
            <a:ext cx="1665288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Cochlear nerve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072313" y="5786438"/>
            <a:ext cx="1724025" cy="6159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Cochlear nerve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2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3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6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7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0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1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2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1" dur="80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2" dur="80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3" dur="80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5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6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7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7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8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9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59" grpId="0"/>
      <p:bldP spid="74" grpId="0" animBg="1"/>
      <p:bldP spid="76" grpId="0" animBg="1"/>
      <p:bldP spid="95" grpId="0"/>
      <p:bldP spid="105" grpId="0"/>
      <p:bldP spid="45" grpId="0"/>
      <p:bldP spid="46" grpId="0"/>
      <p:bldP spid="47" grpId="0"/>
      <p:bldP spid="62" grpId="0"/>
      <p:bldP spid="63" grpId="0"/>
      <p:bldP spid="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AUDITORY 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496944" cy="5112568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ORDER NEURONES: 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spiral ganglion in the cochlea</a:t>
            </a:r>
            <a:r>
              <a:rPr lang="en-US" sz="2800" i="1" dirty="0" smtClean="0">
                <a:solidFill>
                  <a:srgbClr val="0000CC"/>
                </a:solidFill>
                <a:effectLst/>
              </a:rPr>
              <a:t>. 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Axons form cochlear nerve.</a:t>
            </a:r>
          </a:p>
          <a:p>
            <a:pPr>
              <a:defRPr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Cochlear nerve makes </a:t>
            </a:r>
            <a:r>
              <a:rPr lang="en-US" sz="2800" dirty="0" err="1" smtClean="0">
                <a:solidFill>
                  <a:srgbClr val="0000CC"/>
                </a:solidFill>
                <a:effectLst/>
              </a:rPr>
              <a:t>dendritic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 contact with hair cells of 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 of 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Corti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(in Cochlear Duct).</a:t>
            </a:r>
          </a:p>
          <a:p>
            <a:pPr>
              <a:defRPr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Both cochlear &amp; vestibular nerves meet &amp; emerge through 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auditory (acoustic) 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meatus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 to cranial cavity.</a:t>
            </a:r>
          </a:p>
          <a:p>
            <a:pPr>
              <a:defRPr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Vestibular &amp; cochlear parts enter 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pons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through 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pontocerebellar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cerebellopontine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angle (lateral to facial nerve).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853136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ORDER NEURONES: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dorsal &amp; ventral cochlear nuclei in </a:t>
            </a:r>
            <a:r>
              <a:rPr lang="en-US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pons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  <a:effectLst/>
              </a:rPr>
              <a:t>Cochlear nuclei belong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 somatic afferent column </a:t>
            </a:r>
            <a:r>
              <a:rPr lang="en-US" i="1" dirty="0" smtClean="0">
                <a:solidFill>
                  <a:srgbClr val="0000CC"/>
                </a:solidFill>
                <a:effectLst/>
              </a:rPr>
              <a:t>in brain stem.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  <a:effectLst/>
              </a:rPr>
              <a:t>On ascending, most of axons decussate in the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trapezoid body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&amp; form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 </a:t>
            </a:r>
            <a:r>
              <a:rPr lang="en-US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leminiscus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  <a:effectLst/>
              </a:rPr>
              <a:t>Some fibers end in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Superior </a:t>
            </a:r>
            <a:r>
              <a:rPr lang="en-US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Olivary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 &amp; Nucleus of Lateral </a:t>
            </a:r>
            <a:r>
              <a:rPr lang="en-US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Leminiscus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. </a:t>
            </a:r>
            <a:endParaRPr lang="en-US" dirty="0">
              <a:solidFill>
                <a:srgbClr val="0000CC"/>
              </a:solidFill>
              <a:effectLst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AUDITORY PATHWAY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CC0066"/>
                </a:solidFill>
              </a:rPr>
              <a:t>AUDITORY PATHWAY</a:t>
            </a:r>
            <a:endParaRPr lang="en-US" dirty="0">
              <a:solidFill>
                <a:srgbClr val="CC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412776"/>
            <a:ext cx="8229600" cy="5256584"/>
          </a:xfrm>
          <a:solidFill>
            <a:schemeClr val="accent3"/>
          </a:solidFill>
        </p:spPr>
        <p:txBody>
          <a:bodyPr/>
          <a:lstStyle/>
          <a:p>
            <a:pPr>
              <a:defRPr/>
            </a:pP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Superior </a:t>
            </a:r>
            <a:r>
              <a:rPr lang="en-US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Olivary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 &amp; Nucleus of Lateral </a:t>
            </a:r>
            <a:r>
              <a:rPr lang="en-US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Leminiscus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modulate transmission of auditory information to cochlear nerve by:</a:t>
            </a:r>
          </a:p>
          <a:p>
            <a:pPr>
              <a:buFontTx/>
              <a:buAutoNum type="arabicPeriod"/>
              <a:defRPr/>
            </a:pPr>
            <a:r>
              <a:rPr lang="en-US" dirty="0" smtClean="0">
                <a:solidFill>
                  <a:srgbClr val="0000CC"/>
                </a:solidFill>
                <a:effectLst/>
              </a:rPr>
              <a:t>Sending inhibitory fibers through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vestibulocochlear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nerve ending  in Organ of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Corti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.</a:t>
            </a:r>
          </a:p>
          <a:p>
            <a:pPr>
              <a:buFontTx/>
              <a:buAutoNum type="arabicPeriod"/>
              <a:defRPr/>
            </a:pPr>
            <a:r>
              <a:rPr lang="en-US" dirty="0" smtClean="0">
                <a:solidFill>
                  <a:srgbClr val="0000CC"/>
                </a:solidFill>
                <a:effectLst/>
              </a:rPr>
              <a:t>Establishing connection with motor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neurones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supplying tensor tympani &amp;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stapedius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muscles.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THIRD ORDER NEURONES: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inferior </a:t>
            </a:r>
            <a:r>
              <a:rPr lang="en-US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colliculus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(midbrain).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Both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colliculi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are interconnected by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commissural fibers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FOURTH ORDER NEURONES: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medial </a:t>
            </a:r>
            <a:r>
              <a:rPr lang="en-US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geniculate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 (thalamus).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  <a:effectLst/>
              </a:rPr>
              <a:t>Axons form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auditory radiation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that pass through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retrolenticular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part of internal capsule.</a:t>
            </a:r>
            <a:endParaRPr lang="en-US" dirty="0">
              <a:effectLst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AUDITORY PATHWAY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2530</TotalTime>
  <Words>829</Words>
  <Application>Microsoft Office PowerPoint</Application>
  <PresentationFormat>On-screen Show (4:3)</PresentationFormat>
  <Paragraphs>143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PowerPoint Presentation</vt:lpstr>
      <vt:lpstr>OBJECTIVES</vt:lpstr>
      <vt:lpstr>PowerPoint Presentation</vt:lpstr>
      <vt:lpstr>AUDITORY PATHWAY</vt:lpstr>
      <vt:lpstr>PowerPoint Presentation</vt:lpstr>
      <vt:lpstr>AUDITORY PATHWAY</vt:lpstr>
      <vt:lpstr>AUDITORY PATHWAY</vt:lpstr>
      <vt:lpstr>AUDITORY PATHWAY</vt:lpstr>
      <vt:lpstr>AUDITORY PATHWAY</vt:lpstr>
      <vt:lpstr>AUDITORY PATHWAY</vt:lpstr>
      <vt:lpstr>PowerPoint Presentation</vt:lpstr>
      <vt:lpstr>VESTIBULAR PATHWAY</vt:lpstr>
      <vt:lpstr>PowerPoint Presentation</vt:lpstr>
      <vt:lpstr>VESTIBULAR PATHWAY</vt:lpstr>
      <vt:lpstr>VESTIBULAR PATHWAY</vt:lpstr>
      <vt:lpstr>CONNECTIONS OF VESTIBULAR PATHWAY</vt:lpstr>
      <vt:lpstr>VESTIBULAR PATHWAY</vt:lpstr>
      <vt:lpstr>VESTIBULAR PATHWAY</vt:lpstr>
      <vt:lpstr>SUMMARY</vt:lpstr>
      <vt:lpstr>SUMMARY</vt:lpstr>
      <vt:lpstr>QUESTION 1</vt:lpstr>
      <vt:lpstr>QUESTION 2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Ahmad</dc:creator>
  <cp:lastModifiedBy>3422</cp:lastModifiedBy>
  <cp:revision>296</cp:revision>
  <dcterms:created xsi:type="dcterms:W3CDTF">2005-12-20T08:24:00Z</dcterms:created>
  <dcterms:modified xsi:type="dcterms:W3CDTF">2014-09-14T08:49:30Z</dcterms:modified>
</cp:coreProperties>
</file>