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1"/>
  </p:notesMasterIdLst>
  <p:sldIdLst>
    <p:sldId id="256" r:id="rId2"/>
    <p:sldId id="344" r:id="rId3"/>
    <p:sldId id="350" r:id="rId4"/>
    <p:sldId id="351" r:id="rId5"/>
    <p:sldId id="390" r:id="rId6"/>
    <p:sldId id="365" r:id="rId7"/>
    <p:sldId id="367" r:id="rId8"/>
    <p:sldId id="369" r:id="rId9"/>
    <p:sldId id="368" r:id="rId10"/>
    <p:sldId id="370" r:id="rId11"/>
    <p:sldId id="371" r:id="rId12"/>
    <p:sldId id="372" r:id="rId13"/>
    <p:sldId id="373" r:id="rId14"/>
    <p:sldId id="391" r:id="rId15"/>
    <p:sldId id="374" r:id="rId16"/>
    <p:sldId id="375" r:id="rId17"/>
    <p:sldId id="376" r:id="rId18"/>
    <p:sldId id="377" r:id="rId19"/>
    <p:sldId id="388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9" r:id="rId29"/>
    <p:sldId id="38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FF6600"/>
    <a:srgbClr val="000000"/>
    <a:srgbClr val="FF9900"/>
    <a:srgbClr val="006600"/>
    <a:srgbClr val="009900"/>
    <a:srgbClr val="F40CCD"/>
    <a:srgbClr val="FFCC99"/>
    <a:srgbClr val="6699FF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677EB69-8FCD-4913-AEF0-CA1E816E9EDA}" type="datetimeFigureOut">
              <a:rPr lang="en-US"/>
              <a:pPr>
                <a:defRPr/>
              </a:pPr>
              <a:t>10/13/2014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8154492-D4BC-4ECB-962F-F2AFC481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2959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9439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288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302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066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75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316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150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760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856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59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12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EBCA38-0D20-456D-9C75-0F545BB4435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9800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446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3525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38558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437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12257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1169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239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32073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02132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00790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93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902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94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84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565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5607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B0320-322B-4B05-91BD-F3A769CF8B6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98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DAA3-6A61-474C-AEEF-DBC0D8441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0DD8-C082-4351-B251-DCCC67A5BE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12D6-644A-47E2-BB29-665AF1B85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3CD3-750C-4832-85B9-E5E81B44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DB88-E77D-4643-B79D-175C194484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C493-0893-4C90-8191-57F6B3DBA5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EDB9-AF3E-418E-8EAA-BF3AB014C8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D9F9-7890-423C-886E-F292D15530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38F3-2A00-45F2-9651-B72C59843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F914-D1A9-47BC-94C2-5809A992E9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05EA-B199-4DCE-B0F5-5DFAADD9A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DF92-631F-48C5-949D-9A36A292BA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67F9945-BA73-4FEB-86B7-8730A7720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rokecenter.org/education/ais_images/ais49a-lg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www.strokecenter.org/education/ais_images/ais49b-lg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strokecenter.org/education/ais_images/ais49c-lg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e/Circle_of_Willis_en.sv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Cerebral Blood Circulation</a:t>
            </a:r>
          </a:p>
        </p:txBody>
      </p:sp>
      <p:pic>
        <p:nvPicPr>
          <p:cNvPr id="51212" name="Picture 12" descr="http://3.bp.blogspot.com/-INBCwUMRujY/TesK-vXocsI/AAAAAAAAAFk/R9HE6lK_Zuo/s1600/stroke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04885" y="1841500"/>
            <a:ext cx="7250114" cy="3390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79800" y="5219700"/>
            <a:ext cx="2514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Khaleel Alyahya, PhD, MEd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Calibri" pitchFamily="34" charset="0"/>
              </a:rPr>
              <a:t>@khaleelya</a:t>
            </a:r>
            <a:endParaRPr lang="ar-SA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ANTERIOR CEREBRAL </a:t>
            </a:r>
            <a:r>
              <a:rPr lang="en-US" sz="4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ARTERY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317500" y="1204913"/>
            <a:ext cx="7835900" cy="8397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Supplies</a:t>
            </a:r>
            <a:r>
              <a:rPr lang="en-US" sz="2400" dirty="0" smtClean="0"/>
              <a:t>: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Orbital and medial surfaces of frontal and parietal lobes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6" name="Picture 4" descr="Anterior Cerebral Arter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10184"/>
          <a:stretch>
            <a:fillRect/>
          </a:stretch>
        </p:blipFill>
        <p:spPr bwMode="auto">
          <a:xfrm>
            <a:off x="5595178" y="2946400"/>
            <a:ext cx="3409122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Documents and Settings\user\My Documents\My Pictures\CerArtDistBlum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" y="2976563"/>
            <a:ext cx="5029200" cy="28908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MIDDLE CEREBRAL </a:t>
            </a:r>
            <a:r>
              <a:rPr lang="en-US" sz="4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ARTERY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317500" y="874713"/>
            <a:ext cx="7835900" cy="25415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Supplies: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Entire Superolateral surface: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0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err="1" smtClean="0">
                <a:solidFill>
                  <a:srgbClr val="006600"/>
                </a:solidFill>
                <a:latin typeface="Calibri" pitchFamily="34" charset="0"/>
              </a:rPr>
              <a:t>Somatosensory</a:t>
            </a:r>
            <a:r>
              <a:rPr lang="en-US" sz="1800" dirty="0" smtClean="0">
                <a:solidFill>
                  <a:srgbClr val="006600"/>
                </a:solidFill>
                <a:latin typeface="Calibri" pitchFamily="34" charset="0"/>
              </a:rPr>
              <a:t> Cortex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006600"/>
                </a:solidFill>
                <a:latin typeface="Calibri" pitchFamily="34" charset="0"/>
              </a:rPr>
              <a:t>Motor Cortex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006600"/>
                </a:solidFill>
                <a:latin typeface="Calibri" pitchFamily="34" charset="0"/>
              </a:rPr>
              <a:t>Broca's Area</a:t>
            </a:r>
          </a:p>
          <a:p>
            <a:pPr marL="109728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linked to speech production.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006600"/>
                </a:solidFill>
                <a:latin typeface="Calibri" pitchFamily="34" charset="0"/>
              </a:rPr>
              <a:t>Heschl’s </a:t>
            </a:r>
            <a:r>
              <a:rPr lang="en-US" sz="1800" dirty="0" err="1" smtClean="0">
                <a:solidFill>
                  <a:srgbClr val="006600"/>
                </a:solidFill>
                <a:latin typeface="Calibri" pitchFamily="34" charset="0"/>
              </a:rPr>
              <a:t>Gyrus</a:t>
            </a:r>
            <a:endParaRPr lang="en-US" sz="18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109728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 to process incoming auditory information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solidFill>
                  <a:srgbClr val="006600"/>
                </a:solidFill>
                <a:latin typeface="Calibri" pitchFamily="34" charset="0"/>
              </a:rPr>
              <a:t>Wernicke’s Area </a:t>
            </a:r>
          </a:p>
          <a:p>
            <a:pPr marL="109728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 It is involved in the understanding of written and spoken language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8" name="Picture 2" descr="C:\Documents and Settings\user\My Documents\My Pictures\CerArtDistBlu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3421063"/>
            <a:ext cx="5029200" cy="28908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1028" descr="Middle Cerebral Arter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b="5579"/>
          <a:stretch>
            <a:fillRect/>
          </a:stretch>
        </p:blipFill>
        <p:spPr>
          <a:xfrm>
            <a:off x="5562600" y="3771900"/>
            <a:ext cx="3505200" cy="290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POSTERIOR CEREBRAL </a:t>
            </a:r>
            <a:r>
              <a:rPr lang="en-US" sz="4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ARTERY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114300" y="696913"/>
            <a:ext cx="6819900" cy="2693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Supplies: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r>
              <a:rPr lang="en-US" sz="2400" dirty="0" smtClean="0">
                <a:latin typeface="Calibri" pitchFamily="34" charset="0"/>
              </a:rPr>
              <a:t> 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</a:rPr>
              <a:t>Anterior and inferior temporal lobes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</a:rPr>
              <a:t>Uncus</a:t>
            </a:r>
          </a:p>
          <a:p>
            <a:pPr marL="1188720" lvl="2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400" dirty="0" smtClean="0">
                <a:latin typeface="Calibri" pitchFamily="34" charset="0"/>
              </a:rPr>
              <a:t>Located on the tip end of the medial surface of the </a:t>
            </a:r>
            <a:r>
              <a:rPr lang="en-US" sz="1400" dirty="0" err="1" smtClean="0">
                <a:latin typeface="Calibri" pitchFamily="34" charset="0"/>
              </a:rPr>
              <a:t>parahippocampal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gyrus</a:t>
            </a:r>
            <a:r>
              <a:rPr lang="en-US" sz="1400" dirty="0" smtClean="0">
                <a:latin typeface="Calibri" pitchFamily="34" charset="0"/>
              </a:rPr>
              <a:t>.</a:t>
            </a:r>
          </a:p>
          <a:p>
            <a:pPr marL="1188720" lvl="2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400" dirty="0" smtClean="0">
                <a:latin typeface="Calibri" pitchFamily="34" charset="0"/>
              </a:rPr>
              <a:t>Part of the olfactory cortex that processes information from the sense of smell.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</a:rPr>
              <a:t>Inferior temporal gyri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Calibri" pitchFamily="34" charset="0"/>
              </a:rPr>
              <a:t>Inferior and Medial Occipital lobe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8" name="Picture 2" descr="C:\Documents and Settings\user\My Documents\My Pictures\CerArtDistBlu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" y="3421063"/>
            <a:ext cx="5029200" cy="28908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Posterior Cerebral Arter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2528" b="3949"/>
          <a:stretch>
            <a:fillRect/>
          </a:stretch>
        </p:blipFill>
        <p:spPr>
          <a:xfrm>
            <a:off x="5718756" y="3721100"/>
            <a:ext cx="3196644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http://antranik.org/wp-content/uploads/2011/11/olfactory-pathway-bulb-tract-cortex-unc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408112"/>
            <a:ext cx="2182812" cy="2307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DISTRIBUTION OF CEREBRAL ARTERIES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32770" name="Picture 2" descr="http://upload.wikimedia.org/wikipedia/commons/thumb/4/4a/Cerebral_vascular_territories.jpg/640px-Cerebral_vascular_territor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291" y="1346200"/>
            <a:ext cx="4272410" cy="4165600"/>
          </a:xfrm>
          <a:prstGeom prst="rect">
            <a:avLst/>
          </a:prstGeom>
          <a:noFill/>
        </p:spPr>
      </p:pic>
      <p:pic>
        <p:nvPicPr>
          <p:cNvPr id="32772" name="Picture 4" descr="http://upload.wikimedia.org/wikipedia/commons/thumb/e/ed/Cerebral_vascular_territories_midline.jpg/640px-Cerebral_vascular_territories_midlin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2244" y="1252537"/>
            <a:ext cx="4511756" cy="439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17463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BASILAR ARTERY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317500" y="1204913"/>
            <a:ext cx="7835900" cy="1741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Supplies</a:t>
            </a:r>
            <a:r>
              <a:rPr lang="en-US" sz="2400" dirty="0" smtClean="0"/>
              <a:t>: 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M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idbrain and Cerebellum.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Branches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Anterior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inferior cerebellar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artery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Pontine 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branches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Superior cerebellar artery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000" dirty="0">
              <a:solidFill>
                <a:srgbClr val="C00000"/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rgbClr val="006600"/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026" name="Picture 2" descr="http://upload.wikimedia.org/wikipedia/commons/thumb/2/2e/Circle_of_Willis_en.svg/471px-Circle_of_Willis_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4514" y="1204913"/>
            <a:ext cx="3284036" cy="522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124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ARTERIAL DISORDER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101600" y="1687513"/>
            <a:ext cx="4813300" cy="3836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accent4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Stroke</a:t>
            </a: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Calibri" pitchFamily="34" charset="0"/>
              </a:rPr>
              <a:t>Sudden occlusion</a:t>
            </a: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Calibri" pitchFamily="34" charset="0"/>
              </a:rPr>
              <a:t>Hemorrhage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Aneurysm</a:t>
            </a:r>
          </a:p>
          <a:p>
            <a:pPr marL="640080" lvl="1" indent="-246888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Calibri" pitchFamily="34" charset="0"/>
              </a:rPr>
              <a:t>localized, blood-filled balloon-like bulge in the wall of a blood vessel.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Angioma</a:t>
            </a:r>
          </a:p>
          <a:p>
            <a:pPr marL="640080" lvl="1" indent="-246888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1800" dirty="0" smtClean="0">
                <a:latin typeface="Calibri" pitchFamily="34" charset="0"/>
              </a:rPr>
              <a:t>is benign tumors derived from cells of the vascular or lymphatic vessel walls (epithelium) or derived from cells of the tissues surrounding these vessels.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0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0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0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7" name="Picture 7" descr="D4843261"/>
          <p:cNvPicPr>
            <a:picLocks noChangeAspect="1" noChangeArrowheads="1"/>
          </p:cNvPicPr>
          <p:nvPr/>
        </p:nvPicPr>
        <p:blipFill>
          <a:blip r:embed="rId3" cstate="print"/>
          <a:srcRect l="70059" t="3117" r="812" b="64873"/>
          <a:stretch>
            <a:fillRect/>
          </a:stretch>
        </p:blipFill>
        <p:spPr>
          <a:xfrm>
            <a:off x="4978400" y="1701800"/>
            <a:ext cx="4089400" cy="2835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635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ACCLUSION OF ACA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Content Placeholder 4" descr="ap04_003"/>
          <p:cNvPicPr>
            <a:picLocks noChangeAspect="1" noChangeArrowheads="1"/>
          </p:cNvPicPr>
          <p:nvPr/>
        </p:nvPicPr>
        <p:blipFill>
          <a:blip r:embed="rId3" cstate="print"/>
          <a:srcRect l="3160" t="1247" r="4323" b="18361"/>
          <a:stretch>
            <a:fillRect/>
          </a:stretch>
        </p:blipFill>
        <p:spPr>
          <a:xfrm>
            <a:off x="4953000" y="1346200"/>
            <a:ext cx="41910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ap04_004"/>
          <p:cNvPicPr>
            <a:picLocks noChangeAspect="1" noChangeArrowheads="1"/>
          </p:cNvPicPr>
          <p:nvPr/>
        </p:nvPicPr>
        <p:blipFill>
          <a:blip r:embed="rId4" cstate="print"/>
          <a:srcRect l="3470" t="4222" r="1744" b="12848"/>
          <a:stretch>
            <a:fillRect/>
          </a:stretch>
        </p:blipFill>
        <p:spPr bwMode="auto">
          <a:xfrm>
            <a:off x="4940300" y="3949700"/>
            <a:ext cx="41910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629434" cy="3786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Manifestations:</a:t>
            </a:r>
          </a:p>
          <a:p>
            <a:pPr marL="800100" lvl="1" indent="-3429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Motor disturbance in contralateral distal leg</a:t>
            </a:r>
          </a:p>
          <a:p>
            <a:pPr marL="800100" lvl="1" indent="-3429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Difficulty in Prefrontal lobe Functions: 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Cognitive thinking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Judgment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Motor initiation</a:t>
            </a:r>
          </a:p>
          <a:p>
            <a:pPr marL="1257300" lvl="2" indent="-34290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Self monitoring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ACCLUSION OF MCA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Content Placeholder 4" descr="ap04_003"/>
          <p:cNvPicPr>
            <a:picLocks noChangeAspect="1" noChangeArrowheads="1"/>
          </p:cNvPicPr>
          <p:nvPr/>
        </p:nvPicPr>
        <p:blipFill>
          <a:blip r:embed="rId3" cstate="print"/>
          <a:srcRect l="3160" t="1247" r="4323" b="18361"/>
          <a:stretch>
            <a:fillRect/>
          </a:stretch>
        </p:blipFill>
        <p:spPr>
          <a:xfrm>
            <a:off x="4876800" y="1308100"/>
            <a:ext cx="41910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ap04_004"/>
          <p:cNvPicPr>
            <a:picLocks noChangeAspect="1" noChangeArrowheads="1"/>
          </p:cNvPicPr>
          <p:nvPr/>
        </p:nvPicPr>
        <p:blipFill>
          <a:blip r:embed="rId4" cstate="print"/>
          <a:srcRect l="3470" t="4222" r="1744" b="12848"/>
          <a:stretch>
            <a:fillRect/>
          </a:stretch>
        </p:blipFill>
        <p:spPr bwMode="auto">
          <a:xfrm>
            <a:off x="4940300" y="3949700"/>
            <a:ext cx="41910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914900" cy="49926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Manifestations: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Contralateral weakness of:</a:t>
            </a:r>
          </a:p>
          <a:p>
            <a:pPr marL="1097280" lvl="2" indent="-246888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face, arm, and hand more than legs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Contralateral sensory loss of:</a:t>
            </a:r>
          </a:p>
          <a:p>
            <a:pPr marL="1097280" lvl="2" indent="-246888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face, arm, and hand more than legs </a:t>
            </a:r>
          </a:p>
          <a:p>
            <a:pPr marL="1097280" lvl="2" indent="-246888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visual field cut (damage to optic radiation)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Aphasia: language disturbances </a:t>
            </a:r>
          </a:p>
          <a:p>
            <a:pPr marL="1097280" lvl="2" indent="-246888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Broca's: production</a:t>
            </a:r>
          </a:p>
          <a:p>
            <a:pPr marL="1097280" lvl="2" indent="-246888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Wernicke's: comprehension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ACCLUSION OF PCA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Content Placeholder 4" descr="ap04_003"/>
          <p:cNvPicPr>
            <a:picLocks noChangeAspect="1" noChangeArrowheads="1"/>
          </p:cNvPicPr>
          <p:nvPr/>
        </p:nvPicPr>
        <p:blipFill>
          <a:blip r:embed="rId3" cstate="print"/>
          <a:srcRect l="3160" t="1247" r="4323" b="18361"/>
          <a:stretch>
            <a:fillRect/>
          </a:stretch>
        </p:blipFill>
        <p:spPr>
          <a:xfrm>
            <a:off x="4876800" y="1308100"/>
            <a:ext cx="4191000" cy="248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ap04_004"/>
          <p:cNvPicPr>
            <a:picLocks noChangeAspect="1" noChangeArrowheads="1"/>
          </p:cNvPicPr>
          <p:nvPr/>
        </p:nvPicPr>
        <p:blipFill>
          <a:blip r:embed="rId4" cstate="print"/>
          <a:srcRect l="3470" t="4222" r="1744" b="12848"/>
          <a:stretch>
            <a:fillRect/>
          </a:stretch>
        </p:blipFill>
        <p:spPr bwMode="auto">
          <a:xfrm>
            <a:off x="4940300" y="3949700"/>
            <a:ext cx="41910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914900" cy="3151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342900" indent="-34290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Manifestations:</a:t>
            </a:r>
          </a:p>
          <a:p>
            <a:pPr marL="731520" lvl="1" indent="-27432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Visual disturbances</a:t>
            </a:r>
          </a:p>
          <a:p>
            <a:pPr marL="1097280" lvl="2" indent="-246888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Contralateral homonymous hemianopsia </a:t>
            </a:r>
          </a:p>
          <a:p>
            <a:pPr marL="1097280" lvl="2" indent="-246888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Bilateral lesions: cortical blindness </a:t>
            </a:r>
          </a:p>
          <a:p>
            <a:pPr lvl="3" indent="-246888" fontAlgn="auto">
              <a:spcAft>
                <a:spcPts val="0"/>
              </a:spcAft>
              <a:buClr>
                <a:srgbClr val="C00000"/>
              </a:buClr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rgbClr val="FF0000"/>
                </a:solidFill>
                <a:latin typeface="Calibri" pitchFamily="34" charset="0"/>
              </a:rPr>
              <a:t>patients unaware they cannot see (Anton's syndrome)</a:t>
            </a:r>
          </a:p>
          <a:p>
            <a:pPr marL="731520" lvl="1" indent="-27432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Memory impairment </a:t>
            </a:r>
          </a:p>
          <a:p>
            <a:pPr marL="1188720" lvl="2" indent="-274320" fontAlgn="auto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If temporal lobe is affected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HOW WE ARE DOING ..?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900" y="927100"/>
            <a:ext cx="8699500" cy="50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Which statement(s) of the following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 is NOT Wrong?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FF6600"/>
              </a:solidFill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397000"/>
            <a:ext cx="8750300" cy="27559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Anterior cerebral arteries supply Broca's and Wernicke’s Area..!!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Occlusion of MCA causes difficulty in Prefrontal lobe’s functions..!!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Middle cerebral arteries are part of Willis Circle..!!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Aneurysm is benign tumors derived from cells of the vascular or lymphatic vessel walls..!! 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Posterior cerebral arteries supply anterior and inferior temporal lobes..!!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endParaRPr lang="en-US" sz="1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endParaRPr lang="en-US" sz="2000" kern="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73730" name="Picture 2" descr="http://www.esriblog.info/wp-content/uploads/2012/12/confused-baby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237" y="4419600"/>
            <a:ext cx="2208060" cy="210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3333FF"/>
                </a:solidFill>
                <a:latin typeface="Calibri" pitchFamily="34" charset="0"/>
              </a:rPr>
              <a:t>OBJECTIVES</a:t>
            </a:r>
          </a:p>
        </p:txBody>
      </p:sp>
      <p:pic>
        <p:nvPicPr>
          <p:cNvPr id="51202" name="Picture 2" descr="http://www.langevin.com/wp-content/uploads/2010/06/Objectiv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175" y="4864100"/>
            <a:ext cx="2569013" cy="1951038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04788" y="1163639"/>
            <a:ext cx="8785225" cy="3967161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None/>
              <a:defRPr/>
            </a:pPr>
            <a:endParaRPr lang="en-US" sz="2000" b="1" i="1" dirty="0" smtClean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  <a:p>
            <a:pPr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List the cerebral arteries.</a:t>
            </a:r>
          </a:p>
          <a:p>
            <a:pPr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cerebral arterial supply regarding the origin, distribution and branches.</a:t>
            </a:r>
          </a:p>
          <a:p>
            <a:pPr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arterial Circle of Willis .</a:t>
            </a:r>
          </a:p>
          <a:p>
            <a:pPr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the cerebral venous drainage and its termination.</a:t>
            </a:r>
          </a:p>
          <a:p>
            <a:pPr algn="just"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Describe arterial &amp; venous vascular disorders and their clinical manifestations.  </a:t>
            </a:r>
          </a:p>
          <a:p>
            <a:pPr lvl="1">
              <a:buFont typeface="Wingdings" pitchFamily="2" charset="2"/>
              <a:buChar char="v"/>
              <a:defRPr/>
            </a:pPr>
            <a:endParaRPr lang="en-US" sz="2000" dirty="0"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CEREBRAL VENOUS DRAINAGE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914900" cy="41544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182880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It involves: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Superficial (cortical) veins:</a:t>
            </a:r>
          </a:p>
          <a:p>
            <a:pPr marL="109728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rgbClr val="3333FF"/>
                </a:solidFill>
                <a:latin typeface="Calibri" pitchFamily="34" charset="0"/>
              </a:rPr>
              <a:t> Drain the cortical surface</a:t>
            </a:r>
          </a:p>
          <a:p>
            <a:pPr marL="640080" lvl="1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Deep veins: </a:t>
            </a:r>
          </a:p>
          <a:p>
            <a:pPr marL="1097280" lvl="2" indent="-246888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rgbClr val="3333FF"/>
                </a:solidFill>
                <a:latin typeface="Calibri" pitchFamily="34" charset="0"/>
              </a:rPr>
              <a:t>Drain the deep structures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These veins ultimately drain into: </a:t>
            </a:r>
          </a:p>
          <a:p>
            <a:pPr marL="731520" lvl="1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Dural Venous Sinuses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The Veins  are thin walled and are devoid of valves.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7" name="Picture 6" descr="E761A4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208588" y="1463675"/>
            <a:ext cx="3400425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SUPERFICIAL CORTICAL VEINS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914900" cy="30749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Lie on the brain surface, in the Subarchnoid space.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They are divided into:</a:t>
            </a:r>
          </a:p>
          <a:p>
            <a:pPr marL="731520" lvl="2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Superior cerebral veins</a:t>
            </a:r>
          </a:p>
          <a:p>
            <a:pPr marL="731520" lvl="2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3333FF"/>
                </a:solidFill>
                <a:latin typeface="Calibri" pitchFamily="34" charset="0"/>
              </a:rPr>
              <a:t>Inferior cerebral veins</a:t>
            </a:r>
          </a:p>
          <a:p>
            <a:pPr marL="731520" lvl="2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006600"/>
                </a:solidFill>
                <a:latin typeface="Calibri" pitchFamily="34" charset="0"/>
              </a:rPr>
              <a:t>Superficial middle cerebral vein</a:t>
            </a:r>
          </a:p>
          <a:p>
            <a:pPr marL="731520" lvl="2" indent="-274320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5" name="Picture 2" descr="C:\Documents and Settings\Free User\My Documents\My Pictures\z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831036" y="1435100"/>
            <a:ext cx="4233203" cy="351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6876535" y="1275687"/>
            <a:ext cx="1084649" cy="225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70800" y="1854200"/>
            <a:ext cx="1409700" cy="24622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6807200" y="4686300"/>
            <a:ext cx="1409700" cy="246221"/>
          </a:xfrm>
          <a:prstGeom prst="rect">
            <a:avLst/>
          </a:prstGeom>
          <a:noFill/>
          <a:ln w="19050">
            <a:solidFill>
              <a:srgbClr val="3333FF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4787900" y="4660901"/>
            <a:ext cx="1866900" cy="246221"/>
          </a:xfrm>
          <a:prstGeom prst="rect">
            <a:avLst/>
          </a:prstGeom>
          <a:noFill/>
          <a:ln w="19050">
            <a:solidFill>
              <a:srgbClr val="0066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SUPERFICIAL CORTICAL VEINS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38100" y="1471613"/>
            <a:ext cx="4699000" cy="2401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3333FF"/>
                </a:solidFill>
                <a:latin typeface="Calibri" pitchFamily="34" charset="0"/>
              </a:rPr>
              <a:t>Superior Cerebral Veins </a:t>
            </a:r>
          </a:p>
          <a:p>
            <a:pPr marL="274320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v"/>
              <a:defRPr/>
            </a:pPr>
            <a:endParaRPr lang="en-US" sz="22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731520" lvl="2" indent="-27432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6 to 12 veins</a:t>
            </a:r>
          </a:p>
          <a:p>
            <a:pPr marL="731520" lvl="2" indent="-27432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Drain lateral surface of brain above the lateral sulcus</a:t>
            </a:r>
          </a:p>
          <a:p>
            <a:pPr marL="731520" lvl="2" indent="-274320" algn="just" fontAlgn="auto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Terminate mainly into the </a:t>
            </a:r>
            <a:r>
              <a:rPr lang="en-US" sz="2000" dirty="0" smtClean="0">
                <a:solidFill>
                  <a:srgbClr val="92D050"/>
                </a:solidFill>
                <a:latin typeface="Calibri" pitchFamily="34" charset="0"/>
              </a:rPr>
              <a:t>Superior Sagittal sinus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, and partly into </a:t>
            </a:r>
            <a:r>
              <a:rPr lang="en-US" sz="2000" dirty="0" smtClean="0">
                <a:solidFill>
                  <a:srgbClr val="FF9900"/>
                </a:solidFill>
                <a:latin typeface="Calibri" pitchFamily="34" charset="0"/>
              </a:rPr>
              <a:t>superficial middle cerebral vein.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76535" y="1275687"/>
            <a:ext cx="1084649" cy="225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386" name="Picture 2" descr="https://encrypted-tbn0.gstatic.com/images?q=tbn:ANd9GcSI7s1D4X9zCOxBeMUZsKqVuAd3Ac0c2kY-75pqtwcWCCmKdqF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9630" y="4206239"/>
            <a:ext cx="3022162" cy="2398541"/>
          </a:xfrm>
          <a:prstGeom prst="rect">
            <a:avLst/>
          </a:prstGeom>
          <a:noFill/>
        </p:spPr>
      </p:pic>
      <p:pic>
        <p:nvPicPr>
          <p:cNvPr id="19" name="Picture 2" descr="http://classconnection.s3.amazonaws.com/36/flashcards/613036/png/venous_system13287428794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0528" y="1550152"/>
            <a:ext cx="4267200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SUPERFICIAL CORTICAL VEINS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471613"/>
            <a:ext cx="4584700" cy="26558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3333FF"/>
                </a:solidFill>
                <a:latin typeface="Calibri" pitchFamily="34" charset="0"/>
              </a:rPr>
              <a:t>Inferior Cerebral Veins </a:t>
            </a:r>
          </a:p>
          <a:p>
            <a:pPr marL="274320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v"/>
              <a:defRPr/>
            </a:pPr>
            <a:endParaRPr lang="en-US" sz="22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Run below  the lateral sulcus</a:t>
            </a:r>
          </a:p>
          <a:p>
            <a:pPr marL="640080" lvl="1" indent="-2468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Drain the lateral surface of the temporal lobe</a:t>
            </a:r>
          </a:p>
          <a:p>
            <a:pPr marL="640080" lvl="1" indent="-2468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Terminate partly into </a:t>
            </a:r>
            <a:r>
              <a:rPr lang="en-US" sz="2000" dirty="0" smtClean="0">
                <a:solidFill>
                  <a:srgbClr val="FF9900"/>
                </a:solidFill>
                <a:latin typeface="Calibri" pitchFamily="34" charset="0"/>
              </a:rPr>
              <a:t>superficial middle cerebral vein 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&amp; partly into </a:t>
            </a:r>
            <a:r>
              <a:rPr lang="en-US" sz="2000" dirty="0" smtClean="0">
                <a:solidFill>
                  <a:srgbClr val="92D050"/>
                </a:solidFill>
                <a:latin typeface="Calibri" pitchFamily="34" charset="0"/>
              </a:rPr>
              <a:t>Transverse sinus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1" name="Picture 2" descr="https://encrypted-tbn0.gstatic.com/images?q=tbn:ANd9GcSI7s1D4X9zCOxBeMUZsKqVuAd3Ac0c2kY-75pqtwcWCCmKdqF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9630" y="4206239"/>
            <a:ext cx="3022162" cy="2398541"/>
          </a:xfrm>
          <a:prstGeom prst="rect">
            <a:avLst/>
          </a:prstGeom>
          <a:noFill/>
        </p:spPr>
      </p:pic>
      <p:pic>
        <p:nvPicPr>
          <p:cNvPr id="14338" name="Picture 2" descr="http://classconnection.s3.amazonaws.com/36/flashcards/613036/png/venous_system13287428794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0528" y="1550152"/>
            <a:ext cx="4267200" cy="281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SUPERFICIAL CORTICAL VEINS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471613"/>
            <a:ext cx="4584700" cy="30622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buFont typeface="Wingdings" pitchFamily="2" charset="2"/>
              <a:buChar char="v"/>
              <a:defRPr/>
            </a:pPr>
            <a:r>
              <a:rPr lang="en-US" sz="2200" b="1" dirty="0" smtClean="0">
                <a:solidFill>
                  <a:srgbClr val="3333FF"/>
                </a:solidFill>
                <a:latin typeface="Calibri" pitchFamily="34" charset="0"/>
              </a:rPr>
              <a:t>Superficial Middle Cerebral Vein </a:t>
            </a:r>
          </a:p>
          <a:p>
            <a:pPr marL="274320" lvl="1" indent="-27432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SzPct val="95000"/>
              <a:defRPr/>
            </a:pPr>
            <a:endParaRPr lang="en-US" sz="22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3333FF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Runs along  the lateral sulcus</a:t>
            </a:r>
          </a:p>
          <a:p>
            <a:pPr marL="640080" lvl="1" indent="-2468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 Terminates into the </a:t>
            </a:r>
            <a:r>
              <a:rPr lang="en-US" sz="2000" dirty="0" smtClean="0">
                <a:solidFill>
                  <a:srgbClr val="92D050"/>
                </a:solidFill>
                <a:latin typeface="Calibri" pitchFamily="34" charset="0"/>
              </a:rPr>
              <a:t>Cavernous sinus</a:t>
            </a:r>
          </a:p>
          <a:p>
            <a:pPr marL="640080" lvl="1" indent="-246888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 Connected posteriorly by </a:t>
            </a:r>
            <a:r>
              <a:rPr lang="en-US" sz="2000" dirty="0" smtClean="0">
                <a:solidFill>
                  <a:srgbClr val="FF9900"/>
                </a:solidFill>
                <a:latin typeface="Calibri" pitchFamily="34" charset="0"/>
              </a:rPr>
              <a:t>Superior &amp; Inferior anastomotic veins 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to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Superior Sagittal &amp; Transverse sinuses 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respectively.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4" name="Picture 2" descr="http://classconnection.s3.amazonaws.com/36/flashcards/613036/png/venous_system132874287944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0528" y="1550152"/>
            <a:ext cx="4267200" cy="2819401"/>
          </a:xfrm>
          <a:prstGeom prst="rect">
            <a:avLst/>
          </a:prstGeom>
          <a:noFill/>
        </p:spPr>
      </p:pic>
      <p:pic>
        <p:nvPicPr>
          <p:cNvPr id="12290" name="Picture 2" descr="http://fc08.deviantart.net/fs71/i/2012/286/2/e/cerebral_veins_by_karcen-d2xi5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2850" y="4280834"/>
            <a:ext cx="3046970" cy="2556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DEEP CEREBRAL VEINS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230313"/>
            <a:ext cx="4559300" cy="36972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2200" dirty="0" smtClean="0">
                <a:latin typeface="Calibri" pitchFamily="34" charset="0"/>
              </a:rPr>
              <a:t> They drain the internal structures;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 Basal ganglia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 Internal capsule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200" dirty="0" smtClean="0">
                <a:solidFill>
                  <a:srgbClr val="C00000"/>
                </a:solidFill>
                <a:latin typeface="Calibri" pitchFamily="34" charset="0"/>
              </a:rPr>
              <a:t> Thalamus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200" dirty="0" smtClean="0">
                <a:latin typeface="Calibri" pitchFamily="34" charset="0"/>
              </a:rPr>
              <a:t> They merge to form the Internal Cerebral Veins.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200" dirty="0" smtClean="0">
                <a:latin typeface="Calibri" pitchFamily="34" charset="0"/>
              </a:rPr>
              <a:t> The two veins unite in the midline to form the </a:t>
            </a:r>
            <a:r>
              <a:rPr lang="en-US" sz="2200" b="1" dirty="0" smtClean="0">
                <a:solidFill>
                  <a:srgbClr val="0070C0"/>
                </a:solidFill>
                <a:latin typeface="Calibri" pitchFamily="34" charset="0"/>
              </a:rPr>
              <a:t>Great Cerebral vein.</a:t>
            </a: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200" dirty="0" smtClean="0">
                <a:latin typeface="Calibri" pitchFamily="34" charset="0"/>
              </a:rPr>
              <a:t> This short vessel is continuous with the </a:t>
            </a: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Straight Sinus.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2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2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2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0242" name="Picture 2" descr="http://lh3.ggpht.com/_oj6TkG186pI/SzA9gHFunmI/AAAAAAAAAjs/IZ5MJ0uGOQ0/image_thumb%5B4%5D.png?imgmax=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1889" y="1239123"/>
            <a:ext cx="4369243" cy="3473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DURAL VENOUS SINUSES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3" name="Picture 6" descr="BD49ABF9"/>
          <p:cNvPicPr>
            <a:picLocks noChangeAspect="1" noChangeArrowheads="1"/>
          </p:cNvPicPr>
          <p:nvPr/>
        </p:nvPicPr>
        <p:blipFill>
          <a:blip r:embed="rId3" cstate="print"/>
          <a:srcRect l="11310" r="27144" b="53531"/>
          <a:stretch>
            <a:fillRect/>
          </a:stretch>
        </p:blipFill>
        <p:spPr>
          <a:xfrm>
            <a:off x="1587500" y="2082800"/>
            <a:ext cx="5880100" cy="37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 flipV="1">
            <a:off x="1638300" y="2082800"/>
            <a:ext cx="1352881" cy="25061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1672055" y="3252329"/>
            <a:ext cx="930106" cy="25061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 flipV="1">
            <a:off x="1756610" y="3502942"/>
            <a:ext cx="760996" cy="167076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322584" y="3920630"/>
            <a:ext cx="852916" cy="244969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72055" y="4421858"/>
            <a:ext cx="760996" cy="250613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2055" y="2667564"/>
            <a:ext cx="845551" cy="167076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672055" y="4756009"/>
            <a:ext cx="702845" cy="247791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946900" y="2082800"/>
            <a:ext cx="2146300" cy="1323439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Superior </a:t>
            </a:r>
            <a:r>
              <a:rPr lang="en-GB" sz="2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sagittal</a:t>
            </a:r>
            <a:endParaRPr lang="en-GB" sz="20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Arial" charset="0"/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Inferior </a:t>
            </a:r>
            <a:r>
              <a:rPr lang="en-GB" sz="2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sagittal</a:t>
            </a:r>
            <a:endParaRPr lang="en-GB" sz="20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Arial" charset="0"/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Straight</a:t>
            </a:r>
            <a:endParaRPr lang="en-GB" sz="20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Arial" charset="0"/>
            </a:endParaRPr>
          </a:p>
          <a:p>
            <a:pPr algn="l"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2">
                    <a:lumMod val="10000"/>
                  </a:schemeClr>
                </a:solidFill>
                <a:latin typeface="Calibri" pitchFamily="34" charset="0"/>
                <a:cs typeface="Arial" charset="0"/>
              </a:rPr>
              <a:t>Occipital</a:t>
            </a:r>
            <a:endParaRPr lang="en-GB" sz="2000" dirty="0">
              <a:solidFill>
                <a:schemeClr val="tx2">
                  <a:lumMod val="10000"/>
                </a:schemeClr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6946900" y="1562100"/>
            <a:ext cx="2146300" cy="461963"/>
          </a:xfrm>
          <a:prstGeom prst="rect">
            <a:avLst/>
          </a:prstGeom>
          <a:solidFill>
            <a:srgbClr val="FFC000"/>
          </a:solidFill>
          <a:ln w="19050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2">
                    <a:lumMod val="10000"/>
                  </a:schemeClr>
                </a:solidFill>
              </a:rPr>
              <a:t>Single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6200" y="1968501"/>
            <a:ext cx="1498600" cy="1323439"/>
          </a:xfrm>
          <a:prstGeom prst="rect">
            <a:avLst/>
          </a:prstGeom>
          <a:solidFill>
            <a:srgbClr val="3333FF"/>
          </a:solidFill>
          <a:ln w="19050">
            <a:solidFill>
              <a:srgbClr val="3333FF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Transverse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Sigmoid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Cavernous</a:t>
            </a:r>
            <a:endParaRPr lang="en-GB" sz="200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GB" sz="200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Petrosal </a:t>
            </a:r>
            <a:endParaRPr lang="en-GB" sz="2000" dirty="0" smtClean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76200" y="1447800"/>
            <a:ext cx="1511300" cy="461963"/>
          </a:xfrm>
          <a:prstGeom prst="rect">
            <a:avLst/>
          </a:prstGeom>
          <a:solidFill>
            <a:srgbClr val="3333FF"/>
          </a:solidFill>
          <a:ln w="1905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Paired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35100" y="6032500"/>
            <a:ext cx="5994400" cy="40011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Blood flows from transverse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&amp; sigmoid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sinuses into IJV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84755" y="4051301"/>
            <a:ext cx="931445" cy="2921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VENOUS DISORDER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20" name="Rectangle 6"/>
          <p:cNvSpPr txBox="1">
            <a:spLocks noChangeArrowheads="1"/>
          </p:cNvSpPr>
          <p:nvPr/>
        </p:nvSpPr>
        <p:spPr>
          <a:xfrm>
            <a:off x="38100" y="1471613"/>
            <a:ext cx="4914900" cy="4929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Infarction</a:t>
            </a:r>
          </a:p>
          <a:p>
            <a:pPr lvl="1" algn="just">
              <a:buFont typeface="Wingdings" pitchFamily="2" charset="2"/>
              <a:buChar char="ü"/>
              <a:defRPr/>
            </a:pPr>
            <a:r>
              <a:rPr lang="en-US" sz="1400" b="1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refers to tissue death (necrosis) that is caused by a local lack of oxygen due to obstruction of the tissue's blood supply</a:t>
            </a:r>
            <a:endParaRPr lang="en-US" sz="14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just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Sinus thrombosis: 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 SSS thrombosis</a:t>
            </a:r>
          </a:p>
          <a:p>
            <a:pPr lvl="2" algn="just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Superior Sagittal Sinus </a:t>
            </a:r>
          </a:p>
          <a:p>
            <a:pPr lvl="2" algn="just">
              <a:buFont typeface="Wingdings" pitchFamily="2" charset="2"/>
              <a:buChar char="ü"/>
              <a:defRPr/>
            </a:pPr>
            <a:r>
              <a:rPr lang="en-US" sz="18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Can complicates ear infection</a:t>
            </a:r>
            <a:endParaRPr lang="en-US" sz="1800" b="1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2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Cavernous Sinus thrombosis</a:t>
            </a:r>
          </a:p>
          <a:p>
            <a:pPr lvl="2" algn="just">
              <a:buFont typeface="Wingdings" pitchFamily="2" charset="2"/>
              <a:buChar char="ü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As a complication of infection in the dangerous area of the face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 Obstruction of venous drainage of the brain leads to Cerebral swelling (edema) and raised Intracranial Pressure.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31520" lvl="1" indent="-27432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640080" lvl="1" indent="-246888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3" name="Content Placeholder 4" descr="662C116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310188" y="1400175"/>
            <a:ext cx="3400425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ALSO, HOW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WE ARE DOING ..?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8900" y="927100"/>
            <a:ext cx="8699500" cy="508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Which statement(s) of the following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6600"/>
                </a:solidFill>
                <a:uLnTx/>
                <a:uFillTx/>
                <a:latin typeface="Calibri" pitchFamily="34" charset="0"/>
                <a:cs typeface="+mn-cs"/>
              </a:rPr>
              <a:t> is Wrong?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lang="en-US" sz="2400" kern="0" dirty="0" smtClean="0">
              <a:solidFill>
                <a:srgbClr val="FF6600"/>
              </a:solidFill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1397000"/>
            <a:ext cx="8750300" cy="2946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Superior Cerebral Veins terminate mainly into the Superior Sagittal sinus, and partly into superficial middle cerebral vein..!!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Infarction refers to tissue death (necrosis)..!!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Superior Cerebral Veins drain lateral surface of brain above the lateral sulcus..!!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Inferior Cerebral Veins terminate partly into superficial middle cerebral vein &amp; partly into Transverse sinus..!! 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Superficial Middle Cerebral Vein drains the lateral surface of the temporal lobe..!!</a:t>
            </a:r>
          </a:p>
          <a:p>
            <a:pPr lvl="1" indent="-457200" algn="just">
              <a:lnSpc>
                <a:spcPct val="150000"/>
              </a:lnSpc>
              <a:buFont typeface="+mj-lt"/>
              <a:buAutoNum type="arabicPeriod"/>
              <a:defRPr/>
            </a:pPr>
            <a:endParaRPr lang="en-US" sz="18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buFontTx/>
              <a:buAutoNum type="arabicPeriod"/>
              <a:defRPr/>
            </a:pPr>
            <a:endParaRPr lang="en-US" sz="2000" kern="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indent="-457200" algn="just">
              <a:lnSpc>
                <a:spcPct val="80000"/>
              </a:lnSpc>
              <a:buAutoNum type="arabicPeriod"/>
              <a:defRPr/>
            </a:pP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  <a:cs typeface="Arial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1143000" marR="0" lvl="2" indent="-22860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73730" name="Picture 2" descr="http://www.esriblog.info/wp-content/uploads/2012/12/confused-baby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237" y="4419600"/>
            <a:ext cx="2208060" cy="2108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134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3333FF"/>
                </a:solidFill>
                <a:latin typeface="Calibri" pitchFamily="34" charset="0"/>
              </a:rPr>
              <a:t>QUESTION</a:t>
            </a:r>
            <a:r>
              <a:rPr lang="en-US" sz="4000" b="1" dirty="0">
                <a:solidFill>
                  <a:srgbClr val="3333FF"/>
                </a:solidFill>
                <a:latin typeface="Calibri" pitchFamily="34" charset="0"/>
              </a:rPr>
              <a:t>?</a:t>
            </a:r>
          </a:p>
        </p:txBody>
      </p:sp>
      <p:pic>
        <p:nvPicPr>
          <p:cNvPr id="17413" name="Picture 5" descr="http://www.healthcareersinteraction.com/images/faq_questionm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60848"/>
            <a:ext cx="3135420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8125" y="955675"/>
            <a:ext cx="8435975" cy="171132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Large mass of nervous tissue located in the cranial cavity.</a:t>
            </a:r>
          </a:p>
          <a:p>
            <a:pPr eaLnBrk="1" hangingPunct="1"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effectLst/>
                <a:latin typeface="Calibri" pitchFamily="34" charset="0"/>
              </a:rPr>
              <a:t>Has four major regions.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accent4">
                  <a:lumMod val="2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5740401" y="1814513"/>
            <a:ext cx="2844800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Cerebrum </a:t>
            </a:r>
            <a:endParaRPr lang="en-US" sz="2000" b="1" dirty="0" smtClean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Cerebral hemispheres)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6392863" y="5084763"/>
            <a:ext cx="144303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6600"/>
                </a:solidFill>
                <a:latin typeface="Calibri" pitchFamily="34" charset="0"/>
                <a:cs typeface="Arial" charset="0"/>
              </a:rPr>
              <a:t>Cerebellum</a:t>
            </a:r>
          </a:p>
        </p:txBody>
      </p:sp>
      <p:sp>
        <p:nvSpPr>
          <p:cNvPr id="13318" name="TextBox 10"/>
          <p:cNvSpPr txBox="1">
            <a:spLocks noChangeArrowheads="1"/>
          </p:cNvSpPr>
          <p:nvPr/>
        </p:nvSpPr>
        <p:spPr bwMode="auto">
          <a:xfrm>
            <a:off x="344488" y="5876925"/>
            <a:ext cx="63373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Brainstem: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Midbrain, Pons &amp; Medulla oblongata</a:t>
            </a:r>
          </a:p>
        </p:txBody>
      </p:sp>
      <p:sp>
        <p:nvSpPr>
          <p:cNvPr id="11271" name="TextBox 11"/>
          <p:cNvSpPr txBox="1">
            <a:spLocks noChangeArrowheads="1"/>
          </p:cNvSpPr>
          <p:nvPr/>
        </p:nvSpPr>
        <p:spPr bwMode="auto">
          <a:xfrm>
            <a:off x="6392863" y="3182938"/>
            <a:ext cx="2305050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Diencephalon: </a:t>
            </a:r>
            <a:r>
              <a:rPr lang="en-US" sz="2000" dirty="0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Thalamus, Hypothalamus, Subthalamus &amp; </a:t>
            </a:r>
            <a:r>
              <a:rPr lang="en-US" sz="2000" dirty="0" err="1" smtClean="0">
                <a:solidFill>
                  <a:srgbClr val="0000CC"/>
                </a:solidFill>
                <a:latin typeface="Calibri" pitchFamily="34" charset="0"/>
                <a:cs typeface="Arial" charset="0"/>
              </a:rPr>
              <a:t>Epithalamus</a:t>
            </a:r>
            <a:endParaRPr lang="en-US" sz="2000" dirty="0">
              <a:solidFill>
                <a:srgbClr val="0000CC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3320" name="Picture 5" descr="C:\Users\user\Pictures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975" y="2497138"/>
            <a:ext cx="3409950" cy="305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 flipV="1">
            <a:off x="5241925" y="2459038"/>
            <a:ext cx="1079500" cy="576262"/>
          </a:xfrm>
          <a:prstGeom prst="line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92638" y="3683000"/>
            <a:ext cx="1728787" cy="71438"/>
          </a:xfrm>
          <a:prstGeom prst="line">
            <a:avLst/>
          </a:prstGeom>
          <a:ln w="28575">
            <a:solidFill>
              <a:srgbClr val="0000CC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>
            <a:off x="5457825" y="4402138"/>
            <a:ext cx="935038" cy="792162"/>
          </a:xfrm>
          <a:prstGeom prst="line">
            <a:avLst/>
          </a:prstGeom>
          <a:ln w="28575">
            <a:solidFill>
              <a:srgbClr val="FF66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089400" y="5338763"/>
            <a:ext cx="1079500" cy="2159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3153569" y="4690269"/>
            <a:ext cx="1584325" cy="1008063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505075" y="4043363"/>
            <a:ext cx="2016125" cy="19431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Review: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THE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Review: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itchFamily="34" charset="0"/>
                <a:ea typeface="+mj-ea"/>
                <a:cs typeface="+mj-cs"/>
              </a:rPr>
              <a:t>CEREBRUM</a:t>
            </a: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471613"/>
            <a:ext cx="4559300" cy="32527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largest part of the brain, and has two hemispheres.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The surface shows elevations called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gyri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,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separated by depressions called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sulci.</a:t>
            </a: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Each</a:t>
            </a: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hemispheres</a:t>
            </a: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 </a:t>
            </a:r>
            <a:r>
              <a:rPr lang="en-US" sz="2000" kern="0" dirty="0" err="1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di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vided into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four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Calibri" pitchFamily="34" charset="0"/>
                <a:cs typeface="+mn-cs"/>
              </a:rPr>
              <a:t>lobes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uLnTx/>
                <a:uFillTx/>
                <a:latin typeface="Calibri" pitchFamily="34" charset="0"/>
                <a:cs typeface="+mn-cs"/>
              </a:rPr>
              <a:t> by deeper grooves.</a:t>
            </a: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kern="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  <a:cs typeface="+mn-cs"/>
              </a:rPr>
              <a:t>Lobs are separated by deep grooves called fissures.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8" name="Picture 7" descr="File05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6849" y="1577975"/>
            <a:ext cx="4470476" cy="346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2" name="Picture 2" descr="http://www.science-art.com/gallery/31/31_61220031836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4775" y="4508500"/>
            <a:ext cx="1794982" cy="210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CEREBRAL CIRCULATION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0" y="1547813"/>
            <a:ext cx="5207000" cy="2008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32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700" y="1267192"/>
            <a:ext cx="787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Cerebral circulation is the movement of blood through the network of blood vessels to supply the brain.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The arteries carry oxygenated blood and other nutrients to the brain.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The veins carry deoxygenated blood back to the heart removing carbon dioxide and other metabolic products.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The movement of blood in the cerebral circulation is called cerebral blood flow.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CEREBRAL ARTERIAL SUPPLY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>
          <a:xfrm>
            <a:off x="50799" y="933662"/>
            <a:ext cx="5507256" cy="58015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The arterial cerebral circulation is 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divided 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into anterior 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and </a:t>
            </a: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posterior cerebral </a:t>
            </a: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circulations.</a:t>
            </a:r>
            <a:endParaRPr lang="en-US" sz="20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The anterior and posterior cerebral circulations are interconnected via bilateral posterior communicating arteries. </a:t>
            </a: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FF6600"/>
                </a:solidFill>
                <a:latin typeface="Calibri" pitchFamily="34" charset="0"/>
              </a:rPr>
              <a:t>Posterior </a:t>
            </a:r>
            <a:r>
              <a:rPr lang="en-US" sz="2000" dirty="0">
                <a:solidFill>
                  <a:srgbClr val="FF6600"/>
                </a:solidFill>
                <a:latin typeface="Calibri" pitchFamily="34" charset="0"/>
              </a:rPr>
              <a:t>communicating arteries </a:t>
            </a:r>
            <a:r>
              <a:rPr lang="en-US" sz="2000" dirty="0" smtClean="0">
                <a:solidFill>
                  <a:srgbClr val="FF6600"/>
                </a:solidFill>
                <a:latin typeface="Calibri" pitchFamily="34" charset="0"/>
              </a:rPr>
              <a:t>are </a:t>
            </a:r>
            <a:r>
              <a:rPr lang="en-US" sz="2000" dirty="0">
                <a:solidFill>
                  <a:srgbClr val="FF6600"/>
                </a:solidFill>
                <a:latin typeface="Calibri" pitchFamily="34" charset="0"/>
              </a:rPr>
              <a:t>part of </a:t>
            </a:r>
            <a:r>
              <a:rPr lang="en-US" sz="2000" dirty="0" smtClean="0">
                <a:solidFill>
                  <a:srgbClr val="FF6600"/>
                </a:solidFill>
                <a:latin typeface="Calibri" pitchFamily="34" charset="0"/>
              </a:rPr>
              <a:t>Circle </a:t>
            </a:r>
            <a:r>
              <a:rPr lang="en-US" sz="2000" dirty="0">
                <a:solidFill>
                  <a:srgbClr val="FF6600"/>
                </a:solidFill>
                <a:latin typeface="Calibri" pitchFamily="34" charset="0"/>
              </a:rPr>
              <a:t>of </a:t>
            </a:r>
            <a:r>
              <a:rPr lang="en-US" sz="2000" dirty="0" smtClean="0">
                <a:solidFill>
                  <a:srgbClr val="FF6600"/>
                </a:solidFill>
                <a:latin typeface="Calibri" pitchFamily="34" charset="0"/>
              </a:rPr>
              <a:t>Willis.</a:t>
            </a:r>
          </a:p>
          <a:p>
            <a:pPr marL="1257300" lvl="2" indent="-3429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Located on the base of the </a:t>
            </a:r>
            <a:r>
              <a:rPr lang="en-US" sz="18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brain.</a:t>
            </a:r>
            <a:endParaRPr lang="en-US" sz="1800" dirty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1257300" lvl="2" indent="-342900" algn="just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It Encircles: </a:t>
            </a:r>
          </a:p>
          <a:p>
            <a:pPr marL="1714500" lvl="3" indent="-342900" algn="just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Optic </a:t>
            </a:r>
            <a:r>
              <a:rPr lang="en-US" sz="1800" dirty="0" err="1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chiasma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marL="1714500" lvl="3" indent="-342900" algn="just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Hypothalamus</a:t>
            </a:r>
          </a:p>
          <a:p>
            <a:pPr marL="1714500" lvl="3" indent="-342900" algn="just" fontAlgn="auto"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Midbrain</a:t>
            </a: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0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The cerebral Arterial Supply is Provided by Two Systems:</a:t>
            </a:r>
          </a:p>
          <a:p>
            <a:pPr marL="742950" lvl="1" indent="-285750" algn="just" eaLnBrk="1" hangingPunct="1"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FF6600"/>
                </a:solidFill>
                <a:latin typeface="Calibri" pitchFamily="34" charset="0"/>
              </a:rPr>
              <a:t> Carotid </a:t>
            </a:r>
            <a:r>
              <a:rPr lang="en-US" sz="2000" dirty="0" smtClean="0">
                <a:solidFill>
                  <a:srgbClr val="FF6600"/>
                </a:solidFill>
                <a:latin typeface="Calibri" pitchFamily="34" charset="0"/>
              </a:rPr>
              <a:t>System</a:t>
            </a:r>
          </a:p>
          <a:p>
            <a:pPr marL="1200150" lvl="2" indent="-285750" algn="just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Supply anterior portion of the brain.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marL="742950" lvl="1" indent="-285750" algn="just" eaLnBrk="1" hangingPunct="1"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en-US" sz="2000" dirty="0" err="1">
                <a:solidFill>
                  <a:srgbClr val="FF6600"/>
                </a:solidFill>
                <a:latin typeface="Calibri" pitchFamily="34" charset="0"/>
              </a:rPr>
              <a:t>Vertebro</a:t>
            </a:r>
            <a:r>
              <a:rPr lang="en-US" sz="2000" dirty="0">
                <a:solidFill>
                  <a:srgbClr val="FF6600"/>
                </a:solidFill>
                <a:latin typeface="Calibri" pitchFamily="34" charset="0"/>
              </a:rPr>
              <a:t>-Basilar </a:t>
            </a:r>
            <a:r>
              <a:rPr lang="en-US" sz="2000" dirty="0" smtClean="0">
                <a:solidFill>
                  <a:srgbClr val="FF6600"/>
                </a:solidFill>
                <a:latin typeface="Calibri" pitchFamily="34" charset="0"/>
              </a:rPr>
              <a:t>System</a:t>
            </a:r>
          </a:p>
          <a:p>
            <a:pPr marL="1200150" lvl="2" indent="-285750" algn="just">
              <a:buClr>
                <a:schemeClr val="accent4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Supply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posterior portion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of the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brain.</a:t>
            </a:r>
            <a:endParaRPr lang="en-US" sz="1800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  <a:p>
            <a:pPr marL="1200150" lvl="2" indent="-285750" algn="just"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en-US" sz="2000" dirty="0" smtClean="0">
              <a:solidFill>
                <a:srgbClr val="FF6600"/>
              </a:solidFill>
              <a:latin typeface="Calibri" pitchFamily="34" charset="0"/>
            </a:endParaRPr>
          </a:p>
          <a:p>
            <a:pPr marL="1200150" lvl="2" indent="-285750" algn="just">
              <a:buClr>
                <a:srgbClr val="FF6600"/>
              </a:buClr>
              <a:buFont typeface="Wingdings" panose="05000000000000000000" pitchFamily="2" charset="2"/>
              <a:buChar char="Ø"/>
              <a:defRPr/>
            </a:pPr>
            <a:endParaRPr lang="en-US" sz="2000" dirty="0">
              <a:solidFill>
                <a:srgbClr val="FF6600"/>
              </a:solidFill>
              <a:latin typeface="Calibri" pitchFamily="34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5" name="Content Placeholder 7" descr="C:\Documents and Settings\jfridrik\My Documents\My Pictures\Circle of Willis.jpg"/>
          <p:cNvPicPr>
            <a:picLocks noChangeAspect="1" noChangeArrowheads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>
          <a:xfrm>
            <a:off x="5552462" y="1663700"/>
            <a:ext cx="3528037" cy="3031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CIRCULUS ARTERIOSUS </a:t>
            </a:r>
            <a:r>
              <a:rPr lang="en-US" sz="36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(OF WILLIS)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0" y="1141413"/>
            <a:ext cx="5308600" cy="44465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It is Formed by: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Two Anterior cerebral arteries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Two Internal carotid arteries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Two Posterior cerebral arteries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F40CCD"/>
                </a:solidFill>
                <a:latin typeface="Calibri" pitchFamily="34" charset="0"/>
              </a:rPr>
              <a:t>Two  Posterior communicating arteries</a:t>
            </a:r>
          </a:p>
          <a:p>
            <a:pPr marL="640080" lvl="1" indent="-246888" eaLnBrk="1" fontAlgn="auto" hangingPunct="1">
              <a:lnSpc>
                <a:spcPct val="9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009900"/>
                </a:solidFill>
                <a:latin typeface="Calibri" pitchFamily="34" charset="0"/>
              </a:rPr>
              <a:t>One Anterior communicating artery</a:t>
            </a:r>
            <a:endParaRPr lang="en-US" sz="20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It Gives numerous small vessels that penetrate the surface of the brain</a:t>
            </a:r>
            <a:endParaRPr lang="en-US" sz="22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731520" lvl="1" indent="-274320" fontAlgn="auto"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Perforating arteries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2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They are divided into: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Anterior perforating arteries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Posterior perforating arteries</a:t>
            </a: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10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62418" y="1358900"/>
            <a:ext cx="480141" cy="492721"/>
          </a:xfrm>
          <a:prstGeom prst="rect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059318" y="3060700"/>
            <a:ext cx="678282" cy="378421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16600" y="2692400"/>
            <a:ext cx="843260" cy="378421"/>
          </a:xfrm>
          <a:prstGeom prst="rect">
            <a:avLst/>
          </a:prstGeom>
          <a:noFill/>
          <a:ln>
            <a:solidFill>
              <a:srgbClr val="F40CC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33718" y="1270000"/>
            <a:ext cx="784942" cy="469900"/>
          </a:xfrm>
          <a:prstGeom prst="rect">
            <a:avLst/>
          </a:prstGeom>
          <a:noFill/>
          <a:ln>
            <a:solidFill>
              <a:srgbClr val="0099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70373" y="638890"/>
            <a:ext cx="5395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</a:rPr>
              <a:t>Named after Thomas Willis (1621–1675), an English physician</a:t>
            </a:r>
            <a:endParaRPr lang="ar-SA" sz="1600" i="1" dirty="0">
              <a:solidFill>
                <a:schemeClr val="tx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8914" name="Picture 2" descr="File:Circle of Willis en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500" y="1341437"/>
            <a:ext cx="2782888" cy="443337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6929018" y="2273300"/>
            <a:ext cx="652882" cy="403821"/>
          </a:xfrm>
          <a:prstGeom prst="rect">
            <a:avLst/>
          </a:prstGeom>
          <a:noFill/>
          <a:ln>
            <a:solidFill>
              <a:srgbClr val="3333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ANTERIOR PERFORATING </a:t>
            </a:r>
            <a:r>
              <a:rPr lang="en-US" sz="4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ARTERIES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0" y="1192213"/>
            <a:ext cx="5308600" cy="4548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Arise from: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Anterior cerebral artery, 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Anterior communicating artery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Middle cerebral artery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Enter brain through: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Anterior perforated substance</a:t>
            </a:r>
          </a:p>
          <a:p>
            <a:pPr marL="1188720" lvl="2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 smtClean="0">
                <a:solidFill>
                  <a:srgbClr val="7030A0"/>
                </a:solidFill>
                <a:latin typeface="Calibri" pitchFamily="34" charset="0"/>
              </a:rPr>
              <a:t> irregularly quadrilateral area in front of the optic tract and behind the olfactory trigone.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Supply: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Large part of basal ganglia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Optic chiasma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Internal capsule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</a:rPr>
              <a:t>Hypothalamus 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0" name="Picture 4" descr="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16402" y="1193800"/>
            <a:ext cx="3676798" cy="26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Documents and Settings\Jamila\My Documents\My Pictures\Pictur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8200" y="3784599"/>
            <a:ext cx="2976525" cy="228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001000" y="4991101"/>
            <a:ext cx="901700" cy="279399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0" y="50800"/>
            <a:ext cx="9144000" cy="7366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000" b="1" kern="0" noProof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POSTERIOR PERFORATING ARTERIES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>
          <a:xfrm>
            <a:off x="50800" y="1370013"/>
            <a:ext cx="5308600" cy="39131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Arise from: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Posterior cerebral artery 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 Posterior communicating artery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Enter brain through: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3333FF"/>
                </a:solidFill>
                <a:latin typeface="Calibri" pitchFamily="34" charset="0"/>
              </a:rPr>
              <a:t> Posterior Perforated substance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chemeClr val="accent4">
                    <a:lumMod val="25000"/>
                  </a:schemeClr>
                </a:solidFill>
                <a:latin typeface="Calibri" pitchFamily="34" charset="0"/>
              </a:rPr>
              <a:t>Supply: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  <a:cs typeface="Estrangelo Edessa" pitchFamily="66" charset="0"/>
              </a:rPr>
              <a:t>Ventral portion of Midbrain</a:t>
            </a:r>
          </a:p>
          <a:p>
            <a:pPr marL="731520" lvl="1" indent="-274320" fontAlgn="auto">
              <a:spcAft>
                <a:spcPts val="0"/>
              </a:spcAft>
              <a:buClr>
                <a:schemeClr val="accent4">
                  <a:lumMod val="25000"/>
                </a:schemeClr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006600"/>
                </a:solidFill>
                <a:latin typeface="Calibri" pitchFamily="34" charset="0"/>
                <a:cs typeface="Estrangelo Edessa" pitchFamily="66" charset="0"/>
              </a:rPr>
              <a:t>Parts of Subthalamus and Hypothalamus</a:t>
            </a:r>
          </a:p>
          <a:p>
            <a:pPr marL="640080" lvl="1" indent="-246888" eaLnBrk="1" fontAlgn="auto" hangingPunct="1">
              <a:spcAft>
                <a:spcPts val="0"/>
              </a:spcAft>
              <a:buClr>
                <a:schemeClr val="accent4">
                  <a:lumMod val="25000"/>
                </a:schemeClr>
              </a:buClr>
              <a:defRPr/>
            </a:pPr>
            <a:endParaRPr lang="en-US" sz="2400" dirty="0" smtClean="0">
              <a:solidFill>
                <a:schemeClr val="accent4">
                  <a:lumMod val="25000"/>
                </a:schemeClr>
              </a:solidFill>
              <a:latin typeface="Calibri" pitchFamily="34" charset="0"/>
            </a:endParaRPr>
          </a:p>
          <a:p>
            <a:pPr marL="457200" lvl="0" indent="-457200" eaLnBrk="0" hangingPunct="0">
              <a:spcBef>
                <a:spcPct val="20000"/>
              </a:spcBef>
              <a:buClr>
                <a:schemeClr val="accent4">
                  <a:lumMod val="25000"/>
                </a:schemeClr>
              </a:buClr>
              <a:buFont typeface="Wingdings" pitchFamily="2" charset="2"/>
              <a:buChar char="v"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>
                  <a:lumMod val="2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25000"/>
                </a:schemeClr>
              </a:solidFill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10" name="Picture 4" descr="b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67202" y="1282700"/>
            <a:ext cx="3676798" cy="26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Documents and Settings\Jamila\My Documents\My Pictures\Pictur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0" y="3873499"/>
            <a:ext cx="2976525" cy="228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035800" y="5359400"/>
            <a:ext cx="254000" cy="22860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5550</TotalTime>
  <Words>1080</Words>
  <Application>Microsoft Office PowerPoint</Application>
  <PresentationFormat>On-screen Show (4:3)</PresentationFormat>
  <Paragraphs>318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Teamwork</vt:lpstr>
      <vt:lpstr>Slide 1</vt:lpstr>
      <vt:lpstr>OBJECTIVES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Prof Khaleel</cp:lastModifiedBy>
  <cp:revision>145</cp:revision>
  <dcterms:created xsi:type="dcterms:W3CDTF">2005-03-12T06:42:31Z</dcterms:created>
  <dcterms:modified xsi:type="dcterms:W3CDTF">2014-10-13T07:07:42Z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