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81" r:id="rId18"/>
    <p:sldId id="277" r:id="rId19"/>
    <p:sldId id="278" r:id="rId20"/>
    <p:sldId id="279" r:id="rId21"/>
    <p:sldId id="268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AD1A07-90C1-41F3-ACDC-256451B125D0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B09C8CE-BDA2-401E-83BC-AE7EF72C5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038600"/>
            <a:ext cx="7620000" cy="18288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 GANGLIA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Fathalla Ibrahim</a:t>
            </a:r>
            <a:endParaRPr lang="en-US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user1\My Documents\My Pictures\parki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867879"/>
            <a:ext cx="2514599" cy="3335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191000" cy="51160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narrow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-Extends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above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 parietal lobe)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Tail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-Long &amp; tapering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-Descends,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below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thalamus, into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temporal lobe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-Continuous with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886200" cy="2943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 NUCLEUS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495800" cy="52684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three sided, wedge-shaped mass of grey matter, with a convex outer surface and an apex which lies against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genu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DIVISION: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divided into 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Larger darker lateral portion called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 marL="88011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Smaller, lighter medial portion called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2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86200"/>
            <a:ext cx="3886200" cy="2753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Documents and Settings\user1\My Documents\My Pictures\basal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2925993" cy="2216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77000" y="5029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51816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105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343400" cy="5268434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Separated from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a thin sheath of nerve fibers,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lateral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medullary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lamina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white matter lateral to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divided, by a sheath of grey matter,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into two layers: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external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extreme capsule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(2)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between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claustrum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en-US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insula</a:t>
            </a:r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C:\Documents and Settings\user1\My Documents\My Pictures\basal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97594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038600" y="2438400"/>
            <a:ext cx="1524000" cy="14478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14800" y="3429000"/>
            <a:ext cx="1143000" cy="53340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1600" y="464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81000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9372600" y="-228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16200000" flipH="1">
            <a:off x="4944275" y="3953674"/>
            <a:ext cx="104001" cy="3706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 PALLIDUS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19600" cy="4963633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Consists of two divisions,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lateral (L) &amp; the medial (M) segments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separated by a thin sheath of nerve fibers,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medial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medullary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lamina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medial segment is similar, in terms of cytology and connections with the  pars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BASAL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733" y="2138533"/>
            <a:ext cx="4513431" cy="4033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10200" y="3886200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88620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7032" y="228600"/>
            <a:ext cx="7159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STRIATUM (CAUDATE &amp; PUTAMEN)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input portion of Corpus striatum”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3657600" y="1371600"/>
            <a:ext cx="2590800" cy="990600"/>
          </a:xfrm>
          <a:prstGeom prst="irregularSeal2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Cortex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3200400"/>
            <a:ext cx="1981200" cy="10668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Intralaminar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nuclei)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2438400" y="4953000"/>
            <a:ext cx="1295400" cy="457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2438400" y="57150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057400" y="1981200"/>
            <a:ext cx="15240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68961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 flipV="1">
            <a:off x="3048000" y="2438400"/>
            <a:ext cx="4114800" cy="7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438400" y="2514600"/>
            <a:ext cx="60960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0"/>
          </p:cNvCxnSpPr>
          <p:nvPr/>
        </p:nvCxnSpPr>
        <p:spPr>
          <a:xfrm rot="16200000" flipV="1">
            <a:off x="2419350" y="4286250"/>
            <a:ext cx="609600" cy="7239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09800" y="5334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990600" y="5029200"/>
            <a:ext cx="1600200" cy="7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endCxn id="21" idx="1"/>
          </p:cNvCxnSpPr>
          <p:nvPr/>
        </p:nvCxnSpPr>
        <p:spPr>
          <a:xfrm>
            <a:off x="1828800" y="5867400"/>
            <a:ext cx="609600" cy="746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9342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>
            <a:off x="6324600" y="5715000"/>
            <a:ext cx="609600" cy="322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010400" y="59436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6324600" y="61722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0056" y="228600"/>
            <a:ext cx="85332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PALEOSTRIATUM (GLOBUS PALLIDUS)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“The output portion of corpus striatum: </a:t>
            </a:r>
          </a:p>
          <a:p>
            <a:pPr algn="ctr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segment of G.P. + Pars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Reticulata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S.N.”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324600" y="2590800"/>
            <a:ext cx="2438400" cy="16764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Thalamus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(Ventral lateral, Ventral anterior,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centromedian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hord 14"/>
          <p:cNvSpPr/>
          <p:nvPr/>
        </p:nvSpPr>
        <p:spPr>
          <a:xfrm>
            <a:off x="1219200" y="2971800"/>
            <a:ext cx="1676400" cy="1295400"/>
          </a:xfrm>
          <a:prstGeom prst="chord">
            <a:avLst>
              <a:gd name="adj1" fmla="val 3141835"/>
              <a:gd name="adj2" fmla="val 188867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Striatum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rapezoid 16"/>
          <p:cNvSpPr/>
          <p:nvPr/>
        </p:nvSpPr>
        <p:spPr>
          <a:xfrm>
            <a:off x="2895600" y="3124200"/>
            <a:ext cx="1371600" cy="1143000"/>
          </a:xfrm>
          <a:prstGeom prst="trapezoi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4419600" y="3124200"/>
            <a:ext cx="1447800" cy="1143000"/>
          </a:xfrm>
          <a:prstGeom prst="trapezoid">
            <a:avLst>
              <a:gd name="adj" fmla="val 280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G.P.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segment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7010400" y="5638800"/>
            <a:ext cx="1295400" cy="454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reticulata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Straight Arrow Connector 64"/>
          <p:cNvCxnSpPr>
            <a:stCxn id="15" idx="1"/>
          </p:cNvCxnSpPr>
          <p:nvPr/>
        </p:nvCxnSpPr>
        <p:spPr>
          <a:xfrm rot="16200000" flipH="1">
            <a:off x="3522282" y="2150682"/>
            <a:ext cx="171083" cy="2080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5" idx="2"/>
            <a:endCxn id="17" idx="1"/>
          </p:cNvCxnSpPr>
          <p:nvPr/>
        </p:nvCxnSpPr>
        <p:spPr>
          <a:xfrm>
            <a:off x="2526951" y="3640715"/>
            <a:ext cx="511524" cy="549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29400" y="6096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Nigra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3000" y="5562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Afferents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endCxn id="75" idx="1"/>
          </p:cNvCxnSpPr>
          <p:nvPr/>
        </p:nvCxnSpPr>
        <p:spPr>
          <a:xfrm flipV="1">
            <a:off x="533400" y="5747266"/>
            <a:ext cx="609600" cy="439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219200" y="60198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Efferents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533400" y="62484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505200" y="4953000"/>
            <a:ext cx="1981200" cy="685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Subthalamic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Arrow Connector 37"/>
          <p:cNvCxnSpPr>
            <a:stCxn id="24" idx="1"/>
          </p:cNvCxnSpPr>
          <p:nvPr/>
        </p:nvCxnSpPr>
        <p:spPr>
          <a:xfrm rot="16200000" flipV="1">
            <a:off x="3104754" y="4362847"/>
            <a:ext cx="786233" cy="59494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" idx="2"/>
          </p:cNvCxnSpPr>
          <p:nvPr/>
        </p:nvCxnSpPr>
        <p:spPr>
          <a:xfrm rot="16200000" flipH="1">
            <a:off x="3467100" y="4381500"/>
            <a:ext cx="685800" cy="457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8" idx="2"/>
          </p:cNvCxnSpPr>
          <p:nvPr/>
        </p:nvCxnSpPr>
        <p:spPr>
          <a:xfrm rot="5400000" flipH="1" flipV="1">
            <a:off x="4667250" y="4476750"/>
            <a:ext cx="685800" cy="266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3"/>
          </p:cNvCxnSpPr>
          <p:nvPr/>
        </p:nvCxnSpPr>
        <p:spPr>
          <a:xfrm flipV="1">
            <a:off x="5706940" y="3657600"/>
            <a:ext cx="61766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91200" y="4038600"/>
            <a:ext cx="5334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1" idx="0"/>
          </p:cNvCxnSpPr>
          <p:nvPr/>
        </p:nvCxnSpPr>
        <p:spPr>
          <a:xfrm rot="5400000" flipH="1" flipV="1">
            <a:off x="7029450" y="4972050"/>
            <a:ext cx="1295400" cy="38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304540" y="4472940"/>
            <a:ext cx="759460" cy="248920"/>
          </a:xfrm>
          <a:custGeom>
            <a:avLst/>
            <a:gdLst>
              <a:gd name="connsiteX0" fmla="*/ 642620 w 759460"/>
              <a:gd name="connsiteY0" fmla="*/ 7620 h 248920"/>
              <a:gd name="connsiteX1" fmla="*/ 2540 w 759460"/>
              <a:gd name="connsiteY1" fmla="*/ 220980 h 248920"/>
              <a:gd name="connsiteX2" fmla="*/ 657860 w 759460"/>
              <a:gd name="connsiteY2" fmla="*/ 175260 h 248920"/>
              <a:gd name="connsiteX3" fmla="*/ 642620 w 759460"/>
              <a:gd name="connsiteY3" fmla="*/ 762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0" h="248920">
                <a:moveTo>
                  <a:pt x="642620" y="7620"/>
                </a:moveTo>
                <a:cubicBezTo>
                  <a:pt x="533400" y="15240"/>
                  <a:pt x="0" y="193040"/>
                  <a:pt x="2540" y="220980"/>
                </a:cubicBezTo>
                <a:cubicBezTo>
                  <a:pt x="5080" y="248920"/>
                  <a:pt x="556260" y="208280"/>
                  <a:pt x="657860" y="175260"/>
                </a:cubicBezTo>
                <a:cubicBezTo>
                  <a:pt x="759460" y="142240"/>
                  <a:pt x="751840" y="0"/>
                  <a:pt x="642620" y="762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>
          <a:xfrm rot="10800000">
            <a:off x="2362200" y="4724400"/>
            <a:ext cx="838200" cy="1588"/>
          </a:xfrm>
          <a:prstGeom prst="straightConnector1">
            <a:avLst/>
          </a:prstGeom>
          <a:ln>
            <a:solidFill>
              <a:srgbClr val="0070C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8600" y="4495800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Subthalamic</a:t>
            </a:r>
            <a:r>
              <a:rPr lang="en-US" dirty="0" smtClean="0"/>
              <a:t> fasciculus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562600" y="3352800"/>
            <a:ext cx="685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 flipH="1" flipV="1">
            <a:off x="6744494" y="4991100"/>
            <a:ext cx="1294606" cy="7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5867400" y="3048000"/>
            <a:ext cx="109220" cy="1104900"/>
          </a:xfrm>
          <a:custGeom>
            <a:avLst/>
            <a:gdLst>
              <a:gd name="connsiteX0" fmla="*/ 12700 w 91440"/>
              <a:gd name="connsiteY0" fmla="*/ 144780 h 1066800"/>
              <a:gd name="connsiteX1" fmla="*/ 12700 w 91440"/>
              <a:gd name="connsiteY1" fmla="*/ 1059180 h 1066800"/>
              <a:gd name="connsiteX2" fmla="*/ 88900 w 91440"/>
              <a:gd name="connsiteY2" fmla="*/ 190500 h 1066800"/>
              <a:gd name="connsiteX3" fmla="*/ 12700 w 91440"/>
              <a:gd name="connsiteY3" fmla="*/ 14478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" h="1066800">
                <a:moveTo>
                  <a:pt x="12700" y="144780"/>
                </a:moveTo>
                <a:cubicBezTo>
                  <a:pt x="0" y="289560"/>
                  <a:pt x="0" y="1051560"/>
                  <a:pt x="12700" y="1059180"/>
                </a:cubicBezTo>
                <a:cubicBezTo>
                  <a:pt x="25400" y="1066800"/>
                  <a:pt x="91440" y="337820"/>
                  <a:pt x="88900" y="190500"/>
                </a:cubicBezTo>
                <a:cubicBezTo>
                  <a:pt x="86360" y="43180"/>
                  <a:pt x="25400" y="0"/>
                  <a:pt x="12700" y="14478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V="1">
            <a:off x="5334000" y="2514600"/>
            <a:ext cx="685800" cy="381000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105400" y="205740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Thalamic fasciculus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70" grpId="0"/>
      <p:bldP spid="24" grpId="0" animBg="1"/>
      <p:bldP spid="51" grpId="0" animBg="1"/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 - Dysfunction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corpus striatum assists in regulation of voluntary movement and learning of motor skills.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Their function is to facilitate behavior and movement that are required and appropriate, and inhibit unwanted or inappropriate movement.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does NOT cause paralysis, sensory loss or ataxia</a:t>
            </a:r>
          </a:p>
          <a:p>
            <a:r>
              <a:rPr lang="en-US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dysfunction leads to: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Abnormal motor control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emergence of abnormal, involuntary movements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dyskinesias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71550" lvl="1" indent="-514350">
              <a:buFont typeface="Calibri" pitchFamily="34" charset="0"/>
              <a:buAutoNum type="romanUcPeriod"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Alteration in muscle tone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hypertonia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hypotonia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AMYGDALA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495800"/>
            <a:ext cx="8458200" cy="2209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</a:rPr>
              <a:t>It lies in the temporal lobe, related to tail of caudate nucleus.</a:t>
            </a:r>
            <a:endParaRPr lang="en-US" sz="3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3000" b="1" dirty="0" smtClean="0">
                <a:solidFill>
                  <a:srgbClr val="0070C0"/>
                </a:solidFill>
              </a:rPr>
              <a:t> it is the part of limbic system concerned with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and behavioral functions</a:t>
            </a:r>
            <a:r>
              <a:rPr lang="en-US" sz="3000" b="1" dirty="0" smtClean="0">
                <a:solidFill>
                  <a:srgbClr val="0070C0"/>
                </a:solidFill>
              </a:rPr>
              <a:t>. It is responsible for strong affective reactions as fear &amp; anger and emotions associated with sexual behavior.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Lesion: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emotional responses, docility</a:t>
            </a:r>
          </a:p>
          <a:p>
            <a:endParaRPr lang="en-US" dirty="0"/>
          </a:p>
        </p:txBody>
      </p:sp>
      <p:pic>
        <p:nvPicPr>
          <p:cNvPr id="7" name="Content Placeholder 6" descr="Limbic 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600200"/>
            <a:ext cx="2895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2" descr="C:\Documents and Settings\user1\My Documents\My Pictures\imagesCA3HX28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81200"/>
            <a:ext cx="2209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1" descr="C:\Documents and Settings\user1\My Documents\My Pictures\imagesCAUB1OQ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81200"/>
            <a:ext cx="2819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685800" y="3916908"/>
            <a:ext cx="304800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basal nuclei include: Corpus striatum (caudate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+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nuclei.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striatum are primarily concerned with control of posture &amp; movement.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Functionally, caudate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form the striatum, while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forms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separated from caudate by anterior limb of internal capsule &amp; from thalamus by the posterior limb.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striatum is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input region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corpus striatum, while the medial segment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output portion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Afferent fibers of striatum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from: cerebral cortex,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intralaminar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 of thalamus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compacta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striatum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pars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reticulata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substantia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nigra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At the end of the lecture, the student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Define “basal ganglia” and enumerate its components.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Enumerate parts of “Corpus Striatum” and their important relations.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Describe the structure of Caudate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nuclei.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Differentiate between striatum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terms of connections.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State briefly functions &amp; dysfunctions of Corpus Striatum.</a:t>
            </a: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8768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Afferent fibers of both lateral &amp; medial segments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come from: striatum and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subthalamic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lateral segment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subthalamic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Efferent fibers of medial segment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directed to ventral lateral, ventral anterior &amp;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centromedian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nucleus of thalamus.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cerebrum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71966"/>
            <a:ext cx="5791200" cy="69299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2362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724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676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2209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429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91000" y="3581400"/>
            <a:ext cx="6096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286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295400"/>
            <a:ext cx="24272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Head of Caudate</a:t>
            </a: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Putamen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Globus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pallidus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Thalamus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Cerebellum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Corpus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callosum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Insula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Third ventricle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Posterior limb of IC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Anterior limb of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IC</a:t>
            </a:r>
          </a:p>
          <a:p>
            <a:pPr marL="342900" indent="-342900">
              <a:buAutoNum type="arabicParenR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External capsule</a:t>
            </a:r>
          </a:p>
          <a:p>
            <a:pPr marL="342900" indent="-342900">
              <a:buAutoNum type="arabicParenR"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Claustrum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600" y="216586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11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75506" y="2350532"/>
            <a:ext cx="159209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81761" y="2743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019800" y="2743200"/>
            <a:ext cx="1661961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n stem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86106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28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7244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971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905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152900" y="2400300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152400"/>
            <a:ext cx="5442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artery supplying A. 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most important connection to B.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Identify C.</a:t>
            </a:r>
          </a:p>
          <a:p>
            <a:pPr marL="342900" indent="-342900">
              <a:buAutoNum type="arabicParenR"/>
            </a:pPr>
            <a:r>
              <a:rPr lang="en-US" b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uscles supplied by D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152400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Vertebral artery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4572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Cerebellum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6858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Inferior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cerebellar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peduncle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00" y="9906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Muscles of the tongue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task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66294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33800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181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381000"/>
            <a:ext cx="6263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Identify the section &amp; its level.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one connection to A.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name of one type of fibers passing in B.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239" y="3048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Midbrain, level of superior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colliculus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096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Spinal cord, thalamus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914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Corticospinal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Copy of F66122-008-f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67056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4343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4419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2057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57200"/>
            <a:ext cx="4044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function of A.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arterial supply of B.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Mention the name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gyrus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C.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810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Motor speech area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858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Middle cerebral artery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9906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Precentral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gyrus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oka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602858"/>
            <a:ext cx="1676400" cy="1925782"/>
          </a:xfrm>
          <a:prstGeom prst="rect">
            <a:avLst/>
          </a:prstGeom>
          <a:noFill/>
        </p:spPr>
      </p:pic>
      <p:pic>
        <p:nvPicPr>
          <p:cNvPr id="1027" name="Picture 3" descr="C:\Documents and Settings\user1\My Documents\My Pictures\ok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7200"/>
            <a:ext cx="1295400" cy="269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1676400"/>
            <a:ext cx="39020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&amp;</a:t>
            </a:r>
          </a:p>
          <a:p>
            <a:pPr algn="ctr"/>
            <a:r>
              <a:rPr lang="en-US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GOOD LUCK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89567"/>
            <a:ext cx="4343400" cy="5039834"/>
          </a:xfrm>
        </p:spPr>
        <p:txBody>
          <a:bodyPr>
            <a:normAutofit fontScale="92500"/>
          </a:bodyPr>
          <a:lstStyle/>
          <a:p>
            <a:r>
              <a:rPr lang="en-US" sz="33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Group of nuclei deeply situated in cerebral hemispheres</a:t>
            </a:r>
          </a:p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divided into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</a:t>
            </a:r>
          </a:p>
          <a:p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3133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008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800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566"/>
            <a:ext cx="4419600" cy="496363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Caudate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nuclei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are functionally related to each other &amp; called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striatum”: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Part of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extrapyramidal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motor system</a:t>
            </a:r>
            <a:r>
              <a:rPr lang="en-US" sz="2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, principally involved in the control of posture and movements (primarily by inhibiting motor functions)</a:t>
            </a:r>
          </a:p>
          <a:p>
            <a:endParaRPr lang="en-US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86200" cy="27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6800" y="4800600"/>
            <a:ext cx="403027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Amygdaloid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Nucleus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(part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 limbic system) is only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mbryologically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related to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Corpus Striatum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BASAL GANGLIA (NUCLEI)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572000" cy="473503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Putamen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is more closely related to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(regarding development, function &amp; connections) and together constitute the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striatum.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pallidus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 the oldest part of corpus striatum and is called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paleostriatum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or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pallidum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BASA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502712"/>
            <a:ext cx="4116612" cy="290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6400800" y="2743200"/>
            <a:ext cx="228600" cy="381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400800" y="3276600"/>
            <a:ext cx="228600" cy="4572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753860" y="3398520"/>
            <a:ext cx="642620" cy="607060"/>
          </a:xfrm>
          <a:custGeom>
            <a:avLst/>
            <a:gdLst>
              <a:gd name="connsiteX0" fmla="*/ 485140 w 642620"/>
              <a:gd name="connsiteY0" fmla="*/ 76200 h 607060"/>
              <a:gd name="connsiteX1" fmla="*/ 73660 w 642620"/>
              <a:gd name="connsiteY1" fmla="*/ 45720 h 607060"/>
              <a:gd name="connsiteX2" fmla="*/ 43180 w 642620"/>
              <a:gd name="connsiteY2" fmla="*/ 350520 h 607060"/>
              <a:gd name="connsiteX3" fmla="*/ 271780 w 642620"/>
              <a:gd name="connsiteY3" fmla="*/ 594360 h 607060"/>
              <a:gd name="connsiteX4" fmla="*/ 607060 w 642620"/>
              <a:gd name="connsiteY4" fmla="*/ 426720 h 607060"/>
              <a:gd name="connsiteX5" fmla="*/ 485140 w 642620"/>
              <a:gd name="connsiteY5" fmla="*/ 76200 h 60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620" h="607060">
                <a:moveTo>
                  <a:pt x="485140" y="76200"/>
                </a:moveTo>
                <a:cubicBezTo>
                  <a:pt x="396240" y="12700"/>
                  <a:pt x="147320" y="0"/>
                  <a:pt x="73660" y="45720"/>
                </a:cubicBezTo>
                <a:cubicBezTo>
                  <a:pt x="0" y="91440"/>
                  <a:pt x="10160" y="259080"/>
                  <a:pt x="43180" y="350520"/>
                </a:cubicBezTo>
                <a:cubicBezTo>
                  <a:pt x="76200" y="441960"/>
                  <a:pt x="177800" y="581660"/>
                  <a:pt x="271780" y="594360"/>
                </a:cubicBezTo>
                <a:cubicBezTo>
                  <a:pt x="365760" y="607060"/>
                  <a:pt x="571500" y="513080"/>
                  <a:pt x="607060" y="426720"/>
                </a:cubicBezTo>
                <a:cubicBezTo>
                  <a:pt x="642620" y="340360"/>
                  <a:pt x="574040" y="139700"/>
                  <a:pt x="485140" y="7620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1\My Documents\My Pictures\basal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40" y="1295400"/>
            <a:ext cx="8328455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(Important relations)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6"/>
            <a:ext cx="4724400" cy="496363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Head of Caudate Nucleus: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 to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(A)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Forms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wall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anterior horn of lateral ventricle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Lentiform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Nucleus: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 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&amp; separated from it by </a:t>
            </a: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posterior limb of internal capsule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4" y="1600201"/>
            <a:ext cx="3415145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user1\My Documents\My Pictures\basal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8750"/>
            <a:ext cx="3697287" cy="2619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05600" y="49530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334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CORPUS STRIATUM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(Nomenclature)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88743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Bands of grey matter pass from </a:t>
            </a:r>
            <a:r>
              <a:rPr lang="en-US" sz="32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lentiform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nucleus across the internal capsule to the caudate nucleus, giving the striated appearance hence, the name </a:t>
            </a:r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corpus striatum</a:t>
            </a:r>
            <a:r>
              <a:rPr lang="en-US" sz="3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 </a:t>
            </a:r>
          </a:p>
          <a:p>
            <a:endParaRPr lang="en-US" dirty="0"/>
          </a:p>
        </p:txBody>
      </p:sp>
      <p:pic>
        <p:nvPicPr>
          <p:cNvPr id="5" name="Picture 3" descr="C:\Documents and Settings\user1\My Documents\My Pictures\basal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937" y="2057400"/>
            <a:ext cx="4500597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CAUDATE NUCLEUS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876800" cy="5334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SHAPE: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C-shaped mass of grey matter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COMPONENTS: </a:t>
            </a:r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head, body &amp; tail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Head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-Rounded in shape 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-Lies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anterior to 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thalamus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(in frontal lobe)</a:t>
            </a:r>
          </a:p>
          <a:p>
            <a:pPr marL="514350" indent="-514350"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-Completely separated from the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by the internal capsule except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rostrally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where it is continuous with the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putamen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My Documents\My Pictures\basal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260" y="2403293"/>
            <a:ext cx="3768590" cy="285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5400000">
            <a:off x="5524500" y="2933700"/>
            <a:ext cx="228600" cy="158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239000" y="2592388"/>
            <a:ext cx="228600" cy="7461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8343900" y="4457700"/>
            <a:ext cx="228600" cy="152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617</TotalTime>
  <Words>979</Words>
  <Application>Microsoft Office PowerPoint</Application>
  <PresentationFormat>On-screen Show (4:3)</PresentationFormat>
  <Paragraphs>187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BASAL GANGLIA</vt:lpstr>
      <vt:lpstr>OBJECTIVES</vt:lpstr>
      <vt:lpstr>BASAL GANGLIA (NUCLEI)</vt:lpstr>
      <vt:lpstr>BASAL GANGLIA (NUCLEI)</vt:lpstr>
      <vt:lpstr>BASAL GANGLIA (NUCLEI)</vt:lpstr>
      <vt:lpstr>PowerPoint Presentation</vt:lpstr>
      <vt:lpstr>CORPUS STRIATUM  (Important relations)</vt:lpstr>
      <vt:lpstr>CORPUS STRIATUM  (Nomenclature)</vt:lpstr>
      <vt:lpstr>CAUDATE NUCLEUS</vt:lpstr>
      <vt:lpstr>CAUDATE NUCLEUS</vt:lpstr>
      <vt:lpstr>LENTIFORM NUCLEUS</vt:lpstr>
      <vt:lpstr>PUTAMEN</vt:lpstr>
      <vt:lpstr>GLOBUS PALLIDUS</vt:lpstr>
      <vt:lpstr>PowerPoint Presentation</vt:lpstr>
      <vt:lpstr>PowerPoint Presentation</vt:lpstr>
      <vt:lpstr>CORPUS STRIATUM Function - Dysfunction</vt:lpstr>
      <vt:lpstr>THE AMYGDALA</vt:lpstr>
      <vt:lpstr>SUMMARY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BASAL GANGLIA</dc:title>
  <dc:creator>user1</dc:creator>
  <cp:lastModifiedBy>user1</cp:lastModifiedBy>
  <cp:revision>81</cp:revision>
  <dcterms:created xsi:type="dcterms:W3CDTF">2011-10-05T07:46:08Z</dcterms:created>
  <dcterms:modified xsi:type="dcterms:W3CDTF">2014-10-16T10:23:43Z</dcterms:modified>
</cp:coreProperties>
</file>