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95" r:id="rId4"/>
    <p:sldId id="291" r:id="rId5"/>
    <p:sldId id="296" r:id="rId6"/>
    <p:sldId id="297" r:id="rId7"/>
    <p:sldId id="292" r:id="rId8"/>
    <p:sldId id="298" r:id="rId9"/>
    <p:sldId id="299" r:id="rId10"/>
    <p:sldId id="294" r:id="rId11"/>
    <p:sldId id="302" r:id="rId12"/>
    <p:sldId id="303" r:id="rId13"/>
    <p:sldId id="306" r:id="rId14"/>
    <p:sldId id="304" r:id="rId15"/>
    <p:sldId id="305" r:id="rId16"/>
    <p:sldId id="307" r:id="rId17"/>
    <p:sldId id="308" r:id="rId18"/>
    <p:sldId id="309" r:id="rId19"/>
    <p:sldId id="310" r:id="rId20"/>
    <p:sldId id="289" r:id="rId21"/>
    <p:sldId id="311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9C352-0C86-494C-AF97-D88842E45264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9A39C-91BC-4905-8BF5-B9C425C5F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27/11/1433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27/11/1433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27/11/1433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27/11/1433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528391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6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Meninges ventricles </a:t>
            </a:r>
            <a:r>
              <a:rPr lang="en-US" sz="6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&amp;</a:t>
            </a:r>
            <a:r>
              <a:rPr lang="en-US" sz="6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6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6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CSF </a:t>
            </a:r>
            <a:endParaRPr lang="en-US" sz="6600" b="1" u="sng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296144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Dr.Sanaa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Al-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Shaarawy</a:t>
            </a:r>
            <a:endParaRPr lang="en-US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</a:endParaRPr>
          </a:p>
          <a:p>
            <a:pPr>
              <a:spcBef>
                <a:spcPct val="50000"/>
              </a:spcBef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Dr.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Essam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Eldin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Salama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3538736" cy="635670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meninges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785794"/>
            <a:ext cx="3891852" cy="592935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The spinal cord, is invested by </a:t>
            </a:r>
            <a:r>
              <a:rPr lang="en-US" sz="2000" b="1" dirty="0" smtClean="0"/>
              <a:t>three  meningeal coverings: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pia</a:t>
            </a:r>
            <a:r>
              <a:rPr lang="en-US" sz="2000" b="1" dirty="0" smtClean="0">
                <a:solidFill>
                  <a:srgbClr val="FF0000"/>
                </a:solidFill>
              </a:rPr>
              <a:t> mater, </a:t>
            </a:r>
            <a:r>
              <a:rPr lang="en-US" sz="20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000" b="1" dirty="0" smtClean="0">
                <a:solidFill>
                  <a:srgbClr val="FF0000"/>
                </a:solidFill>
              </a:rPr>
              <a:t> mater </a:t>
            </a:r>
            <a:r>
              <a:rPr lang="en-US" sz="2000" b="1" dirty="0" smtClean="0"/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dura mater.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Dura mater; </a:t>
            </a:r>
            <a:r>
              <a:rPr lang="en-US" sz="2000" dirty="0" smtClean="0"/>
              <a:t>the outer covering, is a single, tough fibrous membrane.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envelopes the cord loosely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is separated from </a:t>
            </a:r>
            <a:r>
              <a:rPr lang="en-US" sz="2000" dirty="0" err="1" smtClean="0"/>
              <a:t>archnoid</a:t>
            </a:r>
            <a:r>
              <a:rPr lang="en-US" sz="2000" dirty="0" smtClean="0"/>
              <a:t> matter by the </a:t>
            </a:r>
            <a:r>
              <a:rPr lang="en-US" sz="2000" b="1" dirty="0" smtClean="0"/>
              <a:t>subdural space</a:t>
            </a:r>
            <a:r>
              <a:rPr lang="en-US" sz="2000" dirty="0" smtClean="0"/>
              <a:t>, and from the bony wall of the vertebral canal by the </a:t>
            </a:r>
            <a:r>
              <a:rPr lang="en-US" sz="2000" b="1" dirty="0" smtClean="0"/>
              <a:t>epidural space</a:t>
            </a:r>
            <a:r>
              <a:rPr lang="en-US" sz="2000" dirty="0" smtClean="0"/>
              <a:t>.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0000"/>
                </a:solidFill>
              </a:rPr>
              <a:t>Archnoid</a:t>
            </a:r>
            <a:r>
              <a:rPr lang="en-US" sz="2000" b="1" dirty="0" smtClean="0">
                <a:solidFill>
                  <a:srgbClr val="FF0000"/>
                </a:solidFill>
              </a:rPr>
              <a:t> matter; </a:t>
            </a:r>
            <a:r>
              <a:rPr lang="en-US" sz="2000" dirty="0" smtClean="0"/>
              <a:t>is a translucent membrane, lies between the </a:t>
            </a:r>
            <a:r>
              <a:rPr lang="en-US" sz="2000" dirty="0" err="1" smtClean="0"/>
              <a:t>pia</a:t>
            </a:r>
            <a:r>
              <a:rPr lang="en-US" sz="2000" dirty="0" smtClean="0"/>
              <a:t> and </a:t>
            </a:r>
            <a:r>
              <a:rPr lang="en-US" sz="2000" dirty="0" err="1" smtClean="0"/>
              <a:t>dura</a:t>
            </a:r>
            <a:r>
              <a:rPr lang="en-US" sz="2000" dirty="0" smtClean="0"/>
              <a:t>,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Between it and </a:t>
            </a:r>
            <a:r>
              <a:rPr lang="en-US" sz="2000" dirty="0" err="1" smtClean="0"/>
              <a:t>pia</a:t>
            </a:r>
            <a:r>
              <a:rPr lang="en-US" sz="2000" dirty="0" smtClean="0"/>
              <a:t> lies the subarachnoid space contains CSF.</a:t>
            </a:r>
          </a:p>
        </p:txBody>
      </p:sp>
      <p:pic>
        <p:nvPicPr>
          <p:cNvPr id="7" name="Picture 3" descr="F71683-046-f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601" y="40241"/>
            <a:ext cx="4247894" cy="5174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884368" y="3933056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29586" y="2500306"/>
            <a:ext cx="720080" cy="5749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15206" y="142852"/>
            <a:ext cx="648072" cy="4286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79904" y="4357694"/>
            <a:ext cx="864096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43372" y="5286388"/>
            <a:ext cx="4929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0000"/>
                </a:solidFill>
              </a:rPr>
              <a:t>Pia</a:t>
            </a:r>
            <a:r>
              <a:rPr lang="en-US" sz="2000" b="1" dirty="0" smtClean="0">
                <a:solidFill>
                  <a:srgbClr val="FF0000"/>
                </a:solidFill>
              </a:rPr>
              <a:t> mater,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a delicate  membrane closely envelops the cord and nerve roots.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is attached through the </a:t>
            </a:r>
            <a:r>
              <a:rPr lang="en-US" sz="2000" dirty="0" err="1" smtClean="0"/>
              <a:t>arachnoid</a:t>
            </a:r>
            <a:r>
              <a:rPr lang="en-US" sz="2000" dirty="0" smtClean="0"/>
              <a:t> to the </a:t>
            </a:r>
            <a:r>
              <a:rPr lang="en-US" sz="2000" dirty="0" err="1" smtClean="0"/>
              <a:t>dura</a:t>
            </a:r>
            <a:r>
              <a:rPr lang="en-US" sz="2000" dirty="0" smtClean="0"/>
              <a:t> by the </a:t>
            </a:r>
            <a:r>
              <a:rPr lang="en-US" sz="2000" b="1" dirty="0" smtClean="0"/>
              <a:t>denticulate ligament</a:t>
            </a:r>
            <a:r>
              <a:rPr lang="en-US" sz="2000" dirty="0" smtClean="0"/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 animBg="1"/>
      <p:bldP spid="13" grpId="0" animBg="1"/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Spinal meninges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898776" cy="5697559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Spinal cord </a:t>
            </a:r>
            <a:r>
              <a:rPr lang="en-US" sz="2400" dirty="0" smtClean="0"/>
              <a:t>terminates at level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L1-L2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while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dural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and, subarachnoid space, continue caudally to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S2.</a:t>
            </a:r>
            <a:r>
              <a:rPr lang="en-US" sz="2400" dirty="0" smtClean="0"/>
              <a:t>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Pia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extends downwards forming the </a:t>
            </a:r>
            <a:r>
              <a:rPr lang="en-US" sz="2400" b="1" dirty="0" err="1" smtClean="0"/>
              <a:t>filum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terminalis</a:t>
            </a:r>
            <a:r>
              <a:rPr lang="en-US" sz="2400" dirty="0" smtClean="0"/>
              <a:t> which pierces the </a:t>
            </a:r>
            <a:r>
              <a:rPr lang="en-US" sz="2400" dirty="0" err="1" smtClean="0"/>
              <a:t>arachnoid</a:t>
            </a:r>
            <a:r>
              <a:rPr lang="en-US" sz="2400" dirty="0" smtClean="0"/>
              <a:t> and </a:t>
            </a:r>
            <a:r>
              <a:rPr lang="en-US" sz="2400" dirty="0" err="1" smtClean="0"/>
              <a:t>dural</a:t>
            </a:r>
            <a:r>
              <a:rPr lang="en-US" sz="2400" dirty="0" smtClean="0"/>
              <a:t> sacs and passes through the </a:t>
            </a:r>
            <a:r>
              <a:rPr lang="en-US" sz="2400" u="sng" dirty="0" smtClean="0"/>
              <a:t>sacral hiatus</a:t>
            </a:r>
            <a:r>
              <a:rPr lang="en-US" sz="2400" dirty="0" smtClean="0"/>
              <a:t> to be attached to the back of the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coccyx.</a:t>
            </a:r>
          </a:p>
          <a:p>
            <a:pPr algn="l" rtl="0">
              <a:defRPr/>
            </a:pPr>
            <a:endParaRPr lang="en-US" sz="2400" dirty="0" smtClean="0"/>
          </a:p>
          <a:p>
            <a:pPr algn="l" rtl="0">
              <a:defRPr/>
            </a:pPr>
            <a:r>
              <a:rPr lang="en-US" sz="2400" dirty="0" smtClean="0"/>
              <a:t> </a:t>
            </a:r>
          </a:p>
          <a:p>
            <a:pPr algn="l" rtl="0"/>
            <a:endParaRPr lang="en-US" sz="2400" dirty="0"/>
          </a:p>
        </p:txBody>
      </p:sp>
      <p:pic>
        <p:nvPicPr>
          <p:cNvPr id="5" name="Content Placeholder 4" descr="Fig2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464" y="1772816"/>
            <a:ext cx="4701040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99992" y="3717032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8064" y="5013176"/>
            <a:ext cx="10801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15338" y="4000504"/>
            <a:ext cx="432048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15272" y="5000636"/>
            <a:ext cx="714380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273050"/>
            <a:ext cx="3532952" cy="12985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SYSTEM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4614866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Interconnecting channels within the CNS.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In the spinal cord; represented by the central canal.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Within the brain; a system of ventricles is found.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central canal of the spinal cord is continuous upwards to the forth ventricle.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On each side of the forth ventricle laterally, lateral recess extend to open into lateral aperture (foramen of </a:t>
            </a:r>
            <a:r>
              <a:rPr lang="en-US" sz="2400" dirty="0" err="1" smtClean="0"/>
              <a:t>Luscka</a:t>
            </a:r>
            <a:r>
              <a:rPr lang="en-US" sz="2400" dirty="0" smtClean="0"/>
              <a:t>),central defect in its roof (foramen of </a:t>
            </a:r>
            <a:r>
              <a:rPr lang="en-US" sz="2400" dirty="0" err="1" smtClean="0"/>
              <a:t>Magendie</a:t>
            </a:r>
            <a:r>
              <a:rPr lang="en-US" sz="2400" dirty="0" smtClean="0"/>
              <a:t>)</a:t>
            </a:r>
          </a:p>
          <a:p>
            <a:pPr algn="l" rtl="0">
              <a:buFont typeface="Wingdings" pitchFamily="2" charset="2"/>
              <a:buChar char="q"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8" name="Content Placeholder 7" descr="brain-ventricles_GA-image73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9236" y="1844824"/>
            <a:ext cx="3851920" cy="2841861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0" y="273050"/>
            <a:ext cx="4818836" cy="1155686"/>
          </a:xfrm>
        </p:spPr>
        <p:txBody>
          <a:bodyPr>
            <a:noAutofit/>
          </a:bodyPr>
          <a:lstStyle/>
          <a:p>
            <a:pPr algn="ctr" rtl="0"/>
            <a:r>
              <a:rPr lang="en-US" sz="4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SYSTEM 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481"/>
            <a:ext cx="3328982" cy="4071966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b="1" dirty="0" smtClean="0"/>
              <a:t>forth ventricle </a:t>
            </a:r>
            <a:r>
              <a:rPr lang="en-US" sz="2400" dirty="0" smtClean="0"/>
              <a:t>is continuous with the cerebral aqueduct, that opens in the </a:t>
            </a:r>
            <a:r>
              <a:rPr lang="en-US" sz="2400" b="1" dirty="0" smtClean="0"/>
              <a:t>third ventricle</a:t>
            </a:r>
            <a:r>
              <a:rPr lang="en-US" sz="24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third ventricle is continuous with the </a:t>
            </a:r>
            <a:r>
              <a:rPr lang="en-US" sz="2400" b="1" dirty="0" smtClean="0"/>
              <a:t>lateral ventricle </a:t>
            </a:r>
            <a:r>
              <a:rPr lang="en-US" sz="2400" dirty="0" smtClean="0"/>
              <a:t>through the interventricular foramen.  </a:t>
            </a:r>
          </a:p>
          <a:p>
            <a:endParaRPr lang="en-US" sz="2400" dirty="0"/>
          </a:p>
        </p:txBody>
      </p:sp>
      <p:pic>
        <p:nvPicPr>
          <p:cNvPr id="7" name="Content Placeholder 6" descr="Ventric_labeled_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544357"/>
            <a:ext cx="5060730" cy="3684843"/>
          </a:xfrm>
        </p:spPr>
      </p:pic>
      <p:sp>
        <p:nvSpPr>
          <p:cNvPr id="5" name="Rectangle 4"/>
          <p:cNvSpPr/>
          <p:nvPr/>
        </p:nvSpPr>
        <p:spPr>
          <a:xfrm>
            <a:off x="4429124" y="3429000"/>
            <a:ext cx="1071570" cy="5715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29520" y="207167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00892" y="2214554"/>
            <a:ext cx="17145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Lateral ventricle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82" y="273050"/>
            <a:ext cx="4890274" cy="63567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400420" cy="607223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800" b="1" dirty="0" smtClean="0"/>
              <a:t>Present in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ventricular system</a:t>
            </a:r>
            <a:r>
              <a:rPr lang="en-US" sz="2800" dirty="0" smtClean="0"/>
              <a:t>, together with the cranial and spinal </a:t>
            </a:r>
            <a:r>
              <a:rPr lang="en-US" sz="2800" dirty="0" smtClean="0">
                <a:solidFill>
                  <a:srgbClr val="FF0000"/>
                </a:solidFill>
              </a:rPr>
              <a:t>subarachnoid spaces</a:t>
            </a:r>
            <a:r>
              <a:rPr lang="en-US" sz="28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is </a:t>
            </a:r>
            <a:r>
              <a:rPr lang="en-US" sz="2800" dirty="0" smtClean="0">
                <a:solidFill>
                  <a:srgbClr val="FF0000"/>
                </a:solidFill>
              </a:rPr>
              <a:t>colourless</a:t>
            </a:r>
            <a:r>
              <a:rPr lang="en-US" sz="2800" dirty="0" smtClean="0"/>
              <a:t> fluid containing little protein and few cells.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is about </a:t>
            </a:r>
            <a:r>
              <a:rPr lang="en-US" sz="2800" dirty="0" smtClean="0">
                <a:solidFill>
                  <a:srgbClr val="FF0000"/>
                </a:solidFill>
              </a:rPr>
              <a:t>150</a:t>
            </a:r>
            <a:r>
              <a:rPr lang="en-US" sz="2800" dirty="0" smtClean="0"/>
              <a:t> ml.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serves to </a:t>
            </a:r>
            <a:r>
              <a:rPr lang="en-US" sz="2800" dirty="0" smtClean="0">
                <a:solidFill>
                  <a:srgbClr val="FF0000"/>
                </a:solidFill>
              </a:rPr>
              <a:t>cushion</a:t>
            </a:r>
            <a:r>
              <a:rPr lang="en-US" sz="2800" dirty="0" smtClean="0"/>
              <a:t> the brain from sudden movements of the head </a:t>
            </a:r>
          </a:p>
          <a:p>
            <a:pPr algn="l" rtl="0"/>
            <a:endParaRPr lang="en-US" sz="2800" dirty="0" smtClean="0"/>
          </a:p>
          <a:p>
            <a:pPr algn="l" rtl="0">
              <a:buFont typeface="Wingdings" pitchFamily="2" charset="2"/>
              <a:buChar char="q"/>
            </a:pPr>
            <a:endParaRPr lang="en-US" sz="2800" dirty="0" smtClean="0"/>
          </a:p>
          <a:p>
            <a:pPr algn="l" rtl="0"/>
            <a:endParaRPr lang="en-US" sz="2800" dirty="0"/>
          </a:p>
        </p:txBody>
      </p:sp>
      <p:pic>
        <p:nvPicPr>
          <p:cNvPr id="9" name="Content Placeholder 8" descr="12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355170"/>
            <a:ext cx="5202578" cy="4162062"/>
          </a:xfrm>
          <a:ln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7740352" y="3429000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357166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3853662" cy="6239616"/>
          </a:xfrm>
        </p:spPr>
        <p:txBody>
          <a:bodyPr>
            <a:noAutofit/>
          </a:bodyPr>
          <a:lstStyle/>
          <a:p>
            <a:pPr marL="358775" indent="-358775" algn="l" rtl="0">
              <a:buFont typeface="Wingdings" pitchFamily="2" charset="2"/>
              <a:buChar char="q"/>
              <a:defRPr/>
            </a:pPr>
            <a:r>
              <a:rPr lang="en-US" sz="2800" dirty="0" smtClean="0"/>
              <a:t>It is </a:t>
            </a:r>
            <a:r>
              <a:rPr lang="en-US" sz="2800" b="1" dirty="0" smtClean="0"/>
              <a:t>produced by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choroid plexus,</a:t>
            </a:r>
            <a:r>
              <a:rPr lang="en-US" sz="2800" dirty="0" smtClean="0"/>
              <a:t> which is located in the lateral, third &amp; fourth ventricles.</a:t>
            </a:r>
          </a:p>
          <a:p>
            <a:pPr marL="358775" indent="-358775" algn="l" rtl="0">
              <a:buFont typeface="Wingdings" pitchFamily="2" charset="2"/>
              <a:buChar char="q"/>
              <a:defRPr/>
            </a:pPr>
            <a:r>
              <a:rPr lang="en-US" sz="2800" dirty="0" smtClean="0"/>
              <a:t>From there </a:t>
            </a:r>
            <a:r>
              <a:rPr lang="en-US" sz="2800" b="1" dirty="0" smtClean="0"/>
              <a:t>it flows</a:t>
            </a:r>
            <a:r>
              <a:rPr lang="en-US" sz="2800" dirty="0" smtClean="0"/>
              <a:t>: through the </a:t>
            </a:r>
            <a:r>
              <a:rPr lang="en-US" sz="2800" dirty="0" smtClean="0">
                <a:solidFill>
                  <a:srgbClr val="FF0000"/>
                </a:solidFill>
              </a:rPr>
              <a:t>interventricular foramen </a:t>
            </a:r>
            <a:r>
              <a:rPr lang="en-US" sz="2800" dirty="0" smtClean="0"/>
              <a:t>to the </a:t>
            </a:r>
            <a:r>
              <a:rPr lang="en-US" sz="2800" dirty="0" smtClean="0">
                <a:solidFill>
                  <a:srgbClr val="FF0000"/>
                </a:solidFill>
              </a:rPr>
              <a:t>third ventricle </a:t>
            </a:r>
            <a:r>
              <a:rPr lang="en-US" sz="2800" dirty="0" smtClean="0"/>
              <a:t>and, by way of the </a:t>
            </a:r>
            <a:r>
              <a:rPr lang="en-US" sz="2800" dirty="0" smtClean="0">
                <a:solidFill>
                  <a:srgbClr val="FF0000"/>
                </a:solidFill>
              </a:rPr>
              <a:t>cerebral aqueduct</a:t>
            </a:r>
            <a:r>
              <a:rPr lang="en-US" sz="2800" dirty="0" smtClean="0"/>
              <a:t>, to the </a:t>
            </a:r>
            <a:r>
              <a:rPr lang="en-US" sz="2800" dirty="0" smtClean="0">
                <a:solidFill>
                  <a:srgbClr val="FF0000"/>
                </a:solidFill>
              </a:rPr>
              <a:t>fourth ventricle</a:t>
            </a:r>
            <a:r>
              <a:rPr lang="en-US" sz="2800" dirty="0" smtClean="0"/>
              <a:t>. </a:t>
            </a:r>
          </a:p>
          <a:p>
            <a:pPr marL="358775" indent="-358775" algn="l" rtl="0">
              <a:defRPr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Content Placeholder 4" descr="t050010_n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19" r="5373" b="10478"/>
          <a:stretch>
            <a:fillRect/>
          </a:stretch>
        </p:blipFill>
        <p:spPr>
          <a:xfrm>
            <a:off x="4211960" y="1484784"/>
            <a:ext cx="4606212" cy="4237904"/>
          </a:xfr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214290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610744" cy="5697559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It leaves the ventricular system through the three apertures of the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ventricle ;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(median foramen of </a:t>
            </a:r>
            <a:r>
              <a:rPr lang="en-US" sz="3200" dirty="0" err="1" smtClean="0"/>
              <a:t>Magindi</a:t>
            </a:r>
            <a:r>
              <a:rPr lang="en-US" sz="3200" dirty="0" smtClean="0"/>
              <a:t> &amp;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2 lateral foramina of </a:t>
            </a:r>
            <a:r>
              <a:rPr lang="en-US" sz="3200" dirty="0" err="1" smtClean="0"/>
              <a:t>Leushka</a:t>
            </a:r>
            <a:r>
              <a:rPr lang="en-US" sz="3200" dirty="0" smtClean="0"/>
              <a:t>), to enters the </a:t>
            </a:r>
            <a:r>
              <a:rPr lang="en-US" sz="3200" dirty="0" smtClean="0">
                <a:solidFill>
                  <a:srgbClr val="FF0000"/>
                </a:solidFill>
              </a:rPr>
              <a:t>subarachnoid space.</a:t>
            </a:r>
          </a:p>
          <a:p>
            <a:pPr algn="l" rtl="0"/>
            <a:endParaRPr lang="en-US" sz="3200" dirty="0"/>
          </a:p>
        </p:txBody>
      </p:sp>
      <p:pic>
        <p:nvPicPr>
          <p:cNvPr id="5" name="Picture 3" descr="t05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06"/>
          <a:stretch>
            <a:fillRect/>
          </a:stretch>
        </p:blipFill>
        <p:spPr>
          <a:xfrm>
            <a:off x="5364088" y="933473"/>
            <a:ext cx="2803599" cy="585311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214290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b="1" dirty="0" smtClean="0"/>
              <a:t>Reabsorbed</a:t>
            </a:r>
            <a:r>
              <a:rPr lang="en-US" sz="3200" dirty="0" smtClean="0"/>
              <a:t> into the venous system along</a:t>
            </a:r>
            <a:r>
              <a:rPr lang="en-US" sz="3200" b="1" dirty="0" smtClean="0">
                <a:solidFill>
                  <a:srgbClr val="FF0000"/>
                </a:solidFill>
              </a:rPr>
              <a:t>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villi</a:t>
            </a:r>
            <a:r>
              <a:rPr lang="en-US" sz="3200" b="1" dirty="0" smtClean="0">
                <a:solidFill>
                  <a:srgbClr val="FF0000"/>
                </a:solidFill>
              </a:rPr>
              <a:t>, and</a:t>
            </a:r>
            <a:r>
              <a:rPr lang="en-US" sz="3200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3200" b="1" dirty="0" smtClean="0">
                <a:solidFill>
                  <a:srgbClr val="FF0000"/>
                </a:solidFill>
              </a:rPr>
              <a:t> granulation</a:t>
            </a:r>
            <a:r>
              <a:rPr lang="en-US" sz="3200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that project into the </a:t>
            </a:r>
            <a:r>
              <a:rPr lang="en-US" sz="3200" dirty="0" err="1" smtClean="0"/>
              <a:t>dural</a:t>
            </a:r>
            <a:r>
              <a:rPr lang="en-US" sz="3200" dirty="0" smtClean="0"/>
              <a:t> venous </a:t>
            </a:r>
            <a:r>
              <a:rPr lang="en-US" sz="3200" dirty="0" smtClean="0"/>
              <a:t>sinuses, </a:t>
            </a:r>
            <a:r>
              <a:rPr lang="en-US" sz="3200" dirty="0" smtClean="0"/>
              <a:t>m</a:t>
            </a:r>
            <a:r>
              <a:rPr lang="en-US" sz="3200" dirty="0" smtClean="0"/>
              <a:t>ainly  </a:t>
            </a:r>
            <a:r>
              <a:rPr lang="en-US" sz="3200" dirty="0" smtClean="0"/>
              <a:t>superior saggital </a:t>
            </a:r>
            <a:r>
              <a:rPr lang="en-US" sz="3200" dirty="0" smtClean="0"/>
              <a:t>sinus.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l" rtl="0"/>
            <a:endParaRPr lang="en-US" sz="3200" dirty="0"/>
          </a:p>
        </p:txBody>
      </p:sp>
      <p:pic>
        <p:nvPicPr>
          <p:cNvPr id="5" name="Content Placeholder 4" descr="Untitled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80" t="5287" r="4653" b="5920"/>
          <a:stretch>
            <a:fillRect/>
          </a:stretch>
        </p:blipFill>
        <p:spPr bwMode="auto">
          <a:xfrm>
            <a:off x="3575050" y="1601283"/>
            <a:ext cx="5317430" cy="332527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8104" y="980728"/>
            <a:ext cx="151216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arachnoid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villi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292080" y="1772816"/>
            <a:ext cx="1224136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760132" y="1664804"/>
            <a:ext cx="1512168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20167" y="5517232"/>
            <a:ext cx="2184636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dural</a:t>
            </a:r>
            <a:r>
              <a:rPr lang="en-US" dirty="0" smtClean="0"/>
              <a:t> venous sinuses.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3928" y="3212976"/>
            <a:ext cx="2448272" cy="21602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85169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0" dirty="0" smtClean="0">
                <a:solidFill>
                  <a:srgbClr val="FF0000"/>
                </a:solidFill>
              </a:rPr>
              <a:t/>
            </a:r>
            <a:br>
              <a:rPr lang="en-US" b="0" dirty="0" smtClean="0">
                <a:solidFill>
                  <a:srgbClr val="FF0000"/>
                </a:solidFill>
              </a:rPr>
            </a:br>
            <a:r>
              <a:rPr lang="en-US" sz="3100" b="0" dirty="0" smtClean="0">
                <a:solidFill>
                  <a:srgbClr val="FF0000"/>
                </a:solidFill>
              </a:rPr>
              <a:t>CEREBROSPINAL FLUID</a:t>
            </a:r>
            <a:br>
              <a:rPr lang="en-US" sz="3100" b="0" dirty="0" smtClean="0">
                <a:solidFill>
                  <a:srgbClr val="FF0000"/>
                </a:solidFill>
              </a:rPr>
            </a:br>
            <a:r>
              <a:rPr lang="en-US" b="0" dirty="0" smtClean="0">
                <a:solidFill>
                  <a:srgbClr val="FF0000"/>
                </a:solidFill>
              </a:rPr>
              <a:t>clinical point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b="1" dirty="0" smtClean="0"/>
              <a:t>Obstruction</a:t>
            </a:r>
            <a:r>
              <a:rPr lang="en-US" sz="3200" dirty="0" smtClean="0"/>
              <a:t> of the flow of CSF leads to a rise in fluid pressure causing swelling of the ventricles (hydrocephalus). </a:t>
            </a:r>
          </a:p>
          <a:p>
            <a:pPr algn="l" rtl="0"/>
            <a:endParaRPr lang="en-US" sz="3200" dirty="0"/>
          </a:p>
        </p:txBody>
      </p:sp>
      <p:pic>
        <p:nvPicPr>
          <p:cNvPr id="7" name="Content Placeholder 6" descr="12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88640"/>
            <a:ext cx="3810000" cy="3048000"/>
          </a:xfrm>
        </p:spPr>
      </p:pic>
      <p:pic>
        <p:nvPicPr>
          <p:cNvPr id="8" name="Picture 7" descr="Untitled-9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9" t="2727" r="2280" b="2388"/>
          <a:stretch>
            <a:fillRect/>
          </a:stretch>
        </p:blipFill>
        <p:spPr>
          <a:xfrm>
            <a:off x="3674715" y="3356992"/>
            <a:ext cx="5350226" cy="33123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02832" cy="707678"/>
          </a:xfrm>
        </p:spPr>
        <p:txBody>
          <a:bodyPr>
            <a:noAutofit/>
          </a:bodyPr>
          <a:lstStyle/>
          <a:p>
            <a:pPr algn="l" rtl="0"/>
            <a:r>
              <a:rPr lang="en-US" sz="2800" b="0" dirty="0" smtClean="0">
                <a:solidFill>
                  <a:srgbClr val="FF0000"/>
                </a:solidFill>
              </a:rPr>
              <a:t/>
            </a:r>
            <a:br>
              <a:rPr lang="en-US" sz="2800" b="0" dirty="0" smtClean="0">
                <a:solidFill>
                  <a:srgbClr val="FF0000"/>
                </a:solidFill>
              </a:rPr>
            </a:br>
            <a:r>
              <a:rPr lang="en-US" sz="2800" b="0" dirty="0" smtClean="0">
                <a:solidFill>
                  <a:srgbClr val="FF0000"/>
                </a:solidFill>
              </a:rPr>
              <a:t>CEREBROSPINAL FLUID</a:t>
            </a:r>
            <a:br>
              <a:rPr lang="en-US" sz="2800" b="0" dirty="0" smtClean="0">
                <a:solidFill>
                  <a:srgbClr val="FF0000"/>
                </a:solidFill>
              </a:rPr>
            </a:br>
            <a:r>
              <a:rPr lang="en-US" sz="1800" b="0" dirty="0" smtClean="0">
                <a:solidFill>
                  <a:srgbClr val="FF0000"/>
                </a:solidFill>
              </a:rPr>
              <a:t>clinical point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b="1" dirty="0" smtClean="0"/>
              <a:t>Decompression</a:t>
            </a:r>
            <a:r>
              <a:rPr lang="en-US" sz="3200" dirty="0" smtClean="0"/>
              <a:t> of the dilated ventricles is achieved by inserting a shunt connecting the ventricles to the jugular vein or the abdominal peritoneum.</a:t>
            </a:r>
          </a:p>
          <a:p>
            <a:pPr algn="l" rtl="0"/>
            <a:endParaRPr lang="en-US" sz="3200" dirty="0"/>
          </a:p>
        </p:txBody>
      </p:sp>
      <p:pic>
        <p:nvPicPr>
          <p:cNvPr id="5" name="Content Placeholder 4" descr="Untitled-1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7" t="841" r="1709" b="3315"/>
          <a:stretch>
            <a:fillRect/>
          </a:stretch>
        </p:blipFill>
        <p:spPr>
          <a:xfrm>
            <a:off x="4635868" y="1340769"/>
            <a:ext cx="3608540" cy="4486580"/>
          </a:xfr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3600" b="1" dirty="0" smtClean="0"/>
              <a:t>By the end of the lecture the student should be able to:</a:t>
            </a:r>
          </a:p>
          <a:p>
            <a:pPr algn="l" rtl="0"/>
            <a:r>
              <a:rPr lang="en-US" dirty="0" smtClean="0"/>
              <a:t>Describe the </a:t>
            </a:r>
            <a:r>
              <a:rPr lang="en-US" b="1" i="1" dirty="0" smtClean="0"/>
              <a:t>cerebral meninges </a:t>
            </a:r>
            <a:r>
              <a:rPr lang="en-US" dirty="0" smtClean="0"/>
              <a:t>&amp; list the main dural folds.</a:t>
            </a:r>
          </a:p>
          <a:p>
            <a:pPr algn="l" rtl="0"/>
            <a:r>
              <a:rPr lang="en-US" dirty="0" smtClean="0"/>
              <a:t>Describe the </a:t>
            </a:r>
            <a:r>
              <a:rPr lang="en-US" b="1" i="1" dirty="0" smtClean="0"/>
              <a:t>spinal meninges </a:t>
            </a:r>
            <a:r>
              <a:rPr lang="en-US" dirty="0" smtClean="0"/>
              <a:t>&amp; locate the level of the termination of each of them.</a:t>
            </a:r>
          </a:p>
          <a:p>
            <a:pPr algn="l" rtl="0"/>
            <a:r>
              <a:rPr lang="en-US" dirty="0" smtClean="0"/>
              <a:t>Describe the importance of the </a:t>
            </a:r>
            <a:r>
              <a:rPr lang="en-US" b="1" i="1" dirty="0" smtClean="0"/>
              <a:t>subarachnoid space.</a:t>
            </a:r>
          </a:p>
          <a:p>
            <a:pPr algn="l" rtl="0"/>
            <a:r>
              <a:rPr lang="en-US" dirty="0" smtClean="0"/>
              <a:t>List the </a:t>
            </a:r>
            <a:r>
              <a:rPr lang="en-US" b="1" dirty="0" smtClean="0"/>
              <a:t>Ventricular system  </a:t>
            </a:r>
            <a:r>
              <a:rPr lang="en-US" dirty="0" smtClean="0"/>
              <a:t>of the </a:t>
            </a:r>
            <a:r>
              <a:rPr lang="en-US" b="1" dirty="0" smtClean="0"/>
              <a:t>CNS</a:t>
            </a:r>
            <a:r>
              <a:rPr lang="en-US" dirty="0" smtClean="0"/>
              <a:t> and locate the site of each of them.</a:t>
            </a:r>
          </a:p>
          <a:p>
            <a:pPr algn="l" rtl="0"/>
            <a:r>
              <a:rPr lang="en-US" dirty="0" smtClean="0"/>
              <a:t>Describe the </a:t>
            </a:r>
            <a:r>
              <a:rPr lang="en-US" b="1" i="1" dirty="0" smtClean="0"/>
              <a:t>formation, circulation, drainage, and functions of the CSF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Know some </a:t>
            </a:r>
            <a:r>
              <a:rPr lang="en-US" b="1" dirty="0" smtClean="0"/>
              <a:t>clinical point</a:t>
            </a:r>
            <a:r>
              <a:rPr lang="en-US" dirty="0" smtClean="0"/>
              <a:t> about the CSF</a:t>
            </a:r>
          </a:p>
          <a:p>
            <a:pPr algn="l" rtl="0"/>
            <a:endParaRPr lang="en-US" u="sng" dirty="0" smtClean="0"/>
          </a:p>
          <a:p>
            <a:pPr algn="l" rt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90613"/>
          </a:xfrm>
        </p:spPr>
        <p:txBody>
          <a:bodyPr/>
          <a:lstStyle/>
          <a:p>
            <a:r>
              <a:rPr lang="en-US" b="1" u="sng" dirty="0" smtClean="0"/>
              <a:t>Summary 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960438"/>
            <a:ext cx="7651750" cy="5724525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The brain &amp; spinal cord are covered by 3 layers of meninges :</a:t>
            </a:r>
            <a:r>
              <a:rPr lang="en-US" dirty="0" smtClean="0"/>
              <a:t> dura, </a:t>
            </a:r>
            <a:r>
              <a:rPr lang="en-US" dirty="0" err="1" smtClean="0"/>
              <a:t>arachnoid</a:t>
            </a:r>
            <a:r>
              <a:rPr lang="en-US" dirty="0" smtClean="0"/>
              <a:t> &amp; </a:t>
            </a:r>
            <a:r>
              <a:rPr lang="en-US" dirty="0" err="1" smtClean="0"/>
              <a:t>pia</a:t>
            </a:r>
            <a:r>
              <a:rPr lang="en-US" dirty="0" smtClean="0"/>
              <a:t> mater.</a:t>
            </a:r>
          </a:p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The important dural folds</a:t>
            </a:r>
            <a:r>
              <a:rPr lang="en-US" dirty="0" smtClean="0"/>
              <a:t> inside the brain are the </a:t>
            </a:r>
            <a:r>
              <a:rPr lang="en-US" dirty="0" err="1" smtClean="0"/>
              <a:t>falax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 &amp; </a:t>
            </a:r>
            <a:r>
              <a:rPr lang="en-US" dirty="0" err="1" smtClean="0"/>
              <a:t>tentorium</a:t>
            </a:r>
            <a:r>
              <a:rPr lang="en-US" dirty="0" smtClean="0"/>
              <a:t> </a:t>
            </a:r>
            <a:r>
              <a:rPr lang="en-US" dirty="0" err="1" smtClean="0"/>
              <a:t>cerebelli</a:t>
            </a:r>
            <a:r>
              <a:rPr lang="en-US" dirty="0" smtClean="0"/>
              <a:t>.</a:t>
            </a:r>
          </a:p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CSF is produced by</a:t>
            </a:r>
            <a:r>
              <a:rPr lang="en-US" dirty="0" smtClean="0"/>
              <a:t> the choroid plexuses of the ventricles of the brain ;lateral ,3</a:t>
            </a:r>
            <a:r>
              <a:rPr lang="en-US" baseline="30000" dirty="0" smtClean="0"/>
              <a:t>rd</a:t>
            </a:r>
            <a:r>
              <a:rPr lang="en-US" dirty="0" smtClean="0"/>
              <a:t> &amp; 4</a:t>
            </a:r>
            <a:r>
              <a:rPr lang="en-US" baseline="30000" dirty="0" smtClean="0"/>
              <a:t>th</a:t>
            </a:r>
            <a:r>
              <a:rPr lang="en-US" dirty="0" smtClean="0"/>
              <a:t> ventricles.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CSF circulates</a:t>
            </a:r>
            <a:r>
              <a:rPr lang="en-US" dirty="0" smtClean="0"/>
              <a:t> in the subarachnoid space.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CSF is drained into</a:t>
            </a:r>
            <a:r>
              <a:rPr lang="en-US" dirty="0" smtClean="0"/>
              <a:t> the dural venous sinuses principally superior saggital sinus.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The subarachnoid space in the spinal cord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hlink"/>
                </a:solidFill>
              </a:rPr>
              <a:t>terminates </a:t>
            </a:r>
            <a:r>
              <a:rPr lang="en-US" dirty="0" smtClean="0"/>
              <a:t>at the 2</a:t>
            </a:r>
            <a:r>
              <a:rPr lang="en-US" baseline="30000" dirty="0" smtClean="0"/>
              <a:t>nd</a:t>
            </a:r>
            <a:r>
              <a:rPr lang="en-US" dirty="0" smtClean="0"/>
              <a:t>  sacral vertebra.</a:t>
            </a:r>
          </a:p>
          <a:p>
            <a:pPr algn="l" rtl="0"/>
            <a:r>
              <a:rPr lang="en-US" dirty="0" smtClean="0"/>
              <a:t>Obstruction of the flow of CSF as in tumors of the brain leads to </a:t>
            </a:r>
            <a:r>
              <a:rPr lang="en-US" b="1" dirty="0" smtClean="0">
                <a:solidFill>
                  <a:schemeClr val="hlink"/>
                </a:solidFill>
              </a:rPr>
              <a:t>hydrocephalus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808312"/>
          </a:xfrm>
        </p:spPr>
        <p:txBody>
          <a:bodyPr>
            <a:normAutofit/>
          </a:bodyPr>
          <a:lstStyle/>
          <a:p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Thank </a:t>
            </a:r>
            <a:r>
              <a:rPr lang="en-US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yoU</a:t>
            </a: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 </a:t>
            </a:r>
            <a:b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</a:b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&amp; </a:t>
            </a:r>
            <a:b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</a:b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Good Luck</a:t>
            </a:r>
            <a:endParaRPr lang="en-US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oudy Stou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brain and spinal cord are invested by three concentric membranes ;</a:t>
            </a:r>
          </a:p>
          <a:p>
            <a:pPr algn="l" rtl="0"/>
            <a:r>
              <a:rPr lang="en-US" dirty="0" smtClean="0"/>
              <a:t>The outermost layer is the </a:t>
            </a:r>
            <a:r>
              <a:rPr lang="en-US" dirty="0" err="1" smtClean="0"/>
              <a:t>dural</a:t>
            </a:r>
            <a:r>
              <a:rPr lang="en-US" dirty="0" smtClean="0"/>
              <a:t> matter.</a:t>
            </a:r>
          </a:p>
          <a:p>
            <a:pPr algn="l" rtl="0"/>
            <a:r>
              <a:rPr lang="en-US" dirty="0" smtClean="0"/>
              <a:t>The middle layer is the </a:t>
            </a:r>
            <a:r>
              <a:rPr lang="en-US" dirty="0" err="1" smtClean="0"/>
              <a:t>archnoid</a:t>
            </a:r>
            <a:r>
              <a:rPr lang="en-US" dirty="0" smtClean="0"/>
              <a:t> matter.</a:t>
            </a:r>
          </a:p>
          <a:p>
            <a:pPr algn="l" rtl="0"/>
            <a:r>
              <a:rPr lang="en-US" dirty="0" smtClean="0"/>
              <a:t>The innermost layer is the </a:t>
            </a:r>
            <a:r>
              <a:rPr lang="en-US" dirty="0" err="1" smtClean="0"/>
              <a:t>pia</a:t>
            </a:r>
            <a:r>
              <a:rPr lang="en-US" dirty="0" smtClean="0"/>
              <a:t> matter.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2" y="285728"/>
            <a:ext cx="3970784" cy="6356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 MATER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114800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u="sng" dirty="0" smtClean="0">
                <a:solidFill>
                  <a:srgbClr val="002060"/>
                </a:solidFill>
              </a:rPr>
              <a:t>cranial dura </a:t>
            </a:r>
            <a:r>
              <a:rPr lang="en-US" sz="2400" dirty="0" smtClean="0"/>
              <a:t>is a two layered tough, fibrous membrane that surrounds the brain.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is formed of two layers; </a:t>
            </a:r>
            <a:r>
              <a:rPr lang="en-US" sz="2400" b="1" dirty="0" smtClean="0"/>
              <a:t>periosteal </a:t>
            </a:r>
            <a:r>
              <a:rPr lang="en-US" sz="2400" dirty="0" smtClean="0"/>
              <a:t>and </a:t>
            </a:r>
            <a:r>
              <a:rPr lang="en-US" sz="2400" b="1" dirty="0" smtClean="0"/>
              <a:t>meningeal.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periosteal layer is attached to the skull.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meningeal layer is folded forming the </a:t>
            </a:r>
            <a:r>
              <a:rPr lang="en-US" sz="2400" b="1" dirty="0" smtClean="0">
                <a:solidFill>
                  <a:srgbClr val="FF0000"/>
                </a:solidFill>
              </a:rPr>
              <a:t>dural folds</a:t>
            </a:r>
            <a:r>
              <a:rPr lang="en-US" sz="2400" dirty="0" smtClean="0"/>
              <a:t>; </a:t>
            </a:r>
            <a:r>
              <a:rPr lang="en-US" sz="2400" dirty="0" smtClean="0"/>
              <a:t>         </a:t>
            </a:r>
            <a:r>
              <a:rPr lang="en-US" sz="2400" b="1" dirty="0" err="1" smtClean="0"/>
              <a:t>falx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cerebri</a:t>
            </a:r>
            <a:r>
              <a:rPr lang="en-US" sz="2400" b="1" dirty="0" smtClean="0"/>
              <a:t>, and </a:t>
            </a:r>
            <a:r>
              <a:rPr lang="en-US" sz="2400" b="1" dirty="0" err="1" smtClean="0"/>
              <a:t>tentoriam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cerebelli</a:t>
            </a:r>
            <a:r>
              <a:rPr lang="en-US" sz="2400" b="1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Sensory innervation of the dura is mostly from the three  branches of the </a:t>
            </a:r>
            <a:r>
              <a:rPr lang="en-US" sz="2400" u="sng" dirty="0" smtClean="0"/>
              <a:t>trigeminal</a:t>
            </a:r>
            <a:r>
              <a:rPr lang="en-US" sz="2400" dirty="0" smtClean="0"/>
              <a:t> and </a:t>
            </a:r>
            <a:r>
              <a:rPr lang="en-US" sz="2400" u="sng" dirty="0" err="1" smtClean="0"/>
              <a:t>vagus</a:t>
            </a:r>
            <a:r>
              <a:rPr lang="en-US" sz="2400" u="sng" dirty="0" smtClean="0"/>
              <a:t> nerves</a:t>
            </a:r>
            <a:r>
              <a:rPr lang="en-US" sz="2400" dirty="0" smtClean="0"/>
              <a:t> &amp; </a:t>
            </a:r>
            <a:r>
              <a:rPr lang="en-US" sz="2400" u="sng" dirty="0" smtClean="0"/>
              <a:t>C1 to C3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5" name="Picture 5" descr="96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07" t="14812" r="2377" b="3192"/>
          <a:stretch>
            <a:fillRect/>
          </a:stretch>
        </p:blipFill>
        <p:spPr>
          <a:xfrm>
            <a:off x="4676235" y="1412776"/>
            <a:ext cx="4467765" cy="4201857"/>
          </a:xfrm>
          <a:noFill/>
          <a:ln w="28575">
            <a:solidFill>
              <a:schemeClr val="bg2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716016" y="2420888"/>
            <a:ext cx="79208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7884368" y="3140968"/>
            <a:ext cx="158417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538736" cy="635670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DURA MATER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709646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Two large reflection of </a:t>
            </a:r>
            <a:r>
              <a:rPr lang="en-US" sz="2400" dirty="0" err="1" smtClean="0"/>
              <a:t>dura</a:t>
            </a:r>
            <a:r>
              <a:rPr lang="en-US" sz="2400" dirty="0" smtClean="0"/>
              <a:t> extend into the cranial cavity;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rgbClr val="FF0000"/>
                </a:solidFill>
              </a:rPr>
              <a:t>Falx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cerebri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endParaRPr lang="en-US" sz="2400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is a vertical sickle shaped</a:t>
            </a:r>
            <a:r>
              <a:rPr lang="en-US" sz="2400" u="sng" dirty="0" smtClean="0"/>
              <a:t> </a:t>
            </a:r>
            <a:r>
              <a:rPr lang="en-US" sz="2400" dirty="0" smtClean="0"/>
              <a:t>sheet of </a:t>
            </a:r>
            <a:r>
              <a:rPr lang="en-US" sz="2400" dirty="0" err="1" smtClean="0"/>
              <a:t>dura</a:t>
            </a:r>
            <a:r>
              <a:rPr lang="en-US" sz="2400" dirty="0" smtClean="0"/>
              <a:t>, in the midline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Extends from the cranial roof into the great longitudinal fissure between the two cerebral hemispheres.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has an attached border adherent to the skull.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And a free border lies above the corpus </a:t>
            </a:r>
            <a:r>
              <a:rPr lang="en-US" sz="2400" dirty="0" err="1" smtClean="0"/>
              <a:t>callosum</a:t>
            </a:r>
            <a:r>
              <a:rPr lang="en-US" sz="2400" dirty="0" smtClean="0"/>
              <a:t>. </a:t>
            </a:r>
          </a:p>
          <a:p>
            <a:pPr algn="l" rtl="0"/>
            <a:r>
              <a:rPr lang="en-US" sz="2400" dirty="0" smtClean="0"/>
              <a:t> </a:t>
            </a:r>
          </a:p>
          <a:p>
            <a:pPr algn="l" rtl="0"/>
            <a:endParaRPr lang="en-US" sz="2400" dirty="0"/>
          </a:p>
        </p:txBody>
      </p:sp>
      <p:pic>
        <p:nvPicPr>
          <p:cNvPr id="5" name="Picture 9" descr="5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850"/>
          <a:stretch>
            <a:fillRect/>
          </a:stretch>
        </p:blipFill>
        <p:spPr bwMode="auto">
          <a:xfrm>
            <a:off x="3851920" y="2211545"/>
            <a:ext cx="5111750" cy="464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08304" y="980728"/>
            <a:ext cx="122413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FF0000"/>
                </a:solidFill>
              </a:rPr>
              <a:t>falx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cerebri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580112" y="1556792"/>
            <a:ext cx="1944216" cy="15121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6300192" y="2348880"/>
            <a:ext cx="2448272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66" y="500042"/>
            <a:ext cx="3250704" cy="635670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DURA MATER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3637068" cy="6072230"/>
          </a:xfrm>
        </p:spPr>
        <p:txBody>
          <a:bodyPr>
            <a:noAutofit/>
          </a:bodyPr>
          <a:lstStyle/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Tentorium </a:t>
            </a:r>
            <a:r>
              <a:rPr lang="en-US" sz="2400" b="1" dirty="0" err="1" smtClean="0">
                <a:solidFill>
                  <a:srgbClr val="FF0000"/>
                </a:solidFill>
              </a:rPr>
              <a:t>cerebelli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endParaRPr lang="en-US" sz="2400" b="1" dirty="0" smtClean="0"/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A horizontal shelf of </a:t>
            </a:r>
            <a:r>
              <a:rPr lang="en-US" sz="2400" dirty="0" err="1" smtClean="0"/>
              <a:t>dura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lies between the posterior part of the cerebral hemispheres and the cerebellum. </a:t>
            </a:r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It has a free border that encircles the midbrain.</a:t>
            </a:r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Its superior surface in the middle line it is continuous with the </a:t>
            </a:r>
            <a:r>
              <a:rPr lang="en-US" sz="2400" dirty="0" err="1" smtClean="0"/>
              <a:t>falx</a:t>
            </a:r>
            <a:r>
              <a:rPr lang="en-US" sz="2400" dirty="0" smtClean="0"/>
              <a:t> </a:t>
            </a:r>
            <a:r>
              <a:rPr lang="en-US" sz="2400" dirty="0" err="1" smtClean="0"/>
              <a:t>cerebri</a:t>
            </a:r>
            <a:r>
              <a:rPr lang="en-US" sz="2400" dirty="0" smtClean="0"/>
              <a:t>, separated by the straight sinus </a:t>
            </a:r>
          </a:p>
          <a:p>
            <a:pPr algn="l" rtl="0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F00365-005-f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380"/>
          <a:stretch>
            <a:fillRect/>
          </a:stretch>
        </p:blipFill>
        <p:spPr bwMode="auto">
          <a:xfrm>
            <a:off x="3851920" y="1916832"/>
            <a:ext cx="5111750" cy="3342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1920" y="4797152"/>
            <a:ext cx="720080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8" y="285728"/>
            <a:ext cx="4143372" cy="928694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err="1" smtClean="0">
                <a:solidFill>
                  <a:srgbClr val="FF0000"/>
                </a:solidFill>
              </a:rPr>
              <a:t>Arachnoid</a:t>
            </a:r>
            <a:r>
              <a:rPr lang="en-US" sz="3200" dirty="0" smtClean="0">
                <a:solidFill>
                  <a:srgbClr val="FF0000"/>
                </a:solidFill>
              </a:rPr>
              <a:t> Mater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&amp; </a:t>
            </a:r>
            <a:r>
              <a:rPr lang="en-US" sz="3200" dirty="0" err="1" smtClean="0">
                <a:solidFill>
                  <a:srgbClr val="FF0000"/>
                </a:solidFill>
              </a:rPr>
              <a:t>Pia</a:t>
            </a:r>
            <a:r>
              <a:rPr lang="en-US" sz="3200" dirty="0" smtClean="0">
                <a:solidFill>
                  <a:srgbClr val="FF0000"/>
                </a:solidFill>
              </a:rPr>
              <a:t> Mater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474840" cy="6215106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400" b="1" dirty="0" smtClean="0">
                <a:solidFill>
                  <a:srgbClr val="FF0000"/>
                </a:solidFill>
              </a:rPr>
              <a:t> mater</a:t>
            </a:r>
            <a:r>
              <a:rPr lang="en-US" sz="2400" b="1" dirty="0" smtClean="0"/>
              <a:t>; </a:t>
            </a:r>
            <a:r>
              <a:rPr lang="en-US" sz="2400" dirty="0" smtClean="0"/>
              <a:t>is a soft, translucent membrane loosely envelops the brain. 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dirty="0" smtClean="0"/>
              <a:t>It  is separated from the dura by a narrow </a:t>
            </a:r>
            <a:r>
              <a:rPr lang="en-US" sz="2400" b="1" dirty="0" smtClean="0">
                <a:solidFill>
                  <a:srgbClr val="FF0000"/>
                </a:solidFill>
              </a:rPr>
              <a:t>subdural</a:t>
            </a:r>
            <a:r>
              <a:rPr lang="en-US" sz="2400" b="1" dirty="0" smtClean="0"/>
              <a:t> </a:t>
            </a:r>
            <a:r>
              <a:rPr lang="en-US" sz="2400" dirty="0" smtClean="0"/>
              <a:t>space</a:t>
            </a:r>
            <a:r>
              <a:rPr lang="en-US" sz="2400" b="1" dirty="0" smtClean="0"/>
              <a:t>.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Pia</a:t>
            </a:r>
            <a:r>
              <a:rPr lang="en-US" sz="2400" b="1" dirty="0" smtClean="0">
                <a:solidFill>
                  <a:srgbClr val="FF0000"/>
                </a:solidFill>
              </a:rPr>
              <a:t> mater</a:t>
            </a:r>
            <a:r>
              <a:rPr lang="en-US" sz="2400" b="1" dirty="0" smtClean="0"/>
              <a:t>;</a:t>
            </a:r>
            <a:r>
              <a:rPr lang="en-US" sz="2400" dirty="0" smtClean="0"/>
              <a:t> is a thin, delicate &amp; highly vascular membrane that is closely adherent to the </a:t>
            </a:r>
            <a:r>
              <a:rPr lang="en-US" sz="2400" dirty="0" err="1" smtClean="0"/>
              <a:t>gyri</a:t>
            </a:r>
            <a:r>
              <a:rPr lang="en-US" sz="2400" dirty="0" smtClean="0"/>
              <a:t> and fitted into the </a:t>
            </a:r>
            <a:r>
              <a:rPr lang="en-US" sz="2400" dirty="0" err="1" smtClean="0"/>
              <a:t>sulci</a:t>
            </a:r>
            <a:r>
              <a:rPr lang="en-US" sz="2400" dirty="0" smtClean="0"/>
              <a:t>. 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dirty="0" smtClean="0"/>
              <a:t>Between the </a:t>
            </a:r>
            <a:r>
              <a:rPr lang="en-US" sz="2400" dirty="0" err="1" smtClean="0"/>
              <a:t>pia</a:t>
            </a:r>
            <a:r>
              <a:rPr lang="en-US" sz="2400" dirty="0" smtClean="0"/>
              <a:t> and </a:t>
            </a:r>
            <a:r>
              <a:rPr lang="en-US" sz="2400" dirty="0" err="1" smtClean="0"/>
              <a:t>arachnoid</a:t>
            </a:r>
            <a:r>
              <a:rPr lang="en-US" sz="2400" dirty="0" smtClean="0"/>
              <a:t> mater lies the </a:t>
            </a:r>
            <a:r>
              <a:rPr lang="en-US" sz="2400" b="1" dirty="0" smtClean="0">
                <a:solidFill>
                  <a:srgbClr val="FF0000"/>
                </a:solidFill>
              </a:rPr>
              <a:t>subarachnoid </a:t>
            </a:r>
            <a:r>
              <a:rPr lang="en-US" sz="2400" dirty="0" smtClean="0">
                <a:solidFill>
                  <a:srgbClr val="FF0000"/>
                </a:solidFill>
              </a:rPr>
              <a:t>space </a:t>
            </a:r>
            <a:r>
              <a:rPr lang="en-US" sz="2400" dirty="0" smtClean="0"/>
              <a:t>which contains; fibrous </a:t>
            </a:r>
            <a:r>
              <a:rPr lang="en-US" sz="2400" dirty="0" err="1" smtClean="0"/>
              <a:t>trabechulae</a:t>
            </a:r>
            <a:r>
              <a:rPr lang="en-US" sz="2400" dirty="0" smtClean="0"/>
              <a:t>, main blood vessels and CSF. </a:t>
            </a:r>
          </a:p>
          <a:p>
            <a:pPr algn="l" rtl="0"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algn="l" rtl="0"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algn="l" rtl="0">
              <a:defRPr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9" name="Content Placeholder 8" descr="menin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722" y="1357298"/>
            <a:ext cx="3887782" cy="53120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500042"/>
            <a:ext cx="3008313" cy="63567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solidFill>
                  <a:schemeClr val="accent2"/>
                </a:solidFill>
              </a:rPr>
              <a:t>Subarachnoid Space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4257676" cy="6024732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The subarachnoid space is varied in depth forming; </a:t>
            </a:r>
            <a:r>
              <a:rPr lang="en-US" sz="2800" b="1" dirty="0" smtClean="0"/>
              <a:t>subarachnoid cisterns. 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800" dirty="0" smtClean="0"/>
              <a:t>The </a:t>
            </a:r>
            <a:r>
              <a:rPr lang="en-US" sz="2800" b="1" dirty="0" err="1" smtClean="0"/>
              <a:t>cisterna</a:t>
            </a:r>
            <a:r>
              <a:rPr lang="en-US" sz="2800" b="1" dirty="0" smtClean="0"/>
              <a:t> magna</a:t>
            </a:r>
            <a:r>
              <a:rPr lang="en-US" sz="2800" dirty="0" smtClean="0"/>
              <a:t>, or </a:t>
            </a:r>
            <a:r>
              <a:rPr lang="en-US" sz="2800" dirty="0" err="1" smtClean="0"/>
              <a:t>cerebllomedullary</a:t>
            </a:r>
            <a:r>
              <a:rPr lang="en-US" sz="2800" dirty="0" smtClean="0"/>
              <a:t> cistern which lies between the inferior surface of the  cerebellum and the back  of the medulla. 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800" dirty="0" smtClean="0"/>
              <a:t>from this cistern CSF flows out of the fourth ventricle. 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000" dirty="0"/>
          </a:p>
        </p:txBody>
      </p:sp>
      <p:pic>
        <p:nvPicPr>
          <p:cNvPr id="5" name="Picture 2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6" t="3696" b="2692"/>
          <a:stretch>
            <a:fillRect/>
          </a:stretch>
        </p:blipFill>
        <p:spPr>
          <a:xfrm>
            <a:off x="4788024" y="1758534"/>
            <a:ext cx="3820458" cy="4982834"/>
          </a:xfrm>
          <a:noFill/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rot="10800000">
            <a:off x="7164288" y="4509120"/>
            <a:ext cx="1368152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714356"/>
            <a:ext cx="3008313" cy="63567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solidFill>
                  <a:schemeClr val="accent2"/>
                </a:solidFill>
              </a:rPr>
              <a:t>Subarachnoid Space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394720" cy="5768997"/>
          </a:xfrm>
        </p:spPr>
        <p:txBody>
          <a:bodyPr>
            <a:normAutofit/>
          </a:bodyPr>
          <a:lstStyle/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b="1" dirty="0" err="1" smtClean="0">
                <a:solidFill>
                  <a:srgbClr val="000000"/>
                </a:solidFill>
              </a:rPr>
              <a:t>Interpeduncular</a:t>
            </a:r>
            <a:r>
              <a:rPr lang="en-US" sz="2800" b="1" dirty="0" smtClean="0">
                <a:solidFill>
                  <a:srgbClr val="000000"/>
                </a:solidFill>
              </a:rPr>
              <a:t> cistern</a:t>
            </a:r>
            <a:r>
              <a:rPr lang="en-US" sz="2800" dirty="0" smtClean="0"/>
              <a:t>;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/>
              <a:t>Is located at the base of the brain, where the </a:t>
            </a:r>
            <a:r>
              <a:rPr lang="en-US" sz="2800" dirty="0" err="1" smtClean="0"/>
              <a:t>arachnoid</a:t>
            </a:r>
            <a:r>
              <a:rPr lang="en-US" sz="2800" dirty="0" smtClean="0"/>
              <a:t> spans the space between the two cerebral peduncles.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/>
              <a:t>It contains the optic chiasma &amp; circulus arteriosus of Wills. </a:t>
            </a:r>
          </a:p>
          <a:p>
            <a:pPr algn="l" rtl="0"/>
            <a:endParaRPr lang="en-US" sz="1800" dirty="0"/>
          </a:p>
        </p:txBody>
      </p:sp>
      <p:pic>
        <p:nvPicPr>
          <p:cNvPr id="5" name="Picture 8" descr="F00365-006-f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92"/>
          <a:stretch>
            <a:fillRect/>
          </a:stretch>
        </p:blipFill>
        <p:spPr>
          <a:xfrm>
            <a:off x="3924746" y="2069701"/>
            <a:ext cx="5111750" cy="3159499"/>
          </a:xfrm>
          <a:solidFill>
            <a:schemeClr val="tx2">
              <a:lumMod val="10000"/>
              <a:lumOff val="90000"/>
            </a:schemeClr>
          </a:solidFill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4499992" y="4077072"/>
            <a:ext cx="1584176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1098</Words>
  <Application>Microsoft Office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سمة Office</vt:lpstr>
      <vt:lpstr>Meninges ventricles &amp; CSF </vt:lpstr>
      <vt:lpstr>OBJECTIVES</vt:lpstr>
      <vt:lpstr>MENINGES</vt:lpstr>
      <vt:lpstr>DURA MATER</vt:lpstr>
      <vt:lpstr>DURA MATER</vt:lpstr>
      <vt:lpstr>DURA MATER</vt:lpstr>
      <vt:lpstr>Arachnoid Mater &amp; Pia Mater</vt:lpstr>
      <vt:lpstr>Subarachnoid Space</vt:lpstr>
      <vt:lpstr>Subarachnoid Space</vt:lpstr>
      <vt:lpstr>Spinal meninges </vt:lpstr>
      <vt:lpstr>Spinal meninges </vt:lpstr>
      <vt:lpstr>VENTRICULAR SYSTEM </vt:lpstr>
      <vt:lpstr>VENTRICULAR SYSTEM </vt:lpstr>
      <vt:lpstr>CEREBROSPINAL FLUID</vt:lpstr>
      <vt:lpstr>CEREBROSPINAL FLUID</vt:lpstr>
      <vt:lpstr>CEREBROSPINAL FLUID</vt:lpstr>
      <vt:lpstr>CEREBROSPINAL FLUID</vt:lpstr>
      <vt:lpstr> CEREBROSPINAL FLUID clinical point</vt:lpstr>
      <vt:lpstr> CEREBROSPINAL FLUID clinical point</vt:lpstr>
      <vt:lpstr>Summary </vt:lpstr>
      <vt:lpstr>Thank yoU  &amp;  Good Luck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Meninges ventricles and CSF </dc:title>
  <cp:lastModifiedBy>ramy</cp:lastModifiedBy>
  <cp:revision>129</cp:revision>
  <dcterms:modified xsi:type="dcterms:W3CDTF">2012-10-12T19:24:26Z</dcterms:modified>
</cp:coreProperties>
</file>