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328" r:id="rId3"/>
    <p:sldId id="294" r:id="rId4"/>
    <p:sldId id="315" r:id="rId5"/>
    <p:sldId id="311" r:id="rId6"/>
    <p:sldId id="312" r:id="rId7"/>
    <p:sldId id="313" r:id="rId8"/>
    <p:sldId id="314" r:id="rId9"/>
    <p:sldId id="316" r:id="rId10"/>
    <p:sldId id="317" r:id="rId11"/>
    <p:sldId id="318" r:id="rId12"/>
    <p:sldId id="319" r:id="rId13"/>
    <p:sldId id="295" r:id="rId14"/>
    <p:sldId id="296" r:id="rId15"/>
    <p:sldId id="297" r:id="rId16"/>
    <p:sldId id="307" r:id="rId17"/>
    <p:sldId id="308" r:id="rId18"/>
    <p:sldId id="309" r:id="rId19"/>
    <p:sldId id="310" r:id="rId20"/>
    <p:sldId id="320" r:id="rId21"/>
    <p:sldId id="321" r:id="rId22"/>
    <p:sldId id="322" r:id="rId23"/>
    <p:sldId id="323" r:id="rId24"/>
    <p:sldId id="324" r:id="rId25"/>
    <p:sldId id="325" r:id="rId26"/>
    <p:sldId id="304" r:id="rId27"/>
    <p:sldId id="326" r:id="rId28"/>
    <p:sldId id="299" r:id="rId29"/>
    <p:sldId id="327" r:id="rId30"/>
    <p:sldId id="292" r:id="rId31"/>
    <p:sldId id="293" r:id="rId32"/>
    <p:sldId id="30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0091FE"/>
    <a:srgbClr val="F923D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33528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VERTEBRAL COLUMN &amp; SPINAL CORD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2672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962400"/>
            <a:ext cx="8534400" cy="2667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in size </a:t>
            </a:r>
            <a:r>
              <a:rPr lang="en-US" b="1" dirty="0" smtClean="0">
                <a:solidFill>
                  <a:srgbClr val="0070C0"/>
                </a:solidFill>
              </a:rPr>
              <a:t>due to addition of ascending, descending &amp; </a:t>
            </a:r>
            <a:r>
              <a:rPr lang="en-US" b="1" dirty="0" err="1" smtClean="0">
                <a:solidFill>
                  <a:srgbClr val="0070C0"/>
                </a:solidFill>
              </a:rPr>
              <a:t>intersegmental</a:t>
            </a:r>
            <a:r>
              <a:rPr lang="en-US" b="1" dirty="0" smtClean="0">
                <a:solidFill>
                  <a:srgbClr val="0070C0"/>
                </a:solidFill>
              </a:rPr>
              <a:t> nerve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(future white matter) is divided into: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and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(white column)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Documents and Settings\user1\My Documents\My Pictures\spinal cord 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395472" cy="2338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1752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Dorsal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</a:p>
          <a:p>
            <a:r>
              <a:rPr lang="en-US" sz="1200" b="1" dirty="0" err="1" smtClean="0"/>
              <a:t>funiculus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352800"/>
            <a:ext cx="1263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Ventral </a:t>
            </a:r>
            <a:r>
              <a:rPr lang="en-US" sz="1200" b="1" dirty="0" err="1" smtClean="0"/>
              <a:t>funiculus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3 membranes covering the neural tube: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Outer thick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Middle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Inner thin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matter: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origin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appears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(subarachnoid space) </a:t>
            </a:r>
            <a:r>
              <a:rPr lang="en-US" b="1" dirty="0" smtClean="0">
                <a:solidFill>
                  <a:srgbClr val="0070C0"/>
                </a:solidFill>
              </a:rPr>
              <a:t>&amp; becomes filled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</a:t>
            </a: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343400"/>
            <a:ext cx="8305800" cy="228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Initially, the spinal cord occupies the whole length of the vertebral canal.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As a result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faster growth of vertebral column</a:t>
            </a:r>
            <a:r>
              <a:rPr lang="en-US" b="1" dirty="0" smtClean="0">
                <a:solidFill>
                  <a:srgbClr val="0070C0"/>
                </a:solidFill>
              </a:rPr>
              <a:t>, the caudal end of spinal cord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gradually to a higher level.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user1\My Documents\My Pictures\spinal cord 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3124200"/>
            <a:ext cx="191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 at end of vertebral column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200400"/>
            <a:ext cx="1553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weeks: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level of S1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352800"/>
            <a:ext cx="127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Birth: </a:t>
            </a:r>
            <a:r>
              <a:rPr lang="en-US" sz="1200" b="1" dirty="0" smtClean="0"/>
              <a:t>spinal cord</a:t>
            </a:r>
          </a:p>
          <a:p>
            <a:r>
              <a:rPr lang="en-US" sz="1200" b="1" dirty="0" smtClean="0"/>
              <a:t>at L3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352800"/>
            <a:ext cx="1310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Adult:</a:t>
            </a:r>
            <a:r>
              <a:rPr lang="en-US" sz="1200" b="1" dirty="0" smtClean="0"/>
              <a:t> spinal cord</a:t>
            </a:r>
          </a:p>
          <a:p>
            <a:r>
              <a:rPr lang="en-US" sz="1200" b="1" dirty="0" smtClean="0"/>
              <a:t>at L1-L2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6" y="3276600"/>
            <a:ext cx="2093703" cy="1692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stimulates :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5181600"/>
            <a:ext cx="16991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904" y="3657604"/>
            <a:ext cx="2209793" cy="465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4495800" y="5412432"/>
            <a:ext cx="2209800" cy="150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divides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209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4400" y="5181600"/>
            <a:ext cx="77724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neural tube: forms vertebral (neural) arch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around notochord: forms body of vertebra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3-Sclerotome in body wall near to neural tube &amp; notochord : forms costal process (gives ribs in thoracic region)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 rot="741633">
            <a:off x="4074963" y="3617763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3908281">
            <a:off x="4847346" y="34775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42672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ie 53"/>
          <p:cNvSpPr/>
          <p:nvPr/>
        </p:nvSpPr>
        <p:spPr>
          <a:xfrm rot="741633">
            <a:off x="4074962" y="4227365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13908281">
            <a:off x="4923546" y="4163321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Pie 55"/>
          <p:cNvSpPr/>
          <p:nvPr/>
        </p:nvSpPr>
        <p:spPr>
          <a:xfrm rot="741633">
            <a:off x="3084363" y="4227364"/>
            <a:ext cx="381000" cy="381000"/>
          </a:xfrm>
          <a:prstGeom prst="pie">
            <a:avLst>
              <a:gd name="adj1" fmla="val 0"/>
              <a:gd name="adj2" fmla="val 18169713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Pie 56"/>
          <p:cNvSpPr/>
          <p:nvPr/>
        </p:nvSpPr>
        <p:spPr>
          <a:xfrm rot="13908281">
            <a:off x="5761746" y="4163320"/>
            <a:ext cx="360414" cy="487902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3429000" y="4038600"/>
            <a:ext cx="2359660" cy="1082040"/>
          </a:xfrm>
          <a:custGeom>
            <a:avLst/>
            <a:gdLst>
              <a:gd name="connsiteX0" fmla="*/ 441960 w 2359660"/>
              <a:gd name="connsiteY0" fmla="*/ 177800 h 1082040"/>
              <a:gd name="connsiteX1" fmla="*/ 274320 w 2359660"/>
              <a:gd name="connsiteY1" fmla="*/ 955040 h 1082040"/>
              <a:gd name="connsiteX2" fmla="*/ 2087880 w 2359660"/>
              <a:gd name="connsiteY2" fmla="*/ 939800 h 1082040"/>
              <a:gd name="connsiteX3" fmla="*/ 1905000 w 2359660"/>
              <a:gd name="connsiteY3" fmla="*/ 132080 h 1082040"/>
              <a:gd name="connsiteX4" fmla="*/ 441960 w 2359660"/>
              <a:gd name="connsiteY4" fmla="*/ 17780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660" h="1082040">
                <a:moveTo>
                  <a:pt x="441960" y="177800"/>
                </a:moveTo>
                <a:cubicBezTo>
                  <a:pt x="170180" y="314960"/>
                  <a:pt x="0" y="828040"/>
                  <a:pt x="274320" y="955040"/>
                </a:cubicBezTo>
                <a:cubicBezTo>
                  <a:pt x="548640" y="1082040"/>
                  <a:pt x="1816100" y="1076960"/>
                  <a:pt x="2087880" y="939800"/>
                </a:cubicBezTo>
                <a:cubicBezTo>
                  <a:pt x="2359660" y="802640"/>
                  <a:pt x="2184400" y="264160"/>
                  <a:pt x="1905000" y="132080"/>
                </a:cubicBezTo>
                <a:cubicBezTo>
                  <a:pt x="1625600" y="0"/>
                  <a:pt x="713740" y="40640"/>
                  <a:pt x="441960" y="1778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655060" y="3017520"/>
            <a:ext cx="2100580" cy="1160780"/>
          </a:xfrm>
          <a:custGeom>
            <a:avLst/>
            <a:gdLst>
              <a:gd name="connsiteX0" fmla="*/ 1694180 w 2100580"/>
              <a:gd name="connsiteY0" fmla="*/ 1112520 h 1160780"/>
              <a:gd name="connsiteX1" fmla="*/ 2075180 w 2100580"/>
              <a:gd name="connsiteY1" fmla="*/ 670560 h 1160780"/>
              <a:gd name="connsiteX2" fmla="*/ 1541780 w 2100580"/>
              <a:gd name="connsiteY2" fmla="*/ 350520 h 1160780"/>
              <a:gd name="connsiteX3" fmla="*/ 1145540 w 2100580"/>
              <a:gd name="connsiteY3" fmla="*/ 381000 h 1160780"/>
              <a:gd name="connsiteX4" fmla="*/ 1038860 w 2100580"/>
              <a:gd name="connsiteY4" fmla="*/ 0 h 1160780"/>
              <a:gd name="connsiteX5" fmla="*/ 886460 w 2100580"/>
              <a:gd name="connsiteY5" fmla="*/ 381000 h 1160780"/>
              <a:gd name="connsiteX6" fmla="*/ 429260 w 2100580"/>
              <a:gd name="connsiteY6" fmla="*/ 365760 h 1160780"/>
              <a:gd name="connsiteX7" fmla="*/ 17780 w 2100580"/>
              <a:gd name="connsiteY7" fmla="*/ 685800 h 1160780"/>
              <a:gd name="connsiteX8" fmla="*/ 322580 w 2100580"/>
              <a:gd name="connsiteY8" fmla="*/ 1097280 h 1160780"/>
              <a:gd name="connsiteX9" fmla="*/ 368300 w 2100580"/>
              <a:gd name="connsiteY9" fmla="*/ 1066800 h 116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580" h="1160780">
                <a:moveTo>
                  <a:pt x="1694180" y="1112520"/>
                </a:moveTo>
                <a:cubicBezTo>
                  <a:pt x="1897380" y="955040"/>
                  <a:pt x="2100580" y="797560"/>
                  <a:pt x="2075180" y="670560"/>
                </a:cubicBezTo>
                <a:cubicBezTo>
                  <a:pt x="2049780" y="543560"/>
                  <a:pt x="1696720" y="398780"/>
                  <a:pt x="1541780" y="350520"/>
                </a:cubicBezTo>
                <a:cubicBezTo>
                  <a:pt x="1386840" y="302260"/>
                  <a:pt x="1229360" y="439420"/>
                  <a:pt x="1145540" y="381000"/>
                </a:cubicBezTo>
                <a:cubicBezTo>
                  <a:pt x="1061720" y="322580"/>
                  <a:pt x="1082040" y="0"/>
                  <a:pt x="1038860" y="0"/>
                </a:cubicBezTo>
                <a:cubicBezTo>
                  <a:pt x="995680" y="0"/>
                  <a:pt x="988060" y="320040"/>
                  <a:pt x="886460" y="381000"/>
                </a:cubicBezTo>
                <a:cubicBezTo>
                  <a:pt x="784860" y="441960"/>
                  <a:pt x="574040" y="314960"/>
                  <a:pt x="429260" y="365760"/>
                </a:cubicBezTo>
                <a:cubicBezTo>
                  <a:pt x="284480" y="416560"/>
                  <a:pt x="35560" y="563880"/>
                  <a:pt x="17780" y="685800"/>
                </a:cubicBezTo>
                <a:cubicBezTo>
                  <a:pt x="0" y="807720"/>
                  <a:pt x="264160" y="1033780"/>
                  <a:pt x="322580" y="1097280"/>
                </a:cubicBezTo>
                <a:cubicBezTo>
                  <a:pt x="381000" y="1160780"/>
                  <a:pt x="374650" y="1113790"/>
                  <a:pt x="368300" y="10668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446780" y="2867660"/>
            <a:ext cx="2623820" cy="1457960"/>
          </a:xfrm>
          <a:custGeom>
            <a:avLst/>
            <a:gdLst>
              <a:gd name="connsiteX0" fmla="*/ 2054860 w 2623820"/>
              <a:gd name="connsiteY0" fmla="*/ 1369060 h 1457960"/>
              <a:gd name="connsiteX1" fmla="*/ 2588260 w 2623820"/>
              <a:gd name="connsiteY1" fmla="*/ 835660 h 1457960"/>
              <a:gd name="connsiteX2" fmla="*/ 1841500 w 2623820"/>
              <a:gd name="connsiteY2" fmla="*/ 363220 h 1457960"/>
              <a:gd name="connsiteX3" fmla="*/ 1490980 w 2623820"/>
              <a:gd name="connsiteY3" fmla="*/ 424180 h 1457960"/>
              <a:gd name="connsiteX4" fmla="*/ 1323340 w 2623820"/>
              <a:gd name="connsiteY4" fmla="*/ 12700 h 1457960"/>
              <a:gd name="connsiteX5" fmla="*/ 1003300 w 2623820"/>
              <a:gd name="connsiteY5" fmla="*/ 347980 h 1457960"/>
              <a:gd name="connsiteX6" fmla="*/ 591820 w 2623820"/>
              <a:gd name="connsiteY6" fmla="*/ 317500 h 1457960"/>
              <a:gd name="connsiteX7" fmla="*/ 43180 w 2623820"/>
              <a:gd name="connsiteY7" fmla="*/ 683260 h 1457960"/>
              <a:gd name="connsiteX8" fmla="*/ 332740 w 2623820"/>
              <a:gd name="connsiteY8" fmla="*/ 1353820 h 1457960"/>
              <a:gd name="connsiteX9" fmla="*/ 363220 w 2623820"/>
              <a:gd name="connsiteY9" fmla="*/ 1308100 h 14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3820" h="1457960">
                <a:moveTo>
                  <a:pt x="2054860" y="1369060"/>
                </a:moveTo>
                <a:cubicBezTo>
                  <a:pt x="2339340" y="1186180"/>
                  <a:pt x="2623820" y="1003300"/>
                  <a:pt x="2588260" y="835660"/>
                </a:cubicBezTo>
                <a:cubicBezTo>
                  <a:pt x="2552700" y="668020"/>
                  <a:pt x="2024380" y="431800"/>
                  <a:pt x="1841500" y="363220"/>
                </a:cubicBezTo>
                <a:cubicBezTo>
                  <a:pt x="1658620" y="294640"/>
                  <a:pt x="1577340" y="482600"/>
                  <a:pt x="1490980" y="424180"/>
                </a:cubicBezTo>
                <a:cubicBezTo>
                  <a:pt x="1404620" y="365760"/>
                  <a:pt x="1404620" y="25400"/>
                  <a:pt x="1323340" y="12700"/>
                </a:cubicBezTo>
                <a:cubicBezTo>
                  <a:pt x="1242060" y="0"/>
                  <a:pt x="1125220" y="297180"/>
                  <a:pt x="1003300" y="347980"/>
                </a:cubicBezTo>
                <a:cubicBezTo>
                  <a:pt x="881380" y="398780"/>
                  <a:pt x="751840" y="261620"/>
                  <a:pt x="591820" y="317500"/>
                </a:cubicBezTo>
                <a:cubicBezTo>
                  <a:pt x="431800" y="373380"/>
                  <a:pt x="86360" y="510540"/>
                  <a:pt x="43180" y="683260"/>
                </a:cubicBezTo>
                <a:cubicBezTo>
                  <a:pt x="0" y="855980"/>
                  <a:pt x="279400" y="1249680"/>
                  <a:pt x="332740" y="1353820"/>
                </a:cubicBezTo>
                <a:cubicBezTo>
                  <a:pt x="386080" y="1457960"/>
                  <a:pt x="374650" y="1383030"/>
                  <a:pt x="363220" y="130810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438400" y="27432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2"/>
          </p:cNvCxnSpPr>
          <p:nvPr/>
        </p:nvCxnSpPr>
        <p:spPr>
          <a:xfrm rot="5400000">
            <a:off x="5706883" y="2298582"/>
            <a:ext cx="909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54" idx="2"/>
          </p:cNvCxnSpPr>
          <p:nvPr/>
        </p:nvCxnSpPr>
        <p:spPr>
          <a:xfrm>
            <a:off x="2362200" y="2743200"/>
            <a:ext cx="1717178" cy="1633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5" idx="2"/>
          </p:cNvCxnSpPr>
          <p:nvPr/>
        </p:nvCxnSpPr>
        <p:spPr>
          <a:xfrm rot="5400000">
            <a:off x="5325883" y="2679582"/>
            <a:ext cx="1671935" cy="165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1984747" y="3196853"/>
            <a:ext cx="1481485" cy="726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15" idx="2"/>
          </p:cNvCxnSpPr>
          <p:nvPr/>
        </p:nvCxnSpPr>
        <p:spPr>
          <a:xfrm rot="5400000">
            <a:off x="5706883" y="3060582"/>
            <a:ext cx="1671935" cy="893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5908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6670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26670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096000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6096000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248400" y="365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95400" y="304800"/>
            <a:ext cx="64672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VERTEBRA</a:t>
            </a:r>
            <a:endParaRPr lang="en-US" sz="4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5" grpId="0" animBg="1"/>
      <p:bldP spid="66" grpId="0" animBg="1"/>
      <p:bldP spid="67" grpId="0" animBg="1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vertebral 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81000"/>
            <a:ext cx="8746708" cy="6053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197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 Loosely arranged cells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1849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2- densely packed cells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rot="16200000" flipH="1">
            <a:off x="4991014" y="876213"/>
            <a:ext cx="301823" cy="688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 rot="5400000">
            <a:off x="6026394" y="758383"/>
            <a:ext cx="606625" cy="1229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OF BODY OF VERTEBRA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week, </a:t>
            </a:r>
            <a:r>
              <a:rPr lang="en-US" b="1" dirty="0" smtClean="0">
                <a:solidFill>
                  <a:srgbClr val="0070C0"/>
                </a:solidFill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is 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cranial part of loosely arranged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caudal part of densely packed cells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part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each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fuses with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cranial part </a:t>
            </a:r>
            <a:r>
              <a:rPr lang="en-US" b="1" dirty="0" smtClean="0">
                <a:solidFill>
                  <a:srgbClr val="0070C0"/>
                </a:solidFill>
              </a:rPr>
              <a:t>of succeeding </a:t>
            </a: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to 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(body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primordium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FATE OF NOTOCHORD</a:t>
            </a:r>
            <a:endParaRPr lang="en-US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region of the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degenerates 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bodies of vertebrae: </a:t>
            </a:r>
            <a:r>
              <a:rPr lang="en-US" b="1" dirty="0" smtClean="0">
                <a:solidFill>
                  <a:srgbClr val="0070C0"/>
                </a:solidFill>
              </a:rPr>
              <a:t>It forms the </a:t>
            </a:r>
            <a:r>
              <a:rPr lang="en-US" b="1" dirty="0" err="1" smtClean="0">
                <a:solidFill>
                  <a:srgbClr val="0070C0"/>
                </a:solidFill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</a:rPr>
              <a:t> discs (nucleus </a:t>
            </a:r>
            <a:r>
              <a:rPr lang="en-US" b="1" dirty="0" err="1" smtClean="0">
                <a:solidFill>
                  <a:srgbClr val="0070C0"/>
                </a:solidFill>
              </a:rPr>
              <a:t>pulposus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 </a:t>
            </a:r>
            <a:r>
              <a:rPr lang="en-US" b="1" dirty="0" smtClean="0">
                <a:solidFill>
                  <a:srgbClr val="0070C0"/>
                </a:solidFill>
              </a:rPr>
              <a:t>are formed by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surrounding the notochord.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DEVELOPMENT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My Documents\My Pictures\vertebral bod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3581400"/>
            <a:ext cx="157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819400"/>
            <a:ext cx="1258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end </a:t>
            </a:r>
          </a:p>
          <a:p>
            <a:r>
              <a:rPr lang="en-US" sz="1400" b="1" dirty="0" smtClean="0"/>
              <a:t>of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60911"/>
            <a:ext cx="447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of bony halves of vertebral arch occurs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1524000" y="4268688"/>
            <a:ext cx="1248507" cy="98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5990" y="5786595"/>
            <a:ext cx="2939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Fusion of centrum with </a:t>
            </a:r>
          </a:p>
          <a:p>
            <a:r>
              <a:rPr lang="en-US" sz="1400" b="1" dirty="0" smtClean="0"/>
              <a:t>vertebral arches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/>
              <a:t>occurs 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5786595"/>
            <a:ext cx="17547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114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343400"/>
            <a:ext cx="1526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appear at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6324600"/>
            <a:ext cx="262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All centers unite around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years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</a:t>
            </a:r>
            <a:r>
              <a:rPr lang="en-US" b="1" dirty="0" smtClean="0">
                <a:solidFill>
                  <a:srgbClr val="0070C0"/>
                </a:solidFill>
              </a:rPr>
              <a:t>of the spinal cord and its contents.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</a:t>
            </a:r>
            <a:r>
              <a:rPr lang="en-US" b="1" dirty="0" smtClean="0">
                <a:solidFill>
                  <a:srgbClr val="0070C0"/>
                </a:solidFill>
              </a:rPr>
              <a:t> of  mantle &amp; marginal zones.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layers </a:t>
            </a:r>
            <a:r>
              <a:rPr lang="en-US" b="1" dirty="0" smtClean="0">
                <a:solidFill>
                  <a:srgbClr val="0070C0"/>
                </a:solidFill>
              </a:rPr>
              <a:t>and 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positional changes of spinal cord.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US" b="1" dirty="0" smtClean="0">
                <a:solidFill>
                  <a:srgbClr val="0070C0"/>
                </a:solidFill>
              </a:rPr>
              <a:t>of vertebral column from </a:t>
            </a:r>
            <a:r>
              <a:rPr lang="en-US" b="1" dirty="0" err="1" smtClean="0">
                <a:solidFill>
                  <a:srgbClr val="0070C0"/>
                </a:solidFill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ossification</a:t>
            </a:r>
            <a:r>
              <a:rPr lang="en-US" b="1" dirty="0" smtClean="0">
                <a:solidFill>
                  <a:srgbClr val="0070C0"/>
                </a:solidFill>
              </a:rPr>
              <a:t> stages in vertebral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and its types.</a:t>
            </a:r>
          </a:p>
          <a:p>
            <a:pPr algn="r">
              <a:buFont typeface="Wingdings" pitchFamily="2" charset="2"/>
              <a:buChar char="q"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CURVATURES OF VERTEBRAL COLUMN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curves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&amp; pelvic or sacral):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prenatally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curves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develop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postnatally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as a result of lifting the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Lumbar:</a:t>
            </a:r>
            <a:r>
              <a:rPr lang="en-US" b="1" dirty="0" smtClean="0">
                <a:solidFill>
                  <a:srgbClr val="0070C0"/>
                </a:solidFill>
              </a:rPr>
              <a:t> as a result of walking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Documents and Settings\user1\My Documents\My Pictures\spinal cord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00200"/>
            <a:ext cx="359879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Cause:</a:t>
            </a:r>
            <a:r>
              <a:rPr lang="en-US" b="1" dirty="0" smtClean="0">
                <a:solidFill>
                  <a:srgbClr val="0070C0"/>
                </a:solidFill>
              </a:rPr>
              <a:t> Failure of fusion of the halves of vertebral arches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Incidence:</a:t>
            </a:r>
            <a:r>
              <a:rPr lang="en-US" b="1" dirty="0" smtClean="0">
                <a:solidFill>
                  <a:srgbClr val="0070C0"/>
                </a:solidFill>
              </a:rPr>
              <a:t> 0.04-0.15%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Sex:</a:t>
            </a:r>
            <a:r>
              <a:rPr lang="en-US" b="1" dirty="0" smtClean="0">
                <a:solidFill>
                  <a:srgbClr val="0070C0"/>
                </a:solidFill>
              </a:rPr>
              <a:t> more frequent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sp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3688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163846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</a:t>
            </a:r>
            <a:r>
              <a:rPr lang="en-US" sz="1400" b="1" dirty="0" err="1" smtClean="0"/>
              <a:t>occulta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2525628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meningocoele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3022109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 </a:t>
            </a:r>
            <a:r>
              <a:rPr lang="en-US" sz="1400" b="1" dirty="0" err="1" smtClean="0"/>
              <a:t>meningomyelocoele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412392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Spina</a:t>
            </a:r>
            <a:r>
              <a:rPr lang="en-US" sz="1400" b="1" dirty="0" smtClean="0"/>
              <a:t> bifida with </a:t>
            </a:r>
            <a:r>
              <a:rPr lang="en-US" sz="1400" b="1" dirty="0" err="1" smtClean="0"/>
              <a:t>myeloschisis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OCCULTA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4267200"/>
            <a:ext cx="8305800" cy="2286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closed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Only one vertebra is affected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clinical symptoms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Skin overlying it is intact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Sometimes covered by a tuft of hair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spina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993" y="2174875"/>
            <a:ext cx="2878601" cy="3951288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spina 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618" y="2174875"/>
            <a:ext cx="2752588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 BIFIDA CYSTICA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open type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symptoms are present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Subdivided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&amp; cerebrospinal fluid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meningomyelocoele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protrusion of sac containing </a:t>
            </a:r>
            <a:r>
              <a:rPr lang="en-US" b="1" dirty="0" err="1" smtClean="0">
                <a:solidFill>
                  <a:srgbClr val="0070C0"/>
                </a:solidFill>
              </a:rPr>
              <a:t>meninges</a:t>
            </a:r>
            <a:r>
              <a:rPr lang="en-US" b="1" dirty="0" smtClean="0">
                <a:solidFill>
                  <a:srgbClr val="0070C0"/>
                </a:solidFill>
              </a:rPr>
              <a:t> with spinal cord and/or nerve roots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with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myeloschisis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spinal cord is open due to failure of </a:t>
            </a:r>
            <a:r>
              <a:rPr lang="en-US" b="1" smtClean="0">
                <a:solidFill>
                  <a:srgbClr val="0070C0"/>
                </a:solidFill>
              </a:rPr>
              <a:t>fusion of neural </a:t>
            </a:r>
            <a:r>
              <a:rPr lang="en-US" b="1" dirty="0" smtClean="0">
                <a:solidFill>
                  <a:srgbClr val="0070C0"/>
                </a:solidFill>
              </a:rPr>
              <a:t>folds 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spinal cord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caudal 2/3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neural tube.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Layers of spinal cord are (from inside outward):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ventricular,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</a:t>
            </a:r>
            <a:r>
              <a:rPr lang="en-US" b="1" dirty="0" smtClean="0">
                <a:solidFill>
                  <a:srgbClr val="0070C0"/>
                </a:solidFill>
              </a:rPr>
              <a:t> 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en-US" b="1" dirty="0" smtClean="0">
                <a:solidFill>
                  <a:srgbClr val="0070C0"/>
                </a:solidFill>
              </a:rPr>
              <a:t> matter) and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</a:t>
            </a:r>
            <a:r>
              <a:rPr lang="en-US" b="1" dirty="0" smtClean="0">
                <a:solidFill>
                  <a:srgbClr val="0070C0"/>
                </a:solidFill>
              </a:rPr>
              <a:t>(future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</a:t>
            </a:r>
            <a:r>
              <a:rPr lang="en-US" b="1" dirty="0" smtClean="0">
                <a:solidFill>
                  <a:srgbClr val="0070C0"/>
                </a:solidFill>
              </a:rPr>
              <a:t> matter).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Mantle layer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</a:t>
            </a:r>
            <a:r>
              <a:rPr lang="en-US" b="1" dirty="0" smtClean="0">
                <a:solidFill>
                  <a:srgbClr val="0070C0"/>
                </a:solidFill>
              </a:rPr>
              <a:t>neurons)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basal plate </a:t>
            </a:r>
            <a:r>
              <a:rPr lang="en-US" b="1" dirty="0" smtClean="0">
                <a:solidFill>
                  <a:srgbClr val="0070C0"/>
                </a:solidFill>
              </a:rPr>
              <a:t>(with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</a:t>
            </a:r>
            <a:r>
              <a:rPr lang="en-US" b="1" dirty="0" smtClean="0">
                <a:solidFill>
                  <a:srgbClr val="0070C0"/>
                </a:solidFill>
              </a:rPr>
              <a:t> neurons) separated by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Marginal layer is divided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dorsal, lateral &amp; ventral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nerve fibers starts at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 </a:t>
            </a:r>
            <a:r>
              <a:rPr lang="en-US" b="1" dirty="0" smtClean="0">
                <a:solidFill>
                  <a:srgbClr val="0070C0"/>
                </a:solidFill>
              </a:rPr>
              <a:t>&amp; continues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postnatal period. Motor fibers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myelinate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sensory fibers.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are 3 membranous sac covering the neural tube (from outside inward): 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mesodermal</a:t>
            </a:r>
            <a:r>
              <a:rPr lang="en-US" b="1" dirty="0" smtClean="0">
                <a:solidFill>
                  <a:srgbClr val="0070C0"/>
                </a:solidFill>
              </a:rPr>
              <a:t> in origin),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(both are </a:t>
            </a:r>
            <a:r>
              <a:rPr lang="en-US" b="1" dirty="0" err="1" smtClean="0">
                <a:solidFill>
                  <a:srgbClr val="0070C0"/>
                </a:solidFill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</a:rPr>
              <a:t> in origin).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cavity between </a:t>
            </a:r>
            <a:r>
              <a:rPr lang="en-US" b="1" dirty="0" err="1" smtClean="0">
                <a:solidFill>
                  <a:srgbClr val="0070C0"/>
                </a:solidFill>
              </a:rPr>
              <a:t>arachnoid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pia</a:t>
            </a:r>
            <a:r>
              <a:rPr lang="en-US" b="1" dirty="0" smtClean="0">
                <a:solidFill>
                  <a:srgbClr val="0070C0"/>
                </a:solidFill>
              </a:rPr>
              <a:t> matters 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subarachnoid space</a:t>
            </a:r>
            <a:r>
              <a:rPr lang="en-US" b="1" dirty="0" smtClean="0">
                <a:solidFill>
                  <a:srgbClr val="0070C0"/>
                </a:solidFill>
              </a:rPr>
              <a:t>)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During development the end of spinal cord shifts its position: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24 weeks (level of S1), at birth (level of L3), adult position (level of L1-L2).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 </a:t>
            </a:r>
            <a:r>
              <a:rPr lang="en-US" b="1" dirty="0" smtClean="0">
                <a:solidFill>
                  <a:srgbClr val="0070C0"/>
                </a:solidFill>
              </a:rPr>
              <a:t>develops 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paraxial mesoderm.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neural tube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(neural) arch.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Sclerotome</a:t>
            </a:r>
            <a:r>
              <a:rPr lang="en-US" b="1" dirty="0" smtClean="0">
                <a:solidFill>
                  <a:srgbClr val="0070C0"/>
                </a:solidFill>
              </a:rPr>
              <a:t> around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 </a:t>
            </a:r>
            <a:r>
              <a:rPr lang="en-US" b="1" dirty="0" smtClean="0">
                <a:solidFill>
                  <a:srgbClr val="0070C0"/>
                </a:solidFill>
              </a:rPr>
              <a:t>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vertebra. Each body develops from 2 adjacent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forms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pulposus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portion of 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Chondrification</a:t>
            </a:r>
            <a:r>
              <a:rPr lang="en-US" b="1" dirty="0" smtClean="0">
                <a:solidFill>
                  <a:srgbClr val="0070C0"/>
                </a:solidFill>
              </a:rPr>
              <a:t> 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primary ossification centers </a:t>
            </a:r>
            <a:r>
              <a:rPr lang="en-US" b="1" dirty="0" smtClean="0">
                <a:solidFill>
                  <a:srgbClr val="0070C0"/>
                </a:solidFill>
              </a:rPr>
              <a:t>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halves of neural arch </a:t>
            </a:r>
            <a:r>
              <a:rPr lang="en-US" b="1" dirty="0" smtClean="0">
                <a:solidFill>
                  <a:srgbClr val="0070C0"/>
                </a:solidFill>
              </a:rPr>
              <a:t>occurs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3-5 years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neural arch &amp; body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3-6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secondary ossification </a:t>
            </a:r>
            <a:r>
              <a:rPr lang="en-US" b="1" dirty="0" smtClean="0">
                <a:solidFill>
                  <a:srgbClr val="0070C0"/>
                </a:solidFill>
              </a:rPr>
              <a:t>centers appear 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r>
              <a:rPr lang="en-US" b="1" dirty="0" smtClean="0">
                <a:solidFill>
                  <a:srgbClr val="0070C0"/>
                </a:solidFill>
              </a:rPr>
              <a:t> and fuse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25 years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 </a:t>
            </a:r>
            <a:r>
              <a:rPr lang="en-US" b="1" dirty="0" smtClean="0">
                <a:solidFill>
                  <a:srgbClr val="0070C0"/>
                </a:solidFill>
              </a:rPr>
              <a:t>is due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failure of fusion of the halves of the neural (vertebral) arch. </a:t>
            </a:r>
            <a:r>
              <a:rPr lang="en-US" b="1" dirty="0" smtClean="0">
                <a:solidFill>
                  <a:srgbClr val="0070C0"/>
                </a:solidFill>
              </a:rPr>
              <a:t>It may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occulta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(20%, closed type, no symptoms) 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(80%, open type, with symptoms).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regions of spinal cord contains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bodies of sensory neurons?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Ventricular zone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Basal 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</a:rPr>
              <a:t>funiculus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276600" y="28956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At which one of the following periods of life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between vertebral arch &amp; body of vertebra occurs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Puberty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3-6 </a:t>
            </a:r>
            <a:r>
              <a:rPr lang="en-US" b="1" dirty="0" smtClean="0">
                <a:solidFill>
                  <a:srgbClr val="0070C0"/>
                </a:solidFill>
              </a:rPr>
              <a:t>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Around 25 years</a:t>
            </a:r>
          </a:p>
        </p:txBody>
      </p:sp>
      <p:sp>
        <p:nvSpPr>
          <p:cNvPr id="4" name="Left Arrow 3"/>
          <p:cNvSpPr/>
          <p:nvPr/>
        </p:nvSpPr>
        <p:spPr>
          <a:xfrm>
            <a:off x="2895600" y="45720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bifida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is more frequent than the open type.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closed type presents with clinical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is due to failure of fusion between the halves of vertebral 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cases of </a:t>
            </a:r>
            <a:r>
              <a:rPr lang="en-US" b="1" dirty="0" err="1" smtClean="0">
                <a:solidFill>
                  <a:srgbClr val="0070C0"/>
                </a:solidFill>
              </a:rPr>
              <a:t>spina</a:t>
            </a:r>
            <a:r>
              <a:rPr lang="en-US" b="1" dirty="0" smtClean="0">
                <a:solidFill>
                  <a:srgbClr val="0070C0"/>
                </a:solidFill>
              </a:rPr>
              <a:t> bifida with </a:t>
            </a:r>
            <a:r>
              <a:rPr lang="en-US" b="1" dirty="0" err="1" smtClean="0">
                <a:solidFill>
                  <a:srgbClr val="0070C0"/>
                </a:solidFill>
              </a:rPr>
              <a:t>meningocoele</a:t>
            </a:r>
            <a:r>
              <a:rPr lang="en-US" b="1" dirty="0" smtClean="0">
                <a:solidFill>
                  <a:srgbClr val="0070C0"/>
                </a:solidFill>
              </a:rPr>
              <a:t>, the spinal cord is open.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620000" y="4876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4873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1" y="304800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NEURAL TUBE</a:t>
            </a:r>
            <a:endParaRPr lang="en-US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762000"/>
            <a:ext cx="31494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err="1" smtClean="0">
                <a:solidFill>
                  <a:srgbClr val="0070C0"/>
                </a:solidFill>
              </a:rPr>
              <a:t>Ectodermal</a:t>
            </a:r>
            <a:r>
              <a:rPr lang="en-US" sz="1600" b="1" dirty="0" smtClean="0">
                <a:solidFill>
                  <a:srgbClr val="0070C0"/>
                </a:solidFill>
              </a:rPr>
              <a:t> cells dorsal to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notochord thickens to form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neural plate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A longitudinal groove develops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in the neural plate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groove).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rgbClr val="0070C0"/>
                </a:solidFill>
              </a:rPr>
              <a:t>The margins of the neural plate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(neural folds) </a:t>
            </a:r>
            <a:r>
              <a:rPr lang="en-US" sz="1600" b="1" dirty="0" smtClean="0">
                <a:solidFill>
                  <a:srgbClr val="0070C0"/>
                </a:solidFill>
              </a:rPr>
              <a:t>approach to each 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other and fuse to form the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343400" y="15240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648200" y="533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25094" y="26281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229100" y="4762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The spinal cord develops from the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2/3 of the neural tube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1\My Documents\My Pictures\Spinal cor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572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cells of neural tube form: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inner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zone </a:t>
            </a:r>
            <a:r>
              <a:rPr lang="en-US" b="1" dirty="0" smtClean="0">
                <a:solidFill>
                  <a:srgbClr val="0070C0"/>
                </a:solidFill>
              </a:rPr>
              <a:t>of undifferentiated cells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middle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zone</a:t>
            </a:r>
            <a:r>
              <a:rPr lang="en-US" b="1" dirty="0" smtClean="0">
                <a:solidFill>
                  <a:srgbClr val="F923DA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cell bodies of neurons </a:t>
            </a:r>
            <a:r>
              <a:rPr lang="en-US" b="1" dirty="0" smtClean="0">
                <a:solidFill>
                  <a:srgbClr val="F923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An outer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zone </a:t>
            </a:r>
            <a:r>
              <a:rPr lang="en-US" b="1" dirty="0" smtClean="0">
                <a:solidFill>
                  <a:srgbClr val="0070C0"/>
                </a:solidFill>
              </a:rPr>
              <a:t>of nerve fibers or axons of neurons </a:t>
            </a:r>
            <a:r>
              <a:rPr lang="en-US" b="1" dirty="0" smtClean="0">
                <a:solidFill>
                  <a:srgbClr val="0091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white matter)</a:t>
            </a:r>
            <a:endParaRPr lang="en-US" b="1" dirty="0">
              <a:solidFill>
                <a:srgbClr val="0091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1\My Documents\My Pictures\spinal cord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038600" cy="263101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2209800" y="25146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352800"/>
            <a:ext cx="2362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743200" y="4267200"/>
            <a:ext cx="1905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2057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Neurons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</a:t>
            </a:r>
            <a:r>
              <a:rPr lang="en-US" b="1" dirty="0" smtClean="0">
                <a:solidFill>
                  <a:srgbClr val="0070C0"/>
                </a:solidFill>
              </a:rPr>
              <a:t>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(future grey matter) </a:t>
            </a:r>
            <a:r>
              <a:rPr lang="en-US" b="1" dirty="0" smtClean="0">
                <a:solidFill>
                  <a:srgbClr val="0070C0"/>
                </a:solidFill>
              </a:rPr>
              <a:t>differentiate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dorsal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 (future dorsal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r>
              <a:rPr lang="en-US" b="1" dirty="0" smtClean="0">
                <a:solidFill>
                  <a:srgbClr val="0070C0"/>
                </a:solidFill>
              </a:rPr>
              <a:t> neurons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ventral basal plate (future ventral horn): </a:t>
            </a:r>
            <a:r>
              <a:rPr lang="en-US" b="1" dirty="0" smtClean="0">
                <a:solidFill>
                  <a:srgbClr val="0070C0"/>
                </a:solidFill>
              </a:rPr>
              <a:t>containing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en-US" b="1" dirty="0" smtClean="0">
                <a:solidFill>
                  <a:srgbClr val="0070C0"/>
                </a:solidFill>
              </a:rPr>
              <a:t>neurons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areas are separated by a longitudinal groove (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limitans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1\My Documents\My Pictures\spinal cord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62017" cy="2524640"/>
          </a:xfrm>
          <a:prstGeom prst="rect">
            <a:avLst/>
          </a:prstGeom>
          <a:noFill/>
        </p:spPr>
      </p:pic>
      <p:pic>
        <p:nvPicPr>
          <p:cNvPr id="5123" name="Picture 3" descr="C:\Documents and Settings\user1\My Documents\My Pictures\spinal cord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469736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 LAYER OF SPINAL 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191000"/>
            <a:ext cx="8839200" cy="2163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Proliferation and bulging of both </a:t>
            </a:r>
            <a:r>
              <a:rPr lang="en-US" b="1" dirty="0" err="1" smtClean="0">
                <a:solidFill>
                  <a:srgbClr val="0070C0"/>
                </a:solidFill>
              </a:rPr>
              <a:t>alar</a:t>
            </a:r>
            <a:r>
              <a:rPr lang="en-US" b="1" dirty="0" smtClean="0">
                <a:solidFill>
                  <a:srgbClr val="0070C0"/>
                </a:solidFill>
              </a:rPr>
              <a:t> &amp; basal plates cause: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Formation of longitudinal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&amp; ventral median septa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Narrowing of the lumen to form a small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My Documents\My Pictures\spinal cord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2362200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7010400" y="137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7010400" y="3124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22860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1981200"/>
            <a:ext cx="1289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Central canal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104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Dorsal median septum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276600"/>
            <a:ext cx="2173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Ventral median septum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1432</Words>
  <Application>Microsoft Office PowerPoint</Application>
  <PresentationFormat>On-screen Show (4:3)</PresentationFormat>
  <Paragraphs>204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DEVELOPMENT OF SPINAL CORD</vt:lpstr>
      <vt:lpstr>DEVELOPMENT OF SPINAL CORD</vt:lpstr>
      <vt:lpstr>MANTLE LAYER OF SPINAL CORD</vt:lpstr>
      <vt:lpstr>MANTLE LAYER OF SPINAL CORD</vt:lpstr>
      <vt:lpstr>MARGINAL LAYER OF SPINAL CORD</vt:lpstr>
      <vt:lpstr>MENINGES</vt:lpstr>
      <vt:lpstr>POSITIONAL CHANGES OF SPINAL CORD</vt:lpstr>
      <vt:lpstr>PowerPoint Presentation</vt:lpstr>
      <vt:lpstr>INTRAEMBRYONIC MESODERM</vt:lpstr>
      <vt:lpstr>PowerPoint Presentation</vt:lpstr>
      <vt:lpstr>PowerPoint Presentation</vt:lpstr>
      <vt:lpstr>FORMATION OF BODY OF VERTEBRA</vt:lpstr>
      <vt:lpstr>FATE OF NOTOCHORD</vt:lpstr>
      <vt:lpstr>VERTEBRAL DEVELOPMENT</vt:lpstr>
      <vt:lpstr>CURVATURES OF VERTEBRAL COLUMN</vt:lpstr>
      <vt:lpstr>SPINA BIFIDA</vt:lpstr>
      <vt:lpstr>PowerPoint Presentation</vt:lpstr>
      <vt:lpstr>SPINA BIFIDA OCCULTA</vt:lpstr>
      <vt:lpstr>SPINA BIFIDA CYSTICA</vt:lpstr>
      <vt:lpstr>SPINA BIFIDA CYSTICA</vt:lpstr>
      <vt:lpstr>SUMMARY OF DEVELOPMENT OF SPINAL CORD</vt:lpstr>
      <vt:lpstr>SUMMARY OF DEVELOPMENT OF SPINAL CORD</vt:lpstr>
      <vt:lpstr>SUMMARY OF DEVELOPMENT OF VERTEBRAL COLUMN</vt:lpstr>
      <vt:lpstr>SUMMARY OF DEVELOPMENT OF VERTEBRAL COLUMN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عبدالعزيز</cp:lastModifiedBy>
  <cp:revision>299</cp:revision>
  <dcterms:created xsi:type="dcterms:W3CDTF">2010-12-12T06:26:04Z</dcterms:created>
  <dcterms:modified xsi:type="dcterms:W3CDTF">2014-09-03T08:51:55Z</dcterms:modified>
</cp:coreProperties>
</file>