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347" r:id="rId3"/>
    <p:sldId id="258" r:id="rId4"/>
    <p:sldId id="261" r:id="rId5"/>
    <p:sldId id="353" r:id="rId6"/>
    <p:sldId id="264" r:id="rId7"/>
    <p:sldId id="266" r:id="rId8"/>
    <p:sldId id="272" r:id="rId9"/>
    <p:sldId id="354" r:id="rId10"/>
    <p:sldId id="277" r:id="rId11"/>
    <p:sldId id="278" r:id="rId12"/>
    <p:sldId id="326" r:id="rId13"/>
    <p:sldId id="348" r:id="rId14"/>
    <p:sldId id="327" r:id="rId15"/>
    <p:sldId id="329" r:id="rId16"/>
    <p:sldId id="332" r:id="rId17"/>
    <p:sldId id="287" r:id="rId18"/>
    <p:sldId id="337" r:id="rId19"/>
    <p:sldId id="339" r:id="rId20"/>
    <p:sldId id="341" r:id="rId21"/>
    <p:sldId id="350" r:id="rId22"/>
    <p:sldId id="349" r:id="rId23"/>
    <p:sldId id="342" r:id="rId24"/>
    <p:sldId id="344" r:id="rId25"/>
    <p:sldId id="343" r:id="rId26"/>
    <p:sldId id="346" r:id="rId27"/>
    <p:sldId id="345" r:id="rId28"/>
    <p:sldId id="303" r:id="rId29"/>
    <p:sldId id="351" r:id="rId30"/>
    <p:sldId id="35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FF0066"/>
    <a:srgbClr val="B60AAA"/>
    <a:srgbClr val="00FF00"/>
    <a:srgbClr val="0066FF"/>
    <a:srgbClr val="FF33CC"/>
    <a:srgbClr val="FF33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3556DB-DEA5-4BBF-A5DE-FF57B5EA9E00}" type="datetimeFigureOut">
              <a:rPr lang="en-US"/>
              <a:pPr>
                <a:defRPr/>
              </a:pPr>
              <a:t>9/7/2014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EE8236-93B4-43D6-A5A8-C84C63E3B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6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1C5EF-1E53-45DF-83FF-541E0B3AF4C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E3DBBE-10E9-46CB-BA85-4390A66D12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845D1-E4A9-4BFF-949A-6D2019798BC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E921C3-759A-4E8F-AEC9-6EF355D783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A0ED-698C-4738-8FF7-550826985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7C94-B652-4750-890B-326B9BFB6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9C99-0266-4A03-A1C4-DA475A90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0D1F-E4E1-4B0E-BB56-62A7E8CBFF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9B31D-1ACB-442F-AC93-F6C4A3DD6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D1BA-359A-44B4-8BCE-533472553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AB39-CB17-43D6-AD2D-CC6EF41DB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D044-74F2-4AB5-9854-D9FD77B0B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2781A-B179-4613-88ED-247F8DF54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6B2F-6C4E-4615-8FCF-D477DDE31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F001-873B-45E7-A062-EC713A9B3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4932-8B1E-477C-86A6-6C0DF7EA7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CC52E2-9DF5-456F-A00B-E7EF89DAA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ranial_nerves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en.wikipedia.org/wiki/Vagus_nerve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Glossopharyngeal_nerve" TargetMode="External"/><Relationship Id="rId5" Type="http://schemas.openxmlformats.org/officeDocument/2006/relationships/hyperlink" Target="http://en.wikipedia.org/wiki/Facial_nerve" TargetMode="External"/><Relationship Id="rId4" Type="http://schemas.openxmlformats.org/officeDocument/2006/relationships/hyperlink" Target="http://en.wikipedia.org/wiki/Tast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302" y="1132941"/>
            <a:ext cx="8475397" cy="3570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OF  THE BRAIN STEM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Sanaa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Alshaarawy</a:t>
            </a:r>
            <a:endParaRPr lang="en-US" sz="3200" b="1" i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Saeed 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Vohra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70436-F345-45DF-AD09-1BF3082C0C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73738" y="1073738"/>
            <a:ext cx="3308350" cy="5188839"/>
          </a:xfrm>
        </p:spPr>
        <p:txBody>
          <a:bodyPr>
            <a:normAutofit fontScale="70000" lnSpcReduction="2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Beneath the floor of 4</a:t>
            </a:r>
            <a:r>
              <a:rPr lang="en-US" b="1" baseline="30000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ventricle lie:</a:t>
            </a:r>
            <a:endParaRPr lang="en-US" b="1" i="1" dirty="0" smtClean="0">
              <a:solidFill>
                <a:srgbClr val="FF3399"/>
              </a:solidFill>
            </a:endParaRPr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1. Hypoglossal Nucleus.</a:t>
            </a:r>
            <a:endParaRPr lang="en-US" b="1" dirty="0"/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2. Dorsal Nucleus </a:t>
            </a:r>
            <a:r>
              <a:rPr lang="en-US" b="1" dirty="0">
                <a:solidFill>
                  <a:srgbClr val="0000FF"/>
                </a:solidFill>
              </a:rPr>
              <a:t>of </a:t>
            </a:r>
            <a:r>
              <a:rPr lang="en-US" b="1" dirty="0" err="1" smtClean="0">
                <a:solidFill>
                  <a:srgbClr val="0000FF"/>
                </a:solidFill>
              </a:rPr>
              <a:t>Vagus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lateral </a:t>
            </a:r>
            <a:r>
              <a:rPr lang="en-US" b="1" dirty="0"/>
              <a:t>to the </a:t>
            </a:r>
            <a:r>
              <a:rPr lang="en-US" b="1" dirty="0" smtClean="0"/>
              <a:t>hypoglossal nucleus, contains </a:t>
            </a:r>
            <a:r>
              <a:rPr lang="en-US" b="1" dirty="0" err="1" smtClean="0"/>
              <a:t>preganglionic</a:t>
            </a:r>
            <a:r>
              <a:rPr lang="en-US" b="1" dirty="0" smtClean="0"/>
              <a:t> parasympathetic fibers.</a:t>
            </a:r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kern="10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3. Medial longitudinal fasciculus </a:t>
            </a:r>
            <a:r>
              <a:rPr lang="en-US" sz="2500" b="1" dirty="0" smtClean="0"/>
              <a:t>lies</a:t>
            </a:r>
            <a:r>
              <a:rPr lang="en-US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 smtClean="0"/>
              <a:t>close to the midline, </a:t>
            </a:r>
            <a:r>
              <a:rPr lang="en-US" b="1" dirty="0" err="1" smtClean="0"/>
              <a:t>ventromedial</a:t>
            </a:r>
            <a:r>
              <a:rPr lang="en-US" b="1" dirty="0" smtClean="0"/>
              <a:t> to the hypoglossal nucleus, d</a:t>
            </a:r>
            <a:r>
              <a:rPr lang="en-US" b="1" u="sng" dirty="0" smtClean="0"/>
              <a:t>orsal</a:t>
            </a:r>
            <a:r>
              <a:rPr lang="en-US" b="1" dirty="0" smtClean="0"/>
              <a:t> to the medial </a:t>
            </a:r>
            <a:r>
              <a:rPr lang="en-US" b="1" dirty="0" err="1" smtClean="0"/>
              <a:t>lemniscus</a:t>
            </a:r>
            <a:r>
              <a:rPr lang="en-US" b="1" dirty="0" smtClean="0"/>
              <a:t>.</a:t>
            </a:r>
            <a:r>
              <a:rPr lang="en-US" b="1" dirty="0" smtClean="0">
                <a:solidFill>
                  <a:srgbClr val="C00000"/>
                </a:solidFill>
              </a:rPr>
              <a:t> It links the </a:t>
            </a:r>
            <a:r>
              <a:rPr lang="en-US" b="1" u="sng" dirty="0" smtClean="0">
                <a:solidFill>
                  <a:srgbClr val="C00000"/>
                </a:solidFill>
              </a:rPr>
              <a:t>vestibular nuclei </a:t>
            </a:r>
            <a:r>
              <a:rPr lang="en-US" b="1" dirty="0" smtClean="0">
                <a:solidFill>
                  <a:srgbClr val="C00000"/>
                </a:solidFill>
              </a:rPr>
              <a:t>with </a:t>
            </a:r>
            <a:r>
              <a:rPr lang="en-US" b="1" u="sng" dirty="0" smtClean="0">
                <a:solidFill>
                  <a:srgbClr val="C00000"/>
                </a:solidFill>
              </a:rPr>
              <a:t>nuclei</a:t>
            </a:r>
            <a:r>
              <a:rPr lang="en-US" b="1" dirty="0" smtClean="0">
                <a:solidFill>
                  <a:srgbClr val="C00000"/>
                </a:solidFill>
              </a:rPr>
              <a:t> of </a:t>
            </a:r>
            <a:r>
              <a:rPr lang="en-US" b="1" dirty="0" err="1" smtClean="0">
                <a:solidFill>
                  <a:srgbClr val="C00000"/>
                </a:solidFill>
              </a:rPr>
              <a:t>extraocular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ms.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</a:rPr>
              <a:t>(3, 4 &amp; 6) </a:t>
            </a:r>
            <a:r>
              <a:rPr lang="en-US" b="1" dirty="0" smtClean="0">
                <a:solidFill>
                  <a:srgbClr val="C00000"/>
                </a:solidFill>
              </a:rPr>
              <a:t>to help </a:t>
            </a:r>
            <a:r>
              <a:rPr lang="en-US" b="1" u="sng" dirty="0" smtClean="0">
                <a:solidFill>
                  <a:srgbClr val="C00000"/>
                </a:solidFill>
              </a:rPr>
              <a:t>coordination of head &amp; eye movements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551575"/>
            <a:ext cx="57245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66900" y="1846850"/>
            <a:ext cx="1158875" cy="16033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8675" y="1665875"/>
            <a:ext cx="1190625" cy="19208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31763"/>
            <a:ext cx="2133600" cy="457200"/>
          </a:xfrm>
        </p:spPr>
        <p:txBody>
          <a:bodyPr/>
          <a:lstStyle/>
          <a:p>
            <a:pPr>
              <a:defRPr/>
            </a:pPr>
            <a:fld id="{8BFE0192-57B2-4343-9BF8-1EAA75C2DCAD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130629" y="2232613"/>
            <a:ext cx="1152134" cy="3698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85064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171575"/>
            <a:ext cx="5170487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97325" y="1308100"/>
            <a:ext cx="1287463" cy="27622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25" y="2478088"/>
            <a:ext cx="987425" cy="1905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" y="4294188"/>
            <a:ext cx="40163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7063" y="4640263"/>
            <a:ext cx="874712" cy="22066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09C21-6653-465A-B932-FB3D04541119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5697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88419" y="1360967"/>
            <a:ext cx="3264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/>
            <a:r>
              <a:rPr lang="en-US" sz="1600" b="1" dirty="0">
                <a:solidFill>
                  <a:srgbClr val="0000FF"/>
                </a:solidFill>
              </a:rPr>
              <a:t>Vestibular nuclei </a:t>
            </a:r>
            <a:r>
              <a:rPr lang="en-US" sz="1600" b="1" dirty="0" smtClean="0">
                <a:solidFill>
                  <a:srgbClr val="0000FF"/>
                </a:solidFill>
              </a:rPr>
              <a:t>complex </a:t>
            </a:r>
            <a:r>
              <a:rPr lang="en-US" sz="1600" b="1" dirty="0" smtClean="0"/>
              <a:t>Concerned </a:t>
            </a:r>
            <a:r>
              <a:rPr lang="en-US" sz="1600" b="1" dirty="0"/>
              <a:t>with </a:t>
            </a:r>
            <a:r>
              <a:rPr lang="en-US" sz="1600" b="1" dirty="0" smtClean="0"/>
              <a:t>equilibrium</a:t>
            </a:r>
          </a:p>
          <a:p>
            <a:pPr marL="128588"/>
            <a:r>
              <a:rPr lang="en-US" sz="1600" b="1" dirty="0">
                <a:solidFill>
                  <a:srgbClr val="0000FF"/>
                </a:solidFill>
              </a:rPr>
              <a:t/>
            </a:r>
            <a:br>
              <a:rPr lang="en-US" sz="1600" b="1" dirty="0">
                <a:solidFill>
                  <a:srgbClr val="0000FF"/>
                </a:solidFill>
              </a:rPr>
            </a:br>
            <a:r>
              <a:rPr lang="en-US" sz="1600" b="1" dirty="0" smtClean="0">
                <a:solidFill>
                  <a:srgbClr val="0000FF"/>
                </a:solidFill>
              </a:rPr>
              <a:t>Nucleus </a:t>
            </a:r>
            <a:r>
              <a:rPr lang="en-US" sz="1600" b="1" dirty="0" err="1" smtClean="0">
                <a:solidFill>
                  <a:srgbClr val="0000FF"/>
                </a:solidFill>
              </a:rPr>
              <a:t>Ambiguus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marL="128588"/>
            <a:r>
              <a:rPr lang="en-US" sz="1600" b="1" dirty="0" smtClean="0"/>
              <a:t>lies </a:t>
            </a:r>
            <a:r>
              <a:rPr lang="en-US" sz="1600" b="1" u="sng" dirty="0"/>
              <a:t>dorsal </a:t>
            </a:r>
            <a:r>
              <a:rPr lang="en-US" sz="1600" b="1" dirty="0"/>
              <a:t>to </a:t>
            </a:r>
            <a:r>
              <a:rPr lang="en-US" sz="1600" b="1" u="sng" dirty="0" err="1"/>
              <a:t>olivary</a:t>
            </a:r>
            <a:r>
              <a:rPr lang="en-US" sz="1600" b="1" u="sng" dirty="0"/>
              <a:t> nucleus </a:t>
            </a:r>
            <a:r>
              <a:rPr lang="en-US" sz="1600" b="1" dirty="0"/>
              <a:t>gives </a:t>
            </a:r>
            <a:r>
              <a:rPr lang="en-US" sz="1600" b="1" u="sng" dirty="0"/>
              <a:t>motor fibers</a:t>
            </a:r>
            <a:r>
              <a:rPr lang="en-US" sz="1600" b="1" dirty="0"/>
              <a:t> to constrictors of the </a:t>
            </a:r>
            <a:r>
              <a:rPr lang="en-US" sz="1600" b="1" u="sng" dirty="0"/>
              <a:t>pharynx </a:t>
            </a:r>
            <a:r>
              <a:rPr lang="en-US" sz="1600" b="1" dirty="0"/>
              <a:t>&amp; intrinsic muscles of the </a:t>
            </a:r>
            <a:r>
              <a:rPr lang="en-US" sz="1600" b="1" u="sng" dirty="0" smtClean="0"/>
              <a:t>larynx</a:t>
            </a:r>
          </a:p>
          <a:p>
            <a:pPr marL="128588"/>
            <a:endParaRPr lang="en-US" sz="1600" b="1" u="sng" dirty="0">
              <a:solidFill>
                <a:srgbClr val="0000FF"/>
              </a:solidFill>
            </a:endParaRPr>
          </a:p>
          <a:p>
            <a:pPr marL="128588"/>
            <a:r>
              <a:rPr lang="en-US" sz="1600" b="1" dirty="0" smtClean="0">
                <a:solidFill>
                  <a:srgbClr val="0000FF"/>
                </a:solidFill>
              </a:rPr>
              <a:t>Solitary nucleus</a:t>
            </a:r>
          </a:p>
          <a:p>
            <a:pPr marL="128588"/>
            <a:r>
              <a:rPr lang="en-US" sz="1600" b="1" dirty="0" smtClean="0">
                <a:solidFill>
                  <a:srgbClr val="B60AAA"/>
                </a:solidFill>
              </a:rPr>
              <a:t>lies </a:t>
            </a:r>
            <a:r>
              <a:rPr lang="en-US" sz="1600" b="1" dirty="0" err="1">
                <a:solidFill>
                  <a:srgbClr val="B60AAA"/>
                </a:solidFill>
              </a:rPr>
              <a:t>ventrolateral</a:t>
            </a:r>
            <a:r>
              <a:rPr lang="en-US" sz="1600" b="1" dirty="0">
                <a:solidFill>
                  <a:srgbClr val="B60AAA"/>
                </a:solidFill>
              </a:rPr>
              <a:t> to dorsal nucleus of </a:t>
            </a:r>
            <a:r>
              <a:rPr lang="en-US" sz="1600" b="1" dirty="0" err="1">
                <a:solidFill>
                  <a:srgbClr val="B60AAA"/>
                </a:solidFill>
              </a:rPr>
              <a:t>vagus</a:t>
            </a:r>
            <a:r>
              <a:rPr lang="en-US" sz="1600" b="1" dirty="0">
                <a:solidFill>
                  <a:srgbClr val="B60AAA"/>
                </a:solidFill>
              </a:rPr>
              <a:t>, </a:t>
            </a:r>
            <a:r>
              <a:rPr lang="en-US" sz="1600" b="1" dirty="0"/>
              <a:t>receive </a:t>
            </a:r>
            <a:r>
              <a:rPr lang="en-US" sz="1600" b="1" dirty="0">
                <a:hlinkClick r:id="rId4" action="ppaction://hlinkfile" tooltip="Taste"/>
              </a:rPr>
              <a:t>taste</a:t>
            </a:r>
            <a:r>
              <a:rPr lang="en-US" sz="1600" b="1" dirty="0"/>
              <a:t> sensation  from the tongue along the </a:t>
            </a:r>
            <a:r>
              <a:rPr lang="en-US" sz="1600" b="1" dirty="0">
                <a:hlinkClick r:id="rId5" action="ppaction://hlinkfile" tooltip="Facial nerve"/>
              </a:rPr>
              <a:t>facial</a:t>
            </a:r>
            <a:r>
              <a:rPr lang="en-US" sz="1600" b="1" dirty="0"/>
              <a:t> (VII), </a:t>
            </a:r>
            <a:r>
              <a:rPr lang="en-US" sz="1600" b="1" dirty="0">
                <a:hlinkClick r:id="rId6" action="ppaction://hlinkfile" tooltip="Glossopharyngeal nerve"/>
              </a:rPr>
              <a:t>glossopharyngeal</a:t>
            </a:r>
            <a:r>
              <a:rPr lang="en-US" sz="1600" b="1" dirty="0"/>
              <a:t> (IX) and </a:t>
            </a:r>
            <a:r>
              <a:rPr lang="en-US" sz="1600" b="1" dirty="0" err="1">
                <a:hlinkClick r:id="rId7" action="ppaction://hlinkfile" tooltip="Vagus nerve"/>
              </a:rPr>
              <a:t>vagus</a:t>
            </a:r>
            <a:r>
              <a:rPr lang="en-US" sz="1600" b="1" dirty="0"/>
              <a:t> (X) </a:t>
            </a:r>
            <a:r>
              <a:rPr lang="en-US" sz="1600" b="1" dirty="0">
                <a:hlinkClick r:id="rId8" action="ppaction://hlinkfile" tooltip="Cranial nerves"/>
              </a:rPr>
              <a:t>cranial </a:t>
            </a:r>
            <a:r>
              <a:rPr lang="en-US" sz="1600" b="1" dirty="0" smtClean="0">
                <a:hlinkClick r:id="rId8" action="ppaction://hlinkfile" tooltip="Cranial nerves"/>
              </a:rPr>
              <a:t>nerves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0332" y="933450"/>
            <a:ext cx="8923337" cy="16289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b="1" dirty="0" smtClean="0"/>
              <a:t>Divided into an </a:t>
            </a:r>
            <a:r>
              <a:rPr lang="en-US" sz="1600" b="1" u="sng" dirty="0" smtClean="0"/>
              <a:t>anterior part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0000FF"/>
                </a:solidFill>
              </a:rPr>
              <a:t>Basis </a:t>
            </a:r>
            <a:r>
              <a:rPr lang="en-US" sz="1600" b="1" dirty="0" err="1" smtClean="0">
                <a:solidFill>
                  <a:srgbClr val="0000FF"/>
                </a:solidFill>
              </a:rPr>
              <a:t>Pontis</a:t>
            </a:r>
            <a:r>
              <a:rPr lang="en-US" sz="1600" b="1" dirty="0" smtClean="0"/>
              <a:t>) &amp; a </a:t>
            </a:r>
            <a:r>
              <a:rPr lang="en-US" sz="1600" b="1" u="sng" dirty="0" smtClean="0"/>
              <a:t>posterior part </a:t>
            </a:r>
            <a:r>
              <a:rPr lang="en-US" sz="1600" b="1" u="sng" dirty="0" smtClean="0">
                <a:solidFill>
                  <a:srgbClr val="0000FF"/>
                </a:solidFill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</a:rPr>
              <a:t>Tegmentum</a:t>
            </a:r>
            <a:r>
              <a:rPr lang="en-US" sz="1600" b="1" dirty="0" smtClean="0">
                <a:solidFill>
                  <a:srgbClr val="0000FF"/>
                </a:solidFill>
              </a:rPr>
              <a:t>) </a:t>
            </a:r>
            <a:r>
              <a:rPr lang="en-US" sz="1600" b="1" dirty="0" smtClean="0"/>
              <a:t>by the </a:t>
            </a:r>
            <a:r>
              <a:rPr lang="en-US" sz="1600" b="1" dirty="0" smtClean="0">
                <a:solidFill>
                  <a:srgbClr val="B60AAA"/>
                </a:solidFill>
              </a:rPr>
              <a:t>Trapezoid Body </a:t>
            </a:r>
            <a:r>
              <a:rPr lang="en-US" sz="1600" b="1" dirty="0" smtClean="0">
                <a:solidFill>
                  <a:srgbClr val="0070C0"/>
                </a:solidFill>
              </a:rPr>
              <a:t>(consists of </a:t>
            </a:r>
            <a:r>
              <a:rPr lang="en-US" sz="1600" b="1" u="sng" dirty="0" smtClean="0">
                <a:solidFill>
                  <a:srgbClr val="0070C0"/>
                </a:solidFill>
              </a:rPr>
              <a:t>acoustic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fibres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from </a:t>
            </a:r>
            <a:r>
              <a:rPr lang="en-US" sz="1600" b="1" u="sng" dirty="0" smtClean="0">
                <a:solidFill>
                  <a:srgbClr val="0070C0"/>
                </a:solidFill>
              </a:rPr>
              <a:t>cochlear nuclei </a:t>
            </a:r>
            <a:r>
              <a:rPr lang="en-US" sz="1600" b="1" dirty="0" smtClean="0">
                <a:solidFill>
                  <a:srgbClr val="0070C0"/>
                </a:solidFill>
              </a:rPr>
              <a:t>to ascend into </a:t>
            </a:r>
            <a:r>
              <a:rPr lang="en-US" sz="1600" b="1" u="sng" dirty="0" smtClean="0">
                <a:solidFill>
                  <a:srgbClr val="0070C0"/>
                </a:solidFill>
              </a:rPr>
              <a:t>midbrain</a:t>
            </a:r>
            <a:r>
              <a:rPr lang="en-US" sz="1600" b="1" dirty="0" smtClean="0">
                <a:solidFill>
                  <a:srgbClr val="0070C0"/>
                </a:solidFill>
              </a:rPr>
              <a:t> as </a:t>
            </a:r>
            <a:r>
              <a:rPr lang="en-US" sz="1600" b="1" u="sng" dirty="0" smtClean="0">
                <a:solidFill>
                  <a:srgbClr val="0070C0"/>
                </a:solidFill>
              </a:rPr>
              <a:t>lateral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lemniscus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and terminate in </a:t>
            </a:r>
            <a:r>
              <a:rPr lang="en-US" sz="1600" b="1" u="sng" dirty="0" smtClean="0">
                <a:solidFill>
                  <a:srgbClr val="0070C0"/>
                </a:solidFill>
              </a:rPr>
              <a:t>inferior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colliculus</a:t>
            </a:r>
            <a:r>
              <a:rPr lang="en-US" sz="1600" b="1" dirty="0" smtClean="0">
                <a:solidFill>
                  <a:srgbClr val="0070C0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The </a:t>
            </a:r>
            <a:r>
              <a:rPr lang="en-US" sz="1600" u="sng" dirty="0" smtClean="0"/>
              <a:t>ventral portion</a:t>
            </a:r>
            <a:r>
              <a:rPr lang="en-US" sz="1600" dirty="0" smtClean="0"/>
              <a:t> is marked by numerous transversely oriented fascicles of </a:t>
            </a:r>
            <a:r>
              <a:rPr lang="en-US" sz="1600" b="1" dirty="0" err="1" smtClean="0">
                <a:solidFill>
                  <a:srgbClr val="B60AAA"/>
                </a:solidFill>
              </a:rPr>
              <a:t>pontocerebellar</a:t>
            </a:r>
            <a:r>
              <a:rPr lang="en-US" sz="1600" b="1" dirty="0" smtClean="0">
                <a:solidFill>
                  <a:srgbClr val="B60AAA"/>
                </a:solidFill>
              </a:rPr>
              <a:t> </a:t>
            </a:r>
            <a:r>
              <a:rPr lang="en-US" sz="1600" b="1" dirty="0" err="1" smtClean="0">
                <a:solidFill>
                  <a:srgbClr val="B60AAA"/>
                </a:solidFill>
              </a:rPr>
              <a:t>fibres</a:t>
            </a:r>
            <a:r>
              <a:rPr lang="en-US" sz="1600" b="1" dirty="0" smtClean="0">
                <a:solidFill>
                  <a:srgbClr val="B60AAA"/>
                </a:solidFill>
              </a:rPr>
              <a:t> </a:t>
            </a:r>
            <a:r>
              <a:rPr lang="en-US" sz="1600" dirty="0" smtClean="0"/>
              <a:t>that originate from scattered cell groups, the </a:t>
            </a:r>
            <a:r>
              <a:rPr lang="en-US" sz="1600" b="1" dirty="0" err="1" smtClean="0">
                <a:solidFill>
                  <a:srgbClr val="B60AAA"/>
                </a:solidFill>
              </a:rPr>
              <a:t>pontine</a:t>
            </a:r>
            <a:r>
              <a:rPr lang="en-US" sz="1600" b="1" dirty="0" smtClean="0">
                <a:solidFill>
                  <a:srgbClr val="B60AAA"/>
                </a:solidFill>
              </a:rPr>
              <a:t> nuclei</a:t>
            </a:r>
            <a:r>
              <a:rPr lang="en-US" sz="1600" dirty="0" smtClean="0">
                <a:solidFill>
                  <a:srgbClr val="B60AAA"/>
                </a:solidFill>
              </a:rPr>
              <a:t>, </a:t>
            </a:r>
            <a:r>
              <a:rPr lang="en-US" sz="1600" dirty="0" smtClean="0"/>
              <a:t>and that pass to the </a:t>
            </a:r>
            <a:r>
              <a:rPr lang="en-US" sz="1600" u="sng" dirty="0" smtClean="0"/>
              <a:t>contralateral side </a:t>
            </a:r>
            <a:r>
              <a:rPr lang="en-US" sz="1600" dirty="0" smtClean="0"/>
              <a:t>of the </a:t>
            </a:r>
            <a:r>
              <a:rPr lang="en-US" sz="1600" u="sng" dirty="0" smtClean="0"/>
              <a:t>cerebellum</a:t>
            </a:r>
            <a:r>
              <a:rPr lang="en-US" sz="1600" dirty="0" smtClean="0"/>
              <a:t> through the massive </a:t>
            </a:r>
            <a:r>
              <a:rPr lang="en-US" sz="1600" b="1" dirty="0" smtClean="0">
                <a:solidFill>
                  <a:srgbClr val="B60AAA"/>
                </a:solidFill>
              </a:rPr>
              <a:t>middle cerebellar peduncle.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637" y="2719388"/>
            <a:ext cx="6137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6137" y="4037013"/>
            <a:ext cx="992187" cy="3571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2849" y="6008688"/>
            <a:ext cx="993775" cy="21272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91637" y="6216650"/>
            <a:ext cx="993775" cy="3159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6342599" y="5233988"/>
            <a:ext cx="1403350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81D2-657A-40E6-9BFA-DECDF4D31572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1977"/>
            <a:ext cx="8229600" cy="8185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9933FF"/>
                </a:solidFill>
                <a:effectLst/>
              </a:rPr>
              <a:t>CAUDAL PART OF THE PONS</a:t>
            </a:r>
            <a:endParaRPr lang="ar-SA" sz="3200" dirty="0">
              <a:solidFill>
                <a:srgbClr val="9933F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812"/>
            <a:ext cx="8229600" cy="8185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9933FF"/>
                </a:solidFill>
                <a:effectLst/>
              </a:rPr>
              <a:t>CAUDAL PART OF THE PONS</a:t>
            </a:r>
            <a:endParaRPr lang="ar-SA" sz="3200" dirty="0">
              <a:solidFill>
                <a:srgbClr val="9933FF"/>
              </a:solidFill>
              <a:effectLst/>
            </a:endParaRPr>
          </a:p>
        </p:txBody>
      </p:sp>
      <p:sp>
        <p:nvSpPr>
          <p:cNvPr id="15363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0800" y="842963"/>
            <a:ext cx="3824288" cy="411180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Pontine Nuclei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Are small masses of nerve cells, receive </a:t>
            </a:r>
            <a:r>
              <a:rPr lang="en-US" sz="2000" b="1" dirty="0" err="1" smtClean="0">
                <a:solidFill>
                  <a:srgbClr val="0000CC"/>
                </a:solidFill>
              </a:rPr>
              <a:t>cortico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pontine</a:t>
            </a:r>
            <a:r>
              <a:rPr lang="en-US" sz="2000" b="1" dirty="0" smtClean="0">
                <a:solidFill>
                  <a:srgbClr val="0000CC"/>
                </a:solidFill>
              </a:rPr>
              <a:t> fibers</a:t>
            </a:r>
            <a:r>
              <a:rPr lang="en-US" sz="2000" dirty="0"/>
              <a:t> </a:t>
            </a:r>
            <a:r>
              <a:rPr lang="en-US" sz="2000" i="1" dirty="0" smtClean="0"/>
              <a:t>(involved </a:t>
            </a:r>
            <a:r>
              <a:rPr lang="en-US" sz="2000" i="1" dirty="0"/>
              <a:t>in motor </a:t>
            </a:r>
            <a:r>
              <a:rPr lang="en-US" sz="2000" i="1" dirty="0" smtClean="0"/>
              <a:t>activity)</a:t>
            </a:r>
            <a:r>
              <a:rPr lang="en-US" sz="20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Their axons form the </a:t>
            </a:r>
            <a:r>
              <a:rPr lang="en-US" sz="2000" b="1" dirty="0" smtClean="0">
                <a:solidFill>
                  <a:srgbClr val="FF33CC"/>
                </a:solidFill>
              </a:rPr>
              <a:t>transverse </a:t>
            </a:r>
            <a:r>
              <a:rPr lang="en-US" sz="2000" b="1" dirty="0" err="1" smtClean="0">
                <a:solidFill>
                  <a:srgbClr val="FF33CC"/>
                </a:solidFill>
              </a:rPr>
              <a:t>pontocerebellar</a:t>
            </a:r>
            <a:r>
              <a:rPr lang="en-US" sz="2000" b="1" dirty="0" smtClean="0">
                <a:solidFill>
                  <a:srgbClr val="FF33CC"/>
                </a:solidFill>
              </a:rPr>
              <a:t> fibers</a:t>
            </a:r>
            <a:r>
              <a:rPr lang="en-US" sz="2000" b="1" dirty="0" smtClean="0"/>
              <a:t> which pass to the </a:t>
            </a:r>
            <a:r>
              <a:rPr lang="en-US" sz="2000" b="1" u="sng" dirty="0" smtClean="0"/>
              <a:t>contra lateral </a:t>
            </a:r>
            <a:r>
              <a:rPr lang="en-US" sz="2000" b="1" dirty="0" smtClean="0"/>
              <a:t>side of the  cerebellum through </a:t>
            </a:r>
            <a:r>
              <a:rPr lang="en-US" sz="2000" b="1" dirty="0">
                <a:solidFill>
                  <a:srgbClr val="C00000"/>
                </a:solidFill>
              </a:rPr>
              <a:t>m</a:t>
            </a:r>
            <a:r>
              <a:rPr lang="en-US" sz="2000" b="1" dirty="0" smtClean="0">
                <a:solidFill>
                  <a:srgbClr val="C00000"/>
                </a:solidFill>
              </a:rPr>
              <a:t>iddle </a:t>
            </a:r>
            <a:r>
              <a:rPr lang="en-US" sz="2000" b="1" dirty="0">
                <a:solidFill>
                  <a:srgbClr val="C00000"/>
                </a:solidFill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</a:rPr>
              <a:t>erebellar peduncles</a:t>
            </a:r>
            <a:endParaRPr lang="en-US" sz="2000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3" y="1058863"/>
            <a:ext cx="473551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05C55-828A-47A5-B0B4-FB193B470FEC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7579" y="3927944"/>
            <a:ext cx="771896" cy="180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93126" y="3135086"/>
            <a:ext cx="1142011" cy="223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88032" y="2123704"/>
            <a:ext cx="787730" cy="346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14900" y="1119188"/>
            <a:ext cx="4094163" cy="54864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The ascending </a:t>
            </a:r>
            <a:r>
              <a:rPr lang="en-US" sz="1900" dirty="0" err="1" smtClean="0"/>
              <a:t>fibres</a:t>
            </a:r>
            <a:r>
              <a:rPr lang="en-US" sz="1900" dirty="0" smtClean="0"/>
              <a:t> of the </a:t>
            </a:r>
            <a:r>
              <a:rPr lang="en-US" sz="1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 lemniscus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 smtClean="0"/>
              <a:t>become </a:t>
            </a:r>
            <a:r>
              <a:rPr lang="en-US" sz="1900" u="sng" dirty="0" smtClean="0"/>
              <a:t>separated from the pyramid </a:t>
            </a:r>
            <a:r>
              <a:rPr lang="en-US" sz="1900" dirty="0" smtClean="0"/>
              <a:t>and </a:t>
            </a:r>
            <a:r>
              <a:rPr lang="en-US" sz="1900" u="sng" dirty="0" smtClean="0"/>
              <a:t>displaced dorsally</a:t>
            </a:r>
            <a:r>
              <a:rPr lang="en-US" sz="1900" dirty="0" smtClean="0"/>
              <a:t>.</a:t>
            </a:r>
          </a:p>
          <a:p>
            <a:pPr marL="548640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1900" dirty="0" smtClean="0"/>
              <a:t> </a:t>
            </a:r>
            <a:r>
              <a:rPr lang="en-US" sz="2000" b="1" i="1" dirty="0" smtClean="0"/>
              <a:t>The </a:t>
            </a:r>
            <a:r>
              <a:rPr lang="en-US" sz="2000" b="1" i="1" dirty="0" smtClean="0">
                <a:solidFill>
                  <a:srgbClr val="B60AAA"/>
                </a:solidFill>
              </a:rPr>
              <a:t>Medial Lemniscus </a:t>
            </a:r>
            <a:r>
              <a:rPr lang="en-US" sz="2000" b="1" i="1" u="sng" dirty="0" smtClean="0"/>
              <a:t>rotates 90 degrees </a:t>
            </a:r>
            <a:r>
              <a:rPr lang="en-US" sz="2000" b="1" i="1" dirty="0" smtClean="0"/>
              <a:t>and lies almost </a:t>
            </a:r>
            <a:r>
              <a:rPr lang="en-US" sz="2000" b="1" i="1" u="sng" dirty="0" smtClean="0"/>
              <a:t>horizontally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It contains </a:t>
            </a:r>
            <a:r>
              <a:rPr lang="en-US" sz="1900" b="1" dirty="0" smtClean="0">
                <a:solidFill>
                  <a:srgbClr val="CC00CC"/>
                </a:solidFill>
              </a:rPr>
              <a:t>spinal nucleus &amp; tract of Trigeminal. </a:t>
            </a:r>
            <a:endParaRPr lang="en-US" sz="2400" b="1" i="1" dirty="0" smtClean="0">
              <a:solidFill>
                <a:srgbClr val="CC00CC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i="1" dirty="0" smtClean="0">
                <a:solidFill>
                  <a:srgbClr val="0000FF"/>
                </a:solidFill>
              </a:rPr>
              <a:t>Deep origin of cranial nerve nuclei: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err="1" smtClean="0">
                <a:solidFill>
                  <a:srgbClr val="C00000"/>
                </a:solidFill>
              </a:rPr>
              <a:t>Abducent</a:t>
            </a:r>
            <a:r>
              <a:rPr lang="en-US" sz="2000" b="1" i="1" dirty="0" smtClean="0">
                <a:solidFill>
                  <a:srgbClr val="C00000"/>
                </a:solidFill>
              </a:rPr>
              <a:t> nucleus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smtClean="0">
                <a:solidFill>
                  <a:srgbClr val="C00000"/>
                </a:solidFill>
              </a:rPr>
              <a:t>Facial motor</a:t>
            </a:r>
            <a:r>
              <a:rPr lang="en-US" sz="2000" i="1" dirty="0" smtClean="0">
                <a:solidFill>
                  <a:srgbClr val="C00000"/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nucleus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8812"/>
            <a:ext cx="8229600" cy="81854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6350">
                  <a:noFill/>
                </a:ln>
                <a:solidFill>
                  <a:srgbClr val="9933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CAUDAL PONS</a:t>
            </a:r>
            <a:endParaRPr lang="ar-SA" sz="3200" b="1" dirty="0">
              <a:ln w="6350">
                <a:noFill/>
              </a:ln>
              <a:solidFill>
                <a:srgbClr val="9933FF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901700"/>
            <a:ext cx="499903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350" y="4108450"/>
            <a:ext cx="26352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9D01-633C-4C0D-85D7-272669327449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52406" y="2361210"/>
            <a:ext cx="787730" cy="488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121" y="2945219"/>
            <a:ext cx="839972" cy="2339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393" y="2704198"/>
            <a:ext cx="839972" cy="23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4197" y="2207985"/>
            <a:ext cx="839972" cy="23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4"/>
          <p:cNvSpPr>
            <a:spLocks noGrp="1"/>
          </p:cNvSpPr>
          <p:nvPr>
            <p:ph type="body" sz="half" idx="2"/>
          </p:nvPr>
        </p:nvSpPr>
        <p:spPr>
          <a:xfrm>
            <a:off x="4857750" y="1282701"/>
            <a:ext cx="4013200" cy="3883066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B60AAA"/>
                </a:solidFill>
              </a:rPr>
              <a:t>Motor nucleus of the trigeminal nerve: </a:t>
            </a:r>
            <a:r>
              <a:rPr lang="en-US" sz="2000" b="1" i="1" dirty="0" smtClean="0"/>
              <a:t>Lies in the lateral part of the floor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00FF"/>
                </a:solidFill>
              </a:rPr>
              <a:t>Main sensory nucleus of the trigeminal nerve: </a:t>
            </a:r>
            <a:r>
              <a:rPr lang="en-US" sz="2000" b="1" i="1" dirty="0" smtClean="0"/>
              <a:t>Reaches its maximum extent in the pons and it lies </a:t>
            </a:r>
            <a:r>
              <a:rPr lang="en-US" sz="2000" b="1" i="1" u="sng" dirty="0" smtClean="0"/>
              <a:t>lateral </a:t>
            </a:r>
            <a:r>
              <a:rPr lang="en-US" sz="2000" b="1" i="1" dirty="0" smtClean="0"/>
              <a:t>to the </a:t>
            </a:r>
            <a:r>
              <a:rPr lang="en-US" sz="2000" b="1" i="1" u="sng" dirty="0" smtClean="0"/>
              <a:t>motor nucleus.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C00000"/>
                </a:solidFill>
              </a:rPr>
              <a:t>Superior cerebellar peduncles </a:t>
            </a:r>
            <a:r>
              <a:rPr lang="en-US" sz="2000" b="1" i="1" dirty="0" smtClean="0"/>
              <a:t>form the lateral boundary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076325"/>
            <a:ext cx="455453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95588" y="1285875"/>
            <a:ext cx="1344612" cy="1539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60725" y="1920875"/>
            <a:ext cx="966788" cy="2190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0063" y="1647825"/>
            <a:ext cx="823912" cy="24923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9F5CA-1FF8-49D6-B345-CC43B97987D3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625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AT THE LEVEL OF THE TRIGEMINAL NERVE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Placeholder 4"/>
          <p:cNvSpPr>
            <a:spLocks noGrp="1"/>
          </p:cNvSpPr>
          <p:nvPr>
            <p:ph type="body" sz="half" idx="2"/>
          </p:nvPr>
        </p:nvSpPr>
        <p:spPr>
          <a:xfrm>
            <a:off x="4774455" y="1523999"/>
            <a:ext cx="4210050" cy="4919331"/>
          </a:xfrm>
        </p:spPr>
        <p:txBody>
          <a:bodyPr/>
          <a:lstStyle/>
          <a:p>
            <a:pPr eaLnBrk="1" hangingPunct="1"/>
            <a:r>
              <a:rPr lang="en-US" sz="2000" b="1" i="1" dirty="0" smtClean="0">
                <a:solidFill>
                  <a:srgbClr val="C00000"/>
                </a:solidFill>
              </a:rPr>
              <a:t>Superior Medullary Velum </a:t>
            </a:r>
          </a:p>
          <a:p>
            <a:pPr lvl="1" eaLnBrk="1" hangingPunct="1"/>
            <a:r>
              <a:rPr lang="en-US" sz="2000" b="1" i="1" dirty="0" smtClean="0"/>
              <a:t>Passes between the two peduncles &amp; forms the</a:t>
            </a:r>
            <a:r>
              <a:rPr lang="en-US" sz="2000" b="1" i="1" u="sng" dirty="0" smtClean="0"/>
              <a:t> roof </a:t>
            </a:r>
            <a:r>
              <a:rPr lang="en-US" sz="2000" b="1" i="1" dirty="0" smtClean="0"/>
              <a:t>of the </a:t>
            </a:r>
            <a:r>
              <a:rPr lang="en-US" sz="2000" b="1" i="1" u="sng" dirty="0" smtClean="0"/>
              <a:t>4</a:t>
            </a:r>
            <a:r>
              <a:rPr lang="en-US" sz="2000" b="1" i="1" u="sng" baseline="30000" dirty="0" smtClean="0"/>
              <a:t>th</a:t>
            </a:r>
            <a:r>
              <a:rPr lang="en-US" sz="2000" b="1" i="1" u="sng" dirty="0" smtClean="0"/>
              <a:t> ventricle.</a:t>
            </a:r>
          </a:p>
          <a:p>
            <a:pPr eaLnBrk="1" hangingPunct="1"/>
            <a:r>
              <a:rPr lang="en-US" sz="2000" b="1" i="1" dirty="0" smtClean="0">
                <a:solidFill>
                  <a:srgbClr val="0066FF"/>
                </a:solidFill>
              </a:rPr>
              <a:t>Medial longitudinal fasciculus: </a:t>
            </a:r>
          </a:p>
          <a:p>
            <a:pPr lvl="1" eaLnBrk="1" hangingPunct="1"/>
            <a:r>
              <a:rPr lang="en-US" sz="2000" b="1" i="1" dirty="0" smtClean="0"/>
              <a:t>Lies close to the midline beneath the </a:t>
            </a:r>
            <a:r>
              <a:rPr lang="en-US" sz="2000" b="1" i="1" u="sng" dirty="0" smtClean="0"/>
              <a:t>floor</a:t>
            </a:r>
            <a:r>
              <a:rPr lang="en-US" sz="2000" b="1" i="1" dirty="0" smtClean="0"/>
              <a:t> of the    </a:t>
            </a:r>
            <a:r>
              <a:rPr lang="en-US" sz="2000" b="1" i="1" u="sng" dirty="0" smtClean="0"/>
              <a:t>4</a:t>
            </a:r>
            <a:r>
              <a:rPr lang="en-US" sz="2000" b="1" i="1" u="sng" baseline="30000" dirty="0" smtClean="0"/>
              <a:t>th</a:t>
            </a:r>
            <a:r>
              <a:rPr lang="en-US" sz="2000" b="1" i="1" u="sng" dirty="0" smtClean="0"/>
              <a:t> ventricle.</a:t>
            </a:r>
          </a:p>
          <a:p>
            <a:pPr lvl="1"/>
            <a:r>
              <a:rPr lang="en-US" sz="1600" dirty="0"/>
              <a:t>It carries information about the direction that the eyes should move </a:t>
            </a:r>
          </a:p>
          <a:p>
            <a:pPr lvl="1"/>
            <a:r>
              <a:rPr lang="en-US" sz="1600" dirty="0"/>
              <a:t>It connects the cranial nerve nuclei Oculomotor nerve, Trochlear nerve and </a:t>
            </a:r>
            <a:r>
              <a:rPr lang="en-US" sz="1600" dirty="0" err="1"/>
              <a:t>Abducent</a:t>
            </a:r>
            <a:r>
              <a:rPr lang="en-US" sz="1600" dirty="0"/>
              <a:t> nerve together</a:t>
            </a:r>
          </a:p>
          <a:p>
            <a:pPr lvl="1" eaLnBrk="1" hangingPunct="1"/>
            <a:endParaRPr lang="en-US" sz="2000" b="1" i="1" u="sng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D424F-12F3-4F72-939A-1E2EE63E4BFB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 b="6631"/>
          <a:stretch>
            <a:fillRect/>
          </a:stretch>
        </p:blipFill>
        <p:spPr bwMode="auto">
          <a:xfrm>
            <a:off x="249238" y="1492250"/>
            <a:ext cx="4554537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442305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r>
              <a:rPr lang="en-US" sz="3600" dirty="0">
                <a:solidFill>
                  <a:srgbClr val="9933FF"/>
                </a:solidFill>
                <a:effectLst/>
              </a:rPr>
              <a:t>ROSTRAL PONS</a:t>
            </a:r>
            <a:endParaRPr lang="en-US" sz="3200" dirty="0">
              <a:solidFill>
                <a:srgbClr val="9933FF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893" y="1339702"/>
            <a:ext cx="1392865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1414130"/>
            <a:ext cx="1350335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329113" cy="383303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is divided into a </a:t>
            </a:r>
            <a:r>
              <a:rPr lang="en-US" sz="2000" b="1" u="sng" dirty="0" smtClean="0"/>
              <a:t>dorsal part </a:t>
            </a:r>
            <a:r>
              <a:rPr lang="en-US" sz="2000" b="1" dirty="0" smtClean="0"/>
              <a:t>(</a:t>
            </a:r>
            <a:r>
              <a:rPr lang="en-US" sz="2000" b="1" dirty="0" err="1" smtClean="0">
                <a:solidFill>
                  <a:srgbClr val="B60AAA"/>
                </a:solidFill>
              </a:rPr>
              <a:t>Tectum</a:t>
            </a:r>
            <a:r>
              <a:rPr lang="en-US" sz="2000" b="1" dirty="0" smtClean="0"/>
              <a:t>) and a </a:t>
            </a:r>
            <a:r>
              <a:rPr lang="en-US" sz="2000" b="1" u="sng" dirty="0" smtClean="0"/>
              <a:t>ventral part </a:t>
            </a:r>
            <a:r>
              <a:rPr lang="en-US" sz="2000" b="1" dirty="0" smtClean="0"/>
              <a:t>(</a:t>
            </a:r>
            <a:r>
              <a:rPr lang="en-US" sz="2000" b="1" dirty="0" err="1" smtClean="0">
                <a:solidFill>
                  <a:srgbClr val="0000FF"/>
                </a:solidFill>
              </a:rPr>
              <a:t>Tegmentum</a:t>
            </a:r>
            <a:r>
              <a:rPr lang="en-US" sz="2000" b="1" dirty="0" smtClean="0"/>
              <a:t>) at the level of the </a:t>
            </a:r>
            <a:r>
              <a:rPr lang="en-US" sz="2000" b="1" u="sng" dirty="0" smtClean="0"/>
              <a:t>cerebral aqueduct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FF0066"/>
                </a:solidFill>
              </a:rPr>
              <a:t>cerebral aqueduct </a:t>
            </a:r>
            <a:r>
              <a:rPr lang="en-US" sz="2000" b="1" dirty="0" smtClean="0"/>
              <a:t>is surrounded by a pear shaped  </a:t>
            </a:r>
            <a:r>
              <a:rPr lang="en-US" sz="2000" b="1" dirty="0" err="1" smtClean="0">
                <a:solidFill>
                  <a:srgbClr val="C00000"/>
                </a:solidFill>
              </a:rPr>
              <a:t>periaqueductal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/>
              <a:t>(central) </a:t>
            </a:r>
            <a:r>
              <a:rPr lang="en-US" sz="2000" b="1" dirty="0" smtClean="0">
                <a:solidFill>
                  <a:srgbClr val="C00000"/>
                </a:solidFill>
              </a:rPr>
              <a:t>gray matter.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The </a:t>
            </a:r>
            <a:r>
              <a:rPr lang="en-US" sz="2000" b="1" u="sng" dirty="0" smtClean="0"/>
              <a:t>most ventral part </a:t>
            </a:r>
            <a:r>
              <a:rPr lang="en-US" sz="2000" b="1" dirty="0" smtClean="0"/>
              <a:t>of the </a:t>
            </a:r>
            <a:r>
              <a:rPr lang="en-US" sz="2000" b="1" u="sng" dirty="0" err="1" smtClean="0"/>
              <a:t>tegmentum</a:t>
            </a:r>
            <a:r>
              <a:rPr lang="en-US" sz="2000" b="1" u="sng" dirty="0" smtClean="0"/>
              <a:t> </a:t>
            </a:r>
            <a:r>
              <a:rPr lang="en-US" sz="2000" b="1" dirty="0" smtClean="0"/>
              <a:t>is the massive fibrous mass </a:t>
            </a:r>
            <a:r>
              <a:rPr lang="en-US" sz="2000" b="1" dirty="0" smtClean="0">
                <a:solidFill>
                  <a:srgbClr val="B60AAA"/>
                </a:solidFill>
              </a:rPr>
              <a:t>(Crus </a:t>
            </a:r>
            <a:r>
              <a:rPr lang="en-US" sz="2000" b="1" dirty="0" err="1" smtClean="0">
                <a:solidFill>
                  <a:srgbClr val="B60AAA"/>
                </a:solidFill>
              </a:rPr>
              <a:t>Cerebri</a:t>
            </a:r>
            <a:r>
              <a:rPr lang="en-US" sz="2000" b="1" dirty="0" smtClean="0">
                <a:solidFill>
                  <a:srgbClr val="B60AAA"/>
                </a:solidFill>
              </a:rPr>
              <a:t>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b="1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t="49745"/>
          <a:stretch>
            <a:fillRect/>
          </a:stretch>
        </p:blipFill>
        <p:spPr bwMode="auto">
          <a:xfrm>
            <a:off x="63798" y="1900238"/>
            <a:ext cx="47736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0948E-5418-47A9-B1C5-22A1E406065D}" type="slidenum">
              <a:rPr lang="ar-SA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04086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/>
              </a:rPr>
              <a:t>MIDBRAIN</a:t>
            </a:r>
            <a:endParaRPr lang="en-US" sz="3200" dirty="0"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2298" y="1818167"/>
            <a:ext cx="1190846" cy="425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55042" y="3710763"/>
            <a:ext cx="414670" cy="478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712787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572000" cy="32801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0000CC"/>
                </a:solidFill>
              </a:rPr>
              <a:t>Inferior </a:t>
            </a:r>
            <a:r>
              <a:rPr lang="en-US" sz="2000" b="1" dirty="0" err="1" smtClean="0">
                <a:solidFill>
                  <a:srgbClr val="0000CC"/>
                </a:solidFill>
              </a:rPr>
              <a:t>colleculus</a:t>
            </a:r>
            <a:r>
              <a:rPr lang="en-US" sz="2000" b="1" dirty="0" smtClean="0">
                <a:solidFill>
                  <a:srgbClr val="0000CC"/>
                </a:solidFill>
              </a:rPr>
              <a:t> is a large nucleus of gray matter </a:t>
            </a:r>
            <a:r>
              <a:rPr lang="en-US" sz="2000" b="1" dirty="0" smtClean="0"/>
              <a:t>that lies beneath a corresponding surface elevation.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 is </a:t>
            </a:r>
            <a:r>
              <a:rPr lang="en-US" sz="2000" b="1" dirty="0" smtClean="0">
                <a:solidFill>
                  <a:srgbClr val="0000CC"/>
                </a:solidFill>
              </a:rPr>
              <a:t>part of the auditory pathway.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 receives fibers from the </a:t>
            </a:r>
            <a:r>
              <a:rPr lang="en-US" sz="2000" b="1" dirty="0" smtClean="0">
                <a:solidFill>
                  <a:srgbClr val="FF0066"/>
                </a:solidFill>
              </a:rPr>
              <a:t>lateral </a:t>
            </a:r>
            <a:r>
              <a:rPr lang="en-US" sz="2000" b="1" dirty="0" err="1" smtClean="0">
                <a:solidFill>
                  <a:srgbClr val="FF0066"/>
                </a:solidFill>
              </a:rPr>
              <a:t>lemniscus</a:t>
            </a:r>
            <a:endParaRPr lang="en-US" sz="2000" b="1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Its efferent fibers pass to the </a:t>
            </a:r>
            <a:r>
              <a:rPr lang="en-US" sz="2000" b="1" dirty="0" smtClean="0">
                <a:solidFill>
                  <a:srgbClr val="0000FF"/>
                </a:solidFill>
              </a:rPr>
              <a:t>thalamus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4735513" y="1943100"/>
            <a:ext cx="42640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38725" y="1838325"/>
            <a:ext cx="12287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60E91-0FA2-4FAF-95E9-9E5E52B8C80F}" type="slidenum">
              <a:rPr lang="ar-SA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25" y="1087438"/>
            <a:ext cx="4038600" cy="39842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1. Trochlear nucleus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lies in the central gray matter close to the median plane just </a:t>
            </a:r>
            <a:r>
              <a:rPr lang="en-US" sz="2000" b="1" u="sng" dirty="0" smtClean="0"/>
              <a:t>posterior</a:t>
            </a:r>
            <a:r>
              <a:rPr lang="en-US" sz="2000" b="1" dirty="0" smtClean="0"/>
              <a:t> to the </a:t>
            </a:r>
            <a:r>
              <a:rPr lang="en-US" sz="2000" b="1" dirty="0" smtClean="0">
                <a:solidFill>
                  <a:srgbClr val="FF0000"/>
                </a:solidFill>
              </a:rPr>
              <a:t>medial longitudinal bundle.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The </a:t>
            </a:r>
            <a:r>
              <a:rPr lang="en-US" sz="2000" b="1" u="sng" dirty="0" smtClean="0"/>
              <a:t>fibers</a:t>
            </a:r>
            <a:r>
              <a:rPr lang="en-US" sz="2000" b="1" dirty="0" smtClean="0"/>
              <a:t> of the </a:t>
            </a:r>
            <a:r>
              <a:rPr lang="en-US" sz="2000" b="1" u="sng" dirty="0" smtClean="0"/>
              <a:t>trochlear nerve </a:t>
            </a:r>
            <a:r>
              <a:rPr lang="en-US" sz="2000" b="1" dirty="0" smtClean="0">
                <a:solidFill>
                  <a:srgbClr val="B60AAA"/>
                </a:solidFill>
              </a:rPr>
              <a:t>decussate</a:t>
            </a:r>
            <a:r>
              <a:rPr lang="en-US" sz="2000" b="1" dirty="0" smtClean="0"/>
              <a:t> in the superior medullary velum.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2. </a:t>
            </a:r>
            <a:r>
              <a:rPr lang="en-US" sz="2000" b="1" dirty="0" err="1" smtClean="0">
                <a:solidFill>
                  <a:srgbClr val="0000FF"/>
                </a:solidFill>
              </a:rPr>
              <a:t>Decussation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/>
              <a:t>of the </a:t>
            </a:r>
            <a:r>
              <a:rPr lang="en-US" sz="2000" b="1" dirty="0" smtClean="0">
                <a:solidFill>
                  <a:srgbClr val="0000FF"/>
                </a:solidFill>
              </a:rPr>
              <a:t>superior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   cerebellar peduncles </a:t>
            </a:r>
            <a:r>
              <a:rPr lang="en-US" sz="2000" b="1" dirty="0" smtClean="0"/>
              <a:t>in the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/>
              <a:t>    mid line.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611313"/>
            <a:ext cx="4941887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29000" y="1838325"/>
            <a:ext cx="742950" cy="11430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9100" y="3619500"/>
            <a:ext cx="866775" cy="2857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95725" y="4371975"/>
            <a:ext cx="1095375" cy="2571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82563"/>
            <a:ext cx="9144000" cy="712787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888C9-0ECC-4304-BA23-F0BC479526B5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64195" y="1541721"/>
            <a:ext cx="946298" cy="276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27721" y="2721935"/>
            <a:ext cx="1594884" cy="159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OBJECTIVES</a:t>
            </a:r>
            <a:endParaRPr lang="en-US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i="1" dirty="0" smtClean="0">
                <a:solidFill>
                  <a:srgbClr val="7030A0"/>
                </a:solidFill>
              </a:rPr>
              <a:t>By the end of the lecture, students will be able to :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Distinguish the </a:t>
            </a:r>
            <a:r>
              <a:rPr lang="en-US" b="1" i="1" u="sng" dirty="0" smtClean="0"/>
              <a:t>internal structure of </a:t>
            </a:r>
            <a:r>
              <a:rPr lang="en-US" b="1" i="1" dirty="0" smtClean="0"/>
              <a:t>the components of the </a:t>
            </a:r>
            <a:r>
              <a:rPr lang="en-US" b="1" i="1" u="sng" dirty="0" smtClean="0"/>
              <a:t>brain stem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in different levels </a:t>
            </a:r>
            <a:r>
              <a:rPr lang="en-US" b="1" i="1" dirty="0" smtClean="0"/>
              <a:t>and the </a:t>
            </a:r>
            <a:r>
              <a:rPr lang="en-US" b="1" i="1" u="sng" dirty="0" smtClean="0"/>
              <a:t>specific criteria of each level.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1. </a:t>
            </a:r>
            <a:r>
              <a:rPr lang="en-US" b="1" i="1" dirty="0" smtClean="0">
                <a:solidFill>
                  <a:srgbClr val="FF0066"/>
                </a:solidFill>
              </a:rPr>
              <a:t>Medulla oblongata </a:t>
            </a:r>
            <a:r>
              <a:rPr lang="en-US" b="1" i="1" dirty="0" smtClean="0"/>
              <a:t>(closed, mid and open medulla)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2. </a:t>
            </a:r>
            <a:r>
              <a:rPr lang="en-US" b="1" i="1" dirty="0" smtClean="0">
                <a:solidFill>
                  <a:srgbClr val="0000FF"/>
                </a:solidFill>
              </a:rPr>
              <a:t>Pons</a:t>
            </a:r>
            <a:r>
              <a:rPr lang="en-US" b="1" i="1" dirty="0" smtClean="0"/>
              <a:t> (caudal and </a:t>
            </a:r>
            <a:r>
              <a:rPr lang="en-US" b="1" i="1" dirty="0" err="1" smtClean="0"/>
              <a:t>rostral</a:t>
            </a:r>
            <a:r>
              <a:rPr lang="en-US" b="1" i="1" dirty="0" smtClean="0"/>
              <a:t>).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3. </a:t>
            </a:r>
            <a:r>
              <a:rPr lang="en-US" b="1" i="1" dirty="0" smtClean="0">
                <a:solidFill>
                  <a:srgbClr val="00B050"/>
                </a:solidFill>
              </a:rPr>
              <a:t>Mid brain </a:t>
            </a:r>
            <a:r>
              <a:rPr lang="en-US" b="1" i="1" dirty="0" smtClean="0"/>
              <a:t>( superior and inferior </a:t>
            </a:r>
            <a:r>
              <a:rPr lang="en-US" b="1" i="1" dirty="0" err="1" smtClean="0"/>
              <a:t>colliculi</a:t>
            </a:r>
            <a:r>
              <a:rPr lang="en-US" b="1" i="1" dirty="0" smtClean="0"/>
              <a:t>).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C00000"/>
                </a:solidFill>
              </a:rPr>
              <a:t>Describe the Reticular formation </a:t>
            </a:r>
            <a:r>
              <a:rPr lang="en-US" b="1" i="1" dirty="0" smtClean="0"/>
              <a:t>(structure, function and pathway) being an important  content of the brain stem.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804E-14FE-4805-9090-849966B3108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48238" y="1054100"/>
            <a:ext cx="3990975" cy="3981450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Substantia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Occupies the most ventral part of the </a:t>
            </a:r>
            <a:r>
              <a:rPr lang="en-US" sz="2400" b="1" dirty="0" err="1" smtClean="0"/>
              <a:t>tegmentum</a:t>
            </a:r>
            <a:r>
              <a:rPr lang="en-US" sz="2400" b="1" dirty="0" smtClean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It consists  of pigmented,  melanin containing </a:t>
            </a:r>
            <a:r>
              <a:rPr lang="en-US" sz="2400" b="1" dirty="0" err="1" smtClean="0"/>
              <a:t>neurones</a:t>
            </a:r>
            <a:r>
              <a:rPr lang="en-US" sz="2400" b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It projects to the basal ganglia. </a:t>
            </a:r>
            <a:r>
              <a:rPr lang="en-US" sz="2400" b="1" dirty="0" smtClean="0">
                <a:solidFill>
                  <a:srgbClr val="FF0000"/>
                </a:solidFill>
              </a:rPr>
              <a:t>Its degeneration </a:t>
            </a:r>
            <a:r>
              <a:rPr lang="en-US" sz="2400" b="1" dirty="0" smtClean="0"/>
              <a:t>is associated with </a:t>
            </a:r>
            <a:r>
              <a:rPr lang="en-US" sz="2400" b="1" dirty="0" smtClean="0">
                <a:solidFill>
                  <a:srgbClr val="FF0000"/>
                </a:solidFill>
              </a:rPr>
              <a:t>Parkinson’s disease</a:t>
            </a: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>
          <a:xfrm>
            <a:off x="0" y="914400"/>
            <a:ext cx="4730750" cy="3184525"/>
          </a:xfrm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232150" y="3641725"/>
            <a:ext cx="882650" cy="3698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5" name="Picture 8" descr="http://www.thecamreport.com/images/parkinson-patien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132263"/>
            <a:ext cx="238125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4949825" y="4383088"/>
            <a:ext cx="488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Mask Face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4446588" y="5124450"/>
            <a:ext cx="14811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Pill-Rolling Tremors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3121025" y="4729163"/>
            <a:ext cx="804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Flexion of the Trunk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4271963" y="6559550"/>
            <a:ext cx="1293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Slow Shuffling Feet movement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82C48-FD37-4DB3-8CC1-DBE82C62890B}" type="slidenum">
              <a:rPr lang="ar-SA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647950" y="3101975"/>
            <a:ext cx="119063" cy="115888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161297"/>
            <a:ext cx="9144000" cy="712787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9488" y="1346200"/>
            <a:ext cx="4300537" cy="4092575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Composed of 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Spinal </a:t>
            </a:r>
            <a:r>
              <a:rPr lang="en-US" sz="2000" b="1" dirty="0" smtClean="0"/>
              <a:t>(Lateral &amp; anterior </a:t>
            </a:r>
            <a:r>
              <a:rPr lang="en-US" sz="2000" b="1" dirty="0" err="1" smtClean="0"/>
              <a:t>spinothalamic</a:t>
            </a:r>
            <a:r>
              <a:rPr lang="en-US" sz="2000" b="1" dirty="0" smtClean="0"/>
              <a:t> tracts)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Trigeminal </a:t>
            </a:r>
            <a:r>
              <a:rPr lang="en-US" sz="2000" b="1" dirty="0" smtClean="0"/>
              <a:t>(Lateral &amp; medial).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Lateral </a:t>
            </a:r>
            <a:r>
              <a:rPr lang="en-US" sz="2000" b="1" dirty="0" err="1" smtClean="0">
                <a:solidFill>
                  <a:srgbClr val="0000FF"/>
                </a:solidFill>
              </a:rPr>
              <a:t>lemniscus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Medial </a:t>
            </a:r>
            <a:r>
              <a:rPr lang="en-US" sz="2000" b="1" dirty="0" err="1" smtClean="0">
                <a:solidFill>
                  <a:srgbClr val="0000FF"/>
                </a:solidFill>
              </a:rPr>
              <a:t>lemniscus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0165" name="WordArt 5"/>
          <p:cNvSpPr>
            <a:spLocks noChangeArrowheads="1" noChangeShapeType="1" noTextEdit="1"/>
          </p:cNvSpPr>
          <p:nvPr/>
        </p:nvSpPr>
        <p:spPr bwMode="auto">
          <a:xfrm>
            <a:off x="1995488" y="260350"/>
            <a:ext cx="515302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55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0638"/>
            <a:ext cx="5199063" cy="3186112"/>
          </a:xfrm>
        </p:spPr>
      </p:pic>
      <p:sp>
        <p:nvSpPr>
          <p:cNvPr id="12" name="Rectangle 11"/>
          <p:cNvSpPr/>
          <p:nvPr/>
        </p:nvSpPr>
        <p:spPr>
          <a:xfrm>
            <a:off x="4122738" y="2597150"/>
            <a:ext cx="958850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33825" y="2371725"/>
            <a:ext cx="828675" cy="10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00525" y="2803525"/>
            <a:ext cx="793750" cy="13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55A49-4916-4DE0-B112-BDBD6FC473DE}" type="slidenum">
              <a:rPr lang="ar-SA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360738" y="2671763"/>
            <a:ext cx="46037" cy="46037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04086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ASCENDING LEMINISCI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686"/>
            <a:ext cx="8229600" cy="68388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CRUS CEREBRI</a:t>
            </a:r>
            <a:endParaRPr lang="ar-SA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6488" y="1600200"/>
            <a:ext cx="4038600" cy="4530725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is a massive mass </a:t>
            </a:r>
            <a:r>
              <a:rPr lang="en-US" b="1" u="sng" dirty="0" smtClean="0"/>
              <a:t>ventral</a:t>
            </a:r>
            <a:r>
              <a:rPr lang="en-US" b="1" dirty="0" smtClean="0"/>
              <a:t> to the </a:t>
            </a:r>
            <a:r>
              <a:rPr lang="en-US" b="1" u="sng" dirty="0" err="1" smtClean="0"/>
              <a:t>substantia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nigra</a:t>
            </a:r>
            <a:r>
              <a:rPr lang="en-US" b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consists entirely of </a:t>
            </a:r>
            <a:r>
              <a:rPr lang="en-US" b="1" dirty="0" smtClean="0">
                <a:solidFill>
                  <a:srgbClr val="0000FF"/>
                </a:solidFill>
              </a:rPr>
              <a:t>descending cortical efferent fibers </a:t>
            </a:r>
            <a:r>
              <a:rPr lang="en-US" sz="2600" b="1" dirty="0" smtClean="0">
                <a:solidFill>
                  <a:srgbClr val="B60AAA"/>
                </a:solidFill>
              </a:rPr>
              <a:t>(</a:t>
            </a:r>
            <a:r>
              <a:rPr lang="en-US" sz="2600" b="1" dirty="0" err="1" smtClean="0">
                <a:solidFill>
                  <a:srgbClr val="B60AAA"/>
                </a:solidFill>
              </a:rPr>
              <a:t>Frontopontine</a:t>
            </a:r>
            <a:r>
              <a:rPr lang="en-US" sz="2600" b="1" dirty="0" smtClean="0">
                <a:solidFill>
                  <a:srgbClr val="B60AAA"/>
                </a:solidFill>
              </a:rPr>
              <a:t>,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Corticospinal</a:t>
            </a:r>
            <a:r>
              <a:rPr lang="en-US" sz="2600" b="1" dirty="0" smtClean="0">
                <a:solidFill>
                  <a:srgbClr val="B60AAA"/>
                </a:solidFill>
              </a:rPr>
              <a:t> &amp;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corticobulbar</a:t>
            </a:r>
            <a:r>
              <a:rPr lang="en-US" sz="2600" b="1" dirty="0" smtClean="0">
                <a:solidFill>
                  <a:srgbClr val="B60AAA"/>
                </a:solidFill>
              </a:rPr>
              <a:t> and </a:t>
            </a:r>
            <a:r>
              <a:rPr lang="en-US" sz="2600" b="1" dirty="0" err="1" smtClean="0">
                <a:solidFill>
                  <a:srgbClr val="B60AAA"/>
                </a:solidFill>
              </a:rPr>
              <a:t>Temporopontine</a:t>
            </a:r>
            <a:r>
              <a:rPr lang="en-US" sz="2600" b="1" dirty="0" smtClean="0">
                <a:solidFill>
                  <a:srgbClr val="B60AAA"/>
                </a:solidFill>
              </a:rPr>
              <a:t> </a:t>
            </a:r>
            <a:r>
              <a:rPr lang="en-US" sz="2600" b="1" dirty="0" err="1" smtClean="0">
                <a:solidFill>
                  <a:srgbClr val="B60AAA"/>
                </a:solidFill>
              </a:rPr>
              <a:t>Fibres</a:t>
            </a:r>
            <a:r>
              <a:rPr lang="en-US" sz="2600" b="1" dirty="0" smtClean="0">
                <a:solidFill>
                  <a:srgbClr val="B60AAA"/>
                </a:solidFill>
              </a:rPr>
              <a:t>)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b="1" dirty="0" smtClean="0"/>
              <a:t>to the </a:t>
            </a:r>
            <a:r>
              <a:rPr lang="en-US" b="1" u="sng" dirty="0" smtClean="0"/>
              <a:t>motor cranial nerve nuclei </a:t>
            </a:r>
            <a:r>
              <a:rPr lang="en-US" b="1" dirty="0" smtClean="0"/>
              <a:t>and to </a:t>
            </a:r>
            <a:r>
              <a:rPr lang="en-US" b="1" u="sng" dirty="0" smtClean="0"/>
              <a:t>anterior horn cells.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 Involved in the </a:t>
            </a:r>
            <a:r>
              <a:rPr lang="en-US" b="1" dirty="0" smtClean="0">
                <a:solidFill>
                  <a:srgbClr val="FF0000"/>
                </a:solidFill>
              </a:rPr>
              <a:t>coordination of movement.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9088" y="909638"/>
            <a:ext cx="4678362" cy="5676900"/>
          </a:xfrm>
        </p:spPr>
      </p:pic>
      <p:sp>
        <p:nvSpPr>
          <p:cNvPr id="5" name="Frame 4"/>
          <p:cNvSpPr/>
          <p:nvPr/>
        </p:nvSpPr>
        <p:spPr>
          <a:xfrm>
            <a:off x="4572000" y="5486400"/>
            <a:ext cx="457200" cy="5365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967ED-25BD-43F4-853E-1CB63DF7F0C6}" type="slidenum">
              <a:rPr lang="ar-SA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729038" y="2671763"/>
            <a:ext cx="700087" cy="60325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60850"/>
            <a:ext cx="9144000" cy="715415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135063"/>
            <a:ext cx="4495800" cy="472347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A large </a:t>
            </a:r>
            <a:r>
              <a:rPr lang="en-US" sz="2000" b="1" dirty="0" smtClean="0">
                <a:solidFill>
                  <a:srgbClr val="C00000"/>
                </a:solidFill>
              </a:rPr>
              <a:t>nucleus of gray matter </a:t>
            </a:r>
            <a:r>
              <a:rPr lang="en-US" sz="2000" b="1" dirty="0" smtClean="0"/>
              <a:t>that lies beneath corresponding elevation.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</a:t>
            </a:r>
            <a:r>
              <a:rPr lang="en-US" sz="2000" b="1" dirty="0" smtClean="0">
                <a:solidFill>
                  <a:srgbClr val="0000FF"/>
                </a:solidFill>
              </a:rPr>
              <a:t>forms part of the visual reflexes.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Its </a:t>
            </a:r>
            <a:r>
              <a:rPr lang="en-US" sz="2000" b="1" u="sng" dirty="0" smtClean="0"/>
              <a:t>efferent fibers </a:t>
            </a:r>
            <a:r>
              <a:rPr lang="en-US" sz="2000" b="1" dirty="0" smtClean="0"/>
              <a:t>go to the </a:t>
            </a:r>
            <a:r>
              <a:rPr lang="en-US" sz="2000" b="1" u="sng" dirty="0" smtClean="0"/>
              <a:t>anterior horn cells </a:t>
            </a:r>
            <a:r>
              <a:rPr lang="en-US" sz="2000" b="1" dirty="0" smtClean="0"/>
              <a:t>&amp; to </a:t>
            </a:r>
            <a:r>
              <a:rPr lang="en-US" sz="2000" b="1" u="sng" dirty="0" smtClean="0"/>
              <a:t>cranial nuclei </a:t>
            </a:r>
            <a:r>
              <a:rPr lang="en-US" sz="2000" b="1" dirty="0" smtClean="0"/>
              <a:t>3, 4, 6, 7 &amp; 11).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is </a:t>
            </a:r>
            <a:r>
              <a:rPr lang="en-US" sz="2000" b="1" dirty="0" smtClean="0">
                <a:solidFill>
                  <a:srgbClr val="0000FF"/>
                </a:solidFill>
              </a:rPr>
              <a:t>responsible for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B60AAA"/>
                </a:solidFill>
              </a:rPr>
              <a:t>reflex movements of the eyes, head and neck in response to visual stimuli</a:t>
            </a:r>
            <a:r>
              <a:rPr lang="en-US" sz="2000" b="1" dirty="0" smtClean="0"/>
              <a:t>, as in following a moving object </a:t>
            </a:r>
            <a:r>
              <a:rPr lang="en-US" sz="2000" b="1" u="sng" dirty="0" smtClean="0"/>
              <a:t>or</a:t>
            </a:r>
            <a:r>
              <a:rPr lang="en-US" sz="2000" b="1" dirty="0" smtClean="0"/>
              <a:t> altering the direction of the gaze.</a:t>
            </a:r>
            <a:endParaRPr lang="en-US" sz="2000" b="1" dirty="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48170"/>
          <a:stretch>
            <a:fillRect/>
          </a:stretch>
        </p:blipFill>
        <p:spPr>
          <a:xfrm>
            <a:off x="0" y="1176338"/>
            <a:ext cx="4678363" cy="2941637"/>
          </a:xfrm>
        </p:spPr>
      </p:pic>
      <p:sp>
        <p:nvSpPr>
          <p:cNvPr id="9" name="Rectangle 8"/>
          <p:cNvSpPr/>
          <p:nvPr/>
        </p:nvSpPr>
        <p:spPr>
          <a:xfrm>
            <a:off x="3114675" y="1555750"/>
            <a:ext cx="933450" cy="1841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44806-3F1F-4435-9E1C-0AA8138FED43}" type="slidenum">
              <a:rPr lang="ar-SA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629"/>
            <a:ext cx="9144000" cy="741241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 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33950" y="1493378"/>
            <a:ext cx="3989388" cy="318496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1. Oculomotor nucleus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b="1" dirty="0" smtClean="0"/>
              <a:t>Situated in the central gray matter close to the median plane.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b="1" dirty="0" smtClean="0"/>
              <a:t> The fibers of the </a:t>
            </a:r>
            <a:r>
              <a:rPr lang="en-US" sz="2000" b="1" dirty="0" err="1" smtClean="0"/>
              <a:t>oculmotor</a:t>
            </a:r>
            <a:r>
              <a:rPr lang="en-US" sz="2000" b="1" dirty="0" smtClean="0"/>
              <a:t> nerve passes </a:t>
            </a:r>
            <a:r>
              <a:rPr lang="en-US" sz="2000" b="1" dirty="0" err="1" smtClean="0"/>
              <a:t>anteriorly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B60AAA"/>
                </a:solidFill>
              </a:rPr>
              <a:t>through the red nucleus </a:t>
            </a:r>
            <a:r>
              <a:rPr lang="en-US" sz="2000" b="1" dirty="0" smtClean="0"/>
              <a:t>to emerge on the </a:t>
            </a:r>
            <a:r>
              <a:rPr lang="en-US" sz="2000" b="1" dirty="0" smtClean="0">
                <a:solidFill>
                  <a:srgbClr val="FF0066"/>
                </a:solidFill>
              </a:rPr>
              <a:t>medial side of the </a:t>
            </a:r>
            <a:r>
              <a:rPr lang="en-US" sz="2000" b="1" dirty="0" err="1" smtClean="0">
                <a:solidFill>
                  <a:srgbClr val="FF0066"/>
                </a:solidFill>
              </a:rPr>
              <a:t>crus</a:t>
            </a:r>
            <a:r>
              <a:rPr lang="en-US" sz="2000" b="1" dirty="0" smtClean="0">
                <a:solidFill>
                  <a:srgbClr val="FF0066"/>
                </a:solidFill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</a:rPr>
              <a:t>cerebri</a:t>
            </a:r>
            <a:r>
              <a:rPr lang="en-US" sz="2000" b="1" dirty="0" smtClean="0">
                <a:solidFill>
                  <a:srgbClr val="FF0066"/>
                </a:solidFill>
              </a:rPr>
              <a:t>.</a:t>
            </a:r>
            <a:endParaRPr lang="en-US" sz="2000" b="1" dirty="0">
              <a:solidFill>
                <a:srgbClr val="FF0066"/>
              </a:solidFill>
            </a:endParaRP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613" y="2260600"/>
            <a:ext cx="4791075" cy="2544763"/>
          </a:xfrm>
        </p:spPr>
      </p:pic>
      <p:sp>
        <p:nvSpPr>
          <p:cNvPr id="7" name="Rectangle 6"/>
          <p:cNvSpPr/>
          <p:nvPr/>
        </p:nvSpPr>
        <p:spPr>
          <a:xfrm>
            <a:off x="3967163" y="2995613"/>
            <a:ext cx="966787" cy="2682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16413" y="3838575"/>
            <a:ext cx="649287" cy="1381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54A4B-3F78-4D6C-917A-D0EFC28227FC}" type="slidenum">
              <a:rPr lang="ar-SA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255"/>
            <a:ext cx="9144000" cy="801309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651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214438"/>
            <a:ext cx="4419600" cy="3346929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2. Red nucleus : </a:t>
            </a:r>
          </a:p>
          <a:p>
            <a:pPr eaLnBrk="1" hangingPunct="1"/>
            <a:r>
              <a:rPr lang="en-US" sz="2000" b="1" dirty="0" smtClean="0">
                <a:solidFill>
                  <a:srgbClr val="B60AAA"/>
                </a:solidFill>
              </a:rPr>
              <a:t>A rounded mass of gray matter </a:t>
            </a:r>
            <a:r>
              <a:rPr lang="en-US" sz="2000" dirty="0" smtClean="0"/>
              <a:t>that lies in the central portion of the </a:t>
            </a:r>
            <a:r>
              <a:rPr lang="en-US" sz="2000" dirty="0" err="1" smtClean="0"/>
              <a:t>tegmentum</a:t>
            </a:r>
            <a:r>
              <a:rPr lang="en-US" sz="2000" dirty="0" smtClean="0"/>
              <a:t>.</a:t>
            </a:r>
          </a:p>
          <a:p>
            <a:pPr eaLnBrk="1" hangingPunct="1"/>
            <a:r>
              <a:rPr lang="en-US" sz="2000" dirty="0" smtClean="0"/>
              <a:t> Its </a:t>
            </a:r>
            <a:r>
              <a:rPr lang="en-US" sz="2000" u="sng" dirty="0" smtClean="0"/>
              <a:t>red coloration </a:t>
            </a:r>
            <a:r>
              <a:rPr lang="en-US" sz="2000" dirty="0" smtClean="0"/>
              <a:t>is due to its </a:t>
            </a:r>
            <a:r>
              <a:rPr lang="en-US" sz="2000" u="sng" dirty="0" smtClean="0"/>
              <a:t>vascularity</a:t>
            </a:r>
            <a:r>
              <a:rPr lang="en-US" sz="2000" dirty="0" smtClean="0"/>
              <a:t> and the presence of an </a:t>
            </a:r>
            <a:r>
              <a:rPr lang="en-US" sz="2000" u="sng" dirty="0" smtClean="0"/>
              <a:t>iron containing pigment </a:t>
            </a:r>
            <a:r>
              <a:rPr lang="en-US" sz="2000" dirty="0" smtClean="0"/>
              <a:t>in the cytoplasm of its neurons. </a:t>
            </a:r>
          </a:p>
          <a:p>
            <a:pPr eaLnBrk="1" hangingPunct="1"/>
            <a:r>
              <a:rPr lang="en-US" sz="2000" dirty="0" smtClean="0"/>
              <a:t>It is involved in </a:t>
            </a:r>
            <a:r>
              <a:rPr lang="en-US" sz="2000" b="1" dirty="0" smtClean="0">
                <a:solidFill>
                  <a:srgbClr val="B60AAA"/>
                </a:solidFill>
              </a:rPr>
              <a:t>motor control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" y="1165225"/>
            <a:ext cx="4808538" cy="25558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C11A4-E87E-4C54-BB7E-B3A6A506D133}" type="slidenum">
              <a:rPr lang="ar-SA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3023" y="2700670"/>
            <a:ext cx="606056" cy="212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591"/>
            <a:ext cx="9143999" cy="562158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52963" y="1535113"/>
            <a:ext cx="4419600" cy="43561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It is a complex matrix of </a:t>
            </a:r>
            <a:r>
              <a:rPr lang="en-US" sz="2000" dirty="0" smtClean="0">
                <a:solidFill>
                  <a:srgbClr val="0000FF"/>
                </a:solidFill>
              </a:rPr>
              <a:t>nerve fibers </a:t>
            </a:r>
            <a:r>
              <a:rPr lang="en-US" sz="2000" dirty="0" smtClean="0"/>
              <a:t>&amp; small groups of </a:t>
            </a:r>
            <a:r>
              <a:rPr lang="en-US" sz="2000" dirty="0" smtClean="0">
                <a:solidFill>
                  <a:srgbClr val="0000FF"/>
                </a:solidFill>
              </a:rPr>
              <a:t>nerve cells </a:t>
            </a:r>
            <a:r>
              <a:rPr lang="en-US" sz="2000" dirty="0" smtClean="0"/>
              <a:t>that extends </a:t>
            </a:r>
            <a:r>
              <a:rPr lang="en-US" sz="2000" dirty="0" smtClean="0">
                <a:solidFill>
                  <a:srgbClr val="B60AAA"/>
                </a:solidFill>
              </a:rPr>
              <a:t>throughout the brain stem.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It has a number of important functions i.e. </a:t>
            </a:r>
            <a:r>
              <a:rPr lang="en-US" sz="2000" dirty="0" smtClean="0">
                <a:solidFill>
                  <a:srgbClr val="CC00CC"/>
                </a:solidFill>
              </a:rPr>
              <a:t>Respiratory and Cardio- vascular centers </a:t>
            </a:r>
            <a:r>
              <a:rPr lang="en-US" sz="2000" dirty="0" smtClean="0"/>
              <a:t>are located in the </a:t>
            </a:r>
            <a:r>
              <a:rPr lang="en-US" sz="2000" dirty="0" err="1" smtClean="0"/>
              <a:t>medullary</a:t>
            </a:r>
            <a:r>
              <a:rPr lang="en-US" sz="2000" dirty="0" smtClean="0"/>
              <a:t> and caudal </a:t>
            </a:r>
            <a:r>
              <a:rPr lang="en-US" sz="2000" dirty="0" err="1" smtClean="0"/>
              <a:t>pontine</a:t>
            </a:r>
            <a:r>
              <a:rPr lang="en-US" sz="2000" dirty="0" smtClean="0"/>
              <a:t> reticular formation.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478948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14775" y="2200275"/>
            <a:ext cx="965200" cy="1285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" y="3606800"/>
            <a:ext cx="4322763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61963" y="3798888"/>
            <a:ext cx="966787" cy="1285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C2F39-D0D8-4392-993F-3519E0EC368A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809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TRACTS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114800" cy="391809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err="1" smtClean="0">
                <a:solidFill>
                  <a:srgbClr val="0000FF"/>
                </a:solidFill>
              </a:rPr>
              <a:t>Reticulo</a:t>
            </a:r>
            <a:r>
              <a:rPr lang="en-US" sz="2000" b="1" dirty="0" smtClean="0">
                <a:solidFill>
                  <a:srgbClr val="0000FF"/>
                </a:solidFill>
              </a:rPr>
              <a:t> spinal tracts: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Influence a muscle tone &amp; posture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Reticular Activating system: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Formed of some of the </a:t>
            </a:r>
            <a:r>
              <a:rPr lang="en-US" sz="2000" b="1" dirty="0" smtClean="0">
                <a:solidFill>
                  <a:srgbClr val="B60AAA"/>
                </a:solidFill>
              </a:rPr>
              <a:t>ascending fibers of the reticular formation. </a:t>
            </a:r>
            <a:endParaRPr lang="en-US" sz="2000" b="1" dirty="0" smtClean="0"/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They </a:t>
            </a:r>
            <a:r>
              <a:rPr lang="en-US" sz="2000" b="1" dirty="0" smtClean="0">
                <a:solidFill>
                  <a:srgbClr val="B60AAA"/>
                </a:solidFill>
              </a:rPr>
              <a:t>activate the cerebral cortex</a:t>
            </a:r>
            <a:r>
              <a:rPr lang="en-US" sz="2000" b="1" dirty="0" smtClean="0"/>
              <a:t> through the thalamus.</a:t>
            </a:r>
          </a:p>
        </p:txBody>
      </p:sp>
      <p:pic>
        <p:nvPicPr>
          <p:cNvPr id="29700" name="Picture 3" descr="C31693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618" t="2681" r="33519" b="41888"/>
          <a:stretch>
            <a:fillRect/>
          </a:stretch>
        </p:blipFill>
        <p:spPr>
          <a:xfrm>
            <a:off x="457200" y="1878013"/>
            <a:ext cx="4038600" cy="39751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E393E-9B16-4762-8671-99A50FD44A7E}" type="slidenum">
              <a:rPr lang="ar-SA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302" y="206893"/>
            <a:ext cx="8229600" cy="5161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NEURONES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638" y="1084263"/>
            <a:ext cx="4267200" cy="5412230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Raphe Nuclei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u="sng" dirty="0" smtClean="0"/>
              <a:t>Midline </a:t>
            </a:r>
            <a:r>
              <a:rPr lang="en-US" sz="2000" b="1" dirty="0"/>
              <a:t>reticular </a:t>
            </a:r>
            <a:r>
              <a:rPr lang="en-US" sz="2000" b="1" dirty="0" smtClean="0"/>
              <a:t>nuclei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 Its </a:t>
            </a:r>
            <a:r>
              <a:rPr lang="en-US" sz="2000" b="1" u="sng" dirty="0" smtClean="0"/>
              <a:t>ascending </a:t>
            </a:r>
            <a:r>
              <a:rPr lang="en-US" sz="2000" b="1" u="sng" dirty="0"/>
              <a:t>fibers </a:t>
            </a:r>
            <a:r>
              <a:rPr lang="en-US" sz="2000" b="1" dirty="0"/>
              <a:t>to the cerebral cortex are</a:t>
            </a:r>
            <a:r>
              <a:rPr lang="en-US" sz="2000" b="1" u="sng" dirty="0"/>
              <a:t> involved </a:t>
            </a:r>
            <a:r>
              <a:rPr lang="en-US" sz="2000" b="1" dirty="0"/>
              <a:t>in the </a:t>
            </a:r>
            <a:r>
              <a:rPr lang="en-US" sz="2000" b="1" dirty="0">
                <a:solidFill>
                  <a:srgbClr val="FF0000"/>
                </a:solidFill>
              </a:rPr>
              <a:t>mechanisms of </a:t>
            </a:r>
            <a:r>
              <a:rPr lang="en-US" sz="2000" b="1" dirty="0" smtClean="0">
                <a:solidFill>
                  <a:srgbClr val="FF0000"/>
                </a:solidFill>
              </a:rPr>
              <a:t>sleep. 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u="sng" dirty="0" smtClean="0"/>
              <a:t>Its </a:t>
            </a:r>
            <a:r>
              <a:rPr lang="en-US" sz="2000" b="1" u="sng" dirty="0"/>
              <a:t>descending fibers </a:t>
            </a:r>
            <a:r>
              <a:rPr lang="en-US" sz="2000" b="1" dirty="0"/>
              <a:t>to the spinal cord are</a:t>
            </a:r>
            <a:r>
              <a:rPr lang="en-US" sz="2000" b="1" u="sng" dirty="0"/>
              <a:t> involved</a:t>
            </a:r>
            <a:r>
              <a:rPr lang="en-US" sz="2000" b="1" dirty="0"/>
              <a:t> in the </a:t>
            </a:r>
            <a:r>
              <a:rPr lang="en-US" sz="2000" b="1" dirty="0">
                <a:solidFill>
                  <a:srgbClr val="FF0000"/>
                </a:solidFill>
              </a:rPr>
              <a:t>modulation of </a:t>
            </a:r>
            <a:r>
              <a:rPr lang="en-US" sz="2000" b="1" dirty="0" smtClean="0">
                <a:solidFill>
                  <a:srgbClr val="FF0000"/>
                </a:solidFill>
              </a:rPr>
              <a:t>Pain.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Locus </a:t>
            </a:r>
            <a:r>
              <a:rPr lang="en-US" sz="2000" b="1" dirty="0" err="1" smtClean="0">
                <a:solidFill>
                  <a:srgbClr val="0000FF"/>
                </a:solidFill>
              </a:rPr>
              <a:t>Ceruleus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Pigmented neurons that lie in the </a:t>
            </a:r>
            <a:r>
              <a:rPr lang="en-US" sz="2000" b="1" u="sng" dirty="0" err="1" smtClean="0"/>
              <a:t>tegmentum</a:t>
            </a:r>
            <a:r>
              <a:rPr lang="en-US" sz="2000" b="1" u="sng" dirty="0" smtClean="0"/>
              <a:t> of the caudal mid brain &amp; </a:t>
            </a:r>
            <a:r>
              <a:rPr lang="en-US" sz="2000" b="1" u="sng" dirty="0" err="1" smtClean="0"/>
              <a:t>rostral</a:t>
            </a:r>
            <a:r>
              <a:rPr lang="en-US" sz="2000" b="1" u="sng" dirty="0" smtClean="0"/>
              <a:t> pons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It is the </a:t>
            </a:r>
            <a:r>
              <a:rPr lang="en-US" sz="2000" b="1" dirty="0" smtClean="0">
                <a:solidFill>
                  <a:srgbClr val="B60AAA"/>
                </a:solidFill>
              </a:rPr>
              <a:t>main </a:t>
            </a:r>
            <a:r>
              <a:rPr lang="en-US" sz="2000" b="1" u="sng" dirty="0" smtClean="0">
                <a:solidFill>
                  <a:srgbClr val="B60AAA"/>
                </a:solidFill>
              </a:rPr>
              <a:t>noradrenergic</a:t>
            </a:r>
            <a:r>
              <a:rPr lang="en-US" sz="2000" b="1" dirty="0" smtClean="0">
                <a:solidFill>
                  <a:srgbClr val="B60AAA"/>
                </a:solidFill>
              </a:rPr>
              <a:t> cell group of the brain</a:t>
            </a:r>
            <a:r>
              <a:rPr lang="en-US" sz="2000" dirty="0" smtClean="0">
                <a:solidFill>
                  <a:srgbClr val="B60AAA"/>
                </a:solidFill>
              </a:rPr>
              <a:t>.</a:t>
            </a:r>
            <a:endParaRPr lang="en-US" sz="2000" b="1" dirty="0">
              <a:solidFill>
                <a:srgbClr val="B60AAA"/>
              </a:solidFill>
            </a:endParaRPr>
          </a:p>
        </p:txBody>
      </p:sp>
      <p:pic>
        <p:nvPicPr>
          <p:cNvPr id="12" name="Picture 6" descr="Untitled-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763" y="1146175"/>
            <a:ext cx="4852987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315200" y="4271963"/>
            <a:ext cx="552450" cy="300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83088" y="3910013"/>
            <a:ext cx="693737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18F4C-67D4-448E-810C-1A10EF450FCF}" type="slidenum">
              <a:rPr lang="ar-SA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59690"/>
            <a:ext cx="8229600" cy="233862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THANK YOU</a:t>
            </a:r>
            <a:endParaRPr lang="en-US" sz="9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D4606-F50C-4ABA-BA6F-C82C28E33610}" type="slidenum">
              <a:rPr lang="ar-SA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762000"/>
            <a:ext cx="4267200" cy="3886200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Traversed by the </a:t>
            </a:r>
            <a:r>
              <a:rPr lang="en-US" b="1" i="1" dirty="0" smtClean="0">
                <a:solidFill>
                  <a:srgbClr val="FF3399"/>
                </a:solidFill>
              </a:rPr>
              <a:t>Central Canal.</a:t>
            </a:r>
            <a:endParaRPr lang="en-US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00B0F0"/>
                </a:solidFill>
              </a:rPr>
              <a:t>Motor </a:t>
            </a:r>
            <a:r>
              <a:rPr lang="en-US" b="1" i="1" dirty="0" err="1" smtClean="0">
                <a:solidFill>
                  <a:srgbClr val="00B0F0"/>
                </a:solidFill>
              </a:rPr>
              <a:t>Decussation</a:t>
            </a:r>
            <a:r>
              <a:rPr lang="en-US" b="1" i="1" dirty="0" smtClean="0">
                <a:solidFill>
                  <a:srgbClr val="00B0F0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FF0066"/>
                </a:solidFill>
              </a:rPr>
              <a:t>Spinal Nucleus of Trigeminal</a:t>
            </a:r>
            <a:r>
              <a:rPr lang="en-US" b="1" i="1" dirty="0" smtClean="0"/>
              <a:t>. It </a:t>
            </a:r>
            <a:r>
              <a:rPr lang="en-US" b="1" i="1" dirty="0"/>
              <a:t>is </a:t>
            </a:r>
            <a:r>
              <a:rPr lang="en-US" b="1" i="1" dirty="0" smtClean="0"/>
              <a:t>a larger sensory nucleus.                                   It is the </a:t>
            </a:r>
            <a:r>
              <a:rPr lang="en-US" b="1" i="1" dirty="0"/>
              <a:t>brain stem  continuation of the </a:t>
            </a:r>
            <a:r>
              <a:rPr lang="en-US" b="1" i="1" dirty="0">
                <a:solidFill>
                  <a:srgbClr val="0000CC"/>
                </a:solidFill>
              </a:rPr>
              <a:t>Substantia </a:t>
            </a:r>
            <a:r>
              <a:rPr lang="en-US" b="1" i="1" dirty="0" err="1" smtClean="0">
                <a:solidFill>
                  <a:srgbClr val="0000CC"/>
                </a:solidFill>
              </a:rPr>
              <a:t>Gelatinosa</a:t>
            </a:r>
            <a:r>
              <a:rPr lang="en-US" b="1" i="1" dirty="0" smtClean="0">
                <a:solidFill>
                  <a:srgbClr val="0000CC"/>
                </a:solidFill>
              </a:rPr>
              <a:t> of spinal cord.</a:t>
            </a:r>
          </a:p>
        </p:txBody>
      </p:sp>
      <p:pic>
        <p:nvPicPr>
          <p:cNvPr id="5123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437832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35034" y="0"/>
            <a:ext cx="646017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CAUDAL (closed) MEDULLA</a:t>
            </a:r>
          </a:p>
        </p:txBody>
      </p:sp>
      <p:pic>
        <p:nvPicPr>
          <p:cNvPr id="5125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764738"/>
            <a:ext cx="3282950" cy="25066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9613" y="2727325"/>
            <a:ext cx="725487" cy="37782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8325" y="1608138"/>
            <a:ext cx="819150" cy="36988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128" name="TextBox 25"/>
          <p:cNvSpPr txBox="1">
            <a:spLocks noChangeArrowheads="1"/>
          </p:cNvSpPr>
          <p:nvPr/>
        </p:nvSpPr>
        <p:spPr bwMode="auto">
          <a:xfrm>
            <a:off x="1655763" y="3042863"/>
            <a:ext cx="18907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/>
              <a:t>T.S of Caudal part of M.O.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4322763" y="4903788"/>
            <a:ext cx="47625" cy="84137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F7041-56B6-4396-9F48-0669BCD0D4DA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10236-AC6B-43DB-99D3-0F0CDEA703A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153988" y="261938"/>
            <a:ext cx="87042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1. Most axons of cochlear nuclei cross the midline of pons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forming: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a. The medial </a:t>
            </a:r>
            <a:r>
              <a:rPr lang="en-US" sz="1600" dirty="0" err="1">
                <a:cs typeface="Times New Roman" pitchFamily="18" charset="0"/>
              </a:rPr>
              <a:t>lemniscus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b. The red nucleus.</a:t>
            </a:r>
            <a:endParaRPr lang="en-US" sz="1600" dirty="0"/>
          </a:p>
          <a:p>
            <a:pPr eaLnBrk="0" hangingPunct="0"/>
            <a:r>
              <a:rPr lang="en-US" sz="1600" b="1" dirty="0">
                <a:cs typeface="Times New Roman" pitchFamily="18" charset="0"/>
              </a:rPr>
              <a:t>         c. The trapezoid body.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d. The medial longitudinal fasciculus.</a:t>
            </a:r>
            <a:endParaRPr lang="en-US" sz="1600" dirty="0"/>
          </a:p>
          <a:p>
            <a:pPr rtl="1" eaLnBrk="0" hangingPunct="0"/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 2. The axons of the cochlear nuclei are represented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in: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</a:t>
            </a:r>
            <a:r>
              <a:rPr lang="en-US" sz="1600" b="1" dirty="0">
                <a:cs typeface="Times New Roman" pitchFamily="18" charset="0"/>
              </a:rPr>
              <a:t>   a. Trapezoid body.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b. Medial longitudinal bundle.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c. </a:t>
            </a:r>
            <a:r>
              <a:rPr lang="en-US" sz="1600" dirty="0" err="1">
                <a:cs typeface="Times New Roman" pitchFamily="18" charset="0"/>
              </a:rPr>
              <a:t>Tectospinal</a:t>
            </a:r>
            <a:r>
              <a:rPr lang="en-US" sz="1600" dirty="0">
                <a:cs typeface="Times New Roman" pitchFamily="18" charset="0"/>
              </a:rPr>
              <a:t> tract.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d. Spinal </a:t>
            </a:r>
            <a:r>
              <a:rPr lang="en-US" sz="1600" dirty="0" err="1">
                <a:cs typeface="Times New Roman" pitchFamily="18" charset="0"/>
              </a:rPr>
              <a:t>lemniscus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b="1" dirty="0">
                <a:cs typeface="Times New Roman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3. Which one of these nuclei is lying in the </a:t>
            </a:r>
            <a:r>
              <a:rPr lang="en-US" sz="1600" b="1" dirty="0" err="1">
                <a:solidFill>
                  <a:srgbClr val="FF0000"/>
                </a:solidFill>
                <a:cs typeface="Times New Roman" pitchFamily="18" charset="0"/>
              </a:rPr>
              <a:t>tegmentum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 of the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midbrain? 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a. Oculomotor nucleus 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b. Trochlear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</a:t>
            </a:r>
            <a:r>
              <a:rPr lang="en-US" sz="1600" b="1" dirty="0">
                <a:cs typeface="Times New Roman" pitchFamily="18" charset="0"/>
              </a:rPr>
              <a:t>      c. Red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e. Facial nucleus.</a:t>
            </a:r>
            <a:endParaRPr lang="en-US" sz="1600" dirty="0"/>
          </a:p>
          <a:p>
            <a:pPr rtl="1" eaLnBrk="0" hangingPunct="0"/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4.Parkinson's disease results from degeneration of: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a.Red</a:t>
            </a:r>
            <a:r>
              <a:rPr lang="en-US" sz="1600" dirty="0">
                <a:cs typeface="Times New Roman" pitchFamily="18" charset="0"/>
              </a:rPr>
              <a:t>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b.Pyramid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b="1" dirty="0">
                <a:cs typeface="Times New Roman" pitchFamily="18" charset="0"/>
              </a:rPr>
              <a:t>       </a:t>
            </a:r>
            <a:r>
              <a:rPr lang="en-US" sz="1600" b="1" dirty="0" err="1">
                <a:cs typeface="Times New Roman" pitchFamily="18" charset="0"/>
              </a:rPr>
              <a:t>c.Substantia</a:t>
            </a:r>
            <a:r>
              <a:rPr lang="en-US" sz="1600" b="1" dirty="0">
                <a:cs typeface="Times New Roman" pitchFamily="18" charset="0"/>
              </a:rPr>
              <a:t> </a:t>
            </a:r>
            <a:r>
              <a:rPr lang="en-US" sz="1600" b="1" dirty="0" err="1">
                <a:cs typeface="Times New Roman" pitchFamily="18" charset="0"/>
              </a:rPr>
              <a:t>nigra</a:t>
            </a:r>
            <a:r>
              <a:rPr lang="en-US" sz="1600" b="1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d.Inferior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err="1">
                <a:cs typeface="Times New Roman" pitchFamily="18" charset="0"/>
              </a:rPr>
              <a:t>olivary</a:t>
            </a:r>
            <a:r>
              <a:rPr lang="en-US" sz="1600" dirty="0">
                <a:cs typeface="Times New Roman" pitchFamily="18" charset="0"/>
              </a:rPr>
              <a:t> nucleus.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838200"/>
            <a:ext cx="3733800" cy="5216525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70C0"/>
                </a:solidFill>
              </a:rPr>
              <a:t>It is Motor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Decussation</a:t>
            </a:r>
            <a:r>
              <a:rPr lang="en-US" sz="2400" b="1" i="1" dirty="0" smtClean="0">
                <a:solidFill>
                  <a:srgbClr val="0070C0"/>
                </a:solidFill>
              </a:rPr>
              <a:t>.</a:t>
            </a:r>
            <a:endParaRPr lang="en-US" sz="2400" b="1" i="1" dirty="0" smtClean="0"/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Formed by </a:t>
            </a:r>
            <a:r>
              <a:rPr lang="en-US" sz="2400" b="1" i="1" dirty="0" smtClean="0"/>
              <a:t>p</a:t>
            </a:r>
            <a:r>
              <a:rPr lang="en-US" sz="2400" b="1" i="1" u="sng" dirty="0" smtClean="0"/>
              <a:t>yramidal fibers,</a:t>
            </a: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7030A0"/>
                </a:solidFill>
              </a:rPr>
              <a:t>(75-90%) cross </a:t>
            </a:r>
            <a:r>
              <a:rPr lang="en-US" sz="2400" b="1" i="1" dirty="0" smtClean="0"/>
              <a:t>to the opposite side. They descend in the lateral white column of the spinal cord as the </a:t>
            </a:r>
            <a:r>
              <a:rPr lang="en-US" sz="2400" b="1" i="1" dirty="0" smtClean="0">
                <a:solidFill>
                  <a:srgbClr val="9933FF"/>
                </a:solidFill>
              </a:rPr>
              <a:t>lateral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r>
              <a:rPr lang="en-US" sz="2400" b="1" i="1" dirty="0" smtClean="0">
                <a:solidFill>
                  <a:srgbClr val="7030A0"/>
                </a:solidFill>
              </a:rPr>
              <a:t>.</a:t>
            </a:r>
          </a:p>
          <a:p>
            <a:pPr eaLnBrk="1" hangingPunct="1"/>
            <a:r>
              <a:rPr lang="en-US" sz="2400" b="1" i="1" dirty="0" smtClean="0"/>
              <a:t>The </a:t>
            </a:r>
            <a:r>
              <a:rPr lang="en-US" sz="2400" b="1" i="1" dirty="0" smtClean="0">
                <a:solidFill>
                  <a:srgbClr val="C00000"/>
                </a:solidFill>
              </a:rPr>
              <a:t>uncrossed fibers </a:t>
            </a:r>
            <a:r>
              <a:rPr lang="en-US" sz="2400" b="1" i="1" dirty="0" smtClean="0"/>
              <a:t>form the </a:t>
            </a:r>
            <a:r>
              <a:rPr lang="en-US" sz="2400" b="1" i="1" dirty="0" smtClean="0">
                <a:solidFill>
                  <a:srgbClr val="9933FF"/>
                </a:solidFill>
              </a:rPr>
              <a:t>anterior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endParaRPr lang="en-US" sz="2400" b="1" i="1" dirty="0" smtClean="0">
              <a:solidFill>
                <a:srgbClr val="00B050"/>
              </a:solidFill>
            </a:endParaRPr>
          </a:p>
        </p:txBody>
      </p:sp>
      <p:pic>
        <p:nvPicPr>
          <p:cNvPr id="7171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746125"/>
            <a:ext cx="5183187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429000" y="3124200"/>
            <a:ext cx="1930400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Decuss-</a:t>
            </a:r>
            <a:r>
              <a:rPr lang="en-US" sz="1600"/>
              <a:t> = crossing</a:t>
            </a:r>
          </a:p>
        </p:txBody>
      </p:sp>
      <p:pic>
        <p:nvPicPr>
          <p:cNvPr id="11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088" y="4606925"/>
            <a:ext cx="35655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363663" y="6365875"/>
            <a:ext cx="504825" cy="1651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076325" y="6578600"/>
            <a:ext cx="763588" cy="2794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316163" y="6294438"/>
            <a:ext cx="712787" cy="344487"/>
          </a:xfrm>
          <a:custGeom>
            <a:avLst/>
            <a:gdLst>
              <a:gd name="T0" fmla="*/ 2147483647 w 501"/>
              <a:gd name="T1" fmla="*/ 2147483647 h 315"/>
              <a:gd name="T2" fmla="*/ 2147483647 w 501"/>
              <a:gd name="T3" fmla="*/ 2147483647 h 315"/>
              <a:gd name="T4" fmla="*/ 2147483647 w 501"/>
              <a:gd name="T5" fmla="*/ 2147483647 h 315"/>
              <a:gd name="T6" fmla="*/ 2147483647 w 501"/>
              <a:gd name="T7" fmla="*/ 2147483647 h 315"/>
              <a:gd name="T8" fmla="*/ 0 w 501"/>
              <a:gd name="T9" fmla="*/ 2147483647 h 315"/>
              <a:gd name="T10" fmla="*/ 2147483647 w 501"/>
              <a:gd name="T11" fmla="*/ 2147483647 h 315"/>
              <a:gd name="T12" fmla="*/ 2147483647 w 501"/>
              <a:gd name="T13" fmla="*/ 2147483647 h 315"/>
              <a:gd name="T14" fmla="*/ 2147483647 w 501"/>
              <a:gd name="T15" fmla="*/ 2147483647 h 315"/>
              <a:gd name="T16" fmla="*/ 2147483647 w 501"/>
              <a:gd name="T17" fmla="*/ 2147483647 h 315"/>
              <a:gd name="T18" fmla="*/ 2147483647 w 501"/>
              <a:gd name="T19" fmla="*/ 2147483647 h 315"/>
              <a:gd name="T20" fmla="*/ 2147483647 w 501"/>
              <a:gd name="T21" fmla="*/ 2147483647 h 315"/>
              <a:gd name="T22" fmla="*/ 2147483647 w 501"/>
              <a:gd name="T23" fmla="*/ 2147483647 h 315"/>
              <a:gd name="T24" fmla="*/ 2147483647 w 501"/>
              <a:gd name="T25" fmla="*/ 2147483647 h 315"/>
              <a:gd name="T26" fmla="*/ 2147483647 w 501"/>
              <a:gd name="T27" fmla="*/ 2147483647 h 315"/>
              <a:gd name="T28" fmla="*/ 2147483647 w 501"/>
              <a:gd name="T29" fmla="*/ 2147483647 h 315"/>
              <a:gd name="T30" fmla="*/ 2147483647 w 501"/>
              <a:gd name="T31" fmla="*/ 2147483647 h 315"/>
              <a:gd name="T32" fmla="*/ 2147483647 w 501"/>
              <a:gd name="T33" fmla="*/ 2147483647 h 315"/>
              <a:gd name="T34" fmla="*/ 2147483647 w 501"/>
              <a:gd name="T35" fmla="*/ 2147483647 h 315"/>
              <a:gd name="T36" fmla="*/ 2147483647 w 501"/>
              <a:gd name="T37" fmla="*/ 2147483647 h 315"/>
              <a:gd name="T38" fmla="*/ 2147483647 w 501"/>
              <a:gd name="T39" fmla="*/ 2147483647 h 315"/>
              <a:gd name="T40" fmla="*/ 2147483647 w 501"/>
              <a:gd name="T41" fmla="*/ 2147483647 h 315"/>
              <a:gd name="T42" fmla="*/ 2147483647 w 501"/>
              <a:gd name="T43" fmla="*/ 0 h 315"/>
              <a:gd name="T44" fmla="*/ 2147483647 w 501"/>
              <a:gd name="T45" fmla="*/ 2147483647 h 315"/>
              <a:gd name="T46" fmla="*/ 2147483647 w 501"/>
              <a:gd name="T47" fmla="*/ 2147483647 h 315"/>
              <a:gd name="T48" fmla="*/ 2147483647 w 501"/>
              <a:gd name="T49" fmla="*/ 2147483647 h 3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01"/>
              <a:gd name="T76" fmla="*/ 0 h 315"/>
              <a:gd name="T77" fmla="*/ 501 w 501"/>
              <a:gd name="T78" fmla="*/ 315 h 3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01" h="315">
                <a:moveTo>
                  <a:pt x="124" y="4"/>
                </a:moveTo>
                <a:cubicBezTo>
                  <a:pt x="116" y="7"/>
                  <a:pt x="108" y="9"/>
                  <a:pt x="100" y="12"/>
                </a:cubicBezTo>
                <a:cubicBezTo>
                  <a:pt x="96" y="13"/>
                  <a:pt x="88" y="16"/>
                  <a:pt x="88" y="16"/>
                </a:cubicBezTo>
                <a:cubicBezTo>
                  <a:pt x="83" y="34"/>
                  <a:pt x="84" y="41"/>
                  <a:pt x="68" y="52"/>
                </a:cubicBezTo>
                <a:cubicBezTo>
                  <a:pt x="50" y="79"/>
                  <a:pt x="25" y="83"/>
                  <a:pt x="0" y="100"/>
                </a:cubicBezTo>
                <a:cubicBezTo>
                  <a:pt x="38" y="138"/>
                  <a:pt x="66" y="165"/>
                  <a:pt x="112" y="196"/>
                </a:cubicBezTo>
                <a:cubicBezTo>
                  <a:pt x="128" y="207"/>
                  <a:pt x="143" y="213"/>
                  <a:pt x="160" y="224"/>
                </a:cubicBezTo>
                <a:cubicBezTo>
                  <a:pt x="164" y="227"/>
                  <a:pt x="172" y="232"/>
                  <a:pt x="172" y="232"/>
                </a:cubicBezTo>
                <a:cubicBezTo>
                  <a:pt x="190" y="259"/>
                  <a:pt x="246" y="273"/>
                  <a:pt x="276" y="288"/>
                </a:cubicBezTo>
                <a:cubicBezTo>
                  <a:pt x="292" y="296"/>
                  <a:pt x="307" y="302"/>
                  <a:pt x="324" y="308"/>
                </a:cubicBezTo>
                <a:cubicBezTo>
                  <a:pt x="328" y="309"/>
                  <a:pt x="336" y="312"/>
                  <a:pt x="336" y="312"/>
                </a:cubicBezTo>
                <a:cubicBezTo>
                  <a:pt x="356" y="305"/>
                  <a:pt x="414" y="309"/>
                  <a:pt x="424" y="308"/>
                </a:cubicBezTo>
                <a:cubicBezTo>
                  <a:pt x="464" y="295"/>
                  <a:pt x="402" y="315"/>
                  <a:pt x="452" y="300"/>
                </a:cubicBezTo>
                <a:cubicBezTo>
                  <a:pt x="460" y="298"/>
                  <a:pt x="476" y="292"/>
                  <a:pt x="476" y="292"/>
                </a:cubicBezTo>
                <a:cubicBezTo>
                  <a:pt x="480" y="280"/>
                  <a:pt x="484" y="268"/>
                  <a:pt x="488" y="256"/>
                </a:cubicBezTo>
                <a:cubicBezTo>
                  <a:pt x="491" y="248"/>
                  <a:pt x="496" y="232"/>
                  <a:pt x="496" y="232"/>
                </a:cubicBezTo>
                <a:cubicBezTo>
                  <a:pt x="493" y="188"/>
                  <a:pt x="501" y="166"/>
                  <a:pt x="460" y="152"/>
                </a:cubicBezTo>
                <a:cubicBezTo>
                  <a:pt x="437" y="118"/>
                  <a:pt x="468" y="158"/>
                  <a:pt x="440" y="136"/>
                </a:cubicBezTo>
                <a:cubicBezTo>
                  <a:pt x="427" y="125"/>
                  <a:pt x="431" y="114"/>
                  <a:pt x="416" y="104"/>
                </a:cubicBezTo>
                <a:cubicBezTo>
                  <a:pt x="403" y="84"/>
                  <a:pt x="412" y="95"/>
                  <a:pt x="384" y="76"/>
                </a:cubicBezTo>
                <a:cubicBezTo>
                  <a:pt x="376" y="71"/>
                  <a:pt x="360" y="60"/>
                  <a:pt x="360" y="60"/>
                </a:cubicBezTo>
                <a:cubicBezTo>
                  <a:pt x="338" y="27"/>
                  <a:pt x="288" y="21"/>
                  <a:pt x="256" y="0"/>
                </a:cubicBezTo>
                <a:cubicBezTo>
                  <a:pt x="239" y="17"/>
                  <a:pt x="217" y="9"/>
                  <a:pt x="192" y="12"/>
                </a:cubicBezTo>
                <a:cubicBezTo>
                  <a:pt x="179" y="10"/>
                  <a:pt x="142" y="3"/>
                  <a:pt x="132" y="4"/>
                </a:cubicBezTo>
                <a:cubicBezTo>
                  <a:pt x="121" y="5"/>
                  <a:pt x="88" y="22"/>
                  <a:pt x="124" y="4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2689225" y="5842000"/>
            <a:ext cx="869950" cy="712788"/>
          </a:xfrm>
          <a:custGeom>
            <a:avLst/>
            <a:gdLst>
              <a:gd name="T0" fmla="*/ 2147483647 w 548"/>
              <a:gd name="T1" fmla="*/ 2147483647 h 527"/>
              <a:gd name="T2" fmla="*/ 2147483647 w 548"/>
              <a:gd name="T3" fmla="*/ 2147483647 h 527"/>
              <a:gd name="T4" fmla="*/ 2147483647 w 548"/>
              <a:gd name="T5" fmla="*/ 2147483647 h 527"/>
              <a:gd name="T6" fmla="*/ 2147483647 w 548"/>
              <a:gd name="T7" fmla="*/ 2147483647 h 527"/>
              <a:gd name="T8" fmla="*/ 2147483647 w 548"/>
              <a:gd name="T9" fmla="*/ 2147483647 h 527"/>
              <a:gd name="T10" fmla="*/ 2147483647 w 548"/>
              <a:gd name="T11" fmla="*/ 2147483647 h 527"/>
              <a:gd name="T12" fmla="*/ 2147483647 w 548"/>
              <a:gd name="T13" fmla="*/ 2147483647 h 527"/>
              <a:gd name="T14" fmla="*/ 2147483647 w 548"/>
              <a:gd name="T15" fmla="*/ 2147483647 h 527"/>
              <a:gd name="T16" fmla="*/ 2147483647 w 548"/>
              <a:gd name="T17" fmla="*/ 2147483647 h 527"/>
              <a:gd name="T18" fmla="*/ 2147483647 w 548"/>
              <a:gd name="T19" fmla="*/ 2147483647 h 527"/>
              <a:gd name="T20" fmla="*/ 2147483647 w 548"/>
              <a:gd name="T21" fmla="*/ 2147483647 h 527"/>
              <a:gd name="T22" fmla="*/ 2147483647 w 548"/>
              <a:gd name="T23" fmla="*/ 2147483647 h 527"/>
              <a:gd name="T24" fmla="*/ 2147483647 w 548"/>
              <a:gd name="T25" fmla="*/ 2147483647 h 527"/>
              <a:gd name="T26" fmla="*/ 2147483647 w 548"/>
              <a:gd name="T27" fmla="*/ 2147483647 h 527"/>
              <a:gd name="T28" fmla="*/ 2147483647 w 548"/>
              <a:gd name="T29" fmla="*/ 2147483647 h 527"/>
              <a:gd name="T30" fmla="*/ 2147483647 w 548"/>
              <a:gd name="T31" fmla="*/ 2147483647 h 527"/>
              <a:gd name="T32" fmla="*/ 2147483647 w 548"/>
              <a:gd name="T33" fmla="*/ 2147483647 h 527"/>
              <a:gd name="T34" fmla="*/ 2147483647 w 548"/>
              <a:gd name="T35" fmla="*/ 2147483647 h 527"/>
              <a:gd name="T36" fmla="*/ 2147483647 w 548"/>
              <a:gd name="T37" fmla="*/ 0 h 527"/>
              <a:gd name="T38" fmla="*/ 2147483647 w 548"/>
              <a:gd name="T39" fmla="*/ 0 h 527"/>
              <a:gd name="T40" fmla="*/ 2147483647 w 548"/>
              <a:gd name="T41" fmla="*/ 2147483647 h 527"/>
              <a:gd name="T42" fmla="*/ 2147483647 w 548"/>
              <a:gd name="T43" fmla="*/ 2147483647 h 527"/>
              <a:gd name="T44" fmla="*/ 2147483647 w 548"/>
              <a:gd name="T45" fmla="*/ 2147483647 h 527"/>
              <a:gd name="T46" fmla="*/ 2147483647 w 548"/>
              <a:gd name="T47" fmla="*/ 2147483647 h 527"/>
              <a:gd name="T48" fmla="*/ 2147483647 w 548"/>
              <a:gd name="T49" fmla="*/ 2147483647 h 527"/>
              <a:gd name="T50" fmla="*/ 2147483647 w 548"/>
              <a:gd name="T51" fmla="*/ 2147483647 h 527"/>
              <a:gd name="T52" fmla="*/ 0 w 548"/>
              <a:gd name="T53" fmla="*/ 2147483647 h 527"/>
              <a:gd name="T54" fmla="*/ 2147483647 w 548"/>
              <a:gd name="T55" fmla="*/ 2147483647 h 527"/>
              <a:gd name="T56" fmla="*/ 2147483647 w 548"/>
              <a:gd name="T57" fmla="*/ 2147483647 h 527"/>
              <a:gd name="T58" fmla="*/ 2147483647 w 548"/>
              <a:gd name="T59" fmla="*/ 2147483647 h 527"/>
              <a:gd name="T60" fmla="*/ 2147483647 w 548"/>
              <a:gd name="T61" fmla="*/ 2147483647 h 527"/>
              <a:gd name="T62" fmla="*/ 2147483647 w 548"/>
              <a:gd name="T63" fmla="*/ 2147483647 h 527"/>
              <a:gd name="T64" fmla="*/ 2147483647 w 548"/>
              <a:gd name="T65" fmla="*/ 2147483647 h 527"/>
              <a:gd name="T66" fmla="*/ 2147483647 w 548"/>
              <a:gd name="T67" fmla="*/ 2147483647 h 52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48"/>
              <a:gd name="T103" fmla="*/ 0 h 527"/>
              <a:gd name="T104" fmla="*/ 548 w 548"/>
              <a:gd name="T105" fmla="*/ 527 h 52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48" h="527">
                <a:moveTo>
                  <a:pt x="260" y="508"/>
                </a:moveTo>
                <a:cubicBezTo>
                  <a:pt x="276" y="497"/>
                  <a:pt x="291" y="491"/>
                  <a:pt x="308" y="480"/>
                </a:cubicBezTo>
                <a:cubicBezTo>
                  <a:pt x="325" y="469"/>
                  <a:pt x="336" y="455"/>
                  <a:pt x="356" y="448"/>
                </a:cubicBezTo>
                <a:cubicBezTo>
                  <a:pt x="375" y="429"/>
                  <a:pt x="363" y="439"/>
                  <a:pt x="392" y="420"/>
                </a:cubicBezTo>
                <a:cubicBezTo>
                  <a:pt x="396" y="417"/>
                  <a:pt x="404" y="412"/>
                  <a:pt x="404" y="412"/>
                </a:cubicBezTo>
                <a:cubicBezTo>
                  <a:pt x="412" y="400"/>
                  <a:pt x="424" y="389"/>
                  <a:pt x="436" y="380"/>
                </a:cubicBezTo>
                <a:cubicBezTo>
                  <a:pt x="444" y="374"/>
                  <a:pt x="460" y="364"/>
                  <a:pt x="460" y="364"/>
                </a:cubicBezTo>
                <a:cubicBezTo>
                  <a:pt x="469" y="350"/>
                  <a:pt x="476" y="345"/>
                  <a:pt x="492" y="340"/>
                </a:cubicBezTo>
                <a:cubicBezTo>
                  <a:pt x="495" y="336"/>
                  <a:pt x="497" y="331"/>
                  <a:pt x="500" y="328"/>
                </a:cubicBezTo>
                <a:cubicBezTo>
                  <a:pt x="503" y="325"/>
                  <a:pt x="509" y="324"/>
                  <a:pt x="512" y="320"/>
                </a:cubicBezTo>
                <a:cubicBezTo>
                  <a:pt x="526" y="304"/>
                  <a:pt x="529" y="289"/>
                  <a:pt x="540" y="272"/>
                </a:cubicBezTo>
                <a:cubicBezTo>
                  <a:pt x="533" y="252"/>
                  <a:pt x="535" y="264"/>
                  <a:pt x="544" y="236"/>
                </a:cubicBezTo>
                <a:cubicBezTo>
                  <a:pt x="545" y="232"/>
                  <a:pt x="548" y="224"/>
                  <a:pt x="548" y="224"/>
                </a:cubicBezTo>
                <a:cubicBezTo>
                  <a:pt x="541" y="194"/>
                  <a:pt x="548" y="148"/>
                  <a:pt x="524" y="124"/>
                </a:cubicBezTo>
                <a:cubicBezTo>
                  <a:pt x="511" y="111"/>
                  <a:pt x="515" y="120"/>
                  <a:pt x="500" y="112"/>
                </a:cubicBezTo>
                <a:cubicBezTo>
                  <a:pt x="492" y="107"/>
                  <a:pt x="476" y="96"/>
                  <a:pt x="476" y="96"/>
                </a:cubicBezTo>
                <a:cubicBezTo>
                  <a:pt x="471" y="80"/>
                  <a:pt x="466" y="73"/>
                  <a:pt x="452" y="64"/>
                </a:cubicBezTo>
                <a:cubicBezTo>
                  <a:pt x="440" y="46"/>
                  <a:pt x="417" y="39"/>
                  <a:pt x="396" y="32"/>
                </a:cubicBezTo>
                <a:cubicBezTo>
                  <a:pt x="359" y="20"/>
                  <a:pt x="322" y="8"/>
                  <a:pt x="284" y="0"/>
                </a:cubicBezTo>
                <a:cubicBezTo>
                  <a:pt x="252" y="11"/>
                  <a:pt x="292" y="0"/>
                  <a:pt x="260" y="0"/>
                </a:cubicBezTo>
                <a:cubicBezTo>
                  <a:pt x="225" y="0"/>
                  <a:pt x="167" y="16"/>
                  <a:pt x="132" y="28"/>
                </a:cubicBezTo>
                <a:cubicBezTo>
                  <a:pt x="101" y="59"/>
                  <a:pt x="78" y="94"/>
                  <a:pt x="64" y="136"/>
                </a:cubicBezTo>
                <a:cubicBezTo>
                  <a:pt x="60" y="148"/>
                  <a:pt x="56" y="160"/>
                  <a:pt x="52" y="172"/>
                </a:cubicBezTo>
                <a:cubicBezTo>
                  <a:pt x="51" y="176"/>
                  <a:pt x="48" y="184"/>
                  <a:pt x="48" y="184"/>
                </a:cubicBezTo>
                <a:cubicBezTo>
                  <a:pt x="45" y="203"/>
                  <a:pt x="43" y="235"/>
                  <a:pt x="32" y="252"/>
                </a:cubicBezTo>
                <a:cubicBezTo>
                  <a:pt x="24" y="264"/>
                  <a:pt x="16" y="276"/>
                  <a:pt x="8" y="288"/>
                </a:cubicBezTo>
                <a:cubicBezTo>
                  <a:pt x="5" y="292"/>
                  <a:pt x="0" y="300"/>
                  <a:pt x="0" y="300"/>
                </a:cubicBezTo>
                <a:cubicBezTo>
                  <a:pt x="2" y="306"/>
                  <a:pt x="9" y="338"/>
                  <a:pt x="12" y="340"/>
                </a:cubicBezTo>
                <a:cubicBezTo>
                  <a:pt x="34" y="355"/>
                  <a:pt x="64" y="359"/>
                  <a:pt x="84" y="372"/>
                </a:cubicBezTo>
                <a:cubicBezTo>
                  <a:pt x="114" y="392"/>
                  <a:pt x="146" y="421"/>
                  <a:pt x="180" y="432"/>
                </a:cubicBezTo>
                <a:cubicBezTo>
                  <a:pt x="188" y="444"/>
                  <a:pt x="212" y="460"/>
                  <a:pt x="212" y="460"/>
                </a:cubicBezTo>
                <a:cubicBezTo>
                  <a:pt x="220" y="472"/>
                  <a:pt x="244" y="519"/>
                  <a:pt x="248" y="520"/>
                </a:cubicBezTo>
                <a:cubicBezTo>
                  <a:pt x="252" y="521"/>
                  <a:pt x="257" y="527"/>
                  <a:pt x="260" y="524"/>
                </a:cubicBezTo>
                <a:cubicBezTo>
                  <a:pt x="264" y="520"/>
                  <a:pt x="260" y="513"/>
                  <a:pt x="260" y="508"/>
                </a:cubicBezTo>
                <a:close/>
              </a:path>
            </a:pathLst>
          </a:cu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76200"/>
            <a:ext cx="7924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PYRAMIDAL DECUSSATION</a:t>
            </a:r>
          </a:p>
        </p:txBody>
      </p:sp>
      <p:sp>
        <p:nvSpPr>
          <p:cNvPr id="18" name="Frame 17"/>
          <p:cNvSpPr/>
          <p:nvPr/>
        </p:nvSpPr>
        <p:spPr>
          <a:xfrm>
            <a:off x="415925" y="3122613"/>
            <a:ext cx="1009650" cy="4397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355600" y="3883025"/>
            <a:ext cx="1770063" cy="238125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439738" y="4192588"/>
            <a:ext cx="1781175" cy="2492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2A3A0-3C7C-45BE-A33B-1601C808EF34}" type="slidenum">
              <a:rPr lang="ar-SA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3242" y="630238"/>
            <a:ext cx="4757057" cy="4381149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00FF"/>
                </a:solidFill>
              </a:rPr>
              <a:t>The Nucleus Extends </a:t>
            </a:r>
          </a:p>
          <a:p>
            <a:pPr lvl="1" eaLnBrk="1" hangingPunct="1"/>
            <a:r>
              <a:rPr lang="en-US" sz="2000" b="1" i="1" dirty="0" smtClean="0"/>
              <a:t>Through the whole  length of the brain stem and into upper  segments of spinal cord. </a:t>
            </a:r>
          </a:p>
          <a:p>
            <a:pPr lvl="1" eaLnBrk="1" hangingPunct="1"/>
            <a:r>
              <a:rPr lang="en-US" sz="2000" b="1" i="1" dirty="0" smtClean="0"/>
              <a:t>It lies in all levels of M.O medial to the spinal tract of the trigeminal.</a:t>
            </a:r>
          </a:p>
          <a:p>
            <a:pPr lvl="1" eaLnBrk="1" hangingPunct="1"/>
            <a:r>
              <a:rPr lang="en-US" sz="2000" b="1" i="1" dirty="0" smtClean="0"/>
              <a:t>It receives </a:t>
            </a:r>
            <a:r>
              <a:rPr lang="en-US" sz="2000" b="1" i="1" dirty="0" smtClean="0">
                <a:solidFill>
                  <a:srgbClr val="0070C0"/>
                </a:solidFill>
              </a:rPr>
              <a:t>pain and temperature </a:t>
            </a:r>
            <a:r>
              <a:rPr lang="en-US" sz="2000" b="1" i="1" dirty="0" smtClean="0"/>
              <a:t>from </a:t>
            </a:r>
            <a:r>
              <a:rPr lang="en-US" sz="2000" b="1" i="1" dirty="0" smtClean="0">
                <a:solidFill>
                  <a:srgbClr val="FF0000"/>
                </a:solidFill>
              </a:rPr>
              <a:t>face, forehead.</a:t>
            </a:r>
          </a:p>
          <a:p>
            <a:pPr lvl="1" eaLnBrk="1" hangingPunct="1"/>
            <a:r>
              <a:rPr lang="en-US" sz="2000" b="1" i="1" dirty="0" smtClean="0">
                <a:solidFill>
                  <a:srgbClr val="0000FF"/>
                </a:solidFill>
              </a:rPr>
              <a:t>Its tract </a:t>
            </a:r>
            <a:r>
              <a:rPr lang="en-US" sz="2000" b="1" i="1" dirty="0" smtClean="0">
                <a:solidFill>
                  <a:srgbClr val="F40AFA"/>
                </a:solidFill>
              </a:rPr>
              <a:t>present in all levels of M.O. </a:t>
            </a:r>
            <a:r>
              <a:rPr lang="en-US" sz="2000" b="1" i="1" dirty="0" smtClean="0"/>
              <a:t>is formed of descending fibers that terminate in the trigeminal nucleus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pPr eaLnBrk="1" hangingPunct="1"/>
            <a:endParaRPr lang="en-US" sz="24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899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TRIGEMINAL SENSORY  NUCLEUS &amp; TRACT</a:t>
            </a:r>
          </a:p>
        </p:txBody>
      </p:sp>
      <p:pic>
        <p:nvPicPr>
          <p:cNvPr id="13" name="Picture 3" descr="Untitled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8" y="3810000"/>
            <a:ext cx="33845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685800"/>
            <a:ext cx="3743325" cy="3382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33400" y="5756275"/>
            <a:ext cx="908050" cy="111125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457200" y="4889500"/>
            <a:ext cx="695325" cy="635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1285875" y="1981200"/>
            <a:ext cx="546100" cy="544513"/>
          </a:xfrm>
          <a:custGeom>
            <a:avLst/>
            <a:gdLst>
              <a:gd name="T0" fmla="*/ 2147483647 w 344"/>
              <a:gd name="T1" fmla="*/ 2147483647 h 343"/>
              <a:gd name="T2" fmla="*/ 2147483647 w 344"/>
              <a:gd name="T3" fmla="*/ 2147483647 h 343"/>
              <a:gd name="T4" fmla="*/ 2147483647 w 344"/>
              <a:gd name="T5" fmla="*/ 2147483647 h 343"/>
              <a:gd name="T6" fmla="*/ 2147483647 w 344"/>
              <a:gd name="T7" fmla="*/ 2147483647 h 343"/>
              <a:gd name="T8" fmla="*/ 2147483647 w 344"/>
              <a:gd name="T9" fmla="*/ 2147483647 h 343"/>
              <a:gd name="T10" fmla="*/ 2147483647 w 344"/>
              <a:gd name="T11" fmla="*/ 2147483647 h 343"/>
              <a:gd name="T12" fmla="*/ 2147483647 w 344"/>
              <a:gd name="T13" fmla="*/ 2147483647 h 343"/>
              <a:gd name="T14" fmla="*/ 0 w 344"/>
              <a:gd name="T15" fmla="*/ 2147483647 h 343"/>
              <a:gd name="T16" fmla="*/ 2147483647 w 344"/>
              <a:gd name="T17" fmla="*/ 2147483647 h 343"/>
              <a:gd name="T18" fmla="*/ 2147483647 w 344"/>
              <a:gd name="T19" fmla="*/ 2147483647 h 343"/>
              <a:gd name="T20" fmla="*/ 2147483647 w 344"/>
              <a:gd name="T21" fmla="*/ 2147483647 h 343"/>
              <a:gd name="T22" fmla="*/ 2147483647 w 344"/>
              <a:gd name="T23" fmla="*/ 2147483647 h 343"/>
              <a:gd name="T24" fmla="*/ 2147483647 w 344"/>
              <a:gd name="T25" fmla="*/ 2147483647 h 343"/>
              <a:gd name="T26" fmla="*/ 2147483647 w 344"/>
              <a:gd name="T27" fmla="*/ 2147483647 h 343"/>
              <a:gd name="T28" fmla="*/ 2147483647 w 344"/>
              <a:gd name="T29" fmla="*/ 2147483647 h 343"/>
              <a:gd name="T30" fmla="*/ 2147483647 w 344"/>
              <a:gd name="T31" fmla="*/ 2147483647 h 343"/>
              <a:gd name="T32" fmla="*/ 2147483647 w 344"/>
              <a:gd name="T33" fmla="*/ 2147483647 h 343"/>
              <a:gd name="T34" fmla="*/ 2147483647 w 344"/>
              <a:gd name="T35" fmla="*/ 2147483647 h 343"/>
              <a:gd name="T36" fmla="*/ 2147483647 w 344"/>
              <a:gd name="T37" fmla="*/ 2147483647 h 343"/>
              <a:gd name="T38" fmla="*/ 2147483647 w 344"/>
              <a:gd name="T39" fmla="*/ 2147483647 h 343"/>
              <a:gd name="T40" fmla="*/ 2147483647 w 344"/>
              <a:gd name="T41" fmla="*/ 0 h 34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4"/>
              <a:gd name="T64" fmla="*/ 0 h 343"/>
              <a:gd name="T65" fmla="*/ 344 w 344"/>
              <a:gd name="T66" fmla="*/ 343 h 34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4" h="343">
                <a:moveTo>
                  <a:pt x="256" y="22"/>
                </a:moveTo>
                <a:cubicBezTo>
                  <a:pt x="217" y="9"/>
                  <a:pt x="171" y="18"/>
                  <a:pt x="132" y="30"/>
                </a:cubicBezTo>
                <a:cubicBezTo>
                  <a:pt x="102" y="39"/>
                  <a:pt x="112" y="36"/>
                  <a:pt x="84" y="54"/>
                </a:cubicBezTo>
                <a:cubicBezTo>
                  <a:pt x="80" y="57"/>
                  <a:pt x="72" y="62"/>
                  <a:pt x="72" y="62"/>
                </a:cubicBezTo>
                <a:cubicBezTo>
                  <a:pt x="53" y="90"/>
                  <a:pt x="64" y="81"/>
                  <a:pt x="44" y="94"/>
                </a:cubicBezTo>
                <a:cubicBezTo>
                  <a:pt x="37" y="116"/>
                  <a:pt x="19" y="133"/>
                  <a:pt x="12" y="154"/>
                </a:cubicBezTo>
                <a:cubicBezTo>
                  <a:pt x="9" y="162"/>
                  <a:pt x="7" y="170"/>
                  <a:pt x="4" y="178"/>
                </a:cubicBezTo>
                <a:cubicBezTo>
                  <a:pt x="3" y="182"/>
                  <a:pt x="0" y="190"/>
                  <a:pt x="0" y="190"/>
                </a:cubicBezTo>
                <a:cubicBezTo>
                  <a:pt x="11" y="223"/>
                  <a:pt x="7" y="284"/>
                  <a:pt x="48" y="298"/>
                </a:cubicBezTo>
                <a:cubicBezTo>
                  <a:pt x="73" y="323"/>
                  <a:pt x="125" y="333"/>
                  <a:pt x="160" y="342"/>
                </a:cubicBezTo>
                <a:cubicBezTo>
                  <a:pt x="186" y="335"/>
                  <a:pt x="209" y="343"/>
                  <a:pt x="236" y="334"/>
                </a:cubicBezTo>
                <a:cubicBezTo>
                  <a:pt x="253" y="317"/>
                  <a:pt x="241" y="318"/>
                  <a:pt x="248" y="298"/>
                </a:cubicBezTo>
                <a:cubicBezTo>
                  <a:pt x="243" y="284"/>
                  <a:pt x="258" y="226"/>
                  <a:pt x="272" y="214"/>
                </a:cubicBezTo>
                <a:cubicBezTo>
                  <a:pt x="283" y="205"/>
                  <a:pt x="296" y="198"/>
                  <a:pt x="308" y="190"/>
                </a:cubicBezTo>
                <a:cubicBezTo>
                  <a:pt x="312" y="187"/>
                  <a:pt x="320" y="182"/>
                  <a:pt x="320" y="182"/>
                </a:cubicBezTo>
                <a:cubicBezTo>
                  <a:pt x="330" y="152"/>
                  <a:pt x="315" y="188"/>
                  <a:pt x="336" y="162"/>
                </a:cubicBezTo>
                <a:cubicBezTo>
                  <a:pt x="338" y="159"/>
                  <a:pt x="344" y="135"/>
                  <a:pt x="344" y="134"/>
                </a:cubicBezTo>
                <a:cubicBezTo>
                  <a:pt x="336" y="81"/>
                  <a:pt x="328" y="74"/>
                  <a:pt x="284" y="50"/>
                </a:cubicBezTo>
                <a:cubicBezTo>
                  <a:pt x="237" y="24"/>
                  <a:pt x="283" y="42"/>
                  <a:pt x="236" y="26"/>
                </a:cubicBezTo>
                <a:cubicBezTo>
                  <a:pt x="232" y="25"/>
                  <a:pt x="224" y="22"/>
                  <a:pt x="224" y="22"/>
                </a:cubicBezTo>
                <a:lnTo>
                  <a:pt x="174" y="0"/>
                </a:lnTo>
              </a:path>
            </a:pathLst>
          </a:cu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6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3562350"/>
            <a:ext cx="367982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7"/>
          <p:cNvSpPr>
            <a:spLocks/>
          </p:cNvSpPr>
          <p:nvPr/>
        </p:nvSpPr>
        <p:spPr bwMode="auto">
          <a:xfrm>
            <a:off x="1258888" y="4610100"/>
            <a:ext cx="450850" cy="685800"/>
          </a:xfrm>
          <a:custGeom>
            <a:avLst/>
            <a:gdLst>
              <a:gd name="T0" fmla="*/ 2147483647 w 284"/>
              <a:gd name="T1" fmla="*/ 2147483647 h 432"/>
              <a:gd name="T2" fmla="*/ 2147483647 w 284"/>
              <a:gd name="T3" fmla="*/ 2147483647 h 432"/>
              <a:gd name="T4" fmla="*/ 2147483647 w 284"/>
              <a:gd name="T5" fmla="*/ 2147483647 h 432"/>
              <a:gd name="T6" fmla="*/ 2147483647 w 284"/>
              <a:gd name="T7" fmla="*/ 2147483647 h 432"/>
              <a:gd name="T8" fmla="*/ 2147483647 w 284"/>
              <a:gd name="T9" fmla="*/ 2147483647 h 432"/>
              <a:gd name="T10" fmla="*/ 2147483647 w 284"/>
              <a:gd name="T11" fmla="*/ 2147483647 h 432"/>
              <a:gd name="T12" fmla="*/ 2147483647 w 284"/>
              <a:gd name="T13" fmla="*/ 0 h 432"/>
              <a:gd name="T14" fmla="*/ 2147483647 w 284"/>
              <a:gd name="T15" fmla="*/ 2147483647 h 432"/>
              <a:gd name="T16" fmla="*/ 2147483647 w 284"/>
              <a:gd name="T17" fmla="*/ 2147483647 h 432"/>
              <a:gd name="T18" fmla="*/ 2147483647 w 284"/>
              <a:gd name="T19" fmla="*/ 2147483647 h 432"/>
              <a:gd name="T20" fmla="*/ 2147483647 w 284"/>
              <a:gd name="T21" fmla="*/ 2147483647 h 432"/>
              <a:gd name="T22" fmla="*/ 2147483647 w 284"/>
              <a:gd name="T23" fmla="*/ 2147483647 h 432"/>
              <a:gd name="T24" fmla="*/ 2147483647 w 284"/>
              <a:gd name="T25" fmla="*/ 2147483647 h 432"/>
              <a:gd name="T26" fmla="*/ 2147483647 w 284"/>
              <a:gd name="T27" fmla="*/ 2147483647 h 432"/>
              <a:gd name="T28" fmla="*/ 2147483647 w 284"/>
              <a:gd name="T29" fmla="*/ 2147483647 h 432"/>
              <a:gd name="T30" fmla="*/ 2147483647 w 284"/>
              <a:gd name="T31" fmla="*/ 2147483647 h 432"/>
              <a:gd name="T32" fmla="*/ 2147483647 w 284"/>
              <a:gd name="T33" fmla="*/ 2147483647 h 432"/>
              <a:gd name="T34" fmla="*/ 2147483647 w 284"/>
              <a:gd name="T35" fmla="*/ 2147483647 h 432"/>
              <a:gd name="T36" fmla="*/ 2147483647 w 284"/>
              <a:gd name="T37" fmla="*/ 2147483647 h 432"/>
              <a:gd name="T38" fmla="*/ 2147483647 w 284"/>
              <a:gd name="T39" fmla="*/ 2147483647 h 432"/>
              <a:gd name="T40" fmla="*/ 2147483647 w 284"/>
              <a:gd name="T41" fmla="*/ 2147483647 h 432"/>
              <a:gd name="T42" fmla="*/ 2147483647 w 284"/>
              <a:gd name="T43" fmla="*/ 2147483647 h 432"/>
              <a:gd name="T44" fmla="*/ 2147483647 w 284"/>
              <a:gd name="T45" fmla="*/ 2147483647 h 432"/>
              <a:gd name="T46" fmla="*/ 2147483647 w 284"/>
              <a:gd name="T47" fmla="*/ 2147483647 h 432"/>
              <a:gd name="T48" fmla="*/ 2147483647 w 284"/>
              <a:gd name="T49" fmla="*/ 2147483647 h 432"/>
              <a:gd name="T50" fmla="*/ 2147483647 w 284"/>
              <a:gd name="T51" fmla="*/ 2147483647 h 432"/>
              <a:gd name="T52" fmla="*/ 2147483647 w 284"/>
              <a:gd name="T53" fmla="*/ 2147483647 h 432"/>
              <a:gd name="T54" fmla="*/ 2147483647 w 284"/>
              <a:gd name="T55" fmla="*/ 2147483647 h 432"/>
              <a:gd name="T56" fmla="*/ 2147483647 w 284"/>
              <a:gd name="T57" fmla="*/ 2147483647 h 432"/>
              <a:gd name="T58" fmla="*/ 2147483647 w 284"/>
              <a:gd name="T59" fmla="*/ 2147483647 h 432"/>
              <a:gd name="T60" fmla="*/ 2147483647 w 284"/>
              <a:gd name="T61" fmla="*/ 2147483647 h 432"/>
              <a:gd name="T62" fmla="*/ 2147483647 w 284"/>
              <a:gd name="T63" fmla="*/ 2147483647 h 432"/>
              <a:gd name="T64" fmla="*/ 2147483647 w 284"/>
              <a:gd name="T65" fmla="*/ 2147483647 h 4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4"/>
              <a:gd name="T100" fmla="*/ 0 h 432"/>
              <a:gd name="T101" fmla="*/ 284 w 284"/>
              <a:gd name="T102" fmla="*/ 432 h 4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4" h="432">
                <a:moveTo>
                  <a:pt x="284" y="99"/>
                </a:moveTo>
                <a:cubicBezTo>
                  <a:pt x="273" y="95"/>
                  <a:pt x="270" y="88"/>
                  <a:pt x="260" y="81"/>
                </a:cubicBezTo>
                <a:cubicBezTo>
                  <a:pt x="250" y="66"/>
                  <a:pt x="257" y="74"/>
                  <a:pt x="236" y="60"/>
                </a:cubicBezTo>
                <a:cubicBezTo>
                  <a:pt x="225" y="52"/>
                  <a:pt x="225" y="42"/>
                  <a:pt x="218" y="33"/>
                </a:cubicBezTo>
                <a:cubicBezTo>
                  <a:pt x="212" y="25"/>
                  <a:pt x="208" y="28"/>
                  <a:pt x="200" y="24"/>
                </a:cubicBezTo>
                <a:cubicBezTo>
                  <a:pt x="191" y="19"/>
                  <a:pt x="183" y="9"/>
                  <a:pt x="173" y="6"/>
                </a:cubicBezTo>
                <a:cubicBezTo>
                  <a:pt x="167" y="4"/>
                  <a:pt x="155" y="0"/>
                  <a:pt x="155" y="0"/>
                </a:cubicBezTo>
                <a:cubicBezTo>
                  <a:pt x="139" y="5"/>
                  <a:pt x="128" y="23"/>
                  <a:pt x="113" y="33"/>
                </a:cubicBezTo>
                <a:cubicBezTo>
                  <a:pt x="88" y="70"/>
                  <a:pt x="61" y="107"/>
                  <a:pt x="47" y="150"/>
                </a:cubicBezTo>
                <a:cubicBezTo>
                  <a:pt x="45" y="157"/>
                  <a:pt x="26" y="177"/>
                  <a:pt x="20" y="186"/>
                </a:cubicBezTo>
                <a:cubicBezTo>
                  <a:pt x="12" y="199"/>
                  <a:pt x="5" y="223"/>
                  <a:pt x="2" y="237"/>
                </a:cubicBezTo>
                <a:cubicBezTo>
                  <a:pt x="7" y="252"/>
                  <a:pt x="0" y="264"/>
                  <a:pt x="5" y="279"/>
                </a:cubicBezTo>
                <a:cubicBezTo>
                  <a:pt x="7" y="293"/>
                  <a:pt x="4" y="308"/>
                  <a:pt x="8" y="321"/>
                </a:cubicBezTo>
                <a:cubicBezTo>
                  <a:pt x="10" y="348"/>
                  <a:pt x="4" y="384"/>
                  <a:pt x="20" y="408"/>
                </a:cubicBezTo>
                <a:cubicBezTo>
                  <a:pt x="34" y="404"/>
                  <a:pt x="45" y="398"/>
                  <a:pt x="59" y="393"/>
                </a:cubicBezTo>
                <a:cubicBezTo>
                  <a:pt x="104" y="397"/>
                  <a:pt x="138" y="418"/>
                  <a:pt x="182" y="423"/>
                </a:cubicBezTo>
                <a:cubicBezTo>
                  <a:pt x="198" y="428"/>
                  <a:pt x="213" y="430"/>
                  <a:pt x="230" y="432"/>
                </a:cubicBezTo>
                <a:cubicBezTo>
                  <a:pt x="237" y="431"/>
                  <a:pt x="244" y="431"/>
                  <a:pt x="251" y="429"/>
                </a:cubicBezTo>
                <a:cubicBezTo>
                  <a:pt x="257" y="428"/>
                  <a:pt x="269" y="423"/>
                  <a:pt x="269" y="423"/>
                </a:cubicBezTo>
                <a:cubicBezTo>
                  <a:pt x="275" y="405"/>
                  <a:pt x="267" y="405"/>
                  <a:pt x="251" y="408"/>
                </a:cubicBezTo>
                <a:cubicBezTo>
                  <a:pt x="236" y="403"/>
                  <a:pt x="211" y="407"/>
                  <a:pt x="197" y="405"/>
                </a:cubicBezTo>
                <a:cubicBezTo>
                  <a:pt x="178" y="403"/>
                  <a:pt x="161" y="396"/>
                  <a:pt x="143" y="390"/>
                </a:cubicBezTo>
                <a:cubicBezTo>
                  <a:pt x="130" y="386"/>
                  <a:pt x="118" y="381"/>
                  <a:pt x="107" y="375"/>
                </a:cubicBezTo>
                <a:cubicBezTo>
                  <a:pt x="101" y="371"/>
                  <a:pt x="89" y="363"/>
                  <a:pt x="89" y="363"/>
                </a:cubicBezTo>
                <a:cubicBezTo>
                  <a:pt x="81" y="340"/>
                  <a:pt x="61" y="323"/>
                  <a:pt x="53" y="300"/>
                </a:cubicBezTo>
                <a:cubicBezTo>
                  <a:pt x="61" y="276"/>
                  <a:pt x="53" y="306"/>
                  <a:pt x="53" y="282"/>
                </a:cubicBezTo>
                <a:cubicBezTo>
                  <a:pt x="53" y="253"/>
                  <a:pt x="57" y="225"/>
                  <a:pt x="65" y="198"/>
                </a:cubicBezTo>
                <a:cubicBezTo>
                  <a:pt x="68" y="186"/>
                  <a:pt x="70" y="168"/>
                  <a:pt x="80" y="159"/>
                </a:cubicBezTo>
                <a:cubicBezTo>
                  <a:pt x="99" y="142"/>
                  <a:pt x="121" y="131"/>
                  <a:pt x="143" y="120"/>
                </a:cubicBezTo>
                <a:cubicBezTo>
                  <a:pt x="172" y="106"/>
                  <a:pt x="124" y="123"/>
                  <a:pt x="170" y="108"/>
                </a:cubicBezTo>
                <a:cubicBezTo>
                  <a:pt x="173" y="107"/>
                  <a:pt x="179" y="105"/>
                  <a:pt x="179" y="105"/>
                </a:cubicBezTo>
                <a:cubicBezTo>
                  <a:pt x="199" y="109"/>
                  <a:pt x="218" y="102"/>
                  <a:pt x="239" y="99"/>
                </a:cubicBezTo>
                <a:cubicBezTo>
                  <a:pt x="257" y="105"/>
                  <a:pt x="269" y="109"/>
                  <a:pt x="284" y="99"/>
                </a:cubicBezTo>
                <a:close/>
              </a:path>
            </a:pathLst>
          </a:cu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82613" y="5072063"/>
            <a:ext cx="647700" cy="358775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E0B73-273B-4586-8859-9665B139A8ED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6883" y="2066306"/>
            <a:ext cx="878774" cy="629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0999" y="626425"/>
            <a:ext cx="8347365" cy="2286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/>
              <a:t>Traversed by Central Canal.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Larger size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Gracile</a:t>
            </a:r>
            <a:r>
              <a:rPr lang="en-US" sz="2200" b="1" i="1" dirty="0" smtClean="0">
                <a:solidFill>
                  <a:srgbClr val="0000CC"/>
                </a:solidFill>
              </a:rPr>
              <a:t> &amp;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Cuneate</a:t>
            </a:r>
            <a:r>
              <a:rPr lang="en-US" sz="2200" b="1" i="1" dirty="0" smtClean="0">
                <a:solidFill>
                  <a:srgbClr val="0000CC"/>
                </a:solidFill>
              </a:rPr>
              <a:t> nuclei, concerned with proprioceptive deep sensations of the body</a:t>
            </a:r>
            <a:endParaRPr lang="en-US" sz="2200" b="1" i="1" dirty="0" smtClean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Axons of </a:t>
            </a:r>
            <a:r>
              <a:rPr lang="en-US" sz="2200" b="1" i="1" dirty="0" err="1" smtClean="0"/>
              <a:t>Gracile</a:t>
            </a:r>
            <a:r>
              <a:rPr lang="en-US" sz="2200" b="1" i="1" dirty="0" smtClean="0"/>
              <a:t> &amp; </a:t>
            </a:r>
            <a:r>
              <a:rPr lang="en-US" sz="2200" b="1" i="1" dirty="0" err="1" smtClean="0"/>
              <a:t>Cuneate</a:t>
            </a:r>
            <a:r>
              <a:rPr lang="en-US" sz="2200" b="1" i="1" dirty="0" smtClean="0"/>
              <a:t> nuclei  form the </a:t>
            </a:r>
            <a:r>
              <a:rPr lang="en-US" sz="2200" b="1" i="1" dirty="0" smtClean="0">
                <a:solidFill>
                  <a:srgbClr val="C00000"/>
                </a:solidFill>
              </a:rPr>
              <a:t>internal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arcuate</a:t>
            </a:r>
            <a:r>
              <a:rPr lang="en-US" sz="2200" b="1" i="1" dirty="0" smtClean="0">
                <a:solidFill>
                  <a:srgbClr val="C00000"/>
                </a:solidFill>
              </a:rPr>
              <a:t> fibers </a:t>
            </a:r>
            <a:r>
              <a:rPr lang="en-US" sz="2200" b="1" i="1" dirty="0" smtClean="0">
                <a:solidFill>
                  <a:srgbClr val="0000FF"/>
                </a:solidFill>
              </a:rPr>
              <a:t>Sensory </a:t>
            </a:r>
            <a:r>
              <a:rPr lang="en-US" sz="2200" b="1" i="1" dirty="0" err="1" smtClean="0">
                <a:solidFill>
                  <a:srgbClr val="0000FF"/>
                </a:solidFill>
              </a:rPr>
              <a:t>Decussation</a:t>
            </a:r>
            <a:r>
              <a:rPr lang="en-US" sz="2200" b="1" i="1" dirty="0" smtClean="0">
                <a:solidFill>
                  <a:srgbClr val="0000FF"/>
                </a:solidFill>
              </a:rPr>
              <a:t>.</a:t>
            </a:r>
            <a:endParaRPr lang="en-US" sz="2200" b="1" i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>
                <a:solidFill>
                  <a:srgbClr val="B60AAA"/>
                </a:solidFill>
              </a:rPr>
              <a:t>Pyramids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smtClean="0"/>
              <a:t>are prominent ventrally</a:t>
            </a:r>
            <a:r>
              <a:rPr lang="en-US" sz="2400" b="1" i="1" dirty="0" smtClean="0"/>
              <a:t>.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93542" name="WordArt 6"/>
          <p:cNvSpPr>
            <a:spLocks noChangeArrowheads="1" noChangeShapeType="1" noTextEdit="1"/>
          </p:cNvSpPr>
          <p:nvPr/>
        </p:nvSpPr>
        <p:spPr bwMode="auto">
          <a:xfrm>
            <a:off x="5181600" y="0"/>
            <a:ext cx="37242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736850"/>
            <a:ext cx="4824413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Untitled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3130550"/>
            <a:ext cx="3424238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716463" y="5712400"/>
            <a:ext cx="647700" cy="287338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051550" y="5319713"/>
            <a:ext cx="971550" cy="819150"/>
          </a:xfrm>
          <a:custGeom>
            <a:avLst/>
            <a:gdLst>
              <a:gd name="T0" fmla="*/ 2147483647 w 612"/>
              <a:gd name="T1" fmla="*/ 2147483647 h 505"/>
              <a:gd name="T2" fmla="*/ 2147483647 w 612"/>
              <a:gd name="T3" fmla="*/ 2147483647 h 505"/>
              <a:gd name="T4" fmla="*/ 2147483647 w 612"/>
              <a:gd name="T5" fmla="*/ 2147483647 h 505"/>
              <a:gd name="T6" fmla="*/ 2147483647 w 612"/>
              <a:gd name="T7" fmla="*/ 0 h 505"/>
              <a:gd name="T8" fmla="*/ 2147483647 w 612"/>
              <a:gd name="T9" fmla="*/ 2147483647 h 505"/>
              <a:gd name="T10" fmla="*/ 2147483647 w 612"/>
              <a:gd name="T11" fmla="*/ 2147483647 h 505"/>
              <a:gd name="T12" fmla="*/ 2147483647 w 612"/>
              <a:gd name="T13" fmla="*/ 2147483647 h 505"/>
              <a:gd name="T14" fmla="*/ 2147483647 w 612"/>
              <a:gd name="T15" fmla="*/ 2147483647 h 505"/>
              <a:gd name="T16" fmla="*/ 2147483647 w 612"/>
              <a:gd name="T17" fmla="*/ 2147483647 h 505"/>
              <a:gd name="T18" fmla="*/ 2147483647 w 612"/>
              <a:gd name="T19" fmla="*/ 2147483647 h 505"/>
              <a:gd name="T20" fmla="*/ 0 w 612"/>
              <a:gd name="T21" fmla="*/ 2147483647 h 505"/>
              <a:gd name="T22" fmla="*/ 2147483647 w 612"/>
              <a:gd name="T23" fmla="*/ 2147483647 h 505"/>
              <a:gd name="T24" fmla="*/ 2147483647 w 612"/>
              <a:gd name="T25" fmla="*/ 2147483647 h 505"/>
              <a:gd name="T26" fmla="*/ 2147483647 w 612"/>
              <a:gd name="T27" fmla="*/ 2147483647 h 505"/>
              <a:gd name="T28" fmla="*/ 2147483647 w 612"/>
              <a:gd name="T29" fmla="*/ 2147483647 h 505"/>
              <a:gd name="T30" fmla="*/ 2147483647 w 612"/>
              <a:gd name="T31" fmla="*/ 2147483647 h 505"/>
              <a:gd name="T32" fmla="*/ 2147483647 w 612"/>
              <a:gd name="T33" fmla="*/ 2147483647 h 505"/>
              <a:gd name="T34" fmla="*/ 2147483647 w 612"/>
              <a:gd name="T35" fmla="*/ 2147483647 h 505"/>
              <a:gd name="T36" fmla="*/ 2147483647 w 612"/>
              <a:gd name="T37" fmla="*/ 2147483647 h 505"/>
              <a:gd name="T38" fmla="*/ 2147483647 w 612"/>
              <a:gd name="T39" fmla="*/ 2147483647 h 505"/>
              <a:gd name="T40" fmla="*/ 2147483647 w 612"/>
              <a:gd name="T41" fmla="*/ 2147483647 h 505"/>
              <a:gd name="T42" fmla="*/ 2147483647 w 612"/>
              <a:gd name="T43" fmla="*/ 2147483647 h 505"/>
              <a:gd name="T44" fmla="*/ 2147483647 w 612"/>
              <a:gd name="T45" fmla="*/ 2147483647 h 505"/>
              <a:gd name="T46" fmla="*/ 2147483647 w 612"/>
              <a:gd name="T47" fmla="*/ 2147483647 h 505"/>
              <a:gd name="T48" fmla="*/ 2147483647 w 612"/>
              <a:gd name="T49" fmla="*/ 2147483647 h 50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2"/>
              <a:gd name="T76" fmla="*/ 0 h 505"/>
              <a:gd name="T77" fmla="*/ 612 w 612"/>
              <a:gd name="T78" fmla="*/ 505 h 50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2" h="505">
                <a:moveTo>
                  <a:pt x="519" y="28"/>
                </a:moveTo>
                <a:cubicBezTo>
                  <a:pt x="512" y="26"/>
                  <a:pt x="504" y="23"/>
                  <a:pt x="497" y="21"/>
                </a:cubicBezTo>
                <a:cubicBezTo>
                  <a:pt x="488" y="18"/>
                  <a:pt x="478" y="17"/>
                  <a:pt x="469" y="14"/>
                </a:cubicBezTo>
                <a:cubicBezTo>
                  <a:pt x="455" y="10"/>
                  <a:pt x="426" y="0"/>
                  <a:pt x="426" y="0"/>
                </a:cubicBezTo>
                <a:cubicBezTo>
                  <a:pt x="360" y="7"/>
                  <a:pt x="299" y="25"/>
                  <a:pt x="234" y="36"/>
                </a:cubicBezTo>
                <a:cubicBezTo>
                  <a:pt x="174" y="47"/>
                  <a:pt x="208" y="37"/>
                  <a:pt x="149" y="57"/>
                </a:cubicBezTo>
                <a:cubicBezTo>
                  <a:pt x="142" y="59"/>
                  <a:pt x="128" y="64"/>
                  <a:pt x="128" y="64"/>
                </a:cubicBezTo>
                <a:cubicBezTo>
                  <a:pt x="113" y="78"/>
                  <a:pt x="71" y="92"/>
                  <a:pt x="71" y="92"/>
                </a:cubicBezTo>
                <a:cubicBezTo>
                  <a:pt x="52" y="111"/>
                  <a:pt x="32" y="109"/>
                  <a:pt x="21" y="135"/>
                </a:cubicBezTo>
                <a:cubicBezTo>
                  <a:pt x="15" y="149"/>
                  <a:pt x="12" y="164"/>
                  <a:pt x="7" y="178"/>
                </a:cubicBezTo>
                <a:cubicBezTo>
                  <a:pt x="5" y="185"/>
                  <a:pt x="0" y="199"/>
                  <a:pt x="0" y="199"/>
                </a:cubicBezTo>
                <a:cubicBezTo>
                  <a:pt x="29" y="286"/>
                  <a:pt x="111" y="377"/>
                  <a:pt x="199" y="405"/>
                </a:cubicBezTo>
                <a:cubicBezTo>
                  <a:pt x="217" y="424"/>
                  <a:pt x="231" y="433"/>
                  <a:pt x="256" y="441"/>
                </a:cubicBezTo>
                <a:cubicBezTo>
                  <a:pt x="270" y="450"/>
                  <a:pt x="284" y="460"/>
                  <a:pt x="298" y="469"/>
                </a:cubicBezTo>
                <a:cubicBezTo>
                  <a:pt x="304" y="473"/>
                  <a:pt x="306" y="481"/>
                  <a:pt x="312" y="484"/>
                </a:cubicBezTo>
                <a:cubicBezTo>
                  <a:pt x="335" y="494"/>
                  <a:pt x="380" y="500"/>
                  <a:pt x="405" y="505"/>
                </a:cubicBezTo>
                <a:cubicBezTo>
                  <a:pt x="455" y="499"/>
                  <a:pt x="484" y="505"/>
                  <a:pt x="533" y="498"/>
                </a:cubicBezTo>
                <a:cubicBezTo>
                  <a:pt x="569" y="486"/>
                  <a:pt x="585" y="470"/>
                  <a:pt x="597" y="434"/>
                </a:cubicBezTo>
                <a:cubicBezTo>
                  <a:pt x="588" y="404"/>
                  <a:pt x="598" y="387"/>
                  <a:pt x="604" y="356"/>
                </a:cubicBezTo>
                <a:cubicBezTo>
                  <a:pt x="584" y="294"/>
                  <a:pt x="612" y="390"/>
                  <a:pt x="604" y="249"/>
                </a:cubicBezTo>
                <a:cubicBezTo>
                  <a:pt x="603" y="234"/>
                  <a:pt x="595" y="220"/>
                  <a:pt x="590" y="206"/>
                </a:cubicBezTo>
                <a:cubicBezTo>
                  <a:pt x="582" y="181"/>
                  <a:pt x="586" y="136"/>
                  <a:pt x="568" y="114"/>
                </a:cubicBezTo>
                <a:cubicBezTo>
                  <a:pt x="558" y="102"/>
                  <a:pt x="543" y="96"/>
                  <a:pt x="533" y="85"/>
                </a:cubicBezTo>
                <a:cubicBezTo>
                  <a:pt x="531" y="78"/>
                  <a:pt x="531" y="69"/>
                  <a:pt x="526" y="64"/>
                </a:cubicBezTo>
                <a:cubicBezTo>
                  <a:pt x="487" y="26"/>
                  <a:pt x="456" y="42"/>
                  <a:pt x="519" y="28"/>
                </a:cubicBezTo>
                <a:close/>
              </a:path>
            </a:pathLst>
          </a:custGeom>
          <a:solidFill>
            <a:srgbClr val="FF3399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331525" y="28263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267200" y="37407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4303713" y="4824413"/>
            <a:ext cx="1057275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5-Point Star 14"/>
          <p:cNvSpPr/>
          <p:nvPr/>
        </p:nvSpPr>
        <p:spPr>
          <a:xfrm flipV="1">
            <a:off x="6875463" y="5018088"/>
            <a:ext cx="261937" cy="182562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17575" y="6243638"/>
            <a:ext cx="2133600" cy="457200"/>
          </a:xfrm>
        </p:spPr>
        <p:txBody>
          <a:bodyPr/>
          <a:lstStyle/>
          <a:p>
            <a:pPr>
              <a:defRPr/>
            </a:pPr>
            <a:fld id="{5C9EE65F-C638-49B4-B069-06E8E9B48DF3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MID MEDULLA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0109" y="6448302"/>
            <a:ext cx="1520042" cy="385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76200"/>
            <a:ext cx="6858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SENSORY DECUSSATION</a:t>
            </a:r>
          </a:p>
        </p:txBody>
      </p:sp>
      <p:pic>
        <p:nvPicPr>
          <p:cNvPr id="9219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 l="2994"/>
          <a:stretch>
            <a:fillRect/>
          </a:stretch>
        </p:blipFill>
        <p:spPr bwMode="auto">
          <a:xfrm>
            <a:off x="193675" y="685800"/>
            <a:ext cx="46799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81013" y="2792413"/>
            <a:ext cx="1152525" cy="4302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09575" y="4014788"/>
            <a:ext cx="1152525" cy="360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855913" y="2525713"/>
            <a:ext cx="328612" cy="873125"/>
          </a:xfrm>
          <a:custGeom>
            <a:avLst/>
            <a:gdLst>
              <a:gd name="T0" fmla="*/ 2147483647 w 207"/>
              <a:gd name="T1" fmla="*/ 0 h 550"/>
              <a:gd name="T2" fmla="*/ 2147483647 w 207"/>
              <a:gd name="T3" fmla="*/ 2147483647 h 550"/>
              <a:gd name="T4" fmla="*/ 2147483647 w 207"/>
              <a:gd name="T5" fmla="*/ 2147483647 h 550"/>
              <a:gd name="T6" fmla="*/ 2147483647 w 207"/>
              <a:gd name="T7" fmla="*/ 2147483647 h 550"/>
              <a:gd name="T8" fmla="*/ 2147483647 w 207"/>
              <a:gd name="T9" fmla="*/ 2147483647 h 550"/>
              <a:gd name="T10" fmla="*/ 2147483647 w 207"/>
              <a:gd name="T11" fmla="*/ 2147483647 h 550"/>
              <a:gd name="T12" fmla="*/ 2147483647 w 207"/>
              <a:gd name="T13" fmla="*/ 2147483647 h 550"/>
              <a:gd name="T14" fmla="*/ 2147483647 w 207"/>
              <a:gd name="T15" fmla="*/ 2147483647 h 550"/>
              <a:gd name="T16" fmla="*/ 0 w 207"/>
              <a:gd name="T17" fmla="*/ 2147483647 h 550"/>
              <a:gd name="T18" fmla="*/ 2147483647 w 207"/>
              <a:gd name="T19" fmla="*/ 2147483647 h 550"/>
              <a:gd name="T20" fmla="*/ 2147483647 w 207"/>
              <a:gd name="T21" fmla="*/ 2147483647 h 550"/>
              <a:gd name="T22" fmla="*/ 2147483647 w 207"/>
              <a:gd name="T23" fmla="*/ 2147483647 h 550"/>
              <a:gd name="T24" fmla="*/ 2147483647 w 207"/>
              <a:gd name="T25" fmla="*/ 2147483647 h 550"/>
              <a:gd name="T26" fmla="*/ 2147483647 w 207"/>
              <a:gd name="T27" fmla="*/ 2147483647 h 550"/>
              <a:gd name="T28" fmla="*/ 2147483647 w 207"/>
              <a:gd name="T29" fmla="*/ 2147483647 h 550"/>
              <a:gd name="T30" fmla="*/ 2147483647 w 207"/>
              <a:gd name="T31" fmla="*/ 2147483647 h 550"/>
              <a:gd name="T32" fmla="*/ 2147483647 w 207"/>
              <a:gd name="T33" fmla="*/ 2147483647 h 550"/>
              <a:gd name="T34" fmla="*/ 2147483647 w 207"/>
              <a:gd name="T35" fmla="*/ 2147483647 h 550"/>
              <a:gd name="T36" fmla="*/ 2147483647 w 207"/>
              <a:gd name="T37" fmla="*/ 2147483647 h 550"/>
              <a:gd name="T38" fmla="*/ 2147483647 w 207"/>
              <a:gd name="T39" fmla="*/ 2147483647 h 550"/>
              <a:gd name="T40" fmla="*/ 2147483647 w 207"/>
              <a:gd name="T41" fmla="*/ 2147483647 h 550"/>
              <a:gd name="T42" fmla="*/ 2147483647 w 207"/>
              <a:gd name="T43" fmla="*/ 2147483647 h 550"/>
              <a:gd name="T44" fmla="*/ 2147483647 w 207"/>
              <a:gd name="T45" fmla="*/ 2147483647 h 550"/>
              <a:gd name="T46" fmla="*/ 2147483647 w 207"/>
              <a:gd name="T47" fmla="*/ 2147483647 h 550"/>
              <a:gd name="T48" fmla="*/ 2147483647 w 207"/>
              <a:gd name="T49" fmla="*/ 2147483647 h 550"/>
              <a:gd name="T50" fmla="*/ 2147483647 w 207"/>
              <a:gd name="T51" fmla="*/ 2147483647 h 550"/>
              <a:gd name="T52" fmla="*/ 2147483647 w 207"/>
              <a:gd name="T53" fmla="*/ 2147483647 h 550"/>
              <a:gd name="T54" fmla="*/ 2147483647 w 207"/>
              <a:gd name="T55" fmla="*/ 2147483647 h 550"/>
              <a:gd name="T56" fmla="*/ 2147483647 w 207"/>
              <a:gd name="T57" fmla="*/ 2147483647 h 550"/>
              <a:gd name="T58" fmla="*/ 2147483647 w 207"/>
              <a:gd name="T59" fmla="*/ 0 h 5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07"/>
              <a:gd name="T91" fmla="*/ 0 h 550"/>
              <a:gd name="T92" fmla="*/ 207 w 207"/>
              <a:gd name="T93" fmla="*/ 550 h 55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07" h="550">
                <a:moveTo>
                  <a:pt x="204" y="0"/>
                </a:moveTo>
                <a:cubicBezTo>
                  <a:pt x="203" y="0"/>
                  <a:pt x="183" y="4"/>
                  <a:pt x="180" y="6"/>
                </a:cubicBezTo>
                <a:cubicBezTo>
                  <a:pt x="174" y="11"/>
                  <a:pt x="170" y="27"/>
                  <a:pt x="168" y="33"/>
                </a:cubicBezTo>
                <a:cubicBezTo>
                  <a:pt x="160" y="57"/>
                  <a:pt x="149" y="80"/>
                  <a:pt x="141" y="105"/>
                </a:cubicBezTo>
                <a:cubicBezTo>
                  <a:pt x="125" y="153"/>
                  <a:pt x="97" y="199"/>
                  <a:pt x="87" y="249"/>
                </a:cubicBezTo>
                <a:cubicBezTo>
                  <a:pt x="82" y="273"/>
                  <a:pt x="66" y="342"/>
                  <a:pt x="54" y="360"/>
                </a:cubicBezTo>
                <a:cubicBezTo>
                  <a:pt x="46" y="371"/>
                  <a:pt x="43" y="383"/>
                  <a:pt x="39" y="396"/>
                </a:cubicBezTo>
                <a:cubicBezTo>
                  <a:pt x="37" y="403"/>
                  <a:pt x="31" y="408"/>
                  <a:pt x="27" y="414"/>
                </a:cubicBezTo>
                <a:cubicBezTo>
                  <a:pt x="16" y="431"/>
                  <a:pt x="7" y="457"/>
                  <a:pt x="0" y="477"/>
                </a:cubicBezTo>
                <a:cubicBezTo>
                  <a:pt x="4" y="489"/>
                  <a:pt x="15" y="484"/>
                  <a:pt x="30" y="489"/>
                </a:cubicBezTo>
                <a:cubicBezTo>
                  <a:pt x="52" y="496"/>
                  <a:pt x="76" y="496"/>
                  <a:pt x="99" y="504"/>
                </a:cubicBezTo>
                <a:cubicBezTo>
                  <a:pt x="113" y="509"/>
                  <a:pt x="122" y="513"/>
                  <a:pt x="135" y="519"/>
                </a:cubicBezTo>
                <a:cubicBezTo>
                  <a:pt x="144" y="523"/>
                  <a:pt x="162" y="528"/>
                  <a:pt x="162" y="528"/>
                </a:cubicBezTo>
                <a:cubicBezTo>
                  <a:pt x="177" y="550"/>
                  <a:pt x="161" y="529"/>
                  <a:pt x="165" y="525"/>
                </a:cubicBezTo>
                <a:cubicBezTo>
                  <a:pt x="169" y="520"/>
                  <a:pt x="183" y="519"/>
                  <a:pt x="183" y="519"/>
                </a:cubicBezTo>
                <a:cubicBezTo>
                  <a:pt x="180" y="506"/>
                  <a:pt x="183" y="499"/>
                  <a:pt x="180" y="486"/>
                </a:cubicBezTo>
                <a:cubicBezTo>
                  <a:pt x="184" y="474"/>
                  <a:pt x="179" y="468"/>
                  <a:pt x="183" y="456"/>
                </a:cubicBezTo>
                <a:cubicBezTo>
                  <a:pt x="178" y="442"/>
                  <a:pt x="186" y="430"/>
                  <a:pt x="189" y="417"/>
                </a:cubicBezTo>
                <a:cubicBezTo>
                  <a:pt x="188" y="414"/>
                  <a:pt x="186" y="411"/>
                  <a:pt x="186" y="408"/>
                </a:cubicBezTo>
                <a:cubicBezTo>
                  <a:pt x="186" y="405"/>
                  <a:pt x="189" y="402"/>
                  <a:pt x="189" y="399"/>
                </a:cubicBezTo>
                <a:cubicBezTo>
                  <a:pt x="188" y="393"/>
                  <a:pt x="183" y="381"/>
                  <a:pt x="183" y="381"/>
                </a:cubicBezTo>
                <a:cubicBezTo>
                  <a:pt x="187" y="368"/>
                  <a:pt x="184" y="353"/>
                  <a:pt x="186" y="339"/>
                </a:cubicBezTo>
                <a:cubicBezTo>
                  <a:pt x="188" y="293"/>
                  <a:pt x="193" y="249"/>
                  <a:pt x="189" y="204"/>
                </a:cubicBezTo>
                <a:cubicBezTo>
                  <a:pt x="194" y="188"/>
                  <a:pt x="197" y="172"/>
                  <a:pt x="192" y="156"/>
                </a:cubicBezTo>
                <a:cubicBezTo>
                  <a:pt x="195" y="147"/>
                  <a:pt x="189" y="129"/>
                  <a:pt x="189" y="129"/>
                </a:cubicBezTo>
                <a:cubicBezTo>
                  <a:pt x="194" y="113"/>
                  <a:pt x="198" y="98"/>
                  <a:pt x="207" y="84"/>
                </a:cubicBezTo>
                <a:cubicBezTo>
                  <a:pt x="205" y="78"/>
                  <a:pt x="203" y="72"/>
                  <a:pt x="201" y="66"/>
                </a:cubicBezTo>
                <a:cubicBezTo>
                  <a:pt x="200" y="63"/>
                  <a:pt x="198" y="57"/>
                  <a:pt x="198" y="57"/>
                </a:cubicBezTo>
                <a:cubicBezTo>
                  <a:pt x="202" y="46"/>
                  <a:pt x="197" y="41"/>
                  <a:pt x="201" y="30"/>
                </a:cubicBezTo>
                <a:cubicBezTo>
                  <a:pt x="198" y="14"/>
                  <a:pt x="190" y="9"/>
                  <a:pt x="204" y="0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298825" y="3621088"/>
            <a:ext cx="18827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lemniscus</a:t>
            </a:r>
            <a:r>
              <a:rPr lang="en-US" sz="1600"/>
              <a:t> = ribbon</a:t>
            </a:r>
          </a:p>
        </p:txBody>
      </p:sp>
      <p:pic>
        <p:nvPicPr>
          <p:cNvPr id="13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200400"/>
            <a:ext cx="2430463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762000"/>
            <a:ext cx="3962400" cy="4960938"/>
          </a:xfrm>
        </p:spPr>
        <p:txBody>
          <a:bodyPr/>
          <a:lstStyle/>
          <a:p>
            <a:pPr eaLnBrk="1" hangingPunct="1"/>
            <a:r>
              <a:rPr lang="en-US" b="1" i="1" smtClean="0"/>
              <a:t>Formed </a:t>
            </a:r>
            <a:r>
              <a:rPr lang="en-US" sz="2400" b="1" i="1" smtClean="0"/>
              <a:t>by the </a:t>
            </a:r>
            <a:r>
              <a:rPr lang="en-US" sz="2400" b="1" i="1" smtClean="0">
                <a:solidFill>
                  <a:srgbClr val="CC00CC"/>
                </a:solidFill>
              </a:rPr>
              <a:t>crossed internal arcuate fibers</a:t>
            </a:r>
            <a:endParaRPr lang="en-US" b="1" i="1" smtClean="0">
              <a:solidFill>
                <a:srgbClr val="CC00CC"/>
              </a:solidFill>
            </a:endParaRPr>
          </a:p>
          <a:p>
            <a:pPr eaLnBrk="1" hangingPunct="1"/>
            <a:r>
              <a:rPr lang="en-US" b="1" i="1" smtClean="0">
                <a:solidFill>
                  <a:srgbClr val="00B050"/>
                </a:solidFill>
              </a:rPr>
              <a:t>Medial Leminiscus:</a:t>
            </a:r>
          </a:p>
          <a:p>
            <a:pPr lvl="1" eaLnBrk="1" hangingPunct="1"/>
            <a:r>
              <a:rPr lang="en-US" b="1" i="1" smtClean="0"/>
              <a:t>Composed of the </a:t>
            </a:r>
            <a:r>
              <a:rPr lang="en-US" b="1" i="1" smtClean="0">
                <a:solidFill>
                  <a:srgbClr val="0000FF"/>
                </a:solidFill>
              </a:rPr>
              <a:t>ascending internal arcuate fibers </a:t>
            </a:r>
            <a:r>
              <a:rPr lang="en-US" b="1" i="1" smtClean="0"/>
              <a:t>after  their crossing. </a:t>
            </a:r>
          </a:p>
          <a:p>
            <a:pPr lvl="1" eaLnBrk="1" hangingPunct="1"/>
            <a:r>
              <a:rPr lang="en-US" b="1" i="1" smtClean="0"/>
              <a:t>Lies adjacent to the middle line ventral to the central canal </a:t>
            </a:r>
          </a:p>
          <a:p>
            <a:pPr lvl="1" eaLnBrk="1" hangingPunct="1"/>
            <a:r>
              <a:rPr lang="en-US" b="1" i="1" smtClean="0">
                <a:solidFill>
                  <a:srgbClr val="CC00CC"/>
                </a:solidFill>
              </a:rPr>
              <a:t>Terminates </a:t>
            </a:r>
            <a:r>
              <a:rPr lang="en-US" b="1" i="1" smtClean="0"/>
              <a:t>in </a:t>
            </a:r>
            <a:r>
              <a:rPr lang="en-US" b="1" i="1" u="sng" smtClean="0"/>
              <a:t>thalamus.</a:t>
            </a:r>
          </a:p>
        </p:txBody>
      </p:sp>
      <p:sp>
        <p:nvSpPr>
          <p:cNvPr id="12" name="Frame 11"/>
          <p:cNvSpPr/>
          <p:nvPr/>
        </p:nvSpPr>
        <p:spPr>
          <a:xfrm>
            <a:off x="188913" y="4430713"/>
            <a:ext cx="1419225" cy="3460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E24B5-F98D-4085-9009-7600A141814F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81650" y="1976252"/>
            <a:ext cx="3962400" cy="4198917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pyramid </a:t>
            </a:r>
            <a:r>
              <a:rPr lang="en-US" sz="2000" b="1" dirty="0" smtClean="0">
                <a:solidFill>
                  <a:srgbClr val="FF0000"/>
                </a:solidFill>
              </a:rPr>
              <a:t>is clear, with </a:t>
            </a:r>
            <a:r>
              <a:rPr lang="en-US" sz="2000" b="1" dirty="0" smtClean="0">
                <a:solidFill>
                  <a:srgbClr val="CC00CC"/>
                </a:solidFill>
              </a:rPr>
              <a:t>medial lemniscus </a:t>
            </a:r>
            <a:r>
              <a:rPr lang="en-US" sz="2000" b="1" dirty="0" smtClean="0">
                <a:solidFill>
                  <a:srgbClr val="FF0000"/>
                </a:solidFill>
              </a:rPr>
              <a:t>on either sides of middle line dorsal to the pyramid 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CC00CC"/>
                </a:solidFill>
              </a:rPr>
              <a:t>Inferior </a:t>
            </a:r>
            <a:r>
              <a:rPr lang="en-US" sz="1800" b="1" dirty="0" err="1" smtClean="0">
                <a:solidFill>
                  <a:srgbClr val="CC00CC"/>
                </a:solidFill>
              </a:rPr>
              <a:t>Olivary</a:t>
            </a:r>
            <a:r>
              <a:rPr lang="en-US" sz="1800" b="1" dirty="0" smtClean="0">
                <a:solidFill>
                  <a:srgbClr val="CC00CC"/>
                </a:solidFill>
              </a:rPr>
              <a:t> Nucleus</a:t>
            </a:r>
            <a:endParaRPr lang="en-US" sz="1600" b="1" dirty="0" smtClean="0">
              <a:solidFill>
                <a:srgbClr val="CC00CC"/>
              </a:solidFill>
            </a:endParaRPr>
          </a:p>
          <a:p>
            <a:pPr lvl="1" eaLnBrk="1" hangingPunct="1">
              <a:defRPr/>
            </a:pPr>
            <a:r>
              <a:rPr lang="en-US" sz="2000" b="1" dirty="0" smtClean="0"/>
              <a:t> A convoluted mass of gray matter lies </a:t>
            </a:r>
            <a:r>
              <a:rPr lang="en-US" sz="2000" b="1" dirty="0" err="1" smtClean="0"/>
              <a:t>posterolateral</a:t>
            </a:r>
            <a:r>
              <a:rPr lang="en-US" sz="2000" b="1" dirty="0" smtClean="0"/>
              <a:t> to the </a:t>
            </a:r>
            <a:r>
              <a:rPr lang="en-US" sz="2000" b="1" dirty="0" smtClean="0">
                <a:solidFill>
                  <a:srgbClr val="0000FF"/>
                </a:solidFill>
              </a:rPr>
              <a:t>pyramids</a:t>
            </a:r>
            <a:r>
              <a:rPr lang="en-US" sz="2000" b="1" dirty="0" smtClean="0"/>
              <a:t> &amp; lateral to the </a:t>
            </a:r>
            <a:r>
              <a:rPr lang="en-US" sz="2000" b="1" dirty="0" smtClean="0">
                <a:solidFill>
                  <a:srgbClr val="C00000"/>
                </a:solidFill>
              </a:rPr>
              <a:t>medial </a:t>
            </a:r>
            <a:r>
              <a:rPr lang="en-US" sz="2000" b="1" dirty="0" err="1" smtClean="0">
                <a:solidFill>
                  <a:srgbClr val="C00000"/>
                </a:solidFill>
              </a:rPr>
              <a:t>leminiscus</a:t>
            </a:r>
            <a:r>
              <a:rPr lang="en-US" sz="2000" b="1" dirty="0" smtClean="0">
                <a:solidFill>
                  <a:srgbClr val="C00000"/>
                </a:solidFill>
              </a:rPr>
              <a:t>. </a:t>
            </a:r>
          </a:p>
          <a:p>
            <a:pPr lvl="1" eaLnBrk="1" hangingPunct="1">
              <a:defRPr/>
            </a:pPr>
            <a:r>
              <a:rPr lang="en-US" sz="2000" b="1" dirty="0" smtClean="0"/>
              <a:t>It is </a:t>
            </a:r>
            <a:r>
              <a:rPr lang="en-US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concerned with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0000FF"/>
                </a:solidFill>
              </a:rPr>
              <a:t>control of movement.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8768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Oval 7"/>
          <p:cNvSpPr>
            <a:spLocks noChangeArrowheads="1"/>
          </p:cNvSpPr>
          <p:nvPr/>
        </p:nvSpPr>
        <p:spPr bwMode="auto">
          <a:xfrm>
            <a:off x="642938" y="2879725"/>
            <a:ext cx="576262" cy="2159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6" name="Oval 8"/>
          <p:cNvSpPr>
            <a:spLocks noChangeArrowheads="1"/>
          </p:cNvSpPr>
          <p:nvPr/>
        </p:nvSpPr>
        <p:spPr bwMode="auto">
          <a:xfrm>
            <a:off x="4038600" y="2286000"/>
            <a:ext cx="1008063" cy="2889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7" name="Oval 10"/>
          <p:cNvSpPr>
            <a:spLocks noChangeArrowheads="1"/>
          </p:cNvSpPr>
          <p:nvPr/>
        </p:nvSpPr>
        <p:spPr bwMode="auto">
          <a:xfrm>
            <a:off x="485775" y="2505075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42900" y="1695450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pic>
        <p:nvPicPr>
          <p:cNvPr id="13" name="Picture 3" descr="Untitled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3414713"/>
            <a:ext cx="46799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Line 11"/>
          <p:cNvSpPr>
            <a:spLocks noChangeShapeType="1"/>
          </p:cNvSpPr>
          <p:nvPr/>
        </p:nvSpPr>
        <p:spPr bwMode="auto">
          <a:xfrm flipH="1">
            <a:off x="2841625" y="3578225"/>
            <a:ext cx="342900" cy="2778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 flipV="1">
            <a:off x="798513" y="5702300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1"/>
          <p:cNvSpPr>
            <a:spLocks noChangeShapeType="1"/>
          </p:cNvSpPr>
          <p:nvPr/>
        </p:nvSpPr>
        <p:spPr bwMode="auto">
          <a:xfrm flipV="1">
            <a:off x="496888" y="4638675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Line 11"/>
          <p:cNvSpPr>
            <a:spLocks noChangeShapeType="1"/>
          </p:cNvSpPr>
          <p:nvPr/>
        </p:nvSpPr>
        <p:spPr bwMode="auto">
          <a:xfrm flipH="1" flipV="1">
            <a:off x="1890713" y="6246813"/>
            <a:ext cx="254000" cy="327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Line 11"/>
          <p:cNvSpPr>
            <a:spLocks noChangeShapeType="1"/>
          </p:cNvSpPr>
          <p:nvPr/>
        </p:nvSpPr>
        <p:spPr bwMode="auto">
          <a:xfrm flipH="1">
            <a:off x="2689225" y="5375275"/>
            <a:ext cx="447675" cy="396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7388-380F-4E5C-93D5-4EA8119C14F6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0633" y="63798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2017" y="1410714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ventral aspect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532" y="1600200"/>
            <a:ext cx="2927268" cy="5014356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/>
              <a:t>Lower part of the floor of the </a:t>
            </a:r>
            <a:r>
              <a:rPr lang="en-US" sz="2000" b="1" dirty="0" smtClean="0">
                <a:solidFill>
                  <a:srgbClr val="FF0000"/>
                </a:solidFill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</a:rPr>
              <a:t> ventricle.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Inferior Cerebellar Peduncle </a:t>
            </a:r>
            <a:r>
              <a:rPr lang="en-US" sz="2000" b="1" dirty="0" smtClean="0"/>
              <a:t>is, connecting medulla </a:t>
            </a:r>
            <a:r>
              <a:rPr lang="en-US" sz="2000" b="1" dirty="0" err="1" smtClean="0"/>
              <a:t>oblangata</a:t>
            </a:r>
            <a:r>
              <a:rPr lang="en-US" sz="2000" b="1" dirty="0" smtClean="0"/>
              <a:t> with cerebellum.</a:t>
            </a:r>
          </a:p>
          <a:p>
            <a:pPr eaLnBrk="1" hangingPunct="1">
              <a:defRPr/>
            </a:pPr>
            <a:r>
              <a:rPr lang="en-US" sz="2000" b="1" dirty="0" smtClean="0"/>
              <a:t>dorsal and lateral to the inferior cerebellar peduncle lie the </a:t>
            </a:r>
            <a:r>
              <a:rPr lang="en-US" sz="2000" b="1" dirty="0" smtClean="0">
                <a:solidFill>
                  <a:srgbClr val="CC00CC"/>
                </a:solidFill>
              </a:rPr>
              <a:t>Cochlear nuclei </a:t>
            </a:r>
            <a:r>
              <a:rPr lang="en-US" sz="2000" b="1" dirty="0" smtClean="0"/>
              <a:t>(dorsal and ventral). </a:t>
            </a:r>
          </a:p>
          <a:p>
            <a:pPr eaLnBrk="1" hangingPunct="1">
              <a:defRPr/>
            </a:pPr>
            <a:endParaRPr lang="en-US" sz="2000" b="1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628" y="1553646"/>
            <a:ext cx="5614275" cy="3588369"/>
          </a:xfr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72D-0CDA-4DB9-80C6-E0051D3886B7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85064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2017" y="923827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dorsal aspect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6549" y="2541181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94518" y="2874342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7451" y="2115879"/>
            <a:ext cx="1392865" cy="138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2743</TotalTime>
  <Words>1649</Words>
  <Application>Microsoft Office PowerPoint</Application>
  <PresentationFormat>On-screen Show (4:3)</PresentationFormat>
  <Paragraphs>210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Apex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CAUDAL PART OF THE PONS</vt:lpstr>
      <vt:lpstr>CAUDAL PART OF THE PONS</vt:lpstr>
      <vt:lpstr>PowerPoint Presentation</vt:lpstr>
      <vt:lpstr>PowerPoint Presentation</vt:lpstr>
      <vt:lpstr>PowerPoint Presentation</vt:lpstr>
      <vt:lpstr>PowerPoint Presentation</vt:lpstr>
      <vt:lpstr>INFERIOR COLLICULUS LEVEL</vt:lpstr>
      <vt:lpstr>PowerPoint Presentation</vt:lpstr>
      <vt:lpstr> </vt:lpstr>
      <vt:lpstr>PowerPoint Presentation</vt:lpstr>
      <vt:lpstr> CRUS CEREBRI</vt:lpstr>
      <vt:lpstr>SUPERIOR COLLICULUS LEVEL</vt:lpstr>
      <vt:lpstr>SUPERIOR COLLICULUS LEVEL </vt:lpstr>
      <vt:lpstr>SUPERIOR COLLICULUS LEVEL</vt:lpstr>
      <vt:lpstr>RETICULAR FORMATION</vt:lpstr>
      <vt:lpstr>RETICULAR TRACTS</vt:lpstr>
      <vt:lpstr>RETICULAR NEURONES</vt:lpstr>
      <vt:lpstr>THANK YOU</vt:lpstr>
      <vt:lpstr>PowerPoint Presentation</vt:lpstr>
    </vt:vector>
  </TitlesOfParts>
  <Company>King Khalid University Hospital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3422</cp:lastModifiedBy>
  <cp:revision>346</cp:revision>
  <dcterms:created xsi:type="dcterms:W3CDTF">2010-07-12T06:47:56Z</dcterms:created>
  <dcterms:modified xsi:type="dcterms:W3CDTF">2014-09-07T08:53:15Z</dcterms:modified>
</cp:coreProperties>
</file>