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4" r:id="rId1"/>
  </p:sldMasterIdLst>
  <p:notesMasterIdLst>
    <p:notesMasterId r:id="rId29"/>
  </p:notesMasterIdLst>
  <p:sldIdLst>
    <p:sldId id="256" r:id="rId2"/>
    <p:sldId id="296" r:id="rId3"/>
    <p:sldId id="297" r:id="rId4"/>
    <p:sldId id="298" r:id="rId5"/>
    <p:sldId id="305" r:id="rId6"/>
    <p:sldId id="273" r:id="rId7"/>
    <p:sldId id="301" r:id="rId8"/>
    <p:sldId id="259" r:id="rId9"/>
    <p:sldId id="309" r:id="rId10"/>
    <p:sldId id="308" r:id="rId11"/>
    <p:sldId id="264" r:id="rId12"/>
    <p:sldId id="261" r:id="rId13"/>
    <p:sldId id="266" r:id="rId14"/>
    <p:sldId id="295" r:id="rId15"/>
    <p:sldId id="310" r:id="rId16"/>
    <p:sldId id="299" r:id="rId17"/>
    <p:sldId id="263" r:id="rId18"/>
    <p:sldId id="307" r:id="rId19"/>
    <p:sldId id="300" r:id="rId20"/>
    <p:sldId id="293" r:id="rId21"/>
    <p:sldId id="306" r:id="rId22"/>
    <p:sldId id="282" r:id="rId23"/>
    <p:sldId id="304" r:id="rId24"/>
    <p:sldId id="260" r:id="rId25"/>
    <p:sldId id="271" r:id="rId26"/>
    <p:sldId id="303" r:id="rId27"/>
    <p:sldId id="302"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257" autoAdjust="0"/>
    <p:restoredTop sz="94728" autoAdjust="0"/>
  </p:normalViewPr>
  <p:slideViewPr>
    <p:cSldViewPr>
      <p:cViewPr>
        <p:scale>
          <a:sx n="75" d="100"/>
          <a:sy n="75" d="100"/>
        </p:scale>
        <p:origin x="-49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138" y="52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vl1pPr>
          </a:lstStyle>
          <a:p>
            <a:pPr>
              <a:defRPr/>
            </a:pPr>
            <a:endParaRPr lang="en-US"/>
          </a:p>
        </p:txBody>
      </p:sp>
      <p:sp>
        <p:nvSpPr>
          <p:cNvPr id="225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225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vl1pPr>
          </a:lstStyle>
          <a:p>
            <a:pPr>
              <a:defRPr/>
            </a:pPr>
            <a:endParaRPr lang="en-US"/>
          </a:p>
        </p:txBody>
      </p:sp>
      <p:sp>
        <p:nvSpPr>
          <p:cNvPr id="225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vl1pPr>
          </a:lstStyle>
          <a:p>
            <a:pPr>
              <a:defRPr/>
            </a:pPr>
            <a:fld id="{3E8F70D3-2A3E-4614-AFF7-86009C965A70}"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6114A09-DFF5-42AF-B3E9-9A8EFE06DDBC}" type="slidenum">
              <a:rPr lang="ar-SA"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r>
              <a:rPr lang="es-ES" smtClean="0">
                <a:solidFill>
                  <a:srgbClr val="000000"/>
                </a:solidFill>
              </a:rPr>
              <a:t>Ischaemic cerebral injury follows a well documented sequence of events, including three phases: depolarization, biochemical cascade and reperfusion injury. The importance of the failure of neurotransmitter transport as a common pathway in the pathogenesis of ischaemic cerebral injury has been attested. This substantial step has increased our understanding of the pathogenesis of ischaemic neuronal injury and at the same time has opened up new therapeutic prospects for improving brain protection. One such strategy is to use appropriate pharmacological agents (Baumgartner </a:t>
            </a:r>
            <a:r>
              <a:rPr lang="es-ES" i="1" smtClean="0">
                <a:solidFill>
                  <a:srgbClr val="000000"/>
                </a:solidFill>
              </a:rPr>
              <a:t>et al.</a:t>
            </a:r>
            <a:r>
              <a:rPr lang="es-ES" smtClean="0">
                <a:solidFill>
                  <a:srgbClr val="000000"/>
                </a:solidFill>
              </a:rPr>
              <a:t> 1997, Lipton and Rosenberg 1994). Previous studies also suggest that the reperfusion phase is of paramount importance with regard to the pathogenesis of ischaemic brain injury. Leukocyte infiltration can be detected following ischaemic insult to the brain, so that the blood vessels will be filled with leukocytes (primarily neutrophils) and oedema will develop. The adhesion of leukocytes to the wall of blood vessels and their infiltration into the ischaemic brain tissue can activate an inflammatory reaction driven by cytokines, which exacerbates the degree of tissue injury on account of interference with normal microvascular perfusion and the release of cytotoxic enzymes (Feuerstein </a:t>
            </a:r>
            <a:r>
              <a:rPr lang="es-ES" i="1" smtClean="0">
                <a:solidFill>
                  <a:srgbClr val="000000"/>
                </a:solidFill>
              </a:rPr>
              <a:t>et al.</a:t>
            </a:r>
            <a:r>
              <a:rPr lang="es-ES" smtClean="0">
                <a:solidFill>
                  <a:srgbClr val="000000"/>
                </a:solidFill>
              </a:rPr>
              <a:t> 1998, Feuerstein </a:t>
            </a:r>
            <a:r>
              <a:rPr lang="es-ES" i="1" smtClean="0">
                <a:solidFill>
                  <a:srgbClr val="000000"/>
                </a:solidFill>
              </a:rPr>
              <a:t>et al.</a:t>
            </a:r>
            <a:r>
              <a:rPr lang="es-ES" smtClean="0">
                <a:solidFill>
                  <a:srgbClr val="000000"/>
                </a:solidFill>
              </a:rPr>
              <a:t> 1998).</a:t>
            </a:r>
          </a:p>
          <a:p>
            <a:pPr eaLnBrk="1" hangingPunct="1"/>
            <a:endParaRPr lang="es-ES" smtClean="0"/>
          </a:p>
          <a:p>
            <a:pPr eaLnBrk="1" hangingPunct="1"/>
            <a:endParaRPr lang="es-ES_tradnl" smtClean="0">
              <a:solidFill>
                <a:srgbClr val="000000"/>
              </a:solidFill>
            </a:endParaRPr>
          </a:p>
          <a:p>
            <a:pPr eaLnBrk="1" hangingPunct="1"/>
            <a:r>
              <a:rPr lang="es-ES" smtClean="0">
                <a:solidFill>
                  <a:srgbClr val="000000"/>
                </a:solidFill>
              </a:rPr>
              <a:t>As</a:t>
            </a:r>
            <a:r>
              <a:rPr lang="es-ES_tradnl" smtClean="0">
                <a:solidFill>
                  <a:srgbClr val="000000"/>
                </a:solidFill>
              </a:rPr>
              <a:t> you</a:t>
            </a:r>
            <a:r>
              <a:rPr lang="es-ES" smtClean="0">
                <a:solidFill>
                  <a:srgbClr val="000000"/>
                </a:solidFill>
              </a:rPr>
              <a:t> see ischaemic brain injury involves three sequential phases: depolarization, biochemical cascade and reperfusion injury.</a:t>
            </a:r>
          </a:p>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57CFC59-CC5E-4BCD-819D-485D45D06340}" type="slidenum">
              <a:rPr lang="ar-SA" smtClean="0"/>
              <a:pPr/>
              <a:t>22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p:spPr>
        <p:txBody>
          <a:bodyPr/>
          <a:lstStyle/>
          <a:p>
            <a:pPr eaLnBrk="1" hangingPunct="1"/>
            <a:r>
              <a:rPr lang="es-ES" smtClean="0">
                <a:solidFill>
                  <a:srgbClr val="000000"/>
                </a:solidFill>
              </a:rPr>
              <a:t>SNX-111 is a presynaptic Ca</a:t>
            </a:r>
            <a:r>
              <a:rPr lang="es-ES" baseline="30000" smtClean="0">
                <a:solidFill>
                  <a:srgbClr val="000000"/>
                </a:solidFill>
              </a:rPr>
              <a:t>2+</a:t>
            </a:r>
            <a:r>
              <a:rPr lang="es-ES" smtClean="0">
                <a:solidFill>
                  <a:srgbClr val="000000"/>
                </a:solidFill>
              </a:rPr>
              <a:t> channel blocker that can reduce the influx of Ca</a:t>
            </a:r>
            <a:r>
              <a:rPr lang="es-ES" baseline="30000" smtClean="0">
                <a:solidFill>
                  <a:srgbClr val="000000"/>
                </a:solidFill>
              </a:rPr>
              <a:t>2+</a:t>
            </a:r>
            <a:r>
              <a:rPr lang="es-ES" smtClean="0">
                <a:solidFill>
                  <a:srgbClr val="000000"/>
                </a:solidFill>
              </a:rPr>
              <a:t> and the subsequent release of neurotransmitters and has been shown in a rabbit model to be neuroprotective (Perez-Pinzon </a:t>
            </a:r>
            <a:r>
              <a:rPr lang="es-ES" i="1" smtClean="0">
                <a:solidFill>
                  <a:srgbClr val="000000"/>
                </a:solidFill>
              </a:rPr>
              <a:t>et al.</a:t>
            </a:r>
            <a:r>
              <a:rPr lang="es-ES" smtClean="0">
                <a:solidFill>
                  <a:srgbClr val="000000"/>
                </a:solidFill>
              </a:rPr>
              <a:t> 1997)</a:t>
            </a:r>
          </a:p>
          <a:p>
            <a:pPr eaLnBrk="1" hangingPunct="1"/>
            <a:r>
              <a:rPr lang="es-ES" smtClean="0">
                <a:solidFill>
                  <a:srgbClr val="000000"/>
                </a:solidFill>
              </a:rPr>
              <a:t>Lamotrigine (3,5-diamino-6-(dichlorophenol)-1,2,4-triazine) is a phenyltriazine derivative that blocks voltage-gated Na</a:t>
            </a:r>
            <a:r>
              <a:rPr lang="es-ES" baseline="30000" smtClean="0">
                <a:solidFill>
                  <a:srgbClr val="000000"/>
                </a:solidFill>
              </a:rPr>
              <a:t>+</a:t>
            </a:r>
            <a:r>
              <a:rPr lang="es-ES" smtClean="0">
                <a:solidFill>
                  <a:srgbClr val="000000"/>
                </a:solidFill>
              </a:rPr>
              <a:t> channels and inhibits the ischaemia-induced release of glutamate. It is a commercially available, orally administered anticonvulsant with few side effects, although rashes and cases of Stevens-Johnson syndrome have been reported (Bourgeois 1998, Dunn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Riluzole (2-amino-6-trigluoromethoxy benzothiazole) is a voltage-gated Na</a:t>
            </a:r>
            <a:r>
              <a:rPr lang="es-ES" baseline="30000" smtClean="0">
                <a:solidFill>
                  <a:srgbClr val="000000"/>
                </a:solidFill>
              </a:rPr>
              <a:t>+</a:t>
            </a:r>
            <a:r>
              <a:rPr lang="es-ES" smtClean="0">
                <a:solidFill>
                  <a:srgbClr val="000000"/>
                </a:solidFill>
              </a:rPr>
              <a:t> channel blocker that is also used clinically in cases of neurodegenerative diseases. It prevented ischaemic spinal cord injury in a rabbit model (Lang-Lazdunski </a:t>
            </a:r>
            <a:r>
              <a:rPr lang="es-ES" i="1" smtClean="0">
                <a:solidFill>
                  <a:srgbClr val="000000"/>
                </a:solidFill>
              </a:rPr>
              <a:t>et al.</a:t>
            </a:r>
            <a:r>
              <a:rPr lang="es-ES" smtClean="0">
                <a:solidFill>
                  <a:srgbClr val="000000"/>
                </a:solidFill>
              </a:rPr>
              <a:t> 1999), in another experiment animals treated with it had a better histopathological outcome after cardiac arrest (Kanthasamy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Lubeluzole, a Na</a:t>
            </a:r>
            <a:r>
              <a:rPr lang="es-ES" baseline="30000" smtClean="0">
                <a:solidFill>
                  <a:srgbClr val="000000"/>
                </a:solidFill>
              </a:rPr>
              <a:t>+</a:t>
            </a:r>
            <a:r>
              <a:rPr lang="es-ES" smtClean="0">
                <a:solidFill>
                  <a:srgbClr val="000000"/>
                </a:solidFill>
              </a:rPr>
              <a:t> channel blocker that can inhibit the release of glutamate from ischaemic neurons, reducing postsynaptic excitotoxicity, may also inhibit postsynaptic nitric oxide synthetase activity. It has been shown in a rat model to improve the structural outcome for brain cells after global cerebral ischaemia (Haseldonckx </a:t>
            </a:r>
            <a:r>
              <a:rPr lang="es-ES" i="1" smtClean="0">
                <a:solidFill>
                  <a:srgbClr val="000000"/>
                </a:solidFill>
              </a:rPr>
              <a:t>et al.</a:t>
            </a:r>
            <a:r>
              <a:rPr lang="es-ES" smtClean="0">
                <a:solidFill>
                  <a:srgbClr val="000000"/>
                </a:solidFill>
              </a:rPr>
              <a:t> 1997).</a:t>
            </a:r>
          </a:p>
          <a:p>
            <a:pPr eaLnBrk="1" hangingPunct="1"/>
            <a:r>
              <a:rPr lang="es-ES" smtClean="0">
                <a:solidFill>
                  <a:srgbClr val="000000"/>
                </a:solidFill>
              </a:rPr>
              <a:t>Lifarizine is a similar substance that was found to be a promising neuroprotectant in an experimental setting (Brown </a:t>
            </a:r>
            <a:r>
              <a:rPr lang="es-ES" i="1" smtClean="0">
                <a:solidFill>
                  <a:srgbClr val="000000"/>
                </a:solidFill>
              </a:rPr>
              <a:t>et al.</a:t>
            </a:r>
            <a:r>
              <a:rPr lang="es-ES" smtClean="0">
                <a:solidFill>
                  <a:srgbClr val="000000"/>
                </a:solidFill>
              </a:rPr>
              <a:t> 1995), but clinical trials were discontinued on account of cardiac side effects such as hypotension and arrhythmia (Squire </a:t>
            </a:r>
            <a:r>
              <a:rPr lang="es-ES" i="1" smtClean="0">
                <a:solidFill>
                  <a:srgbClr val="000000"/>
                </a:solidFill>
              </a:rPr>
              <a:t>et al.</a:t>
            </a:r>
            <a:r>
              <a:rPr lang="es-ES" smtClean="0">
                <a:solidFill>
                  <a:srgbClr val="000000"/>
                </a:solidFill>
              </a:rPr>
              <a:t> 1995).</a:t>
            </a:r>
          </a:p>
          <a:p>
            <a:pPr eaLnBrk="1" hangingPunct="1"/>
            <a:r>
              <a:rPr lang="es-ES" smtClean="0">
                <a:solidFill>
                  <a:srgbClr val="000000"/>
                </a:solidFill>
              </a:rPr>
              <a:t>The voltage-dependent Na</a:t>
            </a:r>
            <a:r>
              <a:rPr lang="es-ES" baseline="30000" smtClean="0">
                <a:solidFill>
                  <a:srgbClr val="000000"/>
                </a:solidFill>
              </a:rPr>
              <a:t>+</a:t>
            </a:r>
            <a:r>
              <a:rPr lang="es-ES" smtClean="0">
                <a:solidFill>
                  <a:srgbClr val="000000"/>
                </a:solidFill>
              </a:rPr>
              <a:t> channel antagonist BW619C87 [4-amino-2-(4-methyl-1-piperazinyl)-5-(2,3,5-trichlorophenyl) pyrimidine]; has proved to a potent neuroprotectant, reducing the volume of hemispheric ischaemic damage by 51% at a dose of 50 mg/kg in a rat model (Kawaguchi </a:t>
            </a:r>
            <a:r>
              <a:rPr lang="es-ES" i="1" smtClean="0">
                <a:solidFill>
                  <a:srgbClr val="000000"/>
                </a:solidFill>
              </a:rPr>
              <a:t>et al.</a:t>
            </a:r>
            <a:r>
              <a:rPr lang="es-ES" smtClean="0">
                <a:solidFill>
                  <a:srgbClr val="000000"/>
                </a:solidFill>
              </a:rPr>
              <a:t> 1999).</a:t>
            </a:r>
          </a:p>
          <a:p>
            <a:pPr eaLnBrk="1" hangingPunct="1"/>
            <a:r>
              <a:rPr lang="es-ES" i="1" smtClean="0">
                <a:solidFill>
                  <a:srgbClr val="000000"/>
                </a:solidFill>
              </a:rPr>
              <a:t>Non-competitive NMDA receptor antagonists</a:t>
            </a:r>
            <a:r>
              <a:rPr lang="es-ES" smtClean="0">
                <a:solidFill>
                  <a:srgbClr val="000000"/>
                </a:solidFill>
              </a:rPr>
              <a:t>. In order to reach its binding site, a non-competitive NMDA receptor antagonist requires an ion channel to be opened up and the voltage-dependent Mg</a:t>
            </a:r>
            <a:r>
              <a:rPr lang="es-ES" baseline="30000" smtClean="0">
                <a:solidFill>
                  <a:srgbClr val="000000"/>
                </a:solidFill>
              </a:rPr>
              <a:t>2+</a:t>
            </a:r>
            <a:r>
              <a:rPr lang="es-ES" smtClean="0">
                <a:solidFill>
                  <a:srgbClr val="000000"/>
                </a:solidFill>
              </a:rPr>
              <a:t> block to be released by postsynaptic membrane depolarization. </a:t>
            </a:r>
          </a:p>
          <a:p>
            <a:pPr eaLnBrk="1" hangingPunct="1"/>
            <a:r>
              <a:rPr lang="es-ES" smtClean="0">
                <a:solidFill>
                  <a:srgbClr val="000000"/>
                </a:solidFill>
              </a:rPr>
              <a:t>NPS-1506 is a non-competitive NMDA receptor antagonist with a moderate affinity to its receptor. It was found to be neuroprotective in a rodent model for ischaemic stroke, haemorrhagic stroke and head trauma, being less neurotoxic than MK-801 (Mueller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Dextromethorphan and its analogue AHN649 are relatively selective, low-affinity NMDA antagonists, and have been shown to have neuroprotective efficacy in a rat model utilizing temporal intraluminal filament occlusion of the middle cerebral artery (Britton </a:t>
            </a:r>
            <a:r>
              <a:rPr lang="es-ES" i="1" smtClean="0">
                <a:solidFill>
                  <a:srgbClr val="000000"/>
                </a:solidFill>
              </a:rPr>
              <a:t>et al.</a:t>
            </a:r>
            <a:r>
              <a:rPr lang="es-ES" smtClean="0">
                <a:solidFill>
                  <a:srgbClr val="000000"/>
                </a:solidFill>
              </a:rPr>
              <a:t> 1997, Tortella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Aptiganel (CNS 1102) is a selective, non-competitive antagonist that acts on the ion channel associated with the NMDA receptor and has been shown to be neuroprotective in neonatal lambs after HCA (Bokesch </a:t>
            </a:r>
            <a:r>
              <a:rPr lang="es-ES" i="1" smtClean="0">
                <a:solidFill>
                  <a:srgbClr val="000000"/>
                </a:solidFill>
              </a:rPr>
              <a:t>et al.</a:t>
            </a:r>
            <a:r>
              <a:rPr lang="es-ES" smtClean="0">
                <a:solidFill>
                  <a:srgbClr val="000000"/>
                </a:solidFill>
              </a:rPr>
              <a:t> 1997). </a:t>
            </a:r>
          </a:p>
          <a:p>
            <a:pPr eaLnBrk="1" hangingPunct="1"/>
            <a:r>
              <a:rPr lang="es-ES" smtClean="0">
                <a:solidFill>
                  <a:srgbClr val="000000"/>
                </a:solidFill>
              </a:rPr>
              <a:t>Remacemide hydrochloride and its principal active desglycinyl metabolite are low-affinity non-competitive NMDA receptor antagonists. Remacemide hydrochloride was shown to be neuroprotective in an animal model of hypoxia and ischaemic stroke, and overall postoperative neurological recovery in a clinical prospective study of 171 patients undergoing aortocoronary bypass grafting (CABG) with CPB was more favourable in the remacemide group than in the controls (Arrowsmith </a:t>
            </a:r>
            <a:r>
              <a:rPr lang="es-ES" i="1" smtClean="0">
                <a:solidFill>
                  <a:srgbClr val="000000"/>
                </a:solidFill>
              </a:rPr>
              <a:t>et al.</a:t>
            </a:r>
            <a:r>
              <a:rPr lang="es-ES" smtClean="0">
                <a:solidFill>
                  <a:srgbClr val="000000"/>
                </a:solidFill>
              </a:rPr>
              <a:t> 1998).</a:t>
            </a:r>
          </a:p>
          <a:p>
            <a:pPr eaLnBrk="1" hangingPunct="1"/>
            <a:r>
              <a:rPr lang="es-ES" i="1" smtClean="0">
                <a:solidFill>
                  <a:srgbClr val="000000"/>
                </a:solidFill>
              </a:rPr>
              <a:t>Glycine site antagonists.</a:t>
            </a:r>
            <a:r>
              <a:rPr lang="es-ES" smtClean="0">
                <a:solidFill>
                  <a:srgbClr val="000000"/>
                </a:solidFill>
              </a:rPr>
              <a:t> Glycine, a major inhibitory neurotransmitter in the spinal cord and brainstem of vertebrates, is collected in the synaptic vesicles via a proton-coupled transport system and is released into the synaptic cleft after depolarization of the presynaptic terminal. It can participate in excitatory neurotransmission by modulating the activity of the NMDA subtype of the glutamate receptor. </a:t>
            </a:r>
          </a:p>
          <a:p>
            <a:pPr eaLnBrk="1" hangingPunct="1"/>
            <a:r>
              <a:rPr lang="es-ES" smtClean="0">
                <a:solidFill>
                  <a:srgbClr val="000000"/>
                </a:solidFill>
              </a:rPr>
              <a:t>7-Chlorokynuretic acid and its derivatives ACEA-1021 (Licostinel), ACEA-1031 and ACEA-1416 have also been found to reduce infarct volume in focal ischaemia models (Warner </a:t>
            </a:r>
            <a:r>
              <a:rPr lang="es-ES" i="1" smtClean="0">
                <a:solidFill>
                  <a:srgbClr val="000000"/>
                </a:solidFill>
              </a:rPr>
              <a:t>et al.</a:t>
            </a:r>
            <a:r>
              <a:rPr lang="es-ES" smtClean="0">
                <a:solidFill>
                  <a:srgbClr val="000000"/>
                </a:solidFill>
              </a:rPr>
              <a:t> 1995). Licostinel may be a safer and better tolerated neuroprotective agent than many of the previously evaluated NMDA antagonists (Albers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Felbamate, a novel anticonvulsant that binds to the glycine site of the NMDA receptor, has been shown to have neuroprotective properties </a:t>
            </a:r>
            <a:r>
              <a:rPr lang="es-ES" i="1" smtClean="0">
                <a:solidFill>
                  <a:srgbClr val="000000"/>
                </a:solidFill>
              </a:rPr>
              <a:t>in vitro</a:t>
            </a:r>
            <a:r>
              <a:rPr lang="es-ES" smtClean="0">
                <a:solidFill>
                  <a:srgbClr val="000000"/>
                </a:solidFill>
              </a:rPr>
              <a:t> and </a:t>
            </a:r>
            <a:r>
              <a:rPr lang="es-ES" i="1" smtClean="0">
                <a:solidFill>
                  <a:srgbClr val="000000"/>
                </a:solidFill>
              </a:rPr>
              <a:t>in vivo</a:t>
            </a:r>
            <a:r>
              <a:rPr lang="es-ES" smtClean="0">
                <a:solidFill>
                  <a:srgbClr val="000000"/>
                </a:solidFill>
              </a:rPr>
              <a:t>. In a gerbil model of global ischaemia, felbamate given after carotid occlusion prevented delayed apoptosis, but the doses required to reach this effect were higher than those used for anticonvulsant treatment (Wasterlain </a:t>
            </a:r>
            <a:r>
              <a:rPr lang="es-ES" i="1" smtClean="0">
                <a:solidFill>
                  <a:srgbClr val="000000"/>
                </a:solidFill>
              </a:rPr>
              <a:t>et al.</a:t>
            </a:r>
            <a:r>
              <a:rPr lang="es-ES" smtClean="0">
                <a:solidFill>
                  <a:srgbClr val="000000"/>
                </a:solidFill>
              </a:rPr>
              <a:t> 1996).</a:t>
            </a:r>
          </a:p>
          <a:p>
            <a:pPr eaLnBrk="1" hangingPunct="1"/>
            <a:r>
              <a:rPr lang="es-ES" smtClean="0">
                <a:solidFill>
                  <a:srgbClr val="000000"/>
                </a:solidFill>
              </a:rPr>
              <a:t>Monosialogangliosides play important roles in the physiological pathways of the nervous system, particularly in the brain. </a:t>
            </a:r>
          </a:p>
          <a:p>
            <a:pPr eaLnBrk="1" hangingPunct="1"/>
            <a:r>
              <a:rPr lang="es-ES" smtClean="0">
                <a:solidFill>
                  <a:srgbClr val="000000"/>
                </a:solidFill>
              </a:rPr>
              <a:t>GM1 has also been shown to reduce cerebral injury following 2 hours of HCA at 18°C. In an experiment with adult dogs, a better behavioural outcome and less neuronal injury was seen in dogs pretreated with GM1 than in the controls (Redmond </a:t>
            </a:r>
            <a:r>
              <a:rPr lang="es-ES" i="1" smtClean="0">
                <a:solidFill>
                  <a:srgbClr val="000000"/>
                </a:solidFill>
              </a:rPr>
              <a:t>et al.</a:t>
            </a:r>
            <a:r>
              <a:rPr lang="es-ES" smtClean="0">
                <a:solidFill>
                  <a:srgbClr val="000000"/>
                </a:solidFill>
              </a:rPr>
              <a:t> 1993).</a:t>
            </a:r>
          </a:p>
          <a:p>
            <a:pPr eaLnBrk="1" hangingPunct="1"/>
            <a:r>
              <a:rPr lang="es-ES" smtClean="0">
                <a:solidFill>
                  <a:srgbClr val="000000"/>
                </a:solidFill>
              </a:rPr>
              <a:t>Calcium channel blockers may reduce Ca</a:t>
            </a:r>
            <a:r>
              <a:rPr lang="es-ES" baseline="30000" smtClean="0">
                <a:solidFill>
                  <a:srgbClr val="000000"/>
                </a:solidFill>
              </a:rPr>
              <a:t>2+ </a:t>
            </a:r>
            <a:r>
              <a:rPr lang="es-ES" smtClean="0">
                <a:solidFill>
                  <a:srgbClr val="000000"/>
                </a:solidFill>
              </a:rPr>
              <a:t>influx into cells after the activation of EAA receptors, and they also inhibit vasoconstriction after ischaemic insult (Lipton and Rosenberg 1994). Calcium antagonists have been shown to improve the neurological outcome after aneurysmal subarchnoidal haemorrhage. </a:t>
            </a:r>
          </a:p>
          <a:p>
            <a:pPr eaLnBrk="1" hangingPunct="1"/>
            <a:r>
              <a:rPr lang="es-ES" smtClean="0">
                <a:solidFill>
                  <a:srgbClr val="000000"/>
                </a:solidFill>
              </a:rPr>
              <a:t>NO has been shown to mediate glutamate excitotoxicity, and the therapeutic potential of NOS inhibitors have been emphasized</a:t>
            </a:r>
          </a:p>
          <a:p>
            <a:pPr eaLnBrk="1" hangingPunct="1"/>
            <a:r>
              <a:rPr lang="es-ES" smtClean="0">
                <a:solidFill>
                  <a:srgbClr val="000000"/>
                </a:solidFill>
              </a:rPr>
              <a:t>(Barth </a:t>
            </a:r>
            <a:r>
              <a:rPr lang="es-ES" i="1" smtClean="0">
                <a:solidFill>
                  <a:srgbClr val="000000"/>
                </a:solidFill>
              </a:rPr>
              <a:t>et al.</a:t>
            </a:r>
            <a:r>
              <a:rPr lang="es-ES" smtClean="0">
                <a:solidFill>
                  <a:srgbClr val="000000"/>
                </a:solidFill>
              </a:rPr>
              <a:t> 1997). ARL17477, a selective NOS inhibitor, also provided some neuroprotection in a gerbil model, but the combination of MK-801 with ARL17477 provided 21% or 44% higher protection than either alone, indicating that several pathways contribute to ischaemic cell death and several agents targeting different points in the biochemical cascade may be of benefit (Hicks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One possibility for pharmacologically targeting a "downstream" event in the cascade is to inhibit activated calpain. The CNS-penetrating calpain inhibitor MDL 28,170 can reduce infarct volume in rodents (Markgraf </a:t>
            </a:r>
            <a:r>
              <a:rPr lang="es-ES" i="1" smtClean="0">
                <a:solidFill>
                  <a:srgbClr val="000000"/>
                </a:solidFill>
              </a:rPr>
              <a:t>et al.</a:t>
            </a:r>
            <a:r>
              <a:rPr lang="es-ES" smtClean="0">
                <a:solidFill>
                  <a:srgbClr val="000000"/>
                </a:solidFill>
              </a:rPr>
              <a:t> 1998), as also can another inhibitor Cbz-Val-Phe-H (Hong </a:t>
            </a:r>
            <a:r>
              <a:rPr lang="es-ES" i="1" smtClean="0">
                <a:solidFill>
                  <a:srgbClr val="000000"/>
                </a:solidFill>
              </a:rPr>
              <a:t>et al.</a:t>
            </a:r>
            <a:r>
              <a:rPr lang="es-ES" smtClean="0">
                <a:solidFill>
                  <a:srgbClr val="000000"/>
                </a:solidFill>
              </a:rPr>
              <a:t> 1994).</a:t>
            </a:r>
          </a:p>
          <a:p>
            <a:pPr eaLnBrk="1" hangingPunct="1"/>
            <a:r>
              <a:rPr lang="es-ES" smtClean="0">
                <a:solidFill>
                  <a:srgbClr val="000000"/>
                </a:solidFill>
              </a:rPr>
              <a:t>Gelsolin expression at normal levels protects the brain from acute ischaemic injury with its ability to stabilize CA</a:t>
            </a:r>
            <a:r>
              <a:rPr lang="es-ES" baseline="30000" smtClean="0">
                <a:solidFill>
                  <a:srgbClr val="000000"/>
                </a:solidFill>
              </a:rPr>
              <a:t>2+</a:t>
            </a:r>
            <a:r>
              <a:rPr lang="es-ES" smtClean="0">
                <a:solidFill>
                  <a:srgbClr val="000000"/>
                </a:solidFill>
              </a:rPr>
              <a:t> influx. Cytochalacin D is a partial gelsolin analogue and can reduce ischaemic injury, although this can lead to apoptosis (Endres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The pan-caspase inhibitor boc-aspartyl(OMe)-fluoromethylketone significantly improved neuroprotection when injected into brain ventriceles 3 h after cerebral hypoxic-ischaemia, and systemic injections of this molecule given in a delayed fashion resulted in significant neuroprotection. (Cheng </a:t>
            </a:r>
            <a:r>
              <a:rPr lang="es-ES" i="1" smtClean="0">
                <a:solidFill>
                  <a:srgbClr val="000000"/>
                </a:solidFill>
              </a:rPr>
              <a:t>et al.</a:t>
            </a:r>
            <a:r>
              <a:rPr lang="es-ES" smtClean="0">
                <a:solidFill>
                  <a:srgbClr val="000000"/>
                </a:solidFill>
              </a:rPr>
              <a:t> 1998). </a:t>
            </a:r>
          </a:p>
          <a:p>
            <a:pPr eaLnBrk="1" hangingPunct="1"/>
            <a:endParaRPr lang="es-ES" smtClean="0">
              <a:solidFill>
                <a:srgbClr val="000000"/>
              </a:solidFill>
            </a:endParaRPr>
          </a:p>
          <a:p>
            <a:pPr eaLnBrk="1" hangingPunct="1"/>
            <a:endParaRPr lang="es-ES" smtClean="0">
              <a:solidFill>
                <a:srgbClr val="000000"/>
              </a:solidFill>
            </a:endParaRPr>
          </a:p>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3BB2923-FBCC-46B9-89FF-765A58A31352}" type="slidenum">
              <a:rPr lang="ar-SA" smtClean="0"/>
              <a:pPr/>
              <a:t>26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r>
              <a:rPr lang="es-ES_tradnl" smtClean="0"/>
              <a:t>Hugh C. Hemmings,Jr 1997</a:t>
            </a: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r" rtl="1">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r" rtl="1">
              <a:defRPr/>
            </a:pPr>
            <a:endParaRPr lang="en-US"/>
          </a:p>
        </p:txBody>
      </p:sp>
      <p:sp>
        <p:nvSpPr>
          <p:cNvPr id="2078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078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243A942E-1CC6-40B8-8288-78579F1F69DC}" type="slidenum">
              <a:rPr lang="ar-SA"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68643A-698B-4826-9BC2-064F3B6D8A55}" type="slidenum">
              <a:rPr lang="ar-SA"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C65D81-4AE8-4C39-B0A3-BB139EEB4315}"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D236EB-9001-421B-9997-E3E6436C698B}" type="slidenum">
              <a:rPr lang="ar-SA"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7E7617F-C7D2-47C8-8275-FC72DFF196E3}" type="slidenum">
              <a:rPr lang="ar-SA"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B240B68-DE02-4754-A698-F5A20EA99669}" type="slidenum">
              <a:rPr lang="ar-SA"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57FFE00-648C-4E56-BC22-58B38DBAC396}" type="slidenum">
              <a:rPr lang="ar-SA"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2A67B00-ACDE-4BEF-A9CA-928E30036B4D}" type="slidenum">
              <a:rPr lang="ar-SA"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FE430B7-5B3B-4B38-BA2C-8F0623087399}" type="slidenum">
              <a:rPr lang="ar-SA"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9299AC7-BC7B-493A-892A-258E53992B7B}" type="slidenum">
              <a:rPr lang="ar-SA"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045F25-4E6B-4FCF-842E-F74D00DE8ED3}" type="slidenum">
              <a:rPr lang="ar-SA"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mj-lt"/>
              </a:defRPr>
            </a:lvl1pPr>
          </a:lstStyle>
          <a:p>
            <a:pPr>
              <a:defRPr/>
            </a:pPr>
            <a:endParaRPr lang="en-US" altLang="en-US"/>
          </a:p>
        </p:txBody>
      </p:sp>
      <p:sp>
        <p:nvSpPr>
          <p:cNvPr id="206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mj-lt"/>
              </a:defRPr>
            </a:lvl1pPr>
          </a:lstStyle>
          <a:p>
            <a:pPr>
              <a:defRPr/>
            </a:pPr>
            <a:endParaRPr lang="en-US" altLang="en-US"/>
          </a:p>
        </p:txBody>
      </p:sp>
      <p:sp>
        <p:nvSpPr>
          <p:cNvPr id="2068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latin typeface="+mj-lt"/>
              </a:defRPr>
            </a:lvl1pPr>
          </a:lstStyle>
          <a:p>
            <a:pPr>
              <a:defRPr/>
            </a:pPr>
            <a:fld id="{54D31270-669C-4040-A583-BCD172644342}" type="slidenum">
              <a:rPr lang="ar-SA" altLang="en-US"/>
              <a:pPr>
                <a:defRPr/>
              </a:pPr>
              <a:t>‹#›</a:t>
            </a:fld>
            <a:endParaRPr lang="en-US" altLang="en-US"/>
          </a:p>
        </p:txBody>
      </p:sp>
      <p:sp>
        <p:nvSpPr>
          <p:cNvPr id="2068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r" rtl="1">
              <a:defRPr/>
            </a:pPr>
            <a:endParaRPr lang="en-US"/>
          </a:p>
        </p:txBody>
      </p:sp>
      <p:sp>
        <p:nvSpPr>
          <p:cNvPr id="2068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lgn="r" rtl="1">
              <a:defRPr/>
            </a:pPr>
            <a:endParaRPr lang="en-US"/>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charset="0"/>
        </a:defRPr>
      </a:lvl2pPr>
      <a:lvl3pPr algn="l" rtl="1" eaLnBrk="0" fontAlgn="base" hangingPunct="0">
        <a:spcBef>
          <a:spcPct val="0"/>
        </a:spcBef>
        <a:spcAft>
          <a:spcPct val="0"/>
        </a:spcAft>
        <a:defRPr sz="4200">
          <a:solidFill>
            <a:schemeClr val="tx2"/>
          </a:solidFill>
          <a:latin typeface="Garamond" pitchFamily="18" charset="0"/>
          <a:cs typeface="Arial" charset="0"/>
        </a:defRPr>
      </a:lvl3pPr>
      <a:lvl4pPr algn="l" rtl="1" eaLnBrk="0" fontAlgn="base" hangingPunct="0">
        <a:spcBef>
          <a:spcPct val="0"/>
        </a:spcBef>
        <a:spcAft>
          <a:spcPct val="0"/>
        </a:spcAft>
        <a:defRPr sz="4200">
          <a:solidFill>
            <a:schemeClr val="tx2"/>
          </a:solidFill>
          <a:latin typeface="Garamond" pitchFamily="18" charset="0"/>
          <a:cs typeface="Arial" charset="0"/>
        </a:defRPr>
      </a:lvl4pPr>
      <a:lvl5pPr algn="l" rtl="1" eaLnBrk="0" fontAlgn="base" hangingPunct="0">
        <a:spcBef>
          <a:spcPct val="0"/>
        </a:spcBef>
        <a:spcAft>
          <a:spcPct val="0"/>
        </a:spcAft>
        <a:defRPr sz="4200">
          <a:solidFill>
            <a:schemeClr val="tx2"/>
          </a:solidFill>
          <a:latin typeface="Garamond" pitchFamily="18" charset="0"/>
          <a:cs typeface="Arial" charset="0"/>
        </a:defRPr>
      </a:lvl5pPr>
      <a:lvl6pPr marL="457200" algn="l" rtl="1" fontAlgn="base">
        <a:spcBef>
          <a:spcPct val="0"/>
        </a:spcBef>
        <a:spcAft>
          <a:spcPct val="0"/>
        </a:spcAft>
        <a:defRPr sz="4200">
          <a:solidFill>
            <a:schemeClr val="tx2"/>
          </a:solidFill>
          <a:latin typeface="Garamond" pitchFamily="18" charset="0"/>
          <a:cs typeface="Arial" charset="0"/>
        </a:defRPr>
      </a:lvl6pPr>
      <a:lvl7pPr marL="914400" algn="l" rtl="1" fontAlgn="base">
        <a:spcBef>
          <a:spcPct val="0"/>
        </a:spcBef>
        <a:spcAft>
          <a:spcPct val="0"/>
        </a:spcAft>
        <a:defRPr sz="4200">
          <a:solidFill>
            <a:schemeClr val="tx2"/>
          </a:solidFill>
          <a:latin typeface="Garamond" pitchFamily="18" charset="0"/>
          <a:cs typeface="Arial" charset="0"/>
        </a:defRPr>
      </a:lvl7pPr>
      <a:lvl8pPr marL="1371600" algn="l" rtl="1" fontAlgn="base">
        <a:spcBef>
          <a:spcPct val="0"/>
        </a:spcBef>
        <a:spcAft>
          <a:spcPct val="0"/>
        </a:spcAft>
        <a:defRPr sz="4200">
          <a:solidFill>
            <a:schemeClr val="tx2"/>
          </a:solidFill>
          <a:latin typeface="Garamond" pitchFamily="18" charset="0"/>
          <a:cs typeface="Arial" charset="0"/>
        </a:defRPr>
      </a:lvl8pPr>
      <a:lvl9pPr marL="1828800" algn="l" rtl="1" fontAlgn="base">
        <a:spcBef>
          <a:spcPct val="0"/>
        </a:spcBef>
        <a:spcAft>
          <a:spcPct val="0"/>
        </a:spcAft>
        <a:defRPr sz="4200">
          <a:solidFill>
            <a:schemeClr val="tx2"/>
          </a:solidFill>
          <a:latin typeface="Garamond" pitchFamily="18" charset="0"/>
          <a:cs typeface="Arial" charset="0"/>
        </a:defRPr>
      </a:lvl9pPr>
    </p:titleStyle>
    <p:bodyStyle>
      <a:lvl1pPr marL="342900" indent="-342900" algn="r" rtl="1"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2076450"/>
          </a:xfrm>
        </p:spPr>
        <p:txBody>
          <a:bodyPr/>
          <a:lstStyle/>
          <a:p>
            <a:pPr eaLnBrk="1" hangingPunct="1">
              <a:defRPr/>
            </a:pPr>
            <a:r>
              <a:rPr lang="en-US" b="1">
                <a:solidFill>
                  <a:schemeClr val="hlink"/>
                </a:solidFill>
                <a:effectLst>
                  <a:outerShdw blurRad="38100" dist="38100" dir="2700000" algn="tl">
                    <a:srgbClr val="C0C0C0"/>
                  </a:outerShdw>
                </a:effectLst>
              </a:rPr>
              <a:t>Pathogenesis of Cerebral Infarction at Cellular &amp; Molecular Levels</a:t>
            </a:r>
          </a:p>
        </p:txBody>
      </p:sp>
      <p:sp>
        <p:nvSpPr>
          <p:cNvPr id="3075" name="Rectangle 3"/>
          <p:cNvSpPr>
            <a:spLocks noGrp="1" noChangeArrowheads="1"/>
          </p:cNvSpPr>
          <p:nvPr>
            <p:ph type="subTitle" idx="1"/>
          </p:nvPr>
        </p:nvSpPr>
        <p:spPr>
          <a:xfrm>
            <a:off x="1981200" y="4648200"/>
            <a:ext cx="6553200" cy="914400"/>
          </a:xfrm>
        </p:spPr>
        <p:txBody>
          <a:bodyPr/>
          <a:lstStyle/>
          <a:p>
            <a:pPr algn="l" eaLnBrk="1" hangingPunct="1"/>
            <a:r>
              <a:rPr lang="en-US" sz="3200" b="1" smtClean="0">
                <a:solidFill>
                  <a:schemeClr val="tx2"/>
                </a:solidFill>
                <a:latin typeface="Impact" pitchFamily="34" charset="0"/>
              </a:rPr>
              <a:t>By: Amr S. Moustafa, MD, PhD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endParaRPr lang="en-US" smtClean="0"/>
          </a:p>
        </p:txBody>
      </p:sp>
      <p:sp>
        <p:nvSpPr>
          <p:cNvPr id="12291" name="Rectangle 3"/>
          <p:cNvSpPr>
            <a:spLocks noGrp="1" noChangeArrowheads="1"/>
          </p:cNvSpPr>
          <p:nvPr>
            <p:ph type="body" idx="4294967295"/>
          </p:nvPr>
        </p:nvSpPr>
        <p:spPr/>
        <p:txBody>
          <a:bodyPr/>
          <a:lstStyle/>
          <a:p>
            <a:endParaRPr lang="en-US" smtClean="0"/>
          </a:p>
        </p:txBody>
      </p:sp>
      <p:pic>
        <p:nvPicPr>
          <p:cNvPr id="12292" name="Picture 4" descr="Passport1001001"/>
          <p:cNvPicPr>
            <a:picLocks noChangeAspect="1" noChangeArrowheads="1"/>
          </p:cNvPicPr>
          <p:nvPr/>
        </p:nvPicPr>
        <p:blipFill>
          <a:blip r:embed="rId2" cstate="print"/>
          <a:srcRect/>
          <a:stretch>
            <a:fillRect/>
          </a:stretch>
        </p:blipFill>
        <p:spPr bwMode="auto">
          <a:xfrm>
            <a:off x="838200" y="685800"/>
            <a:ext cx="7473950" cy="602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305800" cy="1295400"/>
          </a:xfrm>
        </p:spPr>
        <p:txBody>
          <a:bodyPr/>
          <a:lstStyle/>
          <a:p>
            <a:pPr rtl="0" eaLnBrk="1" hangingPunct="1"/>
            <a:r>
              <a:rPr lang="en-US" sz="3000" b="1" smtClean="0"/>
              <a:t>The Role of Reactive Oxygen Species (ROS) &amp; Reactive Nitrative Species (RNS) in Normal Brain Physiology</a:t>
            </a:r>
          </a:p>
        </p:txBody>
      </p:sp>
      <p:sp>
        <p:nvSpPr>
          <p:cNvPr id="13315" name="Rectangle 3"/>
          <p:cNvSpPr>
            <a:spLocks noGrp="1" noChangeArrowheads="1"/>
          </p:cNvSpPr>
          <p:nvPr>
            <p:ph type="body" idx="1"/>
          </p:nvPr>
        </p:nvSpPr>
        <p:spPr>
          <a:xfrm>
            <a:off x="457200" y="1752600"/>
            <a:ext cx="8229600" cy="4525963"/>
          </a:xfrm>
        </p:spPr>
        <p:txBody>
          <a:bodyPr/>
          <a:lstStyle/>
          <a:p>
            <a:pPr algn="l" rtl="0" eaLnBrk="1" hangingPunct="1">
              <a:lnSpc>
                <a:spcPct val="80000"/>
              </a:lnSpc>
            </a:pPr>
            <a:r>
              <a:rPr lang="en-US" sz="2100" smtClean="0"/>
              <a:t>They are mainly generated by microglia &amp; astrocytes</a:t>
            </a:r>
          </a:p>
          <a:p>
            <a:pPr algn="l" rtl="0" eaLnBrk="1" hangingPunct="1">
              <a:lnSpc>
                <a:spcPct val="80000"/>
              </a:lnSpc>
              <a:buFont typeface="Wingdings" pitchFamily="2" charset="2"/>
              <a:buNone/>
            </a:pPr>
            <a:r>
              <a:rPr lang="en-US" sz="2100" smtClean="0"/>
              <a:t> </a:t>
            </a:r>
          </a:p>
          <a:p>
            <a:pPr algn="l" rtl="0" eaLnBrk="1" hangingPunct="1">
              <a:lnSpc>
                <a:spcPct val="80000"/>
              </a:lnSpc>
            </a:pPr>
            <a:r>
              <a:rPr lang="en-US" sz="2100" smtClean="0"/>
              <a:t>They modulate synaptic transmission &amp; non-synaptic communication between neurons &amp; glia</a:t>
            </a:r>
          </a:p>
          <a:p>
            <a:pPr algn="l" rtl="0" eaLnBrk="1" hangingPunct="1">
              <a:lnSpc>
                <a:spcPct val="80000"/>
              </a:lnSpc>
              <a:buFont typeface="Wingdings" pitchFamily="2" charset="2"/>
              <a:buNone/>
            </a:pPr>
            <a:endParaRPr lang="en-US" sz="2100" smtClean="0"/>
          </a:p>
          <a:p>
            <a:pPr algn="l" rtl="0" eaLnBrk="1" hangingPunct="1">
              <a:lnSpc>
                <a:spcPct val="80000"/>
              </a:lnSpc>
            </a:pPr>
            <a:r>
              <a:rPr lang="en-US" sz="2100" smtClean="0"/>
              <a:t>During periods of increased neuronal activity, ROS &amp; RNS diffuse to the myelin sheath of oligodendrocytes activating Protein kinase C (PKC) </a:t>
            </a:r>
            <a:r>
              <a:rPr lang="en-US" sz="2100" smtClean="0">
                <a:sym typeface="Wingdings" pitchFamily="2" charset="2"/>
              </a:rPr>
              <a:t> posttranslational modification of myelin basic protein (MBP) by phosphoryylation</a:t>
            </a:r>
          </a:p>
          <a:p>
            <a:pPr algn="l" rtl="0" eaLnBrk="1" hangingPunct="1">
              <a:lnSpc>
                <a:spcPct val="80000"/>
              </a:lnSpc>
              <a:buFont typeface="Wingdings" pitchFamily="2" charset="2"/>
              <a:buNone/>
            </a:pPr>
            <a:endParaRPr lang="en-US" sz="2100" smtClean="0">
              <a:sym typeface="Wingdings" pitchFamily="2" charset="2"/>
            </a:endParaRPr>
          </a:p>
          <a:p>
            <a:pPr algn="l" rtl="0" eaLnBrk="1" hangingPunct="1">
              <a:lnSpc>
                <a:spcPct val="80000"/>
              </a:lnSpc>
            </a:pPr>
            <a:r>
              <a:rPr lang="en-US" sz="2100" smtClean="0"/>
              <a:t>They regulate neuronal signaling in both central &amp; peripheral nervous systems</a:t>
            </a:r>
          </a:p>
          <a:p>
            <a:pPr algn="l" rtl="0" eaLnBrk="1" hangingPunct="1">
              <a:lnSpc>
                <a:spcPct val="80000"/>
              </a:lnSpc>
            </a:pPr>
            <a:endParaRPr lang="en-US" sz="2100" smtClean="0"/>
          </a:p>
          <a:p>
            <a:pPr algn="l" rtl="0" eaLnBrk="1" hangingPunct="1">
              <a:lnSpc>
                <a:spcPct val="80000"/>
              </a:lnSpc>
            </a:pPr>
            <a:r>
              <a:rPr lang="en-US" sz="2100" smtClean="0"/>
              <a:t>They are </a:t>
            </a:r>
            <a:r>
              <a:rPr lang="en-US" sz="2100" smtClean="0">
                <a:sym typeface="Wingdings" pitchFamily="2" charset="2"/>
              </a:rPr>
              <a:t>required for essential processes as learning &amp; memory formation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762000"/>
          </a:xfrm>
        </p:spPr>
        <p:txBody>
          <a:bodyPr/>
          <a:lstStyle/>
          <a:p>
            <a:pPr rtl="0" eaLnBrk="1" hangingPunct="1"/>
            <a:r>
              <a:rPr lang="en-US" b="1" smtClean="0"/>
              <a:t>The brain and Oxidative stress</a:t>
            </a:r>
          </a:p>
        </p:txBody>
      </p:sp>
      <p:sp>
        <p:nvSpPr>
          <p:cNvPr id="14339" name="Rectangle 3"/>
          <p:cNvSpPr>
            <a:spLocks noGrp="1" noChangeArrowheads="1"/>
          </p:cNvSpPr>
          <p:nvPr>
            <p:ph type="body" idx="1"/>
          </p:nvPr>
        </p:nvSpPr>
        <p:spPr>
          <a:xfrm>
            <a:off x="228600" y="1295400"/>
            <a:ext cx="8686800" cy="4800600"/>
          </a:xfrm>
        </p:spPr>
        <p:txBody>
          <a:bodyPr/>
          <a:lstStyle/>
          <a:p>
            <a:pPr algn="l" rtl="0" eaLnBrk="1" hangingPunct="1">
              <a:lnSpc>
                <a:spcPct val="80000"/>
              </a:lnSpc>
            </a:pPr>
            <a:r>
              <a:rPr lang="en-US" sz="3400" smtClean="0"/>
              <a:t>The brain is highly susceptible to ROS-induced damage because of:</a:t>
            </a:r>
          </a:p>
          <a:p>
            <a:pPr algn="l" rtl="0" eaLnBrk="1" hangingPunct="1">
              <a:lnSpc>
                <a:spcPct val="80000"/>
              </a:lnSpc>
              <a:buFont typeface="Wingdings" pitchFamily="2" charset="2"/>
              <a:buNone/>
            </a:pPr>
            <a:endParaRPr lang="en-US" sz="3400" smtClean="0"/>
          </a:p>
          <a:p>
            <a:pPr lvl="1" algn="l" rtl="0" eaLnBrk="1" hangingPunct="1">
              <a:lnSpc>
                <a:spcPct val="80000"/>
              </a:lnSpc>
            </a:pPr>
            <a:r>
              <a:rPr lang="en-US" sz="3000" smtClean="0"/>
              <a:t>High concentrations of peroxidisable lipids</a:t>
            </a:r>
          </a:p>
          <a:p>
            <a:pPr lvl="1" algn="l" rtl="0" eaLnBrk="1" hangingPunct="1">
              <a:lnSpc>
                <a:spcPct val="80000"/>
              </a:lnSpc>
            </a:pPr>
            <a:r>
              <a:rPr lang="en-US" sz="3000" smtClean="0"/>
              <a:t>Low levels of protective antioxidants</a:t>
            </a:r>
          </a:p>
          <a:p>
            <a:pPr lvl="1" algn="l" rtl="0" eaLnBrk="1" hangingPunct="1">
              <a:lnSpc>
                <a:spcPct val="80000"/>
              </a:lnSpc>
            </a:pPr>
            <a:r>
              <a:rPr lang="en-US" sz="3000" smtClean="0"/>
              <a:t>High oxygen consumption</a:t>
            </a:r>
          </a:p>
          <a:p>
            <a:pPr lvl="1" algn="l" rtl="0" eaLnBrk="1" hangingPunct="1">
              <a:lnSpc>
                <a:spcPct val="80000"/>
              </a:lnSpc>
            </a:pPr>
            <a:r>
              <a:rPr lang="en-US" sz="3000" smtClean="0"/>
              <a:t>High levels of iron (acts as pro-oxidants under pathological conditions)</a:t>
            </a:r>
          </a:p>
          <a:p>
            <a:pPr lvl="1" algn="l" rtl="0" eaLnBrk="1" hangingPunct="1">
              <a:lnSpc>
                <a:spcPct val="80000"/>
              </a:lnSpc>
            </a:pPr>
            <a:r>
              <a:rPr lang="en-US" sz="3000" smtClean="0"/>
              <a:t>The occurrence of reactions involving dopamine &amp; Glutamate oxidase in the brain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eaLnBrk="1" hangingPunct="1"/>
            <a:r>
              <a:rPr lang="en-US" sz="3800" b="1" smtClean="0"/>
              <a:t>Molecular &amp; Vascular effects of ROS in ischemic stroke</a:t>
            </a:r>
          </a:p>
        </p:txBody>
      </p:sp>
      <p:sp>
        <p:nvSpPr>
          <p:cNvPr id="15363" name="Rectangle 3"/>
          <p:cNvSpPr>
            <a:spLocks noGrp="1" noChangeArrowheads="1"/>
          </p:cNvSpPr>
          <p:nvPr>
            <p:ph type="body" idx="1"/>
          </p:nvPr>
        </p:nvSpPr>
        <p:spPr/>
        <p:txBody>
          <a:bodyPr/>
          <a:lstStyle/>
          <a:p>
            <a:pPr algn="l" rtl="0" eaLnBrk="1" hangingPunct="1">
              <a:lnSpc>
                <a:spcPct val="80000"/>
              </a:lnSpc>
            </a:pPr>
            <a:r>
              <a:rPr lang="en-US" sz="2600" smtClean="0"/>
              <a:t>Molecular effects:</a:t>
            </a:r>
            <a:endParaRPr lang="en-US" sz="2600" smtClean="0">
              <a:sym typeface="Wingdings" pitchFamily="2" charset="2"/>
            </a:endParaRPr>
          </a:p>
          <a:p>
            <a:pPr lvl="1" algn="l" rtl="0" eaLnBrk="1" hangingPunct="1">
              <a:lnSpc>
                <a:spcPct val="80000"/>
              </a:lnSpc>
            </a:pPr>
            <a:r>
              <a:rPr lang="en-US" sz="2200" smtClean="0">
                <a:sym typeface="Wingdings" pitchFamily="2" charset="2"/>
              </a:rPr>
              <a:t>Lipid peroxidation</a:t>
            </a:r>
          </a:p>
          <a:p>
            <a:pPr lvl="1" algn="l" rtl="0" eaLnBrk="1" hangingPunct="1">
              <a:lnSpc>
                <a:spcPct val="80000"/>
              </a:lnSpc>
            </a:pPr>
            <a:r>
              <a:rPr lang="en-US" sz="2200" smtClean="0">
                <a:sym typeface="Wingdings" pitchFamily="2" charset="2"/>
              </a:rPr>
              <a:t>Protein denaturation</a:t>
            </a:r>
          </a:p>
          <a:p>
            <a:pPr lvl="1" algn="l" rtl="0" eaLnBrk="1" hangingPunct="1">
              <a:lnSpc>
                <a:spcPct val="80000"/>
              </a:lnSpc>
            </a:pPr>
            <a:r>
              <a:rPr lang="en-US" sz="2200" smtClean="0">
                <a:sym typeface="Wingdings" pitchFamily="2" charset="2"/>
              </a:rPr>
              <a:t>Inactivation of enzymes</a:t>
            </a:r>
          </a:p>
          <a:p>
            <a:pPr lvl="1" algn="l" rtl="0" eaLnBrk="1" hangingPunct="1">
              <a:lnSpc>
                <a:spcPct val="80000"/>
              </a:lnSpc>
            </a:pPr>
            <a:r>
              <a:rPr lang="en-US" sz="2200" smtClean="0">
                <a:sym typeface="Wingdings" pitchFamily="2" charset="2"/>
              </a:rPr>
              <a:t>DNA damage</a:t>
            </a:r>
          </a:p>
          <a:p>
            <a:pPr lvl="1" algn="l" rtl="0" eaLnBrk="1" hangingPunct="1">
              <a:lnSpc>
                <a:spcPct val="80000"/>
              </a:lnSpc>
            </a:pPr>
            <a:r>
              <a:rPr lang="en-US" sz="2200" smtClean="0"/>
              <a:t>Cell signaling effects (e.g., r</a:t>
            </a:r>
            <a:r>
              <a:rPr lang="en-US" sz="2200" smtClean="0">
                <a:sym typeface="Wingdings" pitchFamily="2" charset="2"/>
              </a:rPr>
              <a:t>elease of Ca</a:t>
            </a:r>
            <a:r>
              <a:rPr lang="en-US" sz="2200" baseline="30000" smtClean="0">
                <a:sym typeface="Wingdings" pitchFamily="2" charset="2"/>
              </a:rPr>
              <a:t>2+</a:t>
            </a:r>
            <a:r>
              <a:rPr lang="en-US" sz="2200" smtClean="0">
                <a:sym typeface="Wingdings" pitchFamily="2" charset="2"/>
              </a:rPr>
              <a:t> from intracellular stores)</a:t>
            </a:r>
          </a:p>
          <a:p>
            <a:pPr lvl="1" algn="l" rtl="0" eaLnBrk="1" hangingPunct="1">
              <a:lnSpc>
                <a:spcPct val="80000"/>
              </a:lnSpc>
            </a:pPr>
            <a:r>
              <a:rPr lang="en-US" sz="2200" smtClean="0">
                <a:sym typeface="Wingdings" pitchFamily="2" charset="2"/>
              </a:rPr>
              <a:t>Cytoskeletal damage</a:t>
            </a:r>
          </a:p>
          <a:p>
            <a:pPr lvl="1" algn="l" rtl="0" eaLnBrk="1" hangingPunct="1">
              <a:lnSpc>
                <a:spcPct val="80000"/>
              </a:lnSpc>
            </a:pPr>
            <a:r>
              <a:rPr lang="en-US" sz="2200" smtClean="0">
                <a:sym typeface="Wingdings" pitchFamily="2" charset="2"/>
              </a:rPr>
              <a:t>Chemotaxis</a:t>
            </a:r>
          </a:p>
          <a:p>
            <a:pPr algn="l" rtl="0" eaLnBrk="1" hangingPunct="1">
              <a:lnSpc>
                <a:spcPct val="80000"/>
              </a:lnSpc>
            </a:pPr>
            <a:r>
              <a:rPr lang="en-US" sz="2600" smtClean="0"/>
              <a:t>Vascular effects:</a:t>
            </a:r>
          </a:p>
          <a:p>
            <a:pPr lvl="1" algn="l" rtl="0" eaLnBrk="1" hangingPunct="1">
              <a:lnSpc>
                <a:spcPct val="80000"/>
              </a:lnSpc>
            </a:pPr>
            <a:r>
              <a:rPr lang="en-US" sz="2200" smtClean="0"/>
              <a:t>Altered vascular tone and cerebral blood flow</a:t>
            </a:r>
          </a:p>
          <a:p>
            <a:pPr lvl="1" algn="l" rtl="0" eaLnBrk="1" hangingPunct="1">
              <a:lnSpc>
                <a:spcPct val="80000"/>
              </a:lnSpc>
            </a:pPr>
            <a:r>
              <a:rPr lang="en-US" sz="2200" smtClean="0"/>
              <a:t>Increased platelet aggregability</a:t>
            </a:r>
          </a:p>
          <a:p>
            <a:pPr lvl="1" algn="l" rtl="0" eaLnBrk="1" hangingPunct="1">
              <a:lnSpc>
                <a:spcPct val="80000"/>
              </a:lnSpc>
            </a:pPr>
            <a:r>
              <a:rPr lang="en-US" sz="2200" smtClean="0"/>
              <a:t>Increased endothelial cell permeability</a:t>
            </a:r>
            <a:endParaRPr lang="en-US" sz="2200" smtClean="0">
              <a:sym typeface="Wingdings" pitchFamily="2" charset="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8229600" cy="1143000"/>
          </a:xfrm>
        </p:spPr>
        <p:txBody>
          <a:bodyPr/>
          <a:lstStyle/>
          <a:p>
            <a:pPr rtl="0" eaLnBrk="1" hangingPunct="1">
              <a:defRPr/>
            </a:pPr>
            <a:r>
              <a:rPr lang="en-US" sz="3400" b="1">
                <a:solidFill>
                  <a:schemeClr val="hlink"/>
                </a:solidFill>
                <a:effectLst>
                  <a:outerShdw blurRad="38100" dist="38100" dir="2700000" algn="tl">
                    <a:srgbClr val="C0C0C0"/>
                  </a:outerShdw>
                </a:effectLst>
              </a:rPr>
              <a:t>The role of NO in the pathophysiology of cerebral ischemia</a:t>
            </a:r>
          </a:p>
        </p:txBody>
      </p:sp>
      <p:sp>
        <p:nvSpPr>
          <p:cNvPr id="16387" name="Rectangle 3"/>
          <p:cNvSpPr>
            <a:spLocks noGrp="1" noChangeArrowheads="1"/>
          </p:cNvSpPr>
          <p:nvPr>
            <p:ph type="body" idx="1"/>
          </p:nvPr>
        </p:nvSpPr>
        <p:spPr/>
        <p:txBody>
          <a:bodyPr/>
          <a:lstStyle/>
          <a:p>
            <a:pPr algn="l" rtl="0" eaLnBrk="1" hangingPunct="1">
              <a:lnSpc>
                <a:spcPct val="90000"/>
              </a:lnSpc>
              <a:spcBef>
                <a:spcPct val="30000"/>
              </a:spcBef>
              <a:spcAft>
                <a:spcPct val="30000"/>
              </a:spcAft>
            </a:pPr>
            <a:r>
              <a:rPr lang="en-US" sz="2200" smtClean="0"/>
              <a:t>Ischemia</a:t>
            </a:r>
            <a:r>
              <a:rPr lang="en-US" sz="2200" smtClean="0">
                <a:sym typeface="Wingdings" pitchFamily="2" charset="2"/>
              </a:rPr>
              <a:t> </a:t>
            </a:r>
            <a:r>
              <a:rPr lang="en-US" sz="2200" smtClean="0"/>
              <a:t>abnormal NO production</a:t>
            </a:r>
          </a:p>
          <a:p>
            <a:pPr algn="l" rtl="0" eaLnBrk="1" hangingPunct="1">
              <a:lnSpc>
                <a:spcPct val="90000"/>
              </a:lnSpc>
              <a:spcBef>
                <a:spcPct val="30000"/>
              </a:spcBef>
              <a:spcAft>
                <a:spcPct val="30000"/>
              </a:spcAft>
            </a:pPr>
            <a:r>
              <a:rPr lang="en-US" sz="2200" smtClean="0"/>
              <a:t>This may be both </a:t>
            </a:r>
            <a:r>
              <a:rPr lang="en-US" sz="2200" b="1" smtClean="0"/>
              <a:t>beneficial</a:t>
            </a:r>
            <a:r>
              <a:rPr lang="en-US" sz="2200" smtClean="0"/>
              <a:t> and </a:t>
            </a:r>
            <a:r>
              <a:rPr lang="en-US" sz="2200" b="1" smtClean="0"/>
              <a:t>detrimental</a:t>
            </a:r>
            <a:r>
              <a:rPr lang="en-US" sz="2200" smtClean="0"/>
              <a:t>, depending upon when and where NO is released</a:t>
            </a:r>
            <a:r>
              <a:rPr lang="ar-SA" sz="2200" smtClean="0"/>
              <a:t> </a:t>
            </a:r>
          </a:p>
          <a:p>
            <a:pPr algn="l" rtl="0" eaLnBrk="1" hangingPunct="1">
              <a:lnSpc>
                <a:spcPct val="90000"/>
              </a:lnSpc>
              <a:spcBef>
                <a:spcPct val="30000"/>
              </a:spcBef>
              <a:spcAft>
                <a:spcPct val="30000"/>
              </a:spcAft>
            </a:pPr>
            <a:r>
              <a:rPr lang="en-US" sz="2200" smtClean="0"/>
              <a:t>NO produced by endothelial NOS</a:t>
            </a:r>
            <a:r>
              <a:rPr lang="ar-SA" sz="2200" smtClean="0"/>
              <a:t> </a:t>
            </a:r>
            <a:r>
              <a:rPr lang="en-US" sz="2200" smtClean="0"/>
              <a:t>(</a:t>
            </a:r>
            <a:r>
              <a:rPr lang="en-US" sz="2200" smtClean="0">
                <a:solidFill>
                  <a:srgbClr val="FF3300"/>
                </a:solidFill>
              </a:rPr>
              <a:t>eNOS</a:t>
            </a:r>
            <a:r>
              <a:rPr lang="en-US" sz="2200" smtClean="0"/>
              <a:t>)</a:t>
            </a:r>
            <a:r>
              <a:rPr lang="ar-SA" sz="2200" smtClean="0"/>
              <a:t> </a:t>
            </a:r>
            <a:r>
              <a:rPr lang="en-US" sz="2200" smtClean="0">
                <a:sym typeface="Wingdings" pitchFamily="2" charset="2"/>
              </a:rPr>
              <a:t></a:t>
            </a:r>
            <a:r>
              <a:rPr lang="en-US" sz="2200" smtClean="0"/>
              <a:t> improving vascular dilation and perfusion</a:t>
            </a:r>
            <a:r>
              <a:rPr lang="ar-SA" sz="2200" smtClean="0"/>
              <a:t>  </a:t>
            </a:r>
            <a:r>
              <a:rPr lang="en-US" sz="2200" smtClean="0"/>
              <a:t> (i.e. </a:t>
            </a:r>
            <a:r>
              <a:rPr lang="en-US" sz="2200" b="1" smtClean="0">
                <a:solidFill>
                  <a:srgbClr val="FF3300"/>
                </a:solidFill>
              </a:rPr>
              <a:t>beneficial</a:t>
            </a:r>
            <a:r>
              <a:rPr lang="en-US" sz="2200" smtClean="0"/>
              <a:t>).</a:t>
            </a:r>
          </a:p>
          <a:p>
            <a:pPr algn="l" rtl="0" eaLnBrk="1" hangingPunct="1">
              <a:lnSpc>
                <a:spcPct val="90000"/>
              </a:lnSpc>
              <a:spcBef>
                <a:spcPct val="30000"/>
              </a:spcBef>
              <a:spcAft>
                <a:spcPct val="30000"/>
              </a:spcAft>
            </a:pPr>
            <a:r>
              <a:rPr lang="en-US" sz="2200" smtClean="0"/>
              <a:t>In contrast, NO production by neuronal NOS</a:t>
            </a:r>
            <a:r>
              <a:rPr lang="ar-SA" sz="2200" smtClean="0"/>
              <a:t> </a:t>
            </a:r>
            <a:r>
              <a:rPr lang="en-US" sz="2200" smtClean="0"/>
              <a:t>(</a:t>
            </a:r>
            <a:r>
              <a:rPr lang="en-US" sz="2200" smtClean="0">
                <a:solidFill>
                  <a:srgbClr val="FF3300"/>
                </a:solidFill>
              </a:rPr>
              <a:t>nNOS</a:t>
            </a:r>
            <a:r>
              <a:rPr lang="en-US" sz="2200" smtClean="0"/>
              <a:t>) or by </a:t>
            </a:r>
            <a:br>
              <a:rPr lang="en-US" sz="2200" smtClean="0"/>
            </a:br>
            <a:r>
              <a:rPr lang="en-US" sz="2200" smtClean="0"/>
              <a:t>the inducible form of NOS</a:t>
            </a:r>
            <a:r>
              <a:rPr lang="ar-SA" sz="2200" smtClean="0"/>
              <a:t> </a:t>
            </a:r>
            <a:r>
              <a:rPr lang="en-US" sz="2200" smtClean="0"/>
              <a:t>(</a:t>
            </a:r>
            <a:r>
              <a:rPr lang="en-US" sz="2200" smtClean="0">
                <a:solidFill>
                  <a:srgbClr val="FF3300"/>
                </a:solidFill>
              </a:rPr>
              <a:t>iNOS</a:t>
            </a:r>
            <a:r>
              <a:rPr lang="en-US" sz="2200" smtClean="0"/>
              <a:t>) has been reported to have detrimental effects on outcome.</a:t>
            </a:r>
          </a:p>
          <a:p>
            <a:pPr algn="l" rtl="0" eaLnBrk="1" hangingPunct="1">
              <a:lnSpc>
                <a:spcPct val="90000"/>
              </a:lnSpc>
              <a:spcBef>
                <a:spcPct val="30000"/>
              </a:spcBef>
              <a:spcAft>
                <a:spcPct val="30000"/>
              </a:spcAft>
            </a:pPr>
            <a:r>
              <a:rPr lang="en-US" sz="2200" smtClean="0"/>
              <a:t>Increased iNOS activity generally occurs in a delayed fashion after brain ischemia and trauma and is associated with inflammatory processes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endParaRPr lang="en-US" smtClean="0"/>
          </a:p>
        </p:txBody>
      </p:sp>
      <p:sp>
        <p:nvSpPr>
          <p:cNvPr id="17411" name="Rectangle 3"/>
          <p:cNvSpPr>
            <a:spLocks noGrp="1" noChangeArrowheads="1"/>
          </p:cNvSpPr>
          <p:nvPr>
            <p:ph type="body" idx="4294967295"/>
          </p:nvPr>
        </p:nvSpPr>
        <p:spPr/>
        <p:txBody>
          <a:bodyPr/>
          <a:lstStyle/>
          <a:p>
            <a:endParaRPr lang="en-US" smtClean="0"/>
          </a:p>
        </p:txBody>
      </p:sp>
      <p:pic>
        <p:nvPicPr>
          <p:cNvPr id="17412" name="Picture 4" descr="13_009"/>
          <p:cNvPicPr>
            <a:picLocks noChangeAspect="1" noChangeArrowheads="1"/>
          </p:cNvPicPr>
          <p:nvPr/>
        </p:nvPicPr>
        <p:blipFill>
          <a:blip r:embed="rId2" cstate="print"/>
          <a:srcRect/>
          <a:stretch>
            <a:fillRect/>
          </a:stretch>
        </p:blipFill>
        <p:spPr bwMode="auto">
          <a:xfrm>
            <a:off x="457200" y="0"/>
            <a:ext cx="8229600" cy="755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2133600"/>
            <a:ext cx="7848600" cy="2365375"/>
          </a:xfrm>
        </p:spPr>
        <p:txBody>
          <a:bodyPr/>
          <a:lstStyle/>
          <a:p>
            <a:pPr rtl="0" eaLnBrk="1" hangingPunct="1">
              <a:defRPr/>
            </a:pPr>
            <a:r>
              <a:rPr lang="en-US" sz="5600" b="1">
                <a:solidFill>
                  <a:schemeClr val="hlink"/>
                </a:solidFill>
                <a:effectLst>
                  <a:outerShdw blurRad="38100" dist="38100" dir="2700000" algn="tl">
                    <a:srgbClr val="C0C0C0"/>
                  </a:outerShdw>
                </a:effectLst>
              </a:rPr>
              <a:t>Metabolic stress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rtl="0" eaLnBrk="1" hangingPunct="1"/>
            <a:r>
              <a:rPr lang="en-US" sz="3400" b="1" smtClean="0"/>
              <a:t>Biochemical changes in The brain during ischemia</a:t>
            </a:r>
          </a:p>
        </p:txBody>
      </p:sp>
      <p:sp>
        <p:nvSpPr>
          <p:cNvPr id="19459" name="Text Box 5"/>
          <p:cNvSpPr txBox="1">
            <a:spLocks noChangeArrowheads="1"/>
          </p:cNvSpPr>
          <p:nvPr/>
        </p:nvSpPr>
        <p:spPr bwMode="auto">
          <a:xfrm>
            <a:off x="228600" y="4418013"/>
            <a:ext cx="8610600" cy="1754187"/>
          </a:xfrm>
          <a:prstGeom prst="rect">
            <a:avLst/>
          </a:prstGeom>
          <a:noFill/>
          <a:ln w="9525">
            <a:noFill/>
            <a:miter lim="800000"/>
            <a:headEnd/>
            <a:tailEnd/>
          </a:ln>
        </p:spPr>
        <p:txBody>
          <a:bodyPr>
            <a:spAutoFit/>
          </a:bodyPr>
          <a:lstStyle/>
          <a:p>
            <a:pPr>
              <a:buFontTx/>
              <a:buChar char="•"/>
            </a:pPr>
            <a:r>
              <a:rPr lang="en-US" b="1">
                <a:solidFill>
                  <a:srgbClr val="FF3300"/>
                </a:solidFill>
              </a:rPr>
              <a:t>Ca</a:t>
            </a:r>
            <a:r>
              <a:rPr lang="en-US" b="1" baseline="30000">
                <a:solidFill>
                  <a:srgbClr val="FF3300"/>
                </a:solidFill>
              </a:rPr>
              <a:t>2+</a:t>
            </a:r>
            <a:r>
              <a:rPr lang="en-US" b="1">
                <a:solidFill>
                  <a:srgbClr val="FF3300"/>
                </a:solidFill>
              </a:rPr>
              <a:t> Influx</a:t>
            </a:r>
            <a:r>
              <a:rPr lang="en-US"/>
              <a:t> (translocation from extracellular to intracellular spaces) </a:t>
            </a:r>
            <a:r>
              <a:rPr lang="en-US">
                <a:sym typeface="Wingdings" pitchFamily="2" charset="2"/>
              </a:rPr>
              <a:t> activation of cellular proteases (Calpains) &amp; lipases  breakdown of cerebral tissue</a:t>
            </a:r>
          </a:p>
          <a:p>
            <a:pPr lvl="2">
              <a:buFontTx/>
              <a:buChar char="•"/>
            </a:pPr>
            <a:r>
              <a:rPr lang="en-US" b="1">
                <a:solidFill>
                  <a:srgbClr val="FF3300"/>
                </a:solidFill>
              </a:rPr>
              <a:t>Na</a:t>
            </a:r>
            <a:r>
              <a:rPr lang="en-US" b="1" baseline="30000">
                <a:solidFill>
                  <a:srgbClr val="FF3300"/>
                </a:solidFill>
              </a:rPr>
              <a:t>+</a:t>
            </a:r>
            <a:r>
              <a:rPr lang="en-US" b="1">
                <a:solidFill>
                  <a:srgbClr val="FF3300"/>
                </a:solidFill>
              </a:rPr>
              <a:t> influx</a:t>
            </a:r>
          </a:p>
          <a:p>
            <a:pPr lvl="2">
              <a:buFontTx/>
              <a:buChar char="•"/>
            </a:pPr>
            <a:r>
              <a:rPr lang="en-US" b="1">
                <a:solidFill>
                  <a:srgbClr val="FF3300"/>
                </a:solidFill>
                <a:sym typeface="Wingdings" pitchFamily="2" charset="2"/>
              </a:rPr>
              <a:t>K</a:t>
            </a:r>
            <a:r>
              <a:rPr lang="en-US" b="1" baseline="30000">
                <a:solidFill>
                  <a:srgbClr val="FF3300"/>
                </a:solidFill>
                <a:sym typeface="Wingdings" pitchFamily="2" charset="2"/>
              </a:rPr>
              <a:t>+</a:t>
            </a:r>
            <a:r>
              <a:rPr lang="en-US" b="1">
                <a:solidFill>
                  <a:srgbClr val="FF3300"/>
                </a:solidFill>
                <a:sym typeface="Wingdings" pitchFamily="2" charset="2"/>
              </a:rPr>
              <a:t> </a:t>
            </a:r>
            <a:r>
              <a:rPr lang="en-US" b="1">
                <a:solidFill>
                  <a:srgbClr val="FF3300"/>
                </a:solidFill>
              </a:rPr>
              <a:t>efflux</a:t>
            </a:r>
            <a:endParaRPr lang="en-US" b="1">
              <a:solidFill>
                <a:srgbClr val="FF3300"/>
              </a:solidFill>
              <a:sym typeface="Wingdings" pitchFamily="2" charset="2"/>
            </a:endParaRPr>
          </a:p>
          <a:p>
            <a:pPr lvl="1">
              <a:buFontTx/>
              <a:buChar char="•"/>
            </a:pPr>
            <a:r>
              <a:rPr lang="en-US">
                <a:sym typeface="Wingdings" pitchFamily="2" charset="2"/>
              </a:rPr>
              <a:t>K</a:t>
            </a:r>
            <a:r>
              <a:rPr lang="en-US" baseline="30000">
                <a:sym typeface="Wingdings" pitchFamily="2" charset="2"/>
              </a:rPr>
              <a:t>+</a:t>
            </a:r>
            <a:r>
              <a:rPr lang="en-US">
                <a:sym typeface="Wingdings" pitchFamily="2" charset="2"/>
              </a:rPr>
              <a:t>-</a:t>
            </a:r>
            <a:r>
              <a:rPr lang="en-US"/>
              <a:t>induced </a:t>
            </a:r>
            <a:r>
              <a:rPr lang="en-US" b="1">
                <a:solidFill>
                  <a:srgbClr val="FF3300"/>
                </a:solidFill>
              </a:rPr>
              <a:t>release of excitatory</a:t>
            </a:r>
            <a:r>
              <a:rPr lang="en-US"/>
              <a:t> amino acids</a:t>
            </a:r>
          </a:p>
          <a:p>
            <a:endParaRPr lang="en-US"/>
          </a:p>
        </p:txBody>
      </p:sp>
      <p:sp>
        <p:nvSpPr>
          <p:cNvPr id="19460" name="Rectangle 6"/>
          <p:cNvSpPr>
            <a:spLocks noChangeArrowheads="1"/>
          </p:cNvSpPr>
          <p:nvPr/>
        </p:nvSpPr>
        <p:spPr bwMode="auto">
          <a:xfrm>
            <a:off x="990600" y="1371600"/>
            <a:ext cx="7010400" cy="915988"/>
          </a:xfrm>
          <a:prstGeom prst="rect">
            <a:avLst/>
          </a:prstGeom>
          <a:noFill/>
          <a:ln w="9525">
            <a:noFill/>
            <a:miter lim="800000"/>
            <a:headEnd/>
            <a:tailEnd/>
          </a:ln>
        </p:spPr>
        <p:txBody>
          <a:bodyPr>
            <a:spAutoFit/>
          </a:bodyPr>
          <a:lstStyle/>
          <a:p>
            <a:r>
              <a:rPr lang="en-US"/>
              <a:t>Ischemia </a:t>
            </a:r>
            <a:r>
              <a:rPr lang="en-US">
                <a:sym typeface="Wingdings" pitchFamily="2" charset="2"/>
              </a:rPr>
              <a:t> </a:t>
            </a:r>
            <a:r>
              <a:rPr lang="en-US"/>
              <a:t>interruption or severe reduction of blood flow, O</a:t>
            </a:r>
            <a:r>
              <a:rPr lang="en-US" baseline="-25000"/>
              <a:t>2</a:t>
            </a:r>
            <a:r>
              <a:rPr lang="en-US"/>
              <a:t> &amp; nutrients in cerebral arteries </a:t>
            </a:r>
            <a:r>
              <a:rPr lang="en-US">
                <a:sym typeface="Wingdings" pitchFamily="2" charset="2"/>
              </a:rPr>
              <a:t> energy depletion (depletion of ATP &amp; creatine phosphate)</a:t>
            </a:r>
          </a:p>
        </p:txBody>
      </p:sp>
      <p:sp>
        <p:nvSpPr>
          <p:cNvPr id="19461" name="Rectangle 7"/>
          <p:cNvSpPr>
            <a:spLocks noChangeArrowheads="1"/>
          </p:cNvSpPr>
          <p:nvPr/>
        </p:nvSpPr>
        <p:spPr bwMode="auto">
          <a:xfrm>
            <a:off x="5486400" y="2362200"/>
            <a:ext cx="3359150" cy="1465263"/>
          </a:xfrm>
          <a:prstGeom prst="rect">
            <a:avLst/>
          </a:prstGeom>
          <a:noFill/>
          <a:ln w="9525">
            <a:noFill/>
            <a:miter lim="800000"/>
            <a:headEnd/>
            <a:tailEnd/>
          </a:ln>
        </p:spPr>
        <p:txBody>
          <a:bodyPr>
            <a:spAutoFit/>
          </a:bodyPr>
          <a:lstStyle/>
          <a:p>
            <a:r>
              <a:rPr lang="en-US">
                <a:sym typeface="Symbol" pitchFamily="18" charset="2"/>
              </a:rPr>
              <a:t></a:t>
            </a:r>
            <a:r>
              <a:rPr lang="en-US">
                <a:sym typeface="Wingdings" pitchFamily="2" charset="2"/>
              </a:rPr>
              <a:t> </a:t>
            </a:r>
            <a:r>
              <a:rPr lang="en-US" b="1">
                <a:solidFill>
                  <a:srgbClr val="FF3300"/>
                </a:solidFill>
                <a:sym typeface="Wingdings" pitchFamily="2" charset="2"/>
              </a:rPr>
              <a:t>Lactic acid</a:t>
            </a:r>
            <a:r>
              <a:rPr lang="en-US">
                <a:sym typeface="Wingdings" pitchFamily="2" charset="2"/>
              </a:rPr>
              <a:t> in neurons  acidosis  promotes the pro-oxidant effect  ↑ the rate of conversion of O</a:t>
            </a:r>
            <a:r>
              <a:rPr lang="en-US" baseline="-25000">
                <a:sym typeface="Wingdings" pitchFamily="2" charset="2"/>
              </a:rPr>
              <a:t>2</a:t>
            </a:r>
            <a:r>
              <a:rPr lang="en-US" baseline="30000">
                <a:sym typeface="Wingdings" pitchFamily="2" charset="2"/>
              </a:rPr>
              <a:t>-</a:t>
            </a:r>
            <a:r>
              <a:rPr lang="ar-SA">
                <a:sym typeface="Wingdings" pitchFamily="2" charset="2"/>
              </a:rPr>
              <a:t> </a:t>
            </a:r>
            <a:r>
              <a:rPr lang="en-US">
                <a:sym typeface="Wingdings" pitchFamily="2" charset="2"/>
              </a:rPr>
              <a:t> to H</a:t>
            </a:r>
            <a:r>
              <a:rPr lang="en-US" baseline="-25000">
                <a:sym typeface="Wingdings" pitchFamily="2" charset="2"/>
              </a:rPr>
              <a:t>2</a:t>
            </a:r>
            <a:r>
              <a:rPr lang="en-US">
                <a:sym typeface="Wingdings" pitchFamily="2" charset="2"/>
              </a:rPr>
              <a:t>O</a:t>
            </a:r>
            <a:r>
              <a:rPr lang="en-US" baseline="-25000">
                <a:sym typeface="Wingdings" pitchFamily="2" charset="2"/>
              </a:rPr>
              <a:t>2</a:t>
            </a:r>
            <a:r>
              <a:rPr lang="en-US">
                <a:sym typeface="Wingdings" pitchFamily="2" charset="2"/>
              </a:rPr>
              <a:t> or to hydroxyperoxyl radical</a:t>
            </a:r>
          </a:p>
        </p:txBody>
      </p:sp>
      <p:sp>
        <p:nvSpPr>
          <p:cNvPr id="19462" name="Rectangle 8"/>
          <p:cNvSpPr>
            <a:spLocks noChangeArrowheads="1"/>
          </p:cNvSpPr>
          <p:nvPr/>
        </p:nvSpPr>
        <p:spPr bwMode="auto">
          <a:xfrm>
            <a:off x="228600" y="2895600"/>
            <a:ext cx="4343400" cy="1219200"/>
          </a:xfrm>
          <a:prstGeom prst="rect">
            <a:avLst/>
          </a:prstGeom>
          <a:noFill/>
          <a:ln w="9525">
            <a:noFill/>
            <a:miter lim="800000"/>
            <a:headEnd/>
            <a:tailEnd/>
          </a:ln>
        </p:spPr>
        <p:txBody>
          <a:bodyPr>
            <a:spAutoFit/>
          </a:bodyPr>
          <a:lstStyle/>
          <a:p>
            <a:pPr>
              <a:buFontTx/>
              <a:buChar char="•"/>
            </a:pPr>
            <a:r>
              <a:rPr lang="en-US">
                <a:sym typeface="Wingdings" pitchFamily="2" charset="2"/>
              </a:rPr>
              <a:t>Inhibition of ATP-dependent ion pumps</a:t>
            </a:r>
          </a:p>
          <a:p>
            <a:pPr lvl="1">
              <a:buFontTx/>
              <a:buChar char="•"/>
            </a:pPr>
            <a:r>
              <a:rPr lang="en-US">
                <a:sym typeface="Wingdings" pitchFamily="2" charset="2"/>
              </a:rPr>
              <a:t>Membranes depolarization</a:t>
            </a:r>
          </a:p>
          <a:p>
            <a:pPr lvl="1">
              <a:buFontTx/>
              <a:buChar char="•"/>
            </a:pPr>
            <a:r>
              <a:rPr lang="en-US">
                <a:sym typeface="Wingdings" pitchFamily="2" charset="2"/>
              </a:rPr>
              <a:t>Perturbance of transmembrane ion gradients</a:t>
            </a:r>
          </a:p>
        </p:txBody>
      </p:sp>
      <p:sp>
        <p:nvSpPr>
          <p:cNvPr id="19463" name="AutoShape 9"/>
          <p:cNvSpPr>
            <a:spLocks noChangeArrowheads="1"/>
          </p:cNvSpPr>
          <p:nvPr/>
        </p:nvSpPr>
        <p:spPr bwMode="auto">
          <a:xfrm rot="3628186">
            <a:off x="3980657" y="2161381"/>
            <a:ext cx="385762" cy="828675"/>
          </a:xfrm>
          <a:prstGeom prst="downArrow">
            <a:avLst>
              <a:gd name="adj1" fmla="val 50000"/>
              <a:gd name="adj2" fmla="val 53704"/>
            </a:avLst>
          </a:prstGeom>
          <a:solidFill>
            <a:schemeClr val="accent1"/>
          </a:solidFill>
          <a:ln w="9525">
            <a:solidFill>
              <a:schemeClr val="tx1"/>
            </a:solidFill>
            <a:miter lim="800000"/>
            <a:headEnd/>
            <a:tailEnd/>
          </a:ln>
        </p:spPr>
        <p:txBody>
          <a:bodyPr vert="eaVert" wrap="none" anchor="ctr"/>
          <a:lstStyle/>
          <a:p>
            <a:pPr algn="r" rtl="1"/>
            <a:endParaRPr lang="en-US"/>
          </a:p>
        </p:txBody>
      </p:sp>
      <p:sp>
        <p:nvSpPr>
          <p:cNvPr id="19464" name="AutoShape 10"/>
          <p:cNvSpPr>
            <a:spLocks noChangeArrowheads="1"/>
          </p:cNvSpPr>
          <p:nvPr/>
        </p:nvSpPr>
        <p:spPr bwMode="auto">
          <a:xfrm>
            <a:off x="2286000" y="37973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vert="eaVert" wrap="none" anchor="ctr"/>
          <a:lstStyle/>
          <a:p>
            <a:pPr algn="r" rtl="1"/>
            <a:endParaRPr lang="en-US"/>
          </a:p>
        </p:txBody>
      </p:sp>
      <p:sp>
        <p:nvSpPr>
          <p:cNvPr id="19465" name="AutoShape 11"/>
          <p:cNvSpPr>
            <a:spLocks noChangeArrowheads="1"/>
          </p:cNvSpPr>
          <p:nvPr/>
        </p:nvSpPr>
        <p:spPr bwMode="auto">
          <a:xfrm rot="-3180529">
            <a:off x="4822825" y="2166938"/>
            <a:ext cx="381000" cy="952500"/>
          </a:xfrm>
          <a:prstGeom prst="down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p>
            <a:pPr algn="r" rtl="1"/>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endParaRPr lang="en-US" smtClean="0"/>
          </a:p>
        </p:txBody>
      </p:sp>
      <p:sp>
        <p:nvSpPr>
          <p:cNvPr id="20483" name="Rectangle 3"/>
          <p:cNvSpPr>
            <a:spLocks noGrp="1" noChangeArrowheads="1"/>
          </p:cNvSpPr>
          <p:nvPr>
            <p:ph type="body" idx="4294967295"/>
          </p:nvPr>
        </p:nvSpPr>
        <p:spPr/>
        <p:txBody>
          <a:bodyPr/>
          <a:lstStyle/>
          <a:p>
            <a:endParaRPr lang="en-US" smtClean="0"/>
          </a:p>
        </p:txBody>
      </p:sp>
      <p:pic>
        <p:nvPicPr>
          <p:cNvPr id="20484" name="Picture 4" descr="Passport1001004"/>
          <p:cNvPicPr>
            <a:picLocks noChangeAspect="1" noChangeArrowheads="1"/>
          </p:cNvPicPr>
          <p:nvPr/>
        </p:nvPicPr>
        <p:blipFill>
          <a:blip r:embed="rId2" cstate="print"/>
          <a:srcRect/>
          <a:stretch>
            <a:fillRect/>
          </a:stretch>
        </p:blipFill>
        <p:spPr bwMode="auto">
          <a:xfrm>
            <a:off x="1274763" y="127000"/>
            <a:ext cx="6802437"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2130425"/>
            <a:ext cx="7848600" cy="2365375"/>
          </a:xfrm>
        </p:spPr>
        <p:txBody>
          <a:bodyPr/>
          <a:lstStyle/>
          <a:p>
            <a:pPr rtl="0" eaLnBrk="1" hangingPunct="1">
              <a:defRPr/>
            </a:pPr>
            <a:r>
              <a:rPr lang="es-ES_tradnl" sz="5600" b="1">
                <a:solidFill>
                  <a:schemeClr val="hlink"/>
                </a:solidFill>
                <a:effectLst>
                  <a:outerShdw blurRad="38100" dist="38100" dir="2700000" algn="tl">
                    <a:srgbClr val="C0C0C0"/>
                  </a:outerShdw>
                </a:effectLst>
              </a:rPr>
              <a:t>Neurochemical response</a:t>
            </a:r>
            <a:endParaRPr lang="en-US" sz="56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lang="en-US" b="1" smtClean="0"/>
              <a:t>Objectives:</a:t>
            </a:r>
            <a:endParaRPr lang="en-US" smtClean="0"/>
          </a:p>
        </p:txBody>
      </p:sp>
      <p:sp>
        <p:nvSpPr>
          <p:cNvPr id="4099" name="Rectangle 3"/>
          <p:cNvSpPr>
            <a:spLocks noGrp="1" noChangeArrowheads="1"/>
          </p:cNvSpPr>
          <p:nvPr>
            <p:ph type="body" idx="1"/>
          </p:nvPr>
        </p:nvSpPr>
        <p:spPr/>
        <p:txBody>
          <a:bodyPr/>
          <a:lstStyle/>
          <a:p>
            <a:pPr algn="l" rtl="0" eaLnBrk="1" hangingPunct="1">
              <a:lnSpc>
                <a:spcPct val="90000"/>
              </a:lnSpc>
              <a:spcBef>
                <a:spcPct val="30000"/>
              </a:spcBef>
              <a:spcAft>
                <a:spcPct val="20000"/>
              </a:spcAft>
            </a:pPr>
            <a:r>
              <a:rPr lang="en-US" sz="2600" smtClean="0"/>
              <a:t>Identify the possible </a:t>
            </a:r>
            <a:r>
              <a:rPr lang="en-US" sz="2600" b="1" smtClean="0"/>
              <a:t>cell death mechanisms</a:t>
            </a:r>
            <a:r>
              <a:rPr lang="en-US" sz="2600" smtClean="0"/>
              <a:t> implicated in the pathogenesis of ischemic brain injury</a:t>
            </a:r>
          </a:p>
          <a:p>
            <a:pPr algn="l" rtl="0" eaLnBrk="1" hangingPunct="1">
              <a:lnSpc>
                <a:spcPct val="90000"/>
              </a:lnSpc>
              <a:spcBef>
                <a:spcPct val="30000"/>
              </a:spcBef>
              <a:spcAft>
                <a:spcPct val="20000"/>
              </a:spcAft>
            </a:pPr>
            <a:r>
              <a:rPr lang="en-US" sz="2600" smtClean="0"/>
              <a:t>Acquire the knowledge of the important role played by </a:t>
            </a:r>
            <a:r>
              <a:rPr lang="en-US" sz="2600" b="1" smtClean="0"/>
              <a:t>oxidative stress and free radicals</a:t>
            </a:r>
            <a:r>
              <a:rPr lang="en-US" sz="2600" smtClean="0"/>
              <a:t> in the pathogenesis of cerebral infarction</a:t>
            </a:r>
          </a:p>
          <a:p>
            <a:pPr algn="l" rtl="0" eaLnBrk="1" hangingPunct="1">
              <a:lnSpc>
                <a:spcPct val="90000"/>
              </a:lnSpc>
              <a:spcBef>
                <a:spcPct val="30000"/>
              </a:spcBef>
              <a:spcAft>
                <a:spcPct val="20000"/>
              </a:spcAft>
            </a:pPr>
            <a:r>
              <a:rPr lang="en-US" sz="2600" smtClean="0"/>
              <a:t>Understand the various factors involved in </a:t>
            </a:r>
            <a:r>
              <a:rPr lang="en-US" sz="2600" b="1" smtClean="0"/>
              <a:t>ischemia-induced metabolic stress</a:t>
            </a:r>
          </a:p>
          <a:p>
            <a:pPr algn="l" rtl="0" eaLnBrk="1" hangingPunct="1">
              <a:lnSpc>
                <a:spcPct val="90000"/>
              </a:lnSpc>
              <a:spcBef>
                <a:spcPct val="30000"/>
              </a:spcBef>
              <a:spcAft>
                <a:spcPct val="20000"/>
              </a:spcAft>
            </a:pPr>
            <a:r>
              <a:rPr lang="en-US" sz="2600" smtClean="0"/>
              <a:t>Identify the Neurochemical changes involved in cerebral ischemia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400" b="1" smtClean="0"/>
              <a:t>The neurochemical response to cerebral ischemia</a:t>
            </a:r>
          </a:p>
        </p:txBody>
      </p:sp>
      <p:sp>
        <p:nvSpPr>
          <p:cNvPr id="22531" name="Rectangle 3"/>
          <p:cNvSpPr>
            <a:spLocks noGrp="1" noChangeArrowheads="1"/>
          </p:cNvSpPr>
          <p:nvPr>
            <p:ph type="body" idx="1"/>
          </p:nvPr>
        </p:nvSpPr>
        <p:spPr/>
        <p:txBody>
          <a:bodyPr/>
          <a:lstStyle/>
          <a:p>
            <a:pPr algn="l" rtl="0" eaLnBrk="1" hangingPunct="1">
              <a:lnSpc>
                <a:spcPct val="80000"/>
              </a:lnSpc>
            </a:pPr>
            <a:r>
              <a:rPr lang="en-US" sz="2400" smtClean="0"/>
              <a:t>Following cerebral ischemia </a:t>
            </a:r>
            <a:r>
              <a:rPr lang="en-US" sz="2800" smtClean="0"/>
              <a:t>extracellular levels of various neurotransmitters are increased e.g.,</a:t>
            </a:r>
          </a:p>
          <a:p>
            <a:pPr algn="l" rtl="0" eaLnBrk="1" hangingPunct="1">
              <a:lnSpc>
                <a:spcPct val="80000"/>
              </a:lnSpc>
              <a:buFont typeface="Wingdings" pitchFamily="2" charset="2"/>
              <a:buNone/>
            </a:pPr>
            <a:endParaRPr lang="en-US" sz="2800" smtClean="0"/>
          </a:p>
          <a:p>
            <a:pPr lvl="1" algn="l" rtl="0" eaLnBrk="1" hangingPunct="1">
              <a:lnSpc>
                <a:spcPct val="80000"/>
              </a:lnSpc>
            </a:pPr>
            <a:r>
              <a:rPr lang="en-US" sz="2400" smtClean="0"/>
              <a:t>Glutamate</a:t>
            </a:r>
          </a:p>
          <a:p>
            <a:pPr lvl="1" algn="l" rtl="0" eaLnBrk="1" hangingPunct="1">
              <a:lnSpc>
                <a:spcPct val="80000"/>
              </a:lnSpc>
            </a:pPr>
            <a:r>
              <a:rPr lang="en-US" sz="2400" smtClean="0"/>
              <a:t>Glycine</a:t>
            </a:r>
          </a:p>
          <a:p>
            <a:pPr lvl="1" algn="l" rtl="0" eaLnBrk="1" hangingPunct="1">
              <a:lnSpc>
                <a:spcPct val="80000"/>
              </a:lnSpc>
            </a:pPr>
            <a:r>
              <a:rPr lang="en-US" sz="2400" smtClean="0"/>
              <a:t>GABA</a:t>
            </a:r>
          </a:p>
          <a:p>
            <a:pPr lvl="1" algn="l" rtl="0" eaLnBrk="1" hangingPunct="1">
              <a:lnSpc>
                <a:spcPct val="80000"/>
              </a:lnSpc>
            </a:pPr>
            <a:r>
              <a:rPr lang="en-US" sz="2400" smtClean="0"/>
              <a:t>Dopamine</a:t>
            </a:r>
          </a:p>
          <a:p>
            <a:pPr algn="l" rtl="0" eaLnBrk="1" hangingPunct="1">
              <a:lnSpc>
                <a:spcPct val="80000"/>
              </a:lnSpc>
              <a:buFont typeface="Wingdings" pitchFamily="2" charset="2"/>
              <a:buNone/>
            </a:pPr>
            <a:endParaRPr lang="en-US" sz="28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1371600"/>
            <a:ext cx="7848600" cy="2365375"/>
          </a:xfrm>
        </p:spPr>
        <p:txBody>
          <a:bodyPr/>
          <a:lstStyle/>
          <a:p>
            <a:pPr rtl="0" eaLnBrk="1" hangingPunct="1">
              <a:defRPr/>
            </a:pPr>
            <a:r>
              <a:rPr lang="es-ES_tradnl" b="1" dirty="0" err="1" smtClean="0">
                <a:solidFill>
                  <a:schemeClr val="hlink"/>
                </a:solidFill>
                <a:effectLst>
                  <a:outerShdw blurRad="38100" dist="38100" dir="2700000" algn="tl">
                    <a:srgbClr val="C0C0C0"/>
                  </a:outerShdw>
                </a:effectLst>
              </a:rPr>
              <a:t>Biochemical</a:t>
            </a:r>
            <a:r>
              <a:rPr lang="es-ES_tradnl" b="1" dirty="0" smtClean="0">
                <a:solidFill>
                  <a:schemeClr val="hlink"/>
                </a:solidFill>
                <a:effectLst>
                  <a:outerShdw blurRad="38100" dist="38100" dir="2700000" algn="tl">
                    <a:srgbClr val="C0C0C0"/>
                  </a:outerShdw>
                </a:effectLst>
              </a:rPr>
              <a:t> </a:t>
            </a:r>
            <a:r>
              <a:rPr lang="es-ES_tradnl" b="1" dirty="0" err="1" smtClean="0">
                <a:solidFill>
                  <a:schemeClr val="hlink"/>
                </a:solidFill>
                <a:effectLst>
                  <a:outerShdw blurRad="38100" dist="38100" dir="2700000" algn="tl">
                    <a:srgbClr val="C0C0C0"/>
                  </a:outerShdw>
                </a:effectLst>
              </a:rPr>
              <a:t>basis</a:t>
            </a:r>
            <a:r>
              <a:rPr lang="es-ES_tradnl" b="1" dirty="0" smtClean="0">
                <a:solidFill>
                  <a:schemeClr val="hlink"/>
                </a:solidFill>
                <a:effectLst>
                  <a:outerShdw blurRad="38100" dist="38100" dir="2700000" algn="tl">
                    <a:srgbClr val="C0C0C0"/>
                  </a:outerShdw>
                </a:effectLst>
              </a:rPr>
              <a:t> of </a:t>
            </a:r>
            <a:r>
              <a:rPr lang="es-ES_tradnl" b="1" dirty="0" err="1">
                <a:solidFill>
                  <a:schemeClr val="hlink"/>
                </a:solidFill>
                <a:effectLst>
                  <a:outerShdw blurRad="38100" dist="38100" dir="2700000" algn="tl">
                    <a:srgbClr val="C0C0C0"/>
                  </a:outerShdw>
                </a:effectLst>
              </a:rPr>
              <a:t>pharmacological</a:t>
            </a:r>
            <a:r>
              <a:rPr lang="es-ES_tradnl" b="1" dirty="0">
                <a:solidFill>
                  <a:schemeClr val="hlink"/>
                </a:solidFill>
                <a:effectLst>
                  <a:outerShdw blurRad="38100" dist="38100" dir="2700000" algn="tl">
                    <a:srgbClr val="C0C0C0"/>
                  </a:outerShdw>
                </a:effectLst>
              </a:rPr>
              <a:t> </a:t>
            </a:r>
            <a:r>
              <a:rPr lang="es-ES_tradnl" b="1" dirty="0" err="1">
                <a:solidFill>
                  <a:schemeClr val="hlink"/>
                </a:solidFill>
                <a:effectLst>
                  <a:outerShdw blurRad="38100" dist="38100" dir="2700000" algn="tl">
                    <a:srgbClr val="C0C0C0"/>
                  </a:outerShdw>
                </a:effectLst>
              </a:rPr>
              <a:t>intervention</a:t>
            </a:r>
            <a:endParaRPr lang="en-US" b="1" dirty="0">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s-ES_tradnl" sz="3400" b="1">
                <a:solidFill>
                  <a:schemeClr val="hlink"/>
                </a:solidFill>
                <a:effectLst>
                  <a:outerShdw blurRad="38100" dist="38100" dir="2700000" algn="tl">
                    <a:srgbClr val="C0C0C0"/>
                  </a:outerShdw>
                </a:effectLst>
              </a:rPr>
              <a:t>Examples of Potential Biochemical Intervention in Cerebral Ischemia</a:t>
            </a:r>
            <a:endParaRPr lang="es-ES" sz="3400" b="1">
              <a:solidFill>
                <a:schemeClr val="hlink"/>
              </a:solidFill>
              <a:effectLst>
                <a:outerShdw blurRad="38100" dist="38100" dir="2700000" algn="tl">
                  <a:srgbClr val="C0C0C0"/>
                </a:outerShdw>
              </a:effectLst>
            </a:endParaRPr>
          </a:p>
        </p:txBody>
      </p:sp>
      <p:sp>
        <p:nvSpPr>
          <p:cNvPr id="43011" name="Rectangle 3"/>
          <p:cNvSpPr>
            <a:spLocks noGrp="1" noChangeArrowheads="1"/>
          </p:cNvSpPr>
          <p:nvPr>
            <p:ph type="body" idx="1"/>
          </p:nvPr>
        </p:nvSpPr>
        <p:spPr>
          <a:xfrm>
            <a:off x="555625" y="1693863"/>
            <a:ext cx="8445500" cy="4783137"/>
          </a:xfrm>
        </p:spPr>
        <p:txBody>
          <a:bodyPr/>
          <a:lstStyle/>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Inhibitors</a:t>
            </a:r>
            <a:r>
              <a:rPr lang="es-ES_tradnl" b="1" dirty="0">
                <a:solidFill>
                  <a:schemeClr val="tx2"/>
                </a:solidFill>
                <a:effectLst>
                  <a:outerShdw blurRad="38100" dist="38100" dir="2700000" algn="tl">
                    <a:srgbClr val="C0C0C0"/>
                  </a:outerShdw>
                </a:effectLst>
                <a:latin typeface="Garamond" pitchFamily="18" charset="0"/>
              </a:rPr>
              <a:t> of </a:t>
            </a:r>
            <a:r>
              <a:rPr lang="es-ES_tradnl" b="1" dirty="0" err="1">
                <a:solidFill>
                  <a:schemeClr val="tx2"/>
                </a:solidFill>
                <a:effectLst>
                  <a:outerShdw blurRad="38100" dist="38100" dir="2700000" algn="tl">
                    <a:srgbClr val="C0C0C0"/>
                  </a:outerShdw>
                </a:effectLst>
                <a:latin typeface="Garamond" pitchFamily="18" charset="0"/>
              </a:rPr>
              <a:t>glutamate</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release</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a:solidFill>
                  <a:schemeClr val="tx2"/>
                </a:solidFill>
                <a:effectLst>
                  <a:outerShdw blurRad="38100" dist="38100" dir="2700000" algn="tl">
                    <a:srgbClr val="C0C0C0"/>
                  </a:outerShdw>
                </a:effectLst>
                <a:latin typeface="Garamond" pitchFamily="18" charset="0"/>
              </a:rPr>
              <a:t>Ca</a:t>
            </a:r>
            <a:r>
              <a:rPr lang="es-ES_tradnl" b="1" baseline="30000" dirty="0">
                <a:solidFill>
                  <a:schemeClr val="tx2"/>
                </a:solidFill>
                <a:effectLst>
                  <a:outerShdw blurRad="38100" dist="38100" dir="2700000" algn="tl">
                    <a:srgbClr val="C0C0C0"/>
                  </a:outerShdw>
                </a:effectLst>
                <a:latin typeface="Garamond" pitchFamily="18" charset="0"/>
              </a:rPr>
              <a:t>2+</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a:solidFill>
                  <a:schemeClr val="tx2"/>
                </a:solidFill>
                <a:effectLst>
                  <a:outerShdw blurRad="38100" dist="38100" dir="2700000" algn="tl">
                    <a:srgbClr val="C0C0C0"/>
                  </a:outerShdw>
                </a:effectLst>
                <a:latin typeface="Garamond" pitchFamily="18" charset="0"/>
              </a:rPr>
              <a:t>channel</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blockers</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Nitric</a:t>
            </a:r>
            <a:r>
              <a:rPr lang="es-ES_tradnl" b="1" dirty="0">
                <a:solidFill>
                  <a:schemeClr val="tx2"/>
                </a:solidFill>
                <a:effectLst>
                  <a:outerShdw blurRad="38100" dist="38100" dir="2700000" algn="tl">
                    <a:srgbClr val="C0C0C0"/>
                  </a:outerShdw>
                </a:effectLst>
                <a:latin typeface="Garamond" pitchFamily="18" charset="0"/>
              </a:rPr>
              <a:t> oxide </a:t>
            </a:r>
            <a:r>
              <a:rPr lang="es-ES_tradnl" b="1" dirty="0" err="1">
                <a:solidFill>
                  <a:schemeClr val="tx2"/>
                </a:solidFill>
                <a:effectLst>
                  <a:outerShdw blurRad="38100" dist="38100" dir="2700000" algn="tl">
                    <a:srgbClr val="C0C0C0"/>
                  </a:outerShdw>
                </a:effectLst>
                <a:latin typeface="Garamond" pitchFamily="18" charset="0"/>
              </a:rPr>
              <a:t>synthase</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a:solidFill>
                  <a:schemeClr val="tx2"/>
                </a:solidFill>
                <a:effectLst>
                  <a:outerShdw blurRad="38100" dist="38100" dir="2700000" algn="tl">
                    <a:srgbClr val="C0C0C0"/>
                  </a:outerShdw>
                </a:effectLst>
                <a:latin typeface="Garamond" pitchFamily="18" charset="0"/>
              </a:rPr>
              <a:t>inhibitors</a:t>
            </a:r>
            <a:r>
              <a:rPr lang="es-ES_tradnl" b="1" dirty="0">
                <a:solidFill>
                  <a:schemeClr val="tx2"/>
                </a:solidFill>
                <a:effectLst>
                  <a:outerShdw blurRad="38100" dist="38100" dir="2700000" algn="tl">
                    <a:srgbClr val="C0C0C0"/>
                  </a:outerShdw>
                </a:effectLst>
                <a:latin typeface="Garamond" pitchFamily="18" charset="0"/>
              </a:rPr>
              <a:t> &amp; free radical </a:t>
            </a:r>
            <a:r>
              <a:rPr lang="es-ES_tradnl" b="1" dirty="0" err="1" smtClean="0">
                <a:solidFill>
                  <a:schemeClr val="tx2"/>
                </a:solidFill>
                <a:effectLst>
                  <a:outerShdw blurRad="38100" dist="38100" dir="2700000" algn="tl">
                    <a:srgbClr val="C0C0C0"/>
                  </a:outerShdw>
                </a:effectLst>
                <a:latin typeface="Garamond" pitchFamily="18" charset="0"/>
              </a:rPr>
              <a:t>inhibition</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Calpain</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inhibitors</a:t>
            </a:r>
            <a:endParaRPr lang="es-ES_tradnl" b="1" dirty="0">
              <a:solidFill>
                <a:schemeClr val="tx2"/>
              </a:solidFill>
              <a:effectLst>
                <a:outerShdw blurRad="38100" dist="38100" dir="2700000" algn="tl">
                  <a:srgbClr val="C0C0C0"/>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1371600" y="1519238"/>
            <a:ext cx="6400800" cy="2273300"/>
          </a:xfrm>
        </p:spPr>
        <p:txBody>
          <a:bodyPr/>
          <a:lstStyle/>
          <a:p>
            <a:pPr eaLnBrk="1" hangingPunct="1"/>
            <a:r>
              <a:rPr lang="en-US" b="1" smtClean="0"/>
              <a:t>To Summarize: </a:t>
            </a:r>
          </a:p>
        </p:txBody>
      </p:sp>
      <p:sp>
        <p:nvSpPr>
          <p:cNvPr id="25603"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738438" y="242888"/>
            <a:ext cx="3436937" cy="641350"/>
          </a:xfrm>
          <a:prstGeom prst="rect">
            <a:avLst/>
          </a:prstGeom>
          <a:noFill/>
          <a:ln w="9525">
            <a:noFill/>
            <a:miter lim="800000"/>
            <a:headEnd/>
            <a:tailEnd/>
          </a:ln>
          <a:effectLst/>
        </p:spPr>
        <p:txBody>
          <a:bodyPr wrap="none">
            <a:spAutoFit/>
          </a:bodyPr>
          <a:lstStyle/>
          <a:p>
            <a:pPr>
              <a:defRPr/>
            </a:pPr>
            <a:r>
              <a:rPr lang="sk-SK" sz="3400" b="1" dirty="0">
                <a:solidFill>
                  <a:schemeClr val="hlink"/>
                </a:solidFill>
                <a:effectLst>
                  <a:outerShdw blurRad="38100" dist="38100" dir="2700000" algn="tl">
                    <a:srgbClr val="C0C0C0"/>
                  </a:outerShdw>
                </a:effectLst>
                <a:latin typeface="Garamond" pitchFamily="18" charset="0"/>
              </a:rPr>
              <a:t>Ischemic</a:t>
            </a:r>
            <a:r>
              <a:rPr lang="sk-SK" sz="3600" b="1" dirty="0"/>
              <a:t> </a:t>
            </a:r>
            <a:r>
              <a:rPr lang="sk-SK" sz="3400" b="1" dirty="0">
                <a:solidFill>
                  <a:schemeClr val="hlink"/>
                </a:solidFill>
                <a:effectLst>
                  <a:outerShdw blurRad="38100" dist="38100" dir="2700000" algn="tl">
                    <a:srgbClr val="C0C0C0"/>
                  </a:outerShdw>
                </a:effectLst>
                <a:latin typeface="Garamond" pitchFamily="18" charset="0"/>
              </a:rPr>
              <a:t>cascade</a:t>
            </a:r>
          </a:p>
        </p:txBody>
      </p:sp>
      <p:sp>
        <p:nvSpPr>
          <p:cNvPr id="26627" name="Text Box 5"/>
          <p:cNvSpPr txBox="1">
            <a:spLocks noChangeArrowheads="1"/>
          </p:cNvSpPr>
          <p:nvPr/>
        </p:nvSpPr>
        <p:spPr bwMode="auto">
          <a:xfrm>
            <a:off x="1141413" y="838200"/>
            <a:ext cx="6169025" cy="457200"/>
          </a:xfrm>
          <a:prstGeom prst="rect">
            <a:avLst/>
          </a:prstGeom>
          <a:noFill/>
          <a:ln w="9525">
            <a:noFill/>
            <a:miter lim="800000"/>
            <a:headEnd/>
            <a:tailEnd/>
          </a:ln>
        </p:spPr>
        <p:txBody>
          <a:bodyPr wrap="none">
            <a:spAutoFit/>
          </a:bodyPr>
          <a:lstStyle/>
          <a:p>
            <a:r>
              <a:rPr lang="sk-SK" sz="2400"/>
              <a:t>Lack of oxygen supply to ischemic neurone</a:t>
            </a:r>
            <a:r>
              <a:rPr lang="en-US" sz="2400"/>
              <a:t>s</a:t>
            </a:r>
            <a:endParaRPr lang="sk-SK" sz="2400"/>
          </a:p>
        </p:txBody>
      </p:sp>
      <p:sp>
        <p:nvSpPr>
          <p:cNvPr id="26628" name="Text Box 6"/>
          <p:cNvSpPr txBox="1">
            <a:spLocks noChangeArrowheads="1"/>
          </p:cNvSpPr>
          <p:nvPr/>
        </p:nvSpPr>
        <p:spPr bwMode="auto">
          <a:xfrm>
            <a:off x="3152775" y="1628775"/>
            <a:ext cx="2100263" cy="457200"/>
          </a:xfrm>
          <a:prstGeom prst="rect">
            <a:avLst/>
          </a:prstGeom>
          <a:noFill/>
          <a:ln w="9525">
            <a:noFill/>
            <a:miter lim="800000"/>
            <a:headEnd/>
            <a:tailEnd/>
          </a:ln>
        </p:spPr>
        <p:txBody>
          <a:bodyPr wrap="none">
            <a:spAutoFit/>
          </a:bodyPr>
          <a:lstStyle/>
          <a:p>
            <a:r>
              <a:rPr lang="sk-SK" sz="2400"/>
              <a:t>ATP depletion</a:t>
            </a:r>
          </a:p>
        </p:txBody>
      </p:sp>
      <p:sp>
        <p:nvSpPr>
          <p:cNvPr id="26629" name="Text Box 7"/>
          <p:cNvSpPr txBox="1">
            <a:spLocks noChangeArrowheads="1"/>
          </p:cNvSpPr>
          <p:nvPr/>
        </p:nvSpPr>
        <p:spPr bwMode="auto">
          <a:xfrm>
            <a:off x="1430338" y="2205038"/>
            <a:ext cx="5575300" cy="457200"/>
          </a:xfrm>
          <a:prstGeom prst="rect">
            <a:avLst/>
          </a:prstGeom>
          <a:noFill/>
          <a:ln w="9525">
            <a:noFill/>
            <a:miter lim="800000"/>
            <a:headEnd/>
            <a:tailEnd/>
          </a:ln>
        </p:spPr>
        <p:txBody>
          <a:bodyPr wrap="none">
            <a:spAutoFit/>
          </a:bodyPr>
          <a:lstStyle/>
          <a:p>
            <a:r>
              <a:rPr lang="en-US" sz="2400"/>
              <a:t>Malfunctioning of m</a:t>
            </a:r>
            <a:r>
              <a:rPr lang="sk-SK" sz="2400"/>
              <a:t>embrane ion system</a:t>
            </a:r>
          </a:p>
        </p:txBody>
      </p:sp>
      <p:sp>
        <p:nvSpPr>
          <p:cNvPr id="26630" name="Text Box 8"/>
          <p:cNvSpPr txBox="1">
            <a:spLocks noChangeArrowheads="1"/>
          </p:cNvSpPr>
          <p:nvPr/>
        </p:nvSpPr>
        <p:spPr bwMode="auto">
          <a:xfrm>
            <a:off x="2281238" y="2924175"/>
            <a:ext cx="3832225" cy="457200"/>
          </a:xfrm>
          <a:prstGeom prst="rect">
            <a:avLst/>
          </a:prstGeom>
          <a:noFill/>
          <a:ln w="9525">
            <a:noFill/>
            <a:miter lim="800000"/>
            <a:headEnd/>
            <a:tailEnd/>
          </a:ln>
        </p:spPr>
        <p:txBody>
          <a:bodyPr wrap="none">
            <a:spAutoFit/>
          </a:bodyPr>
          <a:lstStyle/>
          <a:p>
            <a:r>
              <a:rPr lang="sk-SK" sz="2400"/>
              <a:t>Dep</a:t>
            </a:r>
            <a:r>
              <a:rPr lang="en-US" sz="2400"/>
              <a:t>o</a:t>
            </a:r>
            <a:r>
              <a:rPr lang="sk-SK" sz="2400"/>
              <a:t>larisation of neurone</a:t>
            </a:r>
            <a:r>
              <a:rPr lang="en-US" sz="2400"/>
              <a:t>s</a:t>
            </a:r>
            <a:endParaRPr lang="sk-SK" sz="2400"/>
          </a:p>
        </p:txBody>
      </p:sp>
      <p:sp>
        <p:nvSpPr>
          <p:cNvPr id="26631" name="Text Box 9"/>
          <p:cNvSpPr txBox="1">
            <a:spLocks noChangeArrowheads="1"/>
          </p:cNvSpPr>
          <p:nvPr/>
        </p:nvSpPr>
        <p:spPr bwMode="auto">
          <a:xfrm>
            <a:off x="3119438" y="3657600"/>
            <a:ext cx="2370137" cy="457200"/>
          </a:xfrm>
          <a:prstGeom prst="rect">
            <a:avLst/>
          </a:prstGeom>
          <a:noFill/>
          <a:ln w="9525">
            <a:noFill/>
            <a:miter lim="800000"/>
            <a:headEnd/>
            <a:tailEnd/>
          </a:ln>
        </p:spPr>
        <p:txBody>
          <a:bodyPr wrap="none">
            <a:spAutoFit/>
          </a:bodyPr>
          <a:lstStyle/>
          <a:p>
            <a:r>
              <a:rPr lang="sk-SK" sz="2400"/>
              <a:t>Influx of calcium</a:t>
            </a:r>
          </a:p>
        </p:txBody>
      </p:sp>
      <p:sp>
        <p:nvSpPr>
          <p:cNvPr id="26632" name="Text Box 10"/>
          <p:cNvSpPr txBox="1">
            <a:spLocks noChangeArrowheads="1"/>
          </p:cNvSpPr>
          <p:nvPr/>
        </p:nvSpPr>
        <p:spPr bwMode="auto">
          <a:xfrm>
            <a:off x="985838" y="4419600"/>
            <a:ext cx="7319962" cy="457200"/>
          </a:xfrm>
          <a:prstGeom prst="rect">
            <a:avLst/>
          </a:prstGeom>
          <a:noFill/>
          <a:ln w="9525">
            <a:noFill/>
            <a:miter lim="800000"/>
            <a:headEnd/>
            <a:tailEnd/>
          </a:ln>
        </p:spPr>
        <p:txBody>
          <a:bodyPr wrap="none">
            <a:spAutoFit/>
          </a:bodyPr>
          <a:lstStyle/>
          <a:p>
            <a:pPr algn="ctr"/>
            <a:r>
              <a:rPr lang="sk-SK" sz="2400"/>
              <a:t>Release of neurotransmitters</a:t>
            </a:r>
            <a:r>
              <a:rPr lang="en-US" sz="2400"/>
              <a:t>, activation of proteases</a:t>
            </a:r>
            <a:endParaRPr lang="sk-SK" sz="2400"/>
          </a:p>
        </p:txBody>
      </p:sp>
      <p:sp>
        <p:nvSpPr>
          <p:cNvPr id="26633" name="Text Box 11"/>
          <p:cNvSpPr txBox="1">
            <a:spLocks noChangeArrowheads="1"/>
          </p:cNvSpPr>
          <p:nvPr/>
        </p:nvSpPr>
        <p:spPr bwMode="auto">
          <a:xfrm>
            <a:off x="2108200" y="5334000"/>
            <a:ext cx="4186238" cy="457200"/>
          </a:xfrm>
          <a:prstGeom prst="rect">
            <a:avLst/>
          </a:prstGeom>
          <a:noFill/>
          <a:ln w="9525">
            <a:noFill/>
            <a:miter lim="800000"/>
            <a:headEnd/>
            <a:tailEnd/>
          </a:ln>
        </p:spPr>
        <p:txBody>
          <a:bodyPr wrap="none">
            <a:spAutoFit/>
          </a:bodyPr>
          <a:lstStyle/>
          <a:p>
            <a:r>
              <a:rPr lang="sk-SK" sz="2400"/>
              <a:t>Further depolarisation of cells</a:t>
            </a:r>
          </a:p>
        </p:txBody>
      </p:sp>
      <p:sp>
        <p:nvSpPr>
          <p:cNvPr id="26634" name="Text Box 12"/>
          <p:cNvSpPr txBox="1">
            <a:spLocks noChangeArrowheads="1"/>
          </p:cNvSpPr>
          <p:nvPr/>
        </p:nvSpPr>
        <p:spPr bwMode="auto">
          <a:xfrm>
            <a:off x="2903538" y="6111875"/>
            <a:ext cx="3082925" cy="457200"/>
          </a:xfrm>
          <a:prstGeom prst="rect">
            <a:avLst/>
          </a:prstGeom>
          <a:noFill/>
          <a:ln w="9525">
            <a:noFill/>
            <a:miter lim="800000"/>
            <a:headEnd/>
            <a:tailEnd/>
          </a:ln>
        </p:spPr>
        <p:txBody>
          <a:bodyPr wrap="none">
            <a:spAutoFit/>
          </a:bodyPr>
          <a:lstStyle/>
          <a:p>
            <a:r>
              <a:rPr lang="sk-SK" sz="2400"/>
              <a:t>Further calcium influx</a:t>
            </a:r>
          </a:p>
        </p:txBody>
      </p:sp>
      <p:sp>
        <p:nvSpPr>
          <p:cNvPr id="26635" name="Line 16"/>
          <p:cNvSpPr>
            <a:spLocks noChangeShapeType="1"/>
          </p:cNvSpPr>
          <p:nvPr/>
        </p:nvSpPr>
        <p:spPr bwMode="auto">
          <a:xfrm>
            <a:off x="4291013" y="3357563"/>
            <a:ext cx="0" cy="0"/>
          </a:xfrm>
          <a:prstGeom prst="line">
            <a:avLst/>
          </a:prstGeom>
          <a:noFill/>
          <a:ln w="9525">
            <a:solidFill>
              <a:schemeClr val="tx1"/>
            </a:solidFill>
            <a:round/>
            <a:headEnd/>
            <a:tailEnd type="triangle" w="med" len="med"/>
          </a:ln>
        </p:spPr>
        <p:txBody>
          <a:bodyPr wrap="none"/>
          <a:lstStyle/>
          <a:p>
            <a:endParaRPr lang="en-US"/>
          </a:p>
        </p:txBody>
      </p:sp>
      <p:sp>
        <p:nvSpPr>
          <p:cNvPr id="26636" name="Line 19"/>
          <p:cNvSpPr>
            <a:spLocks noChangeShapeType="1"/>
          </p:cNvSpPr>
          <p:nvPr/>
        </p:nvSpPr>
        <p:spPr bwMode="auto">
          <a:xfrm>
            <a:off x="4186238" y="4876800"/>
            <a:ext cx="0" cy="431800"/>
          </a:xfrm>
          <a:prstGeom prst="line">
            <a:avLst/>
          </a:prstGeom>
          <a:noFill/>
          <a:ln w="38100">
            <a:solidFill>
              <a:srgbClr val="FF3300"/>
            </a:solidFill>
            <a:round/>
            <a:headEnd/>
            <a:tailEnd type="triangle" w="med" len="med"/>
          </a:ln>
        </p:spPr>
        <p:txBody>
          <a:bodyPr wrap="none"/>
          <a:lstStyle/>
          <a:p>
            <a:endParaRPr lang="en-US"/>
          </a:p>
        </p:txBody>
      </p:sp>
      <p:sp>
        <p:nvSpPr>
          <p:cNvPr id="26637" name="Line 20"/>
          <p:cNvSpPr>
            <a:spLocks noChangeShapeType="1"/>
          </p:cNvSpPr>
          <p:nvPr/>
        </p:nvSpPr>
        <p:spPr bwMode="auto">
          <a:xfrm>
            <a:off x="4186238" y="5791200"/>
            <a:ext cx="0" cy="288925"/>
          </a:xfrm>
          <a:prstGeom prst="line">
            <a:avLst/>
          </a:prstGeom>
          <a:noFill/>
          <a:ln w="38100">
            <a:solidFill>
              <a:srgbClr val="FF3300"/>
            </a:solidFill>
            <a:round/>
            <a:headEnd/>
            <a:tailEnd type="triangle" w="med" len="med"/>
          </a:ln>
        </p:spPr>
        <p:txBody>
          <a:bodyPr wrap="none"/>
          <a:lstStyle/>
          <a:p>
            <a:endParaRPr lang="en-US"/>
          </a:p>
        </p:txBody>
      </p:sp>
      <p:sp>
        <p:nvSpPr>
          <p:cNvPr id="26638" name="Line 22"/>
          <p:cNvSpPr>
            <a:spLocks noChangeShapeType="1"/>
          </p:cNvSpPr>
          <p:nvPr/>
        </p:nvSpPr>
        <p:spPr bwMode="auto">
          <a:xfrm>
            <a:off x="4186238" y="1295400"/>
            <a:ext cx="0" cy="360363"/>
          </a:xfrm>
          <a:prstGeom prst="line">
            <a:avLst/>
          </a:prstGeom>
          <a:noFill/>
          <a:ln w="38100">
            <a:solidFill>
              <a:srgbClr val="FF3300"/>
            </a:solidFill>
            <a:round/>
            <a:headEnd/>
            <a:tailEnd type="triangle" w="med" len="med"/>
          </a:ln>
        </p:spPr>
        <p:txBody>
          <a:bodyPr wrap="none"/>
          <a:lstStyle/>
          <a:p>
            <a:endParaRPr lang="en-US"/>
          </a:p>
        </p:txBody>
      </p:sp>
      <p:sp>
        <p:nvSpPr>
          <p:cNvPr id="26639" name="Line 23"/>
          <p:cNvSpPr>
            <a:spLocks noChangeShapeType="1"/>
          </p:cNvSpPr>
          <p:nvPr/>
        </p:nvSpPr>
        <p:spPr bwMode="auto">
          <a:xfrm>
            <a:off x="4167188" y="2057400"/>
            <a:ext cx="0" cy="215900"/>
          </a:xfrm>
          <a:prstGeom prst="line">
            <a:avLst/>
          </a:prstGeom>
          <a:noFill/>
          <a:ln w="38100">
            <a:solidFill>
              <a:srgbClr val="FF3300"/>
            </a:solidFill>
            <a:round/>
            <a:headEnd/>
            <a:tailEnd type="triangle" w="med" len="med"/>
          </a:ln>
        </p:spPr>
        <p:txBody>
          <a:bodyPr wrap="none"/>
          <a:lstStyle/>
          <a:p>
            <a:endParaRPr lang="en-US"/>
          </a:p>
        </p:txBody>
      </p:sp>
      <p:sp>
        <p:nvSpPr>
          <p:cNvPr id="26640" name="Line 24"/>
          <p:cNvSpPr>
            <a:spLocks noChangeShapeType="1"/>
          </p:cNvSpPr>
          <p:nvPr/>
        </p:nvSpPr>
        <p:spPr bwMode="auto">
          <a:xfrm>
            <a:off x="4181475" y="2667000"/>
            <a:ext cx="0" cy="288925"/>
          </a:xfrm>
          <a:prstGeom prst="line">
            <a:avLst/>
          </a:prstGeom>
          <a:noFill/>
          <a:ln w="38100">
            <a:solidFill>
              <a:srgbClr val="FF3300"/>
            </a:solidFill>
            <a:round/>
            <a:headEnd/>
            <a:tailEnd type="triangle" w="med" len="med"/>
          </a:ln>
        </p:spPr>
        <p:txBody>
          <a:bodyPr wrap="none"/>
          <a:lstStyle/>
          <a:p>
            <a:endParaRPr lang="en-US"/>
          </a:p>
        </p:txBody>
      </p:sp>
      <p:sp>
        <p:nvSpPr>
          <p:cNvPr id="26641" name="Line 25"/>
          <p:cNvSpPr>
            <a:spLocks noChangeShapeType="1"/>
          </p:cNvSpPr>
          <p:nvPr/>
        </p:nvSpPr>
        <p:spPr bwMode="auto">
          <a:xfrm>
            <a:off x="4186238" y="3386138"/>
            <a:ext cx="0" cy="287337"/>
          </a:xfrm>
          <a:prstGeom prst="line">
            <a:avLst/>
          </a:prstGeom>
          <a:noFill/>
          <a:ln w="38100">
            <a:solidFill>
              <a:srgbClr val="FF3300"/>
            </a:solidFill>
            <a:round/>
            <a:headEnd/>
            <a:tailEnd type="triangle" w="med" len="med"/>
          </a:ln>
        </p:spPr>
        <p:txBody>
          <a:bodyPr wrap="none"/>
          <a:lstStyle/>
          <a:p>
            <a:endParaRPr lang="en-US"/>
          </a:p>
        </p:txBody>
      </p:sp>
      <p:sp>
        <p:nvSpPr>
          <p:cNvPr id="26642" name="Line 25"/>
          <p:cNvSpPr>
            <a:spLocks noChangeShapeType="1"/>
          </p:cNvSpPr>
          <p:nvPr/>
        </p:nvSpPr>
        <p:spPr bwMode="auto">
          <a:xfrm>
            <a:off x="4186238" y="4132263"/>
            <a:ext cx="0" cy="287337"/>
          </a:xfrm>
          <a:prstGeom prst="line">
            <a:avLst/>
          </a:prstGeom>
          <a:noFill/>
          <a:ln w="38100">
            <a:solidFill>
              <a:srgbClr val="FF3300"/>
            </a:solidFill>
            <a:round/>
            <a:headEnd/>
            <a:tailEnd type="triangle" w="med" len="med"/>
          </a:ln>
        </p:spPr>
        <p:txBody>
          <a:bodyPr wrap="none"/>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160463" y="715963"/>
            <a:ext cx="6670675" cy="427037"/>
          </a:xfrm>
          <a:prstGeom prst="rect">
            <a:avLst/>
          </a:prstGeom>
          <a:noFill/>
          <a:ln w="9525">
            <a:noFill/>
            <a:miter lim="800000"/>
            <a:headEnd/>
            <a:tailEnd/>
          </a:ln>
          <a:effectLst/>
        </p:spPr>
        <p:txBody>
          <a:bodyPr wrap="none">
            <a:spAutoFit/>
          </a:bodyPr>
          <a:lstStyle/>
          <a:p>
            <a:pPr eaLnBrk="0" hangingPunct="0">
              <a:defRPr/>
            </a:pPr>
            <a:r>
              <a:rPr lang="cs-CZ" sz="2200" b="1">
                <a:effectLst>
                  <a:outerShdw blurRad="38100" dist="38100" dir="2700000" algn="tl">
                    <a:srgbClr val="C0C0C0"/>
                  </a:outerShdw>
                </a:effectLst>
              </a:rPr>
              <a:t>Energy  failure / depolarisation</a:t>
            </a:r>
            <a:r>
              <a:rPr lang="en-US" sz="2200" b="1">
                <a:effectLst>
                  <a:outerShdw blurRad="38100" dist="38100" dir="2700000" algn="tl">
                    <a:srgbClr val="C0C0C0"/>
                  </a:outerShdw>
                </a:effectLst>
              </a:rPr>
              <a:t> / Oxidative stress</a:t>
            </a:r>
            <a:endParaRPr lang="sk-SK" sz="2600" b="1">
              <a:effectLst>
                <a:outerShdw blurRad="38100" dist="38100" dir="2700000" algn="tl">
                  <a:srgbClr val="C0C0C0"/>
                </a:outerShdw>
              </a:effectLst>
            </a:endParaRPr>
          </a:p>
        </p:txBody>
      </p:sp>
      <p:sp>
        <p:nvSpPr>
          <p:cNvPr id="27651" name="Line 5"/>
          <p:cNvSpPr>
            <a:spLocks noChangeShapeType="1"/>
          </p:cNvSpPr>
          <p:nvPr/>
        </p:nvSpPr>
        <p:spPr bwMode="auto">
          <a:xfrm flipH="1">
            <a:off x="2379663" y="1143000"/>
            <a:ext cx="1143000" cy="762000"/>
          </a:xfrm>
          <a:prstGeom prst="line">
            <a:avLst/>
          </a:prstGeom>
          <a:noFill/>
          <a:ln w="28575">
            <a:solidFill>
              <a:srgbClr val="FF3300"/>
            </a:solidFill>
            <a:round/>
            <a:headEnd/>
            <a:tailEnd type="triangle" w="med" len="med"/>
          </a:ln>
        </p:spPr>
        <p:txBody>
          <a:bodyPr wrap="none" anchor="ctr"/>
          <a:lstStyle/>
          <a:p>
            <a:endParaRPr lang="en-US"/>
          </a:p>
        </p:txBody>
      </p:sp>
      <p:sp>
        <p:nvSpPr>
          <p:cNvPr id="27652" name="Line 6"/>
          <p:cNvSpPr>
            <a:spLocks noChangeShapeType="1"/>
          </p:cNvSpPr>
          <p:nvPr/>
        </p:nvSpPr>
        <p:spPr bwMode="auto">
          <a:xfrm>
            <a:off x="5199063" y="1143000"/>
            <a:ext cx="1219200" cy="838200"/>
          </a:xfrm>
          <a:prstGeom prst="line">
            <a:avLst/>
          </a:prstGeom>
          <a:noFill/>
          <a:ln w="28575">
            <a:solidFill>
              <a:srgbClr val="FF3300"/>
            </a:solidFill>
            <a:round/>
            <a:headEnd/>
            <a:tailEnd type="triangle" w="med" len="med"/>
          </a:ln>
        </p:spPr>
        <p:txBody>
          <a:bodyPr wrap="none" anchor="ctr"/>
          <a:lstStyle/>
          <a:p>
            <a:endParaRPr lang="en-US"/>
          </a:p>
        </p:txBody>
      </p:sp>
      <p:sp>
        <p:nvSpPr>
          <p:cNvPr id="20487" name="Text Box 7"/>
          <p:cNvSpPr txBox="1">
            <a:spLocks noChangeArrowheads="1"/>
          </p:cNvSpPr>
          <p:nvPr/>
        </p:nvSpPr>
        <p:spPr bwMode="auto">
          <a:xfrm>
            <a:off x="550863" y="1839913"/>
            <a:ext cx="3187700" cy="701675"/>
          </a:xfrm>
          <a:prstGeom prst="rect">
            <a:avLst/>
          </a:prstGeom>
          <a:noFill/>
          <a:ln w="9525">
            <a:noFill/>
            <a:miter lim="800000"/>
            <a:headEnd/>
            <a:tailEnd/>
          </a:ln>
          <a:effectLst/>
        </p:spPr>
        <p:txBody>
          <a:bodyPr wrap="none">
            <a:spAutoFit/>
          </a:bodyPr>
          <a:lstStyle/>
          <a:p>
            <a:pPr eaLnBrk="0" hangingPunct="0">
              <a:defRPr/>
            </a:pPr>
            <a:r>
              <a:rPr lang="en-US" sz="2000" b="1">
                <a:effectLst>
                  <a:outerShdw blurRad="38100" dist="38100" dir="2700000" algn="tl">
                    <a:srgbClr val="C0C0C0"/>
                  </a:outerShdw>
                </a:effectLst>
              </a:rPr>
              <a:t>Neurot</a:t>
            </a:r>
            <a:r>
              <a:rPr lang="sk-SK" sz="2000" b="1">
                <a:effectLst>
                  <a:outerShdw blurRad="38100" dist="38100" dir="2700000" algn="tl">
                    <a:srgbClr val="C0C0C0"/>
                  </a:outerShdw>
                </a:effectLst>
              </a:rPr>
              <a:t>ransmitter release</a:t>
            </a:r>
          </a:p>
          <a:p>
            <a:pPr eaLnBrk="0" hangingPunct="0">
              <a:defRPr/>
            </a:pPr>
            <a:r>
              <a:rPr lang="sk-SK" sz="2000" b="1">
                <a:effectLst>
                  <a:outerShdw blurRad="38100" dist="38100" dir="2700000" algn="tl">
                    <a:srgbClr val="C0C0C0"/>
                  </a:outerShdw>
                </a:effectLst>
              </a:rPr>
              <a:t>and receptor activation</a:t>
            </a:r>
            <a:endParaRPr lang="sk-SK" sz="2600" b="1">
              <a:effectLst>
                <a:outerShdw blurRad="38100" dist="38100" dir="2700000" algn="tl">
                  <a:srgbClr val="C0C0C0"/>
                </a:outerShdw>
              </a:effectLst>
            </a:endParaRPr>
          </a:p>
        </p:txBody>
      </p:sp>
      <p:sp>
        <p:nvSpPr>
          <p:cNvPr id="20488" name="Text Box 8"/>
          <p:cNvSpPr txBox="1">
            <a:spLocks noChangeArrowheads="1"/>
          </p:cNvSpPr>
          <p:nvPr/>
        </p:nvSpPr>
        <p:spPr bwMode="auto">
          <a:xfrm>
            <a:off x="6189663" y="2032000"/>
            <a:ext cx="758825" cy="427038"/>
          </a:xfrm>
          <a:prstGeom prst="rect">
            <a:avLst/>
          </a:prstGeom>
          <a:noFill/>
          <a:ln w="9525">
            <a:noFill/>
            <a:miter lim="800000"/>
            <a:headEnd/>
            <a:tailEnd/>
          </a:ln>
          <a:effectLst/>
        </p:spPr>
        <p:txBody>
          <a:bodyPr wrap="none">
            <a:spAutoFit/>
          </a:bodyPr>
          <a:lstStyle/>
          <a:p>
            <a:pPr eaLnBrk="0" hangingPunct="0">
              <a:defRPr/>
            </a:pPr>
            <a:r>
              <a:rPr lang="sk-SK" sz="2200" b="1">
                <a:effectLst>
                  <a:outerShdw blurRad="38100" dist="38100" dir="2700000" algn="tl">
                    <a:srgbClr val="C0C0C0"/>
                  </a:outerShdw>
                </a:effectLst>
              </a:rPr>
              <a:t>Ca</a:t>
            </a:r>
            <a:r>
              <a:rPr lang="sk-SK" sz="2200" b="1" baseline="30000">
                <a:effectLst>
                  <a:outerShdw blurRad="38100" dist="38100" dir="2700000" algn="tl">
                    <a:srgbClr val="C0C0C0"/>
                  </a:outerShdw>
                </a:effectLst>
              </a:rPr>
              <a:t>2+</a:t>
            </a:r>
            <a:endParaRPr lang="sk-SK" sz="2200" b="1">
              <a:effectLst>
                <a:outerShdw blurRad="38100" dist="38100" dir="2700000" algn="tl">
                  <a:srgbClr val="C0C0C0"/>
                </a:outerShdw>
              </a:effectLst>
            </a:endParaRPr>
          </a:p>
        </p:txBody>
      </p:sp>
      <p:sp>
        <p:nvSpPr>
          <p:cNvPr id="27655" name="Line 9"/>
          <p:cNvSpPr>
            <a:spLocks noChangeShapeType="1"/>
          </p:cNvSpPr>
          <p:nvPr/>
        </p:nvSpPr>
        <p:spPr bwMode="auto">
          <a:xfrm>
            <a:off x="3522663" y="2286000"/>
            <a:ext cx="2667000" cy="0"/>
          </a:xfrm>
          <a:prstGeom prst="line">
            <a:avLst/>
          </a:prstGeom>
          <a:noFill/>
          <a:ln w="28575">
            <a:solidFill>
              <a:srgbClr val="FF3300"/>
            </a:solidFill>
            <a:round/>
            <a:headEnd type="triangle" w="med" len="med"/>
            <a:tailEnd type="triangle" w="med" len="med"/>
          </a:ln>
        </p:spPr>
        <p:txBody>
          <a:bodyPr wrap="none" anchor="ctr"/>
          <a:lstStyle/>
          <a:p>
            <a:endParaRPr lang="en-US"/>
          </a:p>
        </p:txBody>
      </p:sp>
      <p:sp>
        <p:nvSpPr>
          <p:cNvPr id="20496" name="Text Box 16"/>
          <p:cNvSpPr txBox="1">
            <a:spLocks noChangeArrowheads="1"/>
          </p:cNvSpPr>
          <p:nvPr/>
        </p:nvSpPr>
        <p:spPr bwMode="auto">
          <a:xfrm>
            <a:off x="1274763" y="4343400"/>
            <a:ext cx="1143000" cy="396875"/>
          </a:xfrm>
          <a:prstGeom prst="rect">
            <a:avLst/>
          </a:prstGeom>
          <a:noFill/>
          <a:ln w="9525">
            <a:noFill/>
            <a:miter lim="800000"/>
            <a:headEnd/>
            <a:tailEnd/>
          </a:ln>
          <a:effectLst/>
        </p:spPr>
        <p:txBody>
          <a:bodyPr wrap="none">
            <a:spAutoFit/>
          </a:bodyPr>
          <a:lstStyle/>
          <a:p>
            <a:pPr eaLnBrk="0" hangingPunct="0">
              <a:defRPr/>
            </a:pPr>
            <a:r>
              <a:rPr lang="sk-SK" sz="2000" b="1">
                <a:effectLst>
                  <a:outerShdw blurRad="38100" dist="38100" dir="2700000" algn="tl">
                    <a:srgbClr val="C0C0C0"/>
                  </a:outerShdw>
                </a:effectLst>
                <a:sym typeface="Symbol" pitchFamily="18" charset="2"/>
              </a:rPr>
              <a:t>(FFAs)</a:t>
            </a:r>
            <a:endParaRPr lang="sk-SK" sz="2200" b="1">
              <a:effectLst>
                <a:outerShdw blurRad="38100" dist="38100" dir="2700000" algn="tl">
                  <a:srgbClr val="C0C0C0"/>
                </a:outerShdw>
              </a:effectLst>
              <a:sym typeface="Symbol" pitchFamily="18" charset="2"/>
            </a:endParaRPr>
          </a:p>
        </p:txBody>
      </p:sp>
      <p:sp>
        <p:nvSpPr>
          <p:cNvPr id="20499" name="Text Box 19"/>
          <p:cNvSpPr txBox="1">
            <a:spLocks noChangeArrowheads="1"/>
          </p:cNvSpPr>
          <p:nvPr/>
        </p:nvSpPr>
        <p:spPr bwMode="auto">
          <a:xfrm>
            <a:off x="6740525" y="4191000"/>
            <a:ext cx="1920875" cy="701675"/>
          </a:xfrm>
          <a:prstGeom prst="rect">
            <a:avLst/>
          </a:prstGeom>
          <a:noFill/>
          <a:ln w="9525">
            <a:noFill/>
            <a:miter lim="800000"/>
            <a:headEnd/>
            <a:tailEnd/>
          </a:ln>
          <a:effectLst/>
        </p:spPr>
        <p:txBody>
          <a:bodyPr>
            <a:spAutoFit/>
          </a:bodyPr>
          <a:lstStyle/>
          <a:p>
            <a:pPr eaLnBrk="0" hangingPunct="0">
              <a:defRPr/>
            </a:pPr>
            <a:r>
              <a:rPr lang="sk-SK" sz="2000" b="1" dirty="0">
                <a:effectLst>
                  <a:outerShdw blurRad="38100" dist="38100" dir="2700000" algn="tl">
                    <a:srgbClr val="C0C0C0"/>
                  </a:outerShdw>
                </a:effectLst>
                <a:sym typeface="Symbol" pitchFamily="18" charset="2"/>
              </a:rPr>
              <a:t>Breakdown of</a:t>
            </a:r>
          </a:p>
          <a:p>
            <a:pPr eaLnBrk="0" hangingPunct="0">
              <a:defRPr/>
            </a:pPr>
            <a:r>
              <a:rPr lang="sk-SK" sz="2000" b="1" dirty="0">
                <a:effectLst>
                  <a:outerShdw blurRad="38100" dist="38100" dir="2700000" algn="tl">
                    <a:srgbClr val="C0C0C0"/>
                  </a:outerShdw>
                </a:effectLst>
                <a:sym typeface="Symbol" pitchFamily="18" charset="2"/>
              </a:rPr>
              <a:t>cytoskeleton</a:t>
            </a:r>
            <a:endParaRPr lang="sk-SK" sz="2200" b="1" dirty="0">
              <a:effectLst>
                <a:outerShdw blurRad="38100" dist="38100" dir="2700000" algn="tl">
                  <a:srgbClr val="C0C0C0"/>
                </a:outerShdw>
              </a:effectLst>
              <a:sym typeface="Symbol" pitchFamily="18" charset="2"/>
            </a:endParaRPr>
          </a:p>
        </p:txBody>
      </p:sp>
      <p:sp>
        <p:nvSpPr>
          <p:cNvPr id="27658" name="Line 25"/>
          <p:cNvSpPr>
            <a:spLocks noChangeShapeType="1"/>
          </p:cNvSpPr>
          <p:nvPr/>
        </p:nvSpPr>
        <p:spPr bwMode="auto">
          <a:xfrm>
            <a:off x="4741863" y="3962400"/>
            <a:ext cx="0" cy="1600200"/>
          </a:xfrm>
          <a:prstGeom prst="line">
            <a:avLst/>
          </a:prstGeom>
          <a:noFill/>
          <a:ln w="28575">
            <a:solidFill>
              <a:srgbClr val="FF3300"/>
            </a:solidFill>
            <a:round/>
            <a:headEnd/>
            <a:tailEnd type="triangle" w="med" len="med"/>
          </a:ln>
        </p:spPr>
        <p:txBody>
          <a:bodyPr wrap="none" anchor="ctr"/>
          <a:lstStyle/>
          <a:p>
            <a:endParaRPr lang="en-US"/>
          </a:p>
        </p:txBody>
      </p:sp>
      <p:sp>
        <p:nvSpPr>
          <p:cNvPr id="27659" name="Line 26"/>
          <p:cNvSpPr>
            <a:spLocks noChangeShapeType="1"/>
          </p:cNvSpPr>
          <p:nvPr/>
        </p:nvSpPr>
        <p:spPr bwMode="auto">
          <a:xfrm>
            <a:off x="1833563" y="48006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27660" name="Line 27"/>
          <p:cNvSpPr>
            <a:spLocks noChangeShapeType="1"/>
          </p:cNvSpPr>
          <p:nvPr/>
        </p:nvSpPr>
        <p:spPr bwMode="auto">
          <a:xfrm>
            <a:off x="1846263" y="2895600"/>
            <a:ext cx="5867400" cy="0"/>
          </a:xfrm>
          <a:prstGeom prst="line">
            <a:avLst/>
          </a:prstGeom>
          <a:noFill/>
          <a:ln w="28575">
            <a:solidFill>
              <a:srgbClr val="FF3300"/>
            </a:solidFill>
            <a:round/>
            <a:headEnd/>
            <a:tailEnd/>
          </a:ln>
        </p:spPr>
        <p:txBody>
          <a:bodyPr wrap="none" anchor="ctr"/>
          <a:lstStyle/>
          <a:p>
            <a:endParaRPr lang="en-US"/>
          </a:p>
        </p:txBody>
      </p:sp>
      <p:sp>
        <p:nvSpPr>
          <p:cNvPr id="27661" name="Line 28"/>
          <p:cNvSpPr>
            <a:spLocks noChangeShapeType="1"/>
          </p:cNvSpPr>
          <p:nvPr/>
        </p:nvSpPr>
        <p:spPr bwMode="auto">
          <a:xfrm>
            <a:off x="1858963" y="2895600"/>
            <a:ext cx="0" cy="381000"/>
          </a:xfrm>
          <a:prstGeom prst="line">
            <a:avLst/>
          </a:prstGeom>
          <a:noFill/>
          <a:ln w="28575">
            <a:solidFill>
              <a:srgbClr val="FF3300"/>
            </a:solidFill>
            <a:round/>
            <a:headEnd/>
            <a:tailEnd type="triangle" w="med" len="med"/>
          </a:ln>
        </p:spPr>
        <p:txBody>
          <a:bodyPr wrap="none" anchor="ctr"/>
          <a:lstStyle/>
          <a:p>
            <a:endParaRPr lang="en-US"/>
          </a:p>
        </p:txBody>
      </p:sp>
      <p:sp>
        <p:nvSpPr>
          <p:cNvPr id="27662" name="Line 29"/>
          <p:cNvSpPr>
            <a:spLocks noChangeShapeType="1"/>
          </p:cNvSpPr>
          <p:nvPr/>
        </p:nvSpPr>
        <p:spPr bwMode="auto">
          <a:xfrm>
            <a:off x="4741863" y="28956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7663" name="Line 30"/>
          <p:cNvSpPr>
            <a:spLocks noChangeShapeType="1"/>
          </p:cNvSpPr>
          <p:nvPr/>
        </p:nvSpPr>
        <p:spPr bwMode="auto">
          <a:xfrm>
            <a:off x="7696200" y="28956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0512" name="Text Box 32"/>
          <p:cNvSpPr txBox="1">
            <a:spLocks noChangeArrowheads="1"/>
          </p:cNvSpPr>
          <p:nvPr/>
        </p:nvSpPr>
        <p:spPr bwMode="auto">
          <a:xfrm>
            <a:off x="868363" y="5467350"/>
            <a:ext cx="2578100" cy="400050"/>
          </a:xfrm>
          <a:prstGeom prst="rect">
            <a:avLst/>
          </a:prstGeom>
          <a:noFill/>
          <a:ln w="9525">
            <a:noFill/>
            <a:miter lim="800000"/>
            <a:headEnd/>
            <a:tailEnd/>
          </a:ln>
          <a:effectLst/>
        </p:spPr>
        <p:txBody>
          <a:bodyPr wrap="none">
            <a:spAutoFit/>
          </a:bodyPr>
          <a:lstStyle/>
          <a:p>
            <a:pPr eaLnBrk="0" hangingPunct="0">
              <a:defRPr/>
            </a:pPr>
            <a:r>
              <a:rPr lang="en-US" sz="2000" b="1" dirty="0">
                <a:effectLst>
                  <a:outerShdw blurRad="38100" dist="38100" dir="2700000" algn="tl">
                    <a:srgbClr val="C0C0C0"/>
                  </a:outerShdw>
                </a:effectLst>
                <a:sym typeface="Symbol" pitchFamily="18" charset="2"/>
              </a:rPr>
              <a:t>M</a:t>
            </a:r>
            <a:r>
              <a:rPr lang="sk-SK" sz="2000" b="1" dirty="0">
                <a:effectLst>
                  <a:outerShdw blurRad="38100" dist="38100" dir="2700000" algn="tl">
                    <a:srgbClr val="C0C0C0"/>
                  </a:outerShdw>
                </a:effectLst>
                <a:sym typeface="Symbol" pitchFamily="18" charset="2"/>
              </a:rPr>
              <a:t>embrane </a:t>
            </a:r>
            <a:r>
              <a:rPr lang="en-US" sz="2000" b="1" dirty="0">
                <a:effectLst>
                  <a:outerShdw blurRad="38100" dist="38100" dir="2700000" algn="tl">
                    <a:srgbClr val="C0C0C0"/>
                  </a:outerShdw>
                </a:effectLst>
                <a:sym typeface="Symbol" pitchFamily="18" charset="2"/>
              </a:rPr>
              <a:t>d</a:t>
            </a:r>
            <a:r>
              <a:rPr lang="sk-SK" sz="2000" b="1" dirty="0">
                <a:effectLst>
                  <a:outerShdw blurRad="38100" dist="38100" dir="2700000" algn="tl">
                    <a:srgbClr val="C0C0C0"/>
                  </a:outerShdw>
                </a:effectLst>
                <a:sym typeface="Symbol" pitchFamily="18" charset="2"/>
              </a:rPr>
              <a:t>amage </a:t>
            </a:r>
            <a:endParaRPr lang="sk-SK" sz="2000" b="1" dirty="0">
              <a:effectLst>
                <a:outerShdw blurRad="38100" dist="38100" dir="2700000" algn="tl">
                  <a:srgbClr val="C0C0C0"/>
                </a:outerShdw>
              </a:effectLst>
              <a:sym typeface="Symbol" pitchFamily="18" charset="2"/>
            </a:endParaRPr>
          </a:p>
        </p:txBody>
      </p:sp>
      <p:sp>
        <p:nvSpPr>
          <p:cNvPr id="20513" name="Text Box 33"/>
          <p:cNvSpPr txBox="1">
            <a:spLocks noChangeArrowheads="1"/>
          </p:cNvSpPr>
          <p:nvPr/>
        </p:nvSpPr>
        <p:spPr bwMode="auto">
          <a:xfrm>
            <a:off x="3757613" y="5486400"/>
            <a:ext cx="1962150" cy="1006475"/>
          </a:xfrm>
          <a:prstGeom prst="rect">
            <a:avLst/>
          </a:prstGeom>
          <a:noFill/>
          <a:ln w="9525">
            <a:noFill/>
            <a:miter lim="800000"/>
            <a:headEnd/>
            <a:tailEnd/>
          </a:ln>
          <a:effectLst/>
        </p:spPr>
        <p:txBody>
          <a:bodyPr wrap="none">
            <a:spAutoFit/>
          </a:bodyPr>
          <a:lstStyle/>
          <a:p>
            <a:pPr eaLnBrk="0" hangingPunct="0">
              <a:defRPr/>
            </a:pPr>
            <a:r>
              <a:rPr lang="sk-SK" sz="2000" b="1" dirty="0">
                <a:effectLst>
                  <a:outerShdw blurRad="38100" dist="38100" dir="2700000" algn="tl">
                    <a:srgbClr val="C0C0C0"/>
                  </a:outerShdw>
                </a:effectLst>
                <a:sym typeface="Symbol" pitchFamily="18" charset="2"/>
              </a:rPr>
              <a:t>Dysfunction of</a:t>
            </a:r>
          </a:p>
          <a:p>
            <a:pPr eaLnBrk="0" hangingPunct="0">
              <a:defRPr/>
            </a:pPr>
            <a:r>
              <a:rPr lang="sk-SK" sz="2000" b="1" dirty="0">
                <a:effectLst>
                  <a:outerShdw blurRad="38100" dist="38100" dir="2700000" algn="tl">
                    <a:srgbClr val="C0C0C0"/>
                  </a:outerShdw>
                </a:effectLst>
                <a:sym typeface="Symbol" pitchFamily="18" charset="2"/>
              </a:rPr>
              <a:t>receptors and</a:t>
            </a:r>
          </a:p>
          <a:p>
            <a:pPr eaLnBrk="0" hangingPunct="0">
              <a:defRPr/>
            </a:pPr>
            <a:r>
              <a:rPr lang="sk-SK" sz="2000" b="1" dirty="0">
                <a:effectLst>
                  <a:outerShdw blurRad="38100" dist="38100" dir="2700000" algn="tl">
                    <a:srgbClr val="C0C0C0"/>
                  </a:outerShdw>
                </a:effectLst>
                <a:sym typeface="Symbol" pitchFamily="18" charset="2"/>
              </a:rPr>
              <a:t>ion channels</a:t>
            </a:r>
          </a:p>
        </p:txBody>
      </p:sp>
      <p:sp>
        <p:nvSpPr>
          <p:cNvPr id="20516" name="Text Box 36"/>
          <p:cNvSpPr txBox="1">
            <a:spLocks noChangeArrowheads="1"/>
          </p:cNvSpPr>
          <p:nvPr/>
        </p:nvSpPr>
        <p:spPr bwMode="auto">
          <a:xfrm>
            <a:off x="1576388" y="228600"/>
            <a:ext cx="5984875" cy="615950"/>
          </a:xfrm>
          <a:prstGeom prst="rect">
            <a:avLst/>
          </a:prstGeom>
          <a:noFill/>
          <a:ln w="9525">
            <a:noFill/>
            <a:miter lim="800000"/>
            <a:headEnd/>
            <a:tailEnd/>
          </a:ln>
          <a:effectLst/>
        </p:spPr>
        <p:txBody>
          <a:bodyPr wrap="none">
            <a:spAutoFit/>
          </a:bodyPr>
          <a:lstStyle/>
          <a:p>
            <a:pPr eaLnBrk="0" hangingPunct="0">
              <a:defRPr/>
            </a:pPr>
            <a:r>
              <a:rPr lang="sk-SK" sz="3400" b="1" dirty="0">
                <a:solidFill>
                  <a:schemeClr val="hlink"/>
                </a:solidFill>
                <a:effectLst>
                  <a:outerShdw blurRad="38100" dist="38100" dir="2700000" algn="tl">
                    <a:srgbClr val="C0C0C0"/>
                  </a:outerShdw>
                </a:effectLst>
                <a:latin typeface="Garamond" pitchFamily="18" charset="0"/>
                <a:sym typeface="Symbol" pitchFamily="18" charset="2"/>
              </a:rPr>
              <a:t>Cosequences of brain ischemia</a:t>
            </a:r>
          </a:p>
        </p:txBody>
      </p:sp>
      <p:sp>
        <p:nvSpPr>
          <p:cNvPr id="27667" name="Line 37"/>
          <p:cNvSpPr>
            <a:spLocks noChangeShapeType="1"/>
          </p:cNvSpPr>
          <p:nvPr/>
        </p:nvSpPr>
        <p:spPr bwMode="auto">
          <a:xfrm>
            <a:off x="779463" y="2590800"/>
            <a:ext cx="0" cy="609600"/>
          </a:xfrm>
          <a:prstGeom prst="line">
            <a:avLst/>
          </a:prstGeom>
          <a:noFill/>
          <a:ln w="28575">
            <a:solidFill>
              <a:srgbClr val="FF3300"/>
            </a:solidFill>
            <a:round/>
            <a:headEnd/>
            <a:tailEnd type="triangle" w="med" len="med"/>
          </a:ln>
        </p:spPr>
        <p:txBody>
          <a:bodyPr wrap="none" anchor="ctr"/>
          <a:lstStyle/>
          <a:p>
            <a:endParaRPr lang="en-US"/>
          </a:p>
        </p:txBody>
      </p:sp>
      <p:sp>
        <p:nvSpPr>
          <p:cNvPr id="27668" name="Line 38"/>
          <p:cNvSpPr>
            <a:spLocks noChangeShapeType="1"/>
          </p:cNvSpPr>
          <p:nvPr/>
        </p:nvSpPr>
        <p:spPr bwMode="auto">
          <a:xfrm flipV="1">
            <a:off x="7027863" y="20574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0519" name="Text Box 39"/>
          <p:cNvSpPr txBox="1">
            <a:spLocks noChangeArrowheads="1"/>
          </p:cNvSpPr>
          <p:nvPr/>
        </p:nvSpPr>
        <p:spPr bwMode="auto">
          <a:xfrm>
            <a:off x="322263" y="3200400"/>
            <a:ext cx="1354137" cy="396875"/>
          </a:xfrm>
          <a:prstGeom prst="rect">
            <a:avLst/>
          </a:prstGeom>
          <a:noFill/>
          <a:ln w="9525">
            <a:noFill/>
            <a:miter lim="800000"/>
            <a:headEnd/>
            <a:tailEnd/>
          </a:ln>
          <a:effectLst/>
        </p:spPr>
        <p:txBody>
          <a:bodyPr wrap="none">
            <a:spAutoFit/>
          </a:bodyPr>
          <a:lstStyle/>
          <a:p>
            <a:pPr eaLnBrk="0" hangingPunct="0">
              <a:defRPr/>
            </a:pPr>
            <a:r>
              <a:rPr lang="sk-SK" sz="2000" b="1">
                <a:effectLst>
                  <a:outerShdw blurRad="38100" dist="38100" dir="2700000" algn="tl">
                    <a:srgbClr val="C0C0C0"/>
                  </a:outerShdw>
                </a:effectLst>
              </a:rPr>
              <a:t>Lipolysis</a:t>
            </a:r>
            <a:r>
              <a:rPr lang="sk-SK" sz="2000">
                <a:effectLst>
                  <a:outerShdw blurRad="38100" dist="38100" dir="2700000" algn="tl">
                    <a:srgbClr val="C0C0C0"/>
                  </a:outerShdw>
                </a:effectLst>
              </a:rPr>
              <a:t> </a:t>
            </a:r>
            <a:endParaRPr lang="sk-SK" sz="2200">
              <a:effectLst>
                <a:outerShdw blurRad="38100" dist="38100" dir="2700000" algn="tl">
                  <a:srgbClr val="C0C0C0"/>
                </a:outerShdw>
              </a:effectLst>
            </a:endParaRPr>
          </a:p>
        </p:txBody>
      </p:sp>
      <p:sp>
        <p:nvSpPr>
          <p:cNvPr id="20520" name="Text Box 40"/>
          <p:cNvSpPr txBox="1">
            <a:spLocks noChangeArrowheads="1"/>
          </p:cNvSpPr>
          <p:nvPr/>
        </p:nvSpPr>
        <p:spPr bwMode="auto">
          <a:xfrm>
            <a:off x="1465263" y="3200400"/>
            <a:ext cx="2103437" cy="400050"/>
          </a:xfrm>
          <a:prstGeom prst="rect">
            <a:avLst/>
          </a:prstGeom>
          <a:noFill/>
          <a:ln w="9525">
            <a:noFill/>
            <a:miter lim="800000"/>
            <a:headEnd/>
            <a:tailEnd/>
          </a:ln>
          <a:effectLst/>
        </p:spPr>
        <p:txBody>
          <a:bodyPr wrap="none">
            <a:spAutoFit/>
          </a:bodyPr>
          <a:lstStyle/>
          <a:p>
            <a:pPr eaLnBrk="0" hangingPunct="0">
              <a:defRPr/>
            </a:pPr>
            <a:r>
              <a:rPr lang="sk-SK" sz="2000" dirty="0">
                <a:effectLst>
                  <a:outerShdw blurRad="38100" dist="38100" dir="2700000" algn="tl">
                    <a:srgbClr val="C0C0C0"/>
                  </a:outerShdw>
                </a:effectLst>
              </a:rPr>
              <a:t>(</a:t>
            </a:r>
            <a:r>
              <a:rPr lang="sk-SK" sz="2000" b="1" dirty="0">
                <a:effectLst>
                  <a:outerShdw blurRad="38100" dist="38100" dir="2700000" algn="tl">
                    <a:srgbClr val="C0C0C0"/>
                  </a:outerShdw>
                </a:effectLst>
              </a:rPr>
              <a:t>DAG </a:t>
            </a:r>
            <a:r>
              <a:rPr lang="sk-SK" sz="2000" b="1" dirty="0">
                <a:effectLst>
                  <a:outerShdw blurRad="38100" dist="38100" dir="2700000" algn="tl">
                    <a:srgbClr val="C0C0C0"/>
                  </a:outerShdw>
                </a:effectLst>
                <a:sym typeface="Symbol" pitchFamily="18" charset="2"/>
              </a:rPr>
              <a:t>PKC)</a:t>
            </a:r>
            <a:endParaRPr lang="sk-SK" sz="2600" dirty="0">
              <a:effectLst>
                <a:outerShdw blurRad="38100" dist="38100" dir="2700000" algn="tl">
                  <a:srgbClr val="C0C0C0"/>
                </a:outerShdw>
              </a:effectLst>
              <a:sym typeface="Symbol" pitchFamily="18" charset="2"/>
            </a:endParaRPr>
          </a:p>
        </p:txBody>
      </p:sp>
      <p:sp>
        <p:nvSpPr>
          <p:cNvPr id="20521" name="Text Box 41"/>
          <p:cNvSpPr txBox="1">
            <a:spLocks noChangeArrowheads="1"/>
          </p:cNvSpPr>
          <p:nvPr/>
        </p:nvSpPr>
        <p:spPr bwMode="auto">
          <a:xfrm>
            <a:off x="3827463" y="3200400"/>
            <a:ext cx="2174875" cy="701675"/>
          </a:xfrm>
          <a:prstGeom prst="rect">
            <a:avLst/>
          </a:prstGeom>
          <a:noFill/>
          <a:ln w="9525">
            <a:noFill/>
            <a:miter lim="800000"/>
            <a:headEnd/>
            <a:tailEnd/>
          </a:ln>
          <a:effectLst/>
        </p:spPr>
        <p:txBody>
          <a:bodyPr wrap="none">
            <a:spAutoFit/>
          </a:bodyPr>
          <a:lstStyle/>
          <a:p>
            <a:pPr eaLnBrk="0" hangingPunct="0">
              <a:defRPr/>
            </a:pPr>
            <a:r>
              <a:rPr lang="sk-SK" sz="2000" dirty="0">
                <a:effectLst>
                  <a:outerShdw blurRad="38100" dist="38100" dir="2700000" algn="tl">
                    <a:srgbClr val="C0C0C0"/>
                  </a:outerShdw>
                </a:effectLst>
                <a:sym typeface="Symbol" pitchFamily="18" charset="2"/>
              </a:rPr>
              <a:t>      </a:t>
            </a:r>
            <a:r>
              <a:rPr lang="sk-SK" sz="2000" b="1" dirty="0">
                <a:effectLst>
                  <a:outerShdw blurRad="38100" dist="38100" dir="2700000" algn="tl">
                    <a:srgbClr val="C0C0C0"/>
                  </a:outerShdw>
                </a:effectLst>
                <a:sym typeface="Symbol" pitchFamily="18" charset="2"/>
              </a:rPr>
              <a:t>Protein</a:t>
            </a:r>
          </a:p>
          <a:p>
            <a:pPr eaLnBrk="0" hangingPunct="0">
              <a:defRPr/>
            </a:pPr>
            <a:r>
              <a:rPr lang="sk-SK" sz="2000" b="1" dirty="0">
                <a:effectLst>
                  <a:outerShdw blurRad="38100" dist="38100" dir="2700000" algn="tl">
                    <a:srgbClr val="C0C0C0"/>
                  </a:outerShdw>
                </a:effectLst>
                <a:sym typeface="Symbol" pitchFamily="18" charset="2"/>
              </a:rPr>
              <a:t>phosphorylation</a:t>
            </a:r>
            <a:endParaRPr lang="sk-SK" sz="2600" b="1" dirty="0">
              <a:effectLst>
                <a:outerShdw blurRad="38100" dist="38100" dir="2700000" algn="tl">
                  <a:srgbClr val="C0C0C0"/>
                </a:outerShdw>
              </a:effectLst>
              <a:sym typeface="Symbol" pitchFamily="18" charset="2"/>
            </a:endParaRPr>
          </a:p>
        </p:txBody>
      </p:sp>
      <p:sp>
        <p:nvSpPr>
          <p:cNvPr id="20523" name="Text Box 43"/>
          <p:cNvSpPr txBox="1">
            <a:spLocks noChangeArrowheads="1"/>
          </p:cNvSpPr>
          <p:nvPr/>
        </p:nvSpPr>
        <p:spPr bwMode="auto">
          <a:xfrm>
            <a:off x="6405563" y="5486400"/>
            <a:ext cx="2509837" cy="701675"/>
          </a:xfrm>
          <a:prstGeom prst="rect">
            <a:avLst/>
          </a:prstGeom>
          <a:noFill/>
          <a:ln w="9525">
            <a:noFill/>
            <a:miter lim="800000"/>
            <a:headEnd/>
            <a:tailEnd/>
          </a:ln>
          <a:effectLst/>
        </p:spPr>
        <p:txBody>
          <a:bodyPr wrap="none">
            <a:spAutoFit/>
          </a:bodyPr>
          <a:lstStyle/>
          <a:p>
            <a:pPr eaLnBrk="0" hangingPunct="0">
              <a:defRPr/>
            </a:pPr>
            <a:r>
              <a:rPr lang="sk-SK" sz="2000" b="1" dirty="0">
                <a:effectLst>
                  <a:outerShdw blurRad="38100" dist="38100" dir="2700000" algn="tl">
                    <a:srgbClr val="C0C0C0"/>
                  </a:outerShdw>
                </a:effectLst>
                <a:sym typeface="Symbol" pitchFamily="18" charset="2"/>
              </a:rPr>
              <a:t>Inhibition of axonal</a:t>
            </a:r>
          </a:p>
          <a:p>
            <a:pPr eaLnBrk="0" hangingPunct="0">
              <a:defRPr/>
            </a:pPr>
            <a:r>
              <a:rPr lang="sk-SK" sz="2000" b="1" dirty="0">
                <a:effectLst>
                  <a:outerShdw blurRad="38100" dist="38100" dir="2700000" algn="tl">
                    <a:srgbClr val="C0C0C0"/>
                  </a:outerShdw>
                </a:effectLst>
                <a:sym typeface="Symbol" pitchFamily="18" charset="2"/>
              </a:rPr>
              <a:t>transport, blebbing</a:t>
            </a:r>
          </a:p>
        </p:txBody>
      </p:sp>
      <p:sp>
        <p:nvSpPr>
          <p:cNvPr id="37" name="Text Box 13"/>
          <p:cNvSpPr txBox="1">
            <a:spLocks noChangeArrowheads="1"/>
          </p:cNvSpPr>
          <p:nvPr/>
        </p:nvSpPr>
        <p:spPr bwMode="auto">
          <a:xfrm>
            <a:off x="6918325" y="3159125"/>
            <a:ext cx="1552575" cy="396875"/>
          </a:xfrm>
          <a:prstGeom prst="rect">
            <a:avLst/>
          </a:prstGeom>
          <a:noFill/>
          <a:ln w="9525">
            <a:noFill/>
            <a:miter lim="800000"/>
            <a:headEnd/>
            <a:tailEnd/>
          </a:ln>
          <a:effectLst/>
        </p:spPr>
        <p:txBody>
          <a:bodyPr wrap="none">
            <a:spAutoFit/>
          </a:bodyPr>
          <a:lstStyle/>
          <a:p>
            <a:pPr eaLnBrk="0" hangingPunct="0">
              <a:defRPr/>
            </a:pPr>
            <a:r>
              <a:rPr lang="sk-SK" sz="2000" b="1" dirty="0">
                <a:effectLst>
                  <a:outerShdw blurRad="38100" dist="38100" dir="2700000" algn="tl">
                    <a:srgbClr val="C0C0C0"/>
                  </a:outerShdw>
                </a:effectLst>
                <a:sym typeface="Symbol" pitchFamily="18" charset="2"/>
              </a:rPr>
              <a:t>Proteolysis</a:t>
            </a:r>
            <a:endParaRPr lang="sk-SK" sz="2200" b="1" dirty="0">
              <a:effectLst>
                <a:outerShdw blurRad="38100" dist="38100" dir="2700000" algn="tl">
                  <a:srgbClr val="C0C0C0"/>
                </a:outerShdw>
              </a:effectLst>
              <a:sym typeface="Symbol" pitchFamily="18" charset="2"/>
            </a:endParaRPr>
          </a:p>
        </p:txBody>
      </p:sp>
      <p:sp>
        <p:nvSpPr>
          <p:cNvPr id="27674" name="Line 26"/>
          <p:cNvSpPr>
            <a:spLocks noChangeShapeType="1"/>
          </p:cNvSpPr>
          <p:nvPr/>
        </p:nvSpPr>
        <p:spPr bwMode="auto">
          <a:xfrm>
            <a:off x="7696200" y="35052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27675" name="Line 26"/>
          <p:cNvSpPr>
            <a:spLocks noChangeShapeType="1"/>
          </p:cNvSpPr>
          <p:nvPr/>
        </p:nvSpPr>
        <p:spPr bwMode="auto">
          <a:xfrm>
            <a:off x="7696200" y="48768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27676" name="Line 15"/>
          <p:cNvSpPr>
            <a:spLocks noChangeShapeType="1"/>
          </p:cNvSpPr>
          <p:nvPr/>
        </p:nvSpPr>
        <p:spPr bwMode="auto">
          <a:xfrm>
            <a:off x="6570663" y="2438400"/>
            <a:ext cx="0" cy="469900"/>
          </a:xfrm>
          <a:prstGeom prst="line">
            <a:avLst/>
          </a:prstGeom>
          <a:noFill/>
          <a:ln w="28575">
            <a:solidFill>
              <a:srgbClr val="FF3300"/>
            </a:solidFill>
            <a:round/>
            <a:headEnd/>
            <a:tailEnd/>
          </a:ln>
        </p:spPr>
        <p:txBody>
          <a:bodyPr wrap="none" anchor="ctr"/>
          <a:lstStyle/>
          <a:p>
            <a:endParaRPr lang="en-US"/>
          </a:p>
        </p:txBody>
      </p:sp>
      <p:cxnSp>
        <p:nvCxnSpPr>
          <p:cNvPr id="27677" name="Straight Arrow Connector 41"/>
          <p:cNvCxnSpPr>
            <a:cxnSpLocks noChangeShapeType="1"/>
          </p:cNvCxnSpPr>
          <p:nvPr/>
        </p:nvCxnSpPr>
        <p:spPr bwMode="auto">
          <a:xfrm>
            <a:off x="3535363" y="3414713"/>
            <a:ext cx="762000" cy="1587"/>
          </a:xfrm>
          <a:prstGeom prst="straightConnector1">
            <a:avLst/>
          </a:prstGeom>
          <a:noFill/>
          <a:ln w="25400" algn="ctr">
            <a:solidFill>
              <a:srgbClr val="FF0000"/>
            </a:solidFill>
            <a:round/>
            <a:headEnd/>
            <a:tailEnd type="arrow" w="med" len="med"/>
          </a:ln>
        </p:spPr>
      </p:cxnSp>
      <p:sp>
        <p:nvSpPr>
          <p:cNvPr id="27678" name="Line 26"/>
          <p:cNvSpPr>
            <a:spLocks noChangeShapeType="1"/>
          </p:cNvSpPr>
          <p:nvPr/>
        </p:nvSpPr>
        <p:spPr bwMode="auto">
          <a:xfrm>
            <a:off x="1858963" y="3581400"/>
            <a:ext cx="0" cy="685800"/>
          </a:xfrm>
          <a:prstGeom prst="line">
            <a:avLst/>
          </a:prstGeom>
          <a:noFill/>
          <a:ln w="28575">
            <a:solidFill>
              <a:srgbClr val="FF33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93713" y="277813"/>
            <a:ext cx="7994650" cy="1071562"/>
          </a:xfrm>
        </p:spPr>
        <p:txBody>
          <a:bodyPr/>
          <a:lstStyle/>
          <a:p>
            <a:pPr eaLnBrk="1" hangingPunct="1">
              <a:defRPr/>
            </a:pPr>
            <a:r>
              <a:rPr lang="es-ES_tradnl" sz="3400" b="1">
                <a:solidFill>
                  <a:schemeClr val="hlink"/>
                </a:solidFill>
                <a:effectLst>
                  <a:outerShdw blurRad="38100" dist="38100" dir="2700000" algn="tl">
                    <a:srgbClr val="C0C0C0"/>
                  </a:outerShdw>
                </a:effectLst>
              </a:rPr>
              <a:t>Take Home Message</a:t>
            </a:r>
            <a:endParaRPr lang="es-ES" sz="3400" b="1">
              <a:solidFill>
                <a:schemeClr val="hlink"/>
              </a:solidFill>
              <a:effectLst>
                <a:outerShdw blurRad="38100" dist="38100" dir="2700000" algn="tl">
                  <a:srgbClr val="C0C0C0"/>
                </a:outerShdw>
              </a:effectLst>
            </a:endParaRPr>
          </a:p>
        </p:txBody>
      </p:sp>
      <p:sp>
        <p:nvSpPr>
          <p:cNvPr id="96259" name="Rectangle 3"/>
          <p:cNvSpPr>
            <a:spLocks noGrp="1" noChangeArrowheads="1"/>
          </p:cNvSpPr>
          <p:nvPr>
            <p:ph type="body" idx="1"/>
          </p:nvPr>
        </p:nvSpPr>
        <p:spPr>
          <a:xfrm>
            <a:off x="228600" y="1143000"/>
            <a:ext cx="8715375" cy="5127625"/>
          </a:xfrm>
        </p:spPr>
        <p:txBody>
          <a:bodyPr/>
          <a:lstStyle/>
          <a:p>
            <a:pPr marL="63500" indent="-63500" algn="l" rtl="0" eaLnBrk="1" hangingPunct="1">
              <a:buFont typeface="Wingdings" pitchFamily="2" charset="2"/>
              <a:buNone/>
              <a:defRPr/>
            </a:pPr>
            <a:r>
              <a:rPr lang="en-US" sz="3400" dirty="0" smtClean="0">
                <a:effectLst>
                  <a:outerShdw blurRad="38100" dist="38100" dir="2700000" algn="tl">
                    <a:srgbClr val="C0C0C0"/>
                  </a:outerShdw>
                </a:effectLst>
              </a:rPr>
              <a:t>Severe cerebral ischemic insults lead to a complex cascade of biochemical and molecular events, including</a:t>
            </a:r>
            <a:r>
              <a:rPr lang="en-US" sz="3400" b="1" dirty="0" smtClean="0">
                <a:effectLst>
                  <a:outerShdw blurRad="38100" dist="38100" dir="2700000" algn="tl">
                    <a:srgbClr val="C0C0C0"/>
                  </a:outerShdw>
                </a:effectLst>
              </a:rPr>
              <a:t>:</a:t>
            </a: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Cell death</a:t>
            </a:r>
          </a:p>
          <a:p>
            <a:pPr marL="1295400" lvl="2" indent="-623888" algn="l" rtl="0" eaLnBrk="1" hangingPunct="1">
              <a:buClr>
                <a:srgbClr val="C00000"/>
              </a:buClr>
              <a:buSzPct val="100000"/>
              <a:buFontTx/>
              <a:buAutoNum type="arabicPeriod"/>
              <a:defRPr/>
            </a:pPr>
            <a:endParaRPr lang="en-US" sz="2600" dirty="0" smtClean="0">
              <a:solidFill>
                <a:srgbClr val="C00000"/>
              </a:solidFill>
              <a:effectLst>
                <a:outerShdw blurRad="38100" dist="38100" dir="2700000" algn="tl">
                  <a:srgbClr val="C0C0C0"/>
                </a:outerShdw>
              </a:effectLst>
            </a:endParaRP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Oxidative stress</a:t>
            </a:r>
          </a:p>
          <a:p>
            <a:pPr marL="1295400" lvl="2" indent="-623888" algn="l" rtl="0" eaLnBrk="1" hangingPunct="1">
              <a:buClr>
                <a:srgbClr val="C00000"/>
              </a:buClr>
              <a:buSzPct val="100000"/>
              <a:buFontTx/>
              <a:buAutoNum type="arabicPeriod"/>
              <a:defRPr/>
            </a:pPr>
            <a:endParaRPr lang="en-US" sz="2600" dirty="0" smtClean="0">
              <a:solidFill>
                <a:srgbClr val="C00000"/>
              </a:solidFill>
              <a:effectLst>
                <a:outerShdw blurRad="38100" dist="38100" dir="2700000" algn="tl">
                  <a:srgbClr val="C0C0C0"/>
                </a:outerShdw>
              </a:effectLst>
            </a:endParaRP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Metabolic stress and </a:t>
            </a:r>
            <a:r>
              <a:rPr lang="en-US" sz="2600" dirty="0" err="1" smtClean="0">
                <a:solidFill>
                  <a:srgbClr val="C00000"/>
                </a:solidFill>
                <a:effectLst>
                  <a:outerShdw blurRad="38100" dist="38100" dir="2700000" algn="tl">
                    <a:srgbClr val="C0C0C0"/>
                  </a:outerShdw>
                </a:effectLst>
              </a:rPr>
              <a:t>neurochemical</a:t>
            </a:r>
            <a:r>
              <a:rPr lang="en-US" sz="2600" dirty="0" smtClean="0">
                <a:solidFill>
                  <a:srgbClr val="C00000"/>
                </a:solidFill>
                <a:effectLst>
                  <a:outerShdw blurRad="38100" dist="38100" dir="2700000" algn="tl">
                    <a:srgbClr val="C0C0C0"/>
                  </a:outerShdw>
                </a:effectLst>
              </a:rPr>
              <a:t> changes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p:txBody>
          <a:bodyPr/>
          <a:lstStyle/>
          <a:p>
            <a:pPr eaLnBrk="1" hangingPunct="1"/>
            <a:r>
              <a:rPr lang="en-US" smtClean="0"/>
              <a:t>THANK YOU </a:t>
            </a:r>
            <a:r>
              <a:rPr lang="en-US" smtClean="0">
                <a:sym typeface="Wingdings" pitchFamily="2" charset="2"/>
              </a:rPr>
              <a:t></a:t>
            </a:r>
            <a:endParaRPr lang="en-US" smtClean="0"/>
          </a:p>
        </p:txBody>
      </p:sp>
      <p:sp>
        <p:nvSpPr>
          <p:cNvPr id="29699"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09600" y="1371600"/>
            <a:ext cx="7848600" cy="2365375"/>
          </a:xfrm>
        </p:spPr>
        <p:txBody>
          <a:bodyPr/>
          <a:lstStyle/>
          <a:p>
            <a:pPr rtl="0" eaLnBrk="1" hangingPunct="1"/>
            <a:r>
              <a:rPr lang="en-US" sz="4600" smtClean="0"/>
              <a:t>The </a:t>
            </a:r>
            <a:r>
              <a:rPr lang="en-US" sz="4600" b="1" smtClean="0"/>
              <a:t>cell death mechanisms</a:t>
            </a:r>
            <a:r>
              <a:rPr lang="en-US" sz="4600" smtClean="0"/>
              <a:t> implicated in the pathogenesis of ischemic brain injury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4175"/>
            <a:ext cx="8229600" cy="1139825"/>
          </a:xfrm>
        </p:spPr>
        <p:txBody>
          <a:bodyPr/>
          <a:lstStyle/>
          <a:p>
            <a:pPr rtl="0" eaLnBrk="1" hangingPunct="1"/>
            <a:r>
              <a:rPr lang="en-US" sz="3800" b="1" smtClean="0"/>
              <a:t>Cell death mechanisms in cerebral ischemia: Necrosis and Apoptosis</a:t>
            </a:r>
          </a:p>
        </p:txBody>
      </p:sp>
      <p:sp>
        <p:nvSpPr>
          <p:cNvPr id="6147" name="Rectangle 3"/>
          <p:cNvSpPr>
            <a:spLocks noGrp="1" noChangeArrowheads="1"/>
          </p:cNvSpPr>
          <p:nvPr>
            <p:ph type="body" idx="1"/>
          </p:nvPr>
        </p:nvSpPr>
        <p:spPr>
          <a:xfrm>
            <a:off x="381000" y="1524000"/>
            <a:ext cx="8229600" cy="4648200"/>
          </a:xfrm>
        </p:spPr>
        <p:txBody>
          <a:bodyPr/>
          <a:lstStyle/>
          <a:p>
            <a:pPr lvl="1" algn="l" rtl="0" eaLnBrk="1" hangingPunct="1">
              <a:lnSpc>
                <a:spcPct val="80000"/>
              </a:lnSpc>
              <a:buFont typeface="Wingdings" pitchFamily="2" charset="2"/>
              <a:buNone/>
            </a:pPr>
            <a:endParaRPr lang="en-US" sz="2000" smtClean="0"/>
          </a:p>
          <a:p>
            <a:pPr algn="l" rtl="0" eaLnBrk="1" hangingPunct="1">
              <a:lnSpc>
                <a:spcPct val="80000"/>
              </a:lnSpc>
            </a:pPr>
            <a:r>
              <a:rPr lang="en-US" sz="2100" b="1" smtClean="0"/>
              <a:t>Necrosis:</a:t>
            </a:r>
          </a:p>
          <a:p>
            <a:pPr algn="l" rtl="0" eaLnBrk="1" hangingPunct="1">
              <a:lnSpc>
                <a:spcPct val="80000"/>
              </a:lnSpc>
              <a:buFont typeface="Wingdings" pitchFamily="2" charset="2"/>
              <a:buNone/>
            </a:pPr>
            <a:r>
              <a:rPr lang="en-US" sz="2100" smtClean="0"/>
              <a:t>	 is commonly observed </a:t>
            </a:r>
            <a:r>
              <a:rPr lang="en-US" sz="2100" b="1" smtClean="0"/>
              <a:t>early</a:t>
            </a:r>
            <a:r>
              <a:rPr lang="en-US" sz="2100" smtClean="0"/>
              <a:t> after </a:t>
            </a:r>
            <a:r>
              <a:rPr lang="en-US" sz="2100" b="1" smtClean="0"/>
              <a:t>severe</a:t>
            </a:r>
            <a:r>
              <a:rPr lang="en-US" sz="2100" smtClean="0"/>
              <a:t> ischemic insults</a:t>
            </a:r>
          </a:p>
          <a:p>
            <a:pPr algn="l" rtl="0" eaLnBrk="1" hangingPunct="1">
              <a:lnSpc>
                <a:spcPct val="80000"/>
              </a:lnSpc>
              <a:buFont typeface="Wingdings" pitchFamily="2" charset="2"/>
              <a:buNone/>
            </a:pPr>
            <a:endParaRPr lang="en-US" sz="2100" smtClean="0"/>
          </a:p>
          <a:p>
            <a:pPr algn="l" rtl="0" eaLnBrk="1" hangingPunct="1">
              <a:lnSpc>
                <a:spcPct val="80000"/>
              </a:lnSpc>
            </a:pPr>
            <a:r>
              <a:rPr lang="en-US" sz="2100" b="1" smtClean="0"/>
              <a:t>Apoptosis:</a:t>
            </a:r>
          </a:p>
          <a:p>
            <a:pPr algn="l" rtl="0" eaLnBrk="1" hangingPunct="1">
              <a:lnSpc>
                <a:spcPct val="80000"/>
              </a:lnSpc>
              <a:buFont typeface="Wingdings" pitchFamily="2" charset="2"/>
              <a:buNone/>
            </a:pPr>
            <a:r>
              <a:rPr lang="en-US" sz="2100" smtClean="0"/>
              <a:t>	occurs with more </a:t>
            </a:r>
            <a:r>
              <a:rPr lang="en-US" sz="2100" b="1" smtClean="0"/>
              <a:t>mild</a:t>
            </a:r>
            <a:r>
              <a:rPr lang="en-US" sz="2100" smtClean="0"/>
              <a:t> insults and with </a:t>
            </a:r>
            <a:r>
              <a:rPr lang="en-US" sz="2100" b="1" smtClean="0"/>
              <a:t>longer</a:t>
            </a:r>
            <a:r>
              <a:rPr lang="en-US" sz="2100" smtClean="0"/>
              <a:t> survival periods</a:t>
            </a:r>
          </a:p>
          <a:p>
            <a:pPr algn="l" rtl="0" eaLnBrk="1" hangingPunct="1">
              <a:lnSpc>
                <a:spcPct val="80000"/>
              </a:lnSpc>
              <a:buFont typeface="Wingdings" pitchFamily="2" charset="2"/>
              <a:buNone/>
            </a:pPr>
            <a:endParaRPr lang="en-US" sz="2100" smtClean="0"/>
          </a:p>
          <a:p>
            <a:pPr algn="l" rtl="0" eaLnBrk="1" hangingPunct="1">
              <a:lnSpc>
                <a:spcPct val="80000"/>
              </a:lnSpc>
            </a:pPr>
            <a:r>
              <a:rPr lang="en-US" sz="2100" smtClean="0"/>
              <a:t>The mechanism of cell death involves calcium-induced </a:t>
            </a:r>
            <a:r>
              <a:rPr lang="en-US" sz="2100" b="1" smtClean="0"/>
              <a:t>calpain-mediated proteolysis</a:t>
            </a:r>
            <a:r>
              <a:rPr lang="en-US" sz="2100" smtClean="0"/>
              <a:t> of brain tissue</a:t>
            </a:r>
          </a:p>
          <a:p>
            <a:pPr algn="l" rtl="0" eaLnBrk="1" hangingPunct="1">
              <a:lnSpc>
                <a:spcPct val="80000"/>
              </a:lnSpc>
            </a:pPr>
            <a:endParaRPr lang="en-US" sz="2100" smtClean="0"/>
          </a:p>
          <a:p>
            <a:pPr algn="l" rtl="0" eaLnBrk="1" hangingPunct="1">
              <a:lnSpc>
                <a:spcPct val="80000"/>
              </a:lnSpc>
            </a:pPr>
            <a:r>
              <a:rPr lang="en-US" sz="2100" b="1" smtClean="0"/>
              <a:t>Substrates</a:t>
            </a:r>
            <a:r>
              <a:rPr lang="en-US" sz="2100" smtClean="0"/>
              <a:t> </a:t>
            </a:r>
            <a:r>
              <a:rPr lang="en-US" sz="2100" b="1" smtClean="0"/>
              <a:t>for calpain include:</a:t>
            </a:r>
          </a:p>
          <a:p>
            <a:pPr lvl="1" algn="l" rtl="0" eaLnBrk="1" hangingPunct="1">
              <a:lnSpc>
                <a:spcPct val="80000"/>
              </a:lnSpc>
            </a:pPr>
            <a:r>
              <a:rPr lang="en-US" sz="2000" smtClean="0"/>
              <a:t>Cytoskeletal proteins</a:t>
            </a:r>
          </a:p>
          <a:p>
            <a:pPr lvl="1" algn="l" rtl="0" eaLnBrk="1" hangingPunct="1">
              <a:lnSpc>
                <a:spcPct val="80000"/>
              </a:lnSpc>
            </a:pPr>
            <a:r>
              <a:rPr lang="en-US" sz="2000" smtClean="0"/>
              <a:t>Membrane proteins</a:t>
            </a:r>
          </a:p>
          <a:p>
            <a:pPr lvl="1" algn="l" rtl="0" eaLnBrk="1" hangingPunct="1">
              <a:lnSpc>
                <a:spcPct val="80000"/>
              </a:lnSpc>
            </a:pPr>
            <a:r>
              <a:rPr lang="en-US" sz="2000" smtClean="0"/>
              <a:t>Regulatory and signaling proteins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09600" y="1219200"/>
            <a:ext cx="7848600" cy="2743200"/>
          </a:xfrm>
        </p:spPr>
        <p:txBody>
          <a:bodyPr/>
          <a:lstStyle/>
          <a:p>
            <a:pPr rtl="0" eaLnBrk="1" hangingPunct="1">
              <a:defRPr/>
            </a:pPr>
            <a:r>
              <a:rPr lang="es-ES_tradnl" sz="4600" b="1" dirty="0" err="1">
                <a:effectLst>
                  <a:outerShdw blurRad="38100" dist="38100" dir="2700000" algn="tl">
                    <a:srgbClr val="C0C0C0"/>
                  </a:outerShdw>
                </a:effectLst>
              </a:rPr>
              <a:t>Biochemical</a:t>
            </a:r>
            <a:r>
              <a:rPr lang="es-ES_tradnl" sz="4600" b="1" dirty="0">
                <a:effectLst>
                  <a:outerShdw blurRad="38100" dist="38100" dir="2700000" algn="tl">
                    <a:srgbClr val="C0C0C0"/>
                  </a:outerShdw>
                </a:effectLst>
              </a:rPr>
              <a:t> Responses </a:t>
            </a:r>
            <a:r>
              <a:rPr lang="es-ES_tradnl" sz="4600" b="1" dirty="0" err="1">
                <a:effectLst>
                  <a:outerShdw blurRad="38100" dist="38100" dir="2700000" algn="tl">
                    <a:srgbClr val="C0C0C0"/>
                  </a:outerShdw>
                </a:effectLst>
              </a:rPr>
              <a:t>to</a:t>
            </a:r>
            <a:r>
              <a:rPr lang="es-ES_tradnl" sz="4600" b="1" dirty="0">
                <a:effectLst>
                  <a:outerShdw blurRad="38100" dist="38100" dir="2700000" algn="tl">
                    <a:srgbClr val="C0C0C0"/>
                  </a:outerShdw>
                </a:effectLst>
              </a:rPr>
              <a:t>  </a:t>
            </a:r>
            <a:r>
              <a:rPr lang="es-ES_tradnl" sz="4600" b="1" dirty="0" err="1" smtClean="0">
                <a:effectLst>
                  <a:outerShdw blurRad="38100" dist="38100" dir="2700000" algn="tl">
                    <a:srgbClr val="C0C0C0"/>
                  </a:outerShdw>
                </a:effectLst>
              </a:rPr>
              <a:t>Ischemic</a:t>
            </a:r>
            <a:r>
              <a:rPr lang="es-ES_tradnl" sz="4600" b="1" dirty="0" smtClean="0">
                <a:effectLst>
                  <a:outerShdw blurRad="38100" dist="38100" dir="2700000" algn="tl">
                    <a:srgbClr val="C0C0C0"/>
                  </a:outerShdw>
                </a:effectLst>
              </a:rPr>
              <a:t> </a:t>
            </a:r>
            <a:r>
              <a:rPr lang="es-ES_tradnl" sz="4600" b="1" dirty="0" err="1">
                <a:effectLst>
                  <a:outerShdw blurRad="38100" dist="38100" dir="2700000" algn="tl">
                    <a:srgbClr val="C0C0C0"/>
                  </a:outerShdw>
                </a:effectLst>
              </a:rPr>
              <a:t>Brain</a:t>
            </a:r>
            <a:r>
              <a:rPr lang="es-ES_tradnl" sz="4600" b="1" dirty="0">
                <a:effectLst>
                  <a:outerShdw blurRad="38100" dist="38100" dir="2700000" algn="tl">
                    <a:srgbClr val="C0C0C0"/>
                  </a:outerShdw>
                </a:effectLst>
              </a:rPr>
              <a:t> </a:t>
            </a:r>
            <a:r>
              <a:rPr lang="es-ES_tradnl" sz="4600" b="1" dirty="0" err="1">
                <a:effectLst>
                  <a:outerShdw blurRad="38100" dist="38100" dir="2700000" algn="tl">
                    <a:srgbClr val="C0C0C0"/>
                  </a:outerShdw>
                </a:effectLst>
              </a:rPr>
              <a:t>Injury</a:t>
            </a:r>
            <a:endParaRPr lang="en-US" sz="46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341313"/>
            <a:ext cx="7777163" cy="1258887"/>
          </a:xfrm>
        </p:spPr>
        <p:txBody>
          <a:bodyPr/>
          <a:lstStyle/>
          <a:p>
            <a:pPr eaLnBrk="1" hangingPunct="1">
              <a:defRPr/>
            </a:pPr>
            <a:r>
              <a:rPr lang="es-ES_tradnl" sz="3800" b="1" dirty="0" err="1">
                <a:effectLst>
                  <a:outerShdw blurRad="38100" dist="38100" dir="2700000" algn="tl">
                    <a:srgbClr val="C0C0C0"/>
                  </a:outerShdw>
                </a:effectLst>
              </a:rPr>
              <a:t>Biochemical</a:t>
            </a:r>
            <a:r>
              <a:rPr lang="es-ES_tradnl" sz="3800" b="1" dirty="0">
                <a:effectLst>
                  <a:outerShdw blurRad="38100" dist="38100" dir="2700000" algn="tl">
                    <a:srgbClr val="C0C0C0"/>
                  </a:outerShdw>
                </a:effectLst>
              </a:rPr>
              <a:t> Responses </a:t>
            </a:r>
            <a:r>
              <a:rPr lang="es-ES_tradnl" sz="3800" b="1" dirty="0" err="1" smtClean="0">
                <a:effectLst>
                  <a:outerShdw blurRad="38100" dist="38100" dir="2700000" algn="tl">
                    <a:srgbClr val="C0C0C0"/>
                  </a:outerShdw>
                </a:effectLst>
              </a:rPr>
              <a:t>to</a:t>
            </a:r>
            <a:r>
              <a:rPr lang="es-ES_tradnl" sz="3800" b="1" dirty="0">
                <a:effectLst>
                  <a:outerShdw blurRad="38100" dist="38100" dir="2700000" algn="tl">
                    <a:srgbClr val="C0C0C0"/>
                  </a:outerShdw>
                </a:effectLst>
              </a:rPr>
              <a:t> </a:t>
            </a:r>
            <a:r>
              <a:rPr lang="es-ES_tradnl" sz="3800" b="1" dirty="0" err="1" smtClean="0">
                <a:effectLst>
                  <a:outerShdw blurRad="38100" dist="38100" dir="2700000" algn="tl">
                    <a:srgbClr val="C0C0C0"/>
                  </a:outerShdw>
                </a:effectLst>
              </a:rPr>
              <a:t>Ischemic</a:t>
            </a:r>
            <a:r>
              <a:rPr lang="es-ES_tradnl" sz="3800" b="1" dirty="0" smtClean="0">
                <a:effectLst>
                  <a:outerShdw blurRad="38100" dist="38100" dir="2700000" algn="tl">
                    <a:srgbClr val="C0C0C0"/>
                  </a:outerShdw>
                </a:effectLst>
              </a:rPr>
              <a:t> </a:t>
            </a:r>
            <a:r>
              <a:rPr lang="es-ES_tradnl" sz="3800" b="1" dirty="0" err="1">
                <a:effectLst>
                  <a:outerShdw blurRad="38100" dist="38100" dir="2700000" algn="tl">
                    <a:srgbClr val="C0C0C0"/>
                  </a:outerShdw>
                </a:effectLst>
              </a:rPr>
              <a:t>Brain</a:t>
            </a:r>
            <a:r>
              <a:rPr lang="es-ES_tradnl" sz="3800" b="1" dirty="0">
                <a:effectLst>
                  <a:outerShdw blurRad="38100" dist="38100" dir="2700000" algn="tl">
                    <a:srgbClr val="C0C0C0"/>
                  </a:outerShdw>
                </a:effectLst>
              </a:rPr>
              <a:t> </a:t>
            </a:r>
            <a:r>
              <a:rPr lang="es-ES_tradnl" sz="3800" b="1" dirty="0" err="1">
                <a:effectLst>
                  <a:outerShdw blurRad="38100" dist="38100" dir="2700000" algn="tl">
                    <a:srgbClr val="C0C0C0"/>
                  </a:outerShdw>
                </a:effectLst>
              </a:rPr>
              <a:t>Injury</a:t>
            </a:r>
            <a:endParaRPr lang="es-ES" sz="3800" b="1" dirty="0">
              <a:effectLst>
                <a:outerShdw blurRad="38100" dist="38100" dir="2700000" algn="tl">
                  <a:srgbClr val="C0C0C0"/>
                </a:outerShdw>
              </a:effectLst>
            </a:endParaRPr>
          </a:p>
        </p:txBody>
      </p:sp>
      <p:sp>
        <p:nvSpPr>
          <p:cNvPr id="24579" name="Rectangle 3"/>
          <p:cNvSpPr>
            <a:spLocks noGrp="1" noChangeArrowheads="1"/>
          </p:cNvSpPr>
          <p:nvPr>
            <p:ph type="body" idx="1"/>
          </p:nvPr>
        </p:nvSpPr>
        <p:spPr>
          <a:xfrm>
            <a:off x="760413" y="2522538"/>
            <a:ext cx="7773987" cy="2589212"/>
          </a:xfrm>
        </p:spPr>
        <p:txBody>
          <a:bodyPr/>
          <a:lstStyle/>
          <a:p>
            <a:pPr algn="l" rtl="0" eaLnBrk="1" hangingPunct="1">
              <a:defRPr/>
            </a:pPr>
            <a:r>
              <a:rPr lang="es-ES_tradnl" sz="3400" b="1">
                <a:solidFill>
                  <a:schemeClr val="hlink"/>
                </a:solidFill>
                <a:effectLst>
                  <a:outerShdw blurRad="38100" dist="38100" dir="2700000" algn="tl">
                    <a:srgbClr val="C0C0C0"/>
                  </a:outerShdw>
                </a:effectLst>
              </a:rPr>
              <a:t>Oxidative stress</a:t>
            </a:r>
          </a:p>
          <a:p>
            <a:pPr algn="l" rtl="0" eaLnBrk="1" hangingPunct="1">
              <a:defRPr/>
            </a:pPr>
            <a:r>
              <a:rPr lang="es-ES_tradnl" sz="3400" b="1">
                <a:solidFill>
                  <a:schemeClr val="hlink"/>
                </a:solidFill>
                <a:effectLst>
                  <a:outerShdw blurRad="38100" dist="38100" dir="2700000" algn="tl">
                    <a:srgbClr val="C0C0C0"/>
                  </a:outerShdw>
                </a:effectLst>
              </a:rPr>
              <a:t>Metabolic stress</a:t>
            </a:r>
          </a:p>
          <a:p>
            <a:pPr algn="l" rtl="0" eaLnBrk="1" hangingPunct="1">
              <a:defRPr/>
            </a:pPr>
            <a:r>
              <a:rPr lang="es-ES_tradnl" sz="3400" b="1">
                <a:solidFill>
                  <a:schemeClr val="hlink"/>
                </a:solidFill>
                <a:effectLst>
                  <a:outerShdw blurRad="38100" dist="38100" dir="2700000" algn="tl">
                    <a:srgbClr val="C0C0C0"/>
                  </a:outerShdw>
                </a:effectLst>
              </a:rPr>
              <a:t>Neurochemical response</a:t>
            </a:r>
          </a:p>
          <a:p>
            <a:pPr algn="l" rtl="0" eaLnBrk="1" hangingPunct="1">
              <a:defRPr/>
            </a:pPr>
            <a:endParaRPr lang="es-ES" sz="34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2130425"/>
            <a:ext cx="7848600" cy="2365375"/>
          </a:xfrm>
        </p:spPr>
        <p:txBody>
          <a:bodyPr/>
          <a:lstStyle/>
          <a:p>
            <a:pPr rtl="0" eaLnBrk="1" hangingPunct="1">
              <a:defRPr/>
            </a:pPr>
            <a:r>
              <a:rPr lang="es-ES_tradnl" sz="5600" b="1">
                <a:solidFill>
                  <a:schemeClr val="hlink"/>
                </a:solidFill>
                <a:effectLst>
                  <a:outerShdw blurRad="38100" dist="38100" dir="2700000" algn="tl">
                    <a:srgbClr val="C0C0C0"/>
                  </a:outerShdw>
                </a:effectLst>
              </a:rPr>
              <a:t>Oxidative stress</a:t>
            </a:r>
            <a:endParaRPr lang="en-US" sz="56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950912"/>
          </a:xfrm>
        </p:spPr>
        <p:txBody>
          <a:bodyPr/>
          <a:lstStyle/>
          <a:p>
            <a:pPr rtl="0" eaLnBrk="1" hangingPunct="1"/>
            <a:r>
              <a:rPr lang="en-US" sz="3800" b="1" smtClean="0"/>
              <a:t>Oxidative stress</a:t>
            </a:r>
          </a:p>
        </p:txBody>
      </p:sp>
      <p:sp>
        <p:nvSpPr>
          <p:cNvPr id="10243" name="Rectangle 3"/>
          <p:cNvSpPr>
            <a:spLocks noGrp="1" noChangeArrowheads="1"/>
          </p:cNvSpPr>
          <p:nvPr>
            <p:ph type="body" idx="1"/>
          </p:nvPr>
        </p:nvSpPr>
        <p:spPr>
          <a:xfrm>
            <a:off x="304800" y="1828800"/>
            <a:ext cx="8229600" cy="4343400"/>
          </a:xfrm>
        </p:spPr>
        <p:txBody>
          <a:bodyPr/>
          <a:lstStyle/>
          <a:p>
            <a:pPr algn="l" rtl="0" eaLnBrk="1" hangingPunct="1">
              <a:lnSpc>
                <a:spcPct val="90000"/>
              </a:lnSpc>
            </a:pPr>
            <a:r>
              <a:rPr lang="en-US" smtClean="0"/>
              <a:t>A condition in which cells are subjected to excessive levels of Reactive Species (Oxygen or nitrative species) &amp; they are unable to counterbalance their deleterious effects with antioxidants.</a:t>
            </a:r>
          </a:p>
          <a:p>
            <a:pPr algn="l" rtl="0" eaLnBrk="1" hangingPunct="1">
              <a:lnSpc>
                <a:spcPct val="90000"/>
              </a:lnSpc>
              <a:buFont typeface="Wingdings" pitchFamily="2" charset="2"/>
              <a:buNone/>
            </a:pPr>
            <a:endParaRPr lang="en-US" smtClean="0"/>
          </a:p>
          <a:p>
            <a:pPr algn="l" rtl="0" eaLnBrk="1" hangingPunct="1">
              <a:lnSpc>
                <a:spcPct val="90000"/>
              </a:lnSpc>
            </a:pPr>
            <a:r>
              <a:rPr lang="en-US" smtClean="0"/>
              <a:t>It has been implicated in the ageing process &amp; in many diseases (e.g., atherosclerosis, cancer, neurodegenerative diseases, stroke)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endParaRPr lang="en-US" smtClean="0"/>
          </a:p>
        </p:txBody>
      </p:sp>
      <p:sp>
        <p:nvSpPr>
          <p:cNvPr id="11267" name="Rectangle 3"/>
          <p:cNvSpPr>
            <a:spLocks noGrp="1" noChangeArrowheads="1"/>
          </p:cNvSpPr>
          <p:nvPr>
            <p:ph type="body" idx="4294967295"/>
          </p:nvPr>
        </p:nvSpPr>
        <p:spPr/>
        <p:txBody>
          <a:bodyPr/>
          <a:lstStyle/>
          <a:p>
            <a:endParaRPr lang="en-US" smtClean="0"/>
          </a:p>
        </p:txBody>
      </p:sp>
      <p:pic>
        <p:nvPicPr>
          <p:cNvPr id="11268" name="Picture 4" descr="13_005"/>
          <p:cNvPicPr>
            <a:picLocks noChangeAspect="1" noChangeArrowheads="1"/>
          </p:cNvPicPr>
          <p:nvPr/>
        </p:nvPicPr>
        <p:blipFill>
          <a:blip r:embed="rId2" cstate="print"/>
          <a:srcRect/>
          <a:stretch>
            <a:fillRect/>
          </a:stretch>
        </p:blipFill>
        <p:spPr bwMode="auto">
          <a:xfrm>
            <a:off x="457200" y="1538288"/>
            <a:ext cx="8229600" cy="638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959</TotalTime>
  <Words>2079</Words>
  <Application>Microsoft Office PowerPoint</Application>
  <PresentationFormat>On-screen Show (4:3)</PresentationFormat>
  <Paragraphs>165</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Garamond</vt:lpstr>
      <vt:lpstr>Wingdings</vt:lpstr>
      <vt:lpstr>Impact</vt:lpstr>
      <vt:lpstr>Symbol</vt:lpstr>
      <vt:lpstr>Edge</vt:lpstr>
      <vt:lpstr>Pathogenesis of Cerebral Infarction at Cellular &amp; Molecular Levels</vt:lpstr>
      <vt:lpstr>Objectives:</vt:lpstr>
      <vt:lpstr>The cell death mechanisms implicated in the pathogenesis of ischemic brain injury</vt:lpstr>
      <vt:lpstr>Cell death mechanisms in cerebral ischemia: Necrosis and Apoptosis</vt:lpstr>
      <vt:lpstr>Biochemical Responses to  Ischemic Brain Injury</vt:lpstr>
      <vt:lpstr>Biochemical Responses to Ischemic Brain Injury</vt:lpstr>
      <vt:lpstr>Oxidative stress</vt:lpstr>
      <vt:lpstr>Oxidative stress</vt:lpstr>
      <vt:lpstr>Slide 9</vt:lpstr>
      <vt:lpstr>Slide 10</vt:lpstr>
      <vt:lpstr>The Role of Reactive Oxygen Species (ROS) &amp; Reactive Nitrative Species (RNS) in Normal Brain Physiology</vt:lpstr>
      <vt:lpstr>The brain and Oxidative stress</vt:lpstr>
      <vt:lpstr>Molecular &amp; Vascular effects of ROS in ischemic stroke</vt:lpstr>
      <vt:lpstr>The role of NO in the pathophysiology of cerebral ischemia</vt:lpstr>
      <vt:lpstr>Slide 15</vt:lpstr>
      <vt:lpstr>Metabolic stress</vt:lpstr>
      <vt:lpstr>Biochemical changes in The brain during ischemia</vt:lpstr>
      <vt:lpstr>Slide 18</vt:lpstr>
      <vt:lpstr>Neurochemical response</vt:lpstr>
      <vt:lpstr>The neurochemical response to cerebral ischemia</vt:lpstr>
      <vt:lpstr>Biochemical basis of pharmacological intervention</vt:lpstr>
      <vt:lpstr>Examples of Potential Biochemical Intervention in Cerebral Ischemia</vt:lpstr>
      <vt:lpstr>To Summarize: </vt:lpstr>
      <vt:lpstr>Slide 24</vt:lpstr>
      <vt:lpstr>Slide 25</vt:lpstr>
      <vt:lpstr>Take Home Message</vt:lpstr>
      <vt:lpstr>THANK YOU </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www.arabswell.com</dc:creator>
  <cp:lastModifiedBy>Dr.Amr</cp:lastModifiedBy>
  <cp:revision>25</cp:revision>
  <dcterms:created xsi:type="dcterms:W3CDTF">2010-10-11T16:41:44Z</dcterms:created>
  <dcterms:modified xsi:type="dcterms:W3CDTF">2014-10-12T08:35:53Z</dcterms:modified>
</cp:coreProperties>
</file>