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2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0" r:id="rId18"/>
    <p:sldId id="278" r:id="rId19"/>
    <p:sldId id="279" r:id="rId20"/>
    <p:sldId id="284" r:id="rId21"/>
  </p:sldIdLst>
  <p:sldSz cx="9144000" cy="6858000" type="screen4x3"/>
  <p:notesSz cx="6669088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6" autoAdjust="0"/>
    <p:restoredTop sz="94660"/>
  </p:normalViewPr>
  <p:slideViewPr>
    <p:cSldViewPr snapToObjects="1">
      <p:cViewPr varScale="1">
        <p:scale>
          <a:sx n="86" d="100"/>
          <a:sy n="86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44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 smtClean="0"/>
            </a:lvl1pPr>
          </a:lstStyle>
          <a:p>
            <a:pPr>
              <a:defRPr/>
            </a:pPr>
            <a:fld id="{796821A0-FF4C-4B10-8A77-747067A8A913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77915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44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 smtClean="0"/>
            </a:lvl1pPr>
          </a:lstStyle>
          <a:p>
            <a:pPr>
              <a:defRPr/>
            </a:pPr>
            <a:fld id="{C111C288-BFDA-47EF-BCFC-A5216A154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6714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44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DEA1F24-08AD-4115-B230-87BBD3D24B07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915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F34E9F4-9E8E-47C9-ABA1-8A5A7E99D0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8476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34E9F4-9E8E-47C9-ABA1-8A5A7E99D052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E2B3DE0D-F4EE-47D4-826E-44B01605F01B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10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AEECF202-DFFF-467A-A2A9-8467FDB40650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11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3088A7CF-6B77-4E36-9858-E70F15241C40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12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27E4D7C0-E78A-4DA1-A9AC-20CAA611C3DF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13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F22CD4BF-1BBC-4907-9D22-E6902AF2107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14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140 ML</a:t>
            </a: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1FF61E6C-5322-4EE7-B773-679CB21F1FA3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15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70321410-C26E-4925-BB85-889A345B250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16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C3ECD93E-4523-48FF-96D2-5978B525292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17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19E140B-0CBA-457C-BB65-5E4C9D339F2B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18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C3ECD93E-4523-48FF-96D2-5978B525292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19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EE0777D9-2F26-47A0-834C-C614B0D0188D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2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42008-B97C-4FC3-9C12-CC5F68D1CA37}" type="slidenum">
              <a:rPr lang="x-none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6756533C-5FBB-44F5-9DB1-0CE584B27B75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3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F3982EB8-8A3E-4ECC-AC3D-D305EB10DF2A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4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D1ED0C9-704E-4E5E-B43F-F4DE8B514BB3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5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9ACDC86-297D-41BB-AD01-3E1C07F2A66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6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48BECABD-623F-44C8-9E5C-BE1D779342DA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7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266A4732-E83D-403B-972B-04FF5251CDB5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8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74C1846-BB77-4195-B32D-57CDCB6C6123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9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2935-399A-4744-9075-7E7B25819DD1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075D5-E701-4083-BD3B-C60064BFFA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2AC94-75C1-4414-9E43-5AA455CBEDDF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192C-BC00-49E6-9713-358FE6A9777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5084B-DE96-439D-A2EB-53DE8EE1D73F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AA93-4E34-45E3-B8A8-715AC856E8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07B4B-9AD4-44BE-88E8-8DBBC7909D01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547A5-09DA-4F75-8577-EE44B08704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6F778-5E44-4EB1-95D6-CDACBC6130E1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C838-922C-4ADA-AF57-033BD08A81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D5AE-A0D2-460D-B5EE-A4F26EED3D62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8BE38-C062-47E5-8C66-EEAE0A0427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2CB83-D80F-4320-AA4B-08AA33EDE3A1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D055F-F360-443D-BA79-12E5689B4B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BA11F-90F3-4C81-B620-3F0FE439C05D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A0BBD-B003-4383-9799-86E71AAD39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0AF72-AECF-4469-97F8-C2BC9149C6B8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08287-18F2-470F-AFED-483B3BD397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C802-5449-45F1-9FC9-2BF4A35A7C7B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8B0EF-1937-49E8-9456-764CCCB3D4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89A9-1460-406C-AAAD-17D018A8199D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FD6CF-FEA6-469B-A12D-A2D476B4EC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3E3DB8-7E42-46EC-9CEB-1D45F7246E70}" type="datetime1">
              <a:rPr lang="en-US" smtClean="0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05A2CAB-8790-45D7-82FD-6BC4650398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-304800"/>
            <a:ext cx="9296400" cy="2057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600" b="1" dirty="0">
                <a:solidFill>
                  <a:srgbClr val="DCE6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Lecture Title:</a:t>
            </a:r>
          </a:p>
          <a:p>
            <a:pPr>
              <a:lnSpc>
                <a:spcPct val="120000"/>
              </a:lnSpc>
              <a:defRPr/>
            </a:pPr>
            <a:r>
              <a:rPr lang="en-US" sz="2800" b="1" u="sng" dirty="0">
                <a:solidFill>
                  <a:srgbClr val="BFBFBF"/>
                </a:solidFill>
                <a:latin typeface="Century Gothic" pitchFamily="34" charset="0"/>
              </a:rPr>
              <a:t>Fungal Infections of Central Nervous System</a:t>
            </a:r>
            <a:endParaRPr lang="en-US" sz="2800" b="1" dirty="0">
              <a:solidFill>
                <a:srgbClr val="BFBFBF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981200"/>
            <a:ext cx="411480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(CNS Block, Microbiology)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762000"/>
            <a:ext cx="7854950" cy="5029200"/>
          </a:xfrm>
        </p:spPr>
        <p:txBody>
          <a:bodyPr lIns="0" rIns="18288"/>
          <a:lstStyle/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900" dirty="0" smtClean="0">
                <a:solidFill>
                  <a:srgbClr val="FFFF00"/>
                </a:solidFill>
              </a:rPr>
              <a:t>CNS </a:t>
            </a:r>
            <a:r>
              <a:rPr lang="en-US" sz="3900" dirty="0" err="1" smtClean="0">
                <a:solidFill>
                  <a:srgbClr val="FFFF00"/>
                </a:solidFill>
              </a:rPr>
              <a:t>Aspergillosis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Usually brain abscesses (single or multiple)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Common risk factors include:</a:t>
            </a:r>
          </a:p>
          <a:p>
            <a:pPr lvl="2" indent="-285750" defTabSz="914400"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</a:rPr>
              <a:t>Malignancies </a:t>
            </a:r>
            <a:endParaRPr lang="en-US" sz="1600" dirty="0">
              <a:solidFill>
                <a:schemeClr val="bg1"/>
              </a:solidFill>
            </a:endParaRPr>
          </a:p>
          <a:p>
            <a:pPr lvl="2" indent="-285750" defTabSz="914400"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Transplantation</a:t>
            </a:r>
          </a:p>
          <a:p>
            <a:pPr lvl="2" indent="-285750" defTabSz="914400"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</a:rPr>
              <a:t>Chemotherapy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Spread </a:t>
            </a:r>
            <a:r>
              <a:rPr lang="en-US" sz="2000" dirty="0" err="1" smtClean="0">
                <a:solidFill>
                  <a:schemeClr val="bg1"/>
                </a:solidFill>
              </a:rPr>
              <a:t>Hematogenously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 May also occur via direct spread from the anatomically adjacent sinuses,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C000"/>
                </a:solidFill>
              </a:rPr>
              <a:t>Mortality rate is high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Etiology: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None/>
            </a:pP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Aspergillus</a:t>
            </a: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  </a:t>
            </a: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fumigatus</a:t>
            </a:r>
            <a:r>
              <a:rPr lang="en-US" sz="2000" dirty="0" smtClean="0">
                <a:solidFill>
                  <a:schemeClr val="bg1"/>
                </a:solidFill>
              </a:rPr>
              <a:t>, but  also 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</a:rPr>
              <a:t>A. </a:t>
            </a: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flavus</a:t>
            </a: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,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and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A. </a:t>
            </a: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terrus</a:t>
            </a:r>
            <a:endParaRPr lang="en-US" sz="2000" i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000" i="1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47662" y="400050"/>
            <a:ext cx="7851649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CNS Zygomycosis 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mucoromycosis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4000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676400"/>
            <a:ext cx="7854950" cy="5334000"/>
          </a:xfrm>
        </p:spPr>
        <p:txBody>
          <a:bodyPr lIns="0" rIns="18288">
            <a:normAutofit fontScale="92500" lnSpcReduction="20000"/>
          </a:bodyPr>
          <a:lstStyle/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The rhinocerebral form is the most frequent presenting clinical syndrome in CNS zygomycosis.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u="sng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u="sng" dirty="0" smtClean="0">
                <a:solidFill>
                  <a:srgbClr val="FFC000"/>
                </a:solidFill>
              </a:rPr>
              <a:t>Diabetics with ketoacidosis</a:t>
            </a:r>
            <a:r>
              <a:rPr lang="en-US" sz="1700" dirty="0" smtClean="0">
                <a:solidFill>
                  <a:srgbClr val="FFC000"/>
                </a:solidFill>
              </a:rPr>
              <a:t>, </a:t>
            </a:r>
            <a:r>
              <a:rPr lang="en-US" sz="1700" dirty="0" smtClean="0">
                <a:solidFill>
                  <a:schemeClr val="bg1"/>
                </a:solidFill>
              </a:rPr>
              <a:t>in addition to other  risk factors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The clinical manifestations of the rhinocerebral form start as sinusitis, rapidly progress and involve the orbit, eye and optic nerve and extend to the brain</a:t>
            </a: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500" dirty="0" smtClean="0">
              <a:solidFill>
                <a:schemeClr val="bg1"/>
              </a:solidFill>
            </a:endParaRP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500" dirty="0" smtClean="0">
                <a:solidFill>
                  <a:schemeClr val="bg1"/>
                </a:solidFill>
              </a:rPr>
              <a:t>Facial edema, pain, necrosis, loss of vision, black discharge</a:t>
            </a: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Angiotropism</a:t>
            </a:r>
            <a:r>
              <a:rPr lang="en-US" sz="1500" dirty="0" smtClean="0">
                <a:solidFill>
                  <a:schemeClr val="bg1"/>
                </a:solidFill>
              </a:rPr>
              <a:t>; As </a:t>
            </a:r>
            <a:r>
              <a:rPr lang="en-US" sz="1500" dirty="0" err="1" smtClean="0">
                <a:solidFill>
                  <a:schemeClr val="bg1"/>
                </a:solidFill>
              </a:rPr>
              <a:t>angio</a:t>
            </a:r>
            <a:r>
              <a:rPr lang="en-US" sz="1500" dirty="0" smtClean="0">
                <a:solidFill>
                  <a:schemeClr val="bg1"/>
                </a:solidFill>
              </a:rPr>
              <a:t>-invasion is very frequent </a:t>
            </a: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endParaRPr lang="en-US" sz="1600" dirty="0" smtClean="0">
              <a:solidFill>
                <a:srgbClr val="FFFF00"/>
              </a:solidFill>
            </a:endParaRP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r>
              <a:rPr lang="en-US" sz="1600" dirty="0" smtClean="0">
                <a:solidFill>
                  <a:srgbClr val="FFFF00"/>
                </a:solidFill>
              </a:rPr>
              <a:t>Etiology: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Zygomycetes</a:t>
            </a:r>
            <a:r>
              <a:rPr lang="en-US" sz="1600" dirty="0" smtClean="0">
                <a:solidFill>
                  <a:schemeClr val="bg1"/>
                </a:solidFill>
              </a:rPr>
              <a:t> e.g. </a:t>
            </a:r>
            <a:r>
              <a:rPr lang="en-US" sz="1600" i="1" dirty="0" err="1" smtClean="0">
                <a:solidFill>
                  <a:schemeClr val="bg1"/>
                </a:solidFill>
              </a:rPr>
              <a:t>Rhizopus</a:t>
            </a:r>
            <a:r>
              <a:rPr lang="en-US" sz="1600" i="1" dirty="0" smtClean="0">
                <a:solidFill>
                  <a:schemeClr val="bg1"/>
                </a:solidFill>
              </a:rPr>
              <a:t>, </a:t>
            </a:r>
            <a:r>
              <a:rPr lang="en-US" sz="1600" i="1" dirty="0" err="1" smtClean="0">
                <a:solidFill>
                  <a:schemeClr val="bg1"/>
                </a:solidFill>
              </a:rPr>
              <a:t>Absidia</a:t>
            </a:r>
            <a:r>
              <a:rPr lang="en-US" sz="1600" i="1" dirty="0" smtClean="0">
                <a:solidFill>
                  <a:schemeClr val="bg1"/>
                </a:solidFill>
              </a:rPr>
              <a:t>, </a:t>
            </a:r>
            <a:r>
              <a:rPr lang="en-US" sz="1600" i="1" dirty="0" err="1" smtClean="0">
                <a:solidFill>
                  <a:schemeClr val="bg1"/>
                </a:solidFill>
              </a:rPr>
              <a:t>Mucor</a:t>
            </a:r>
            <a:endParaRPr lang="en-US" sz="1600" i="1" dirty="0" smtClean="0">
              <a:solidFill>
                <a:schemeClr val="bg1"/>
              </a:solidFill>
            </a:endParaRP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                Fast growing fungi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1700" dirty="0" smtClean="0">
                <a:solidFill>
                  <a:srgbClr val="FFC000"/>
                </a:solidFill>
              </a:rPr>
              <a:t>Mortality is high (80- 100%)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Progression is rapid, 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rgbClr val="FFFF00"/>
              </a:solidFill>
            </a:endParaRP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rgbClr val="FFFF00"/>
                </a:solidFill>
              </a:rPr>
              <a:t>To improve the outcome: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Rapid diagnosis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Control the underlying disease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Early surgical debridement 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Appropriate antifungal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685800"/>
            <a:ext cx="7854950" cy="5257800"/>
          </a:xfrm>
        </p:spPr>
        <p:txBody>
          <a:bodyPr lIns="0" rIns="18288"/>
          <a:lstStyle/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4000" dirty="0" err="1" smtClean="0">
                <a:solidFill>
                  <a:schemeClr val="bg1"/>
                </a:solidFill>
              </a:rPr>
              <a:t>Pheohyphomycosis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/>
            </a:r>
            <a:br>
              <a:rPr lang="en-US" sz="2100" dirty="0" smtClean="0">
                <a:solidFill>
                  <a:schemeClr val="bg1"/>
                </a:solidFill>
              </a:rPr>
            </a:br>
            <a:endParaRPr lang="en-US" sz="21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Fungal infections caused by </a:t>
            </a:r>
            <a:r>
              <a:rPr lang="en-US" sz="2400" dirty="0" err="1" smtClean="0">
                <a:solidFill>
                  <a:schemeClr val="bg1"/>
                </a:solidFill>
              </a:rPr>
              <a:t>dematiaceous</a:t>
            </a:r>
            <a:r>
              <a:rPr lang="en-US" sz="2400" dirty="0" smtClean="0">
                <a:solidFill>
                  <a:schemeClr val="bg1"/>
                </a:solidFill>
              </a:rPr>
              <a:t> fungi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bg1"/>
                </a:solidFill>
              </a:rPr>
              <a:t>Neurotropic</a:t>
            </a:r>
            <a:r>
              <a:rPr lang="en-US" sz="2000" dirty="0" smtClean="0">
                <a:solidFill>
                  <a:schemeClr val="bg1"/>
                </a:solidFill>
              </a:rPr>
              <a:t> fungi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CNS infections: Usually brain abscess, and chronic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Reported in </a:t>
            </a:r>
            <a:r>
              <a:rPr lang="en-US" sz="2400" dirty="0" err="1" smtClean="0">
                <a:solidFill>
                  <a:schemeClr val="bg1"/>
                </a:solidFill>
              </a:rPr>
              <a:t>immunocompetent</a:t>
            </a:r>
            <a:r>
              <a:rPr lang="en-US" sz="2400" dirty="0" smtClean="0">
                <a:solidFill>
                  <a:schemeClr val="bg1"/>
                </a:solidFill>
              </a:rPr>
              <a:t> hosts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Etiology: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None/>
            </a:pPr>
            <a:r>
              <a:rPr lang="en-US" sz="2000" i="1" u="sng" dirty="0" err="1">
                <a:solidFill>
                  <a:srgbClr val="FFC000"/>
                </a:solidFill>
              </a:rPr>
              <a:t>Rhinocladiella</a:t>
            </a:r>
            <a:r>
              <a:rPr lang="en-US" sz="2000" i="1" u="sng" dirty="0">
                <a:solidFill>
                  <a:srgbClr val="FFC000"/>
                </a:solidFill>
              </a:rPr>
              <a:t> </a:t>
            </a:r>
            <a:r>
              <a:rPr lang="en-US" sz="2000" i="1" u="sng" dirty="0" err="1">
                <a:solidFill>
                  <a:srgbClr val="FFC000"/>
                </a:solidFill>
              </a:rPr>
              <a:t>mackenziei</a:t>
            </a:r>
            <a:r>
              <a:rPr lang="en-US" sz="2000" i="1" u="sng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( Mainly reported from Middle East)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</a:rPr>
              <a:t>Cladophialophora</a:t>
            </a:r>
            <a:r>
              <a:rPr lang="en-US" sz="2000" i="1" dirty="0" smtClean="0">
                <a:solidFill>
                  <a:schemeClr val="bg1"/>
                </a:solidFill>
              </a:rPr>
              <a:t>,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</a:rPr>
              <a:t>Exophiala</a:t>
            </a:r>
            <a:r>
              <a:rPr lang="en-US" sz="2000" i="1" dirty="0" smtClean="0">
                <a:solidFill>
                  <a:schemeClr val="bg1"/>
                </a:solidFill>
              </a:rPr>
              <a:t> ,  many others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1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685800"/>
            <a:ext cx="7854950" cy="5257800"/>
          </a:xfrm>
        </p:spPr>
        <p:txBody>
          <a:bodyPr lIns="0" rIns="18288">
            <a:normAutofit lnSpcReduction="10000"/>
          </a:bodyPr>
          <a:lstStyle/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Other Infections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857250" lvl="2" indent="0" defTabSz="91440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FFC000"/>
                </a:solidFill>
              </a:rPr>
              <a:t>Histoplasmosis</a:t>
            </a:r>
          </a:p>
          <a:p>
            <a:pPr marL="857250" lvl="2" indent="0" defTabSz="91440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FFC000"/>
                </a:solidFill>
              </a:rPr>
              <a:t>Blastomycosis</a:t>
            </a:r>
          </a:p>
          <a:p>
            <a:pPr marL="857250" lvl="2" indent="0" defTabSz="91440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FFC000"/>
                </a:solidFill>
              </a:rPr>
              <a:t>Coccidiodomycosis</a:t>
            </a:r>
          </a:p>
          <a:p>
            <a:pPr marL="857250" lvl="2" indent="0" defTabSz="91440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FFC000"/>
                </a:solidFill>
              </a:rPr>
              <a:t>Paracoccidiodomycosis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Caused by primary pathogens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Sub acute or chronic Meningitis (common), and brain abscess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Following a primary infection, mainly respiratory 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38735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Diagnosis </a:t>
            </a:r>
            <a:endParaRPr lang="en-US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25613"/>
            <a:ext cx="7854950" cy="3694112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3100" smtClean="0">
                <a:solidFill>
                  <a:srgbClr val="FFFF00"/>
                </a:solidFill>
              </a:rPr>
              <a:t>Clinical features </a:t>
            </a:r>
            <a:r>
              <a:rPr lang="en-US" sz="2800" smtClean="0">
                <a:solidFill>
                  <a:schemeClr val="bg1"/>
                </a:solidFill>
              </a:rPr>
              <a:t>(history, risk factors, etc)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Not Specific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mtClean="0">
                <a:solidFill>
                  <a:srgbClr val="FFFF00"/>
                </a:solidFill>
              </a:rPr>
              <a:t>Neuro-imaging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Good value in diagnosis and therapy monitoring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190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mtClean="0">
                <a:solidFill>
                  <a:srgbClr val="FFFF00"/>
                </a:solidFill>
              </a:rPr>
              <a:t>Lab Investigations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CSF examination (cell count, chemistry)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Histopathology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Microbiology</a:t>
            </a:r>
          </a:p>
          <a:p>
            <a:pPr marL="914400" lvl="2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160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1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384175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 Diagnosis </a:t>
            </a:r>
            <a:endParaRPr lang="en-US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387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524000"/>
            <a:ext cx="7854950" cy="4953000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800" smtClean="0">
                <a:solidFill>
                  <a:srgbClr val="FFFF00"/>
                </a:solidFill>
              </a:rPr>
              <a:t>Clinical Samples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CSF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Biopsy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Pus, aspirate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Blood (for serology)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30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800" smtClean="0">
                <a:solidFill>
                  <a:srgbClr val="FFFF00"/>
                </a:solidFill>
              </a:rPr>
              <a:t>1. CSF abnormalities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Cell count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Glucose level (low)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Protein level (high)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                  </a:t>
            </a:r>
            <a:r>
              <a:rPr lang="en-US" sz="2400" smtClean="0">
                <a:solidFill>
                  <a:srgbClr val="FFC000"/>
                </a:solidFill>
              </a:rPr>
              <a:t>Not specific for Fungal infections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3810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 Diagnosis </a:t>
            </a:r>
            <a:endParaRPr lang="en-US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676400"/>
            <a:ext cx="7854950" cy="5029200"/>
          </a:xfrm>
        </p:spPr>
        <p:txBody>
          <a:bodyPr lIns="0" rIns="18288">
            <a:normAutofit lnSpcReduction="10000"/>
          </a:bodyPr>
          <a:lstStyle/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2. Direct Microscopy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Fungal stains: Giemsa, GMS, PAS, India ink (</a:t>
            </a:r>
            <a:r>
              <a:rPr lang="en-US" sz="1800" i="1" dirty="0" smtClean="0">
                <a:solidFill>
                  <a:schemeClr val="bg1"/>
                </a:solidFill>
              </a:rPr>
              <a:t>Cryptococcus neoformans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3000" dirty="0" smtClean="0">
                <a:solidFill>
                  <a:srgbClr val="FFFF00"/>
                </a:solidFill>
              </a:rPr>
              <a:t>3. Culture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Fungal media: SDA, BHI, other media if needed.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4. Serology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Candida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Aspergillus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Cryptococcus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700" i="1" dirty="0" smtClean="0">
              <a:solidFill>
                <a:schemeClr val="bg1"/>
              </a:solidFill>
            </a:endParaRP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Histoplasma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Blastomyces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Coccidioides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Paracoccidioides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5. PCR</a:t>
            </a: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4812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Lab. Diagnosis</a:t>
            </a:r>
            <a:endParaRPr lang="en-US" sz="5600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828800"/>
          <a:ext cx="8229600" cy="41985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87094"/>
                <a:gridCol w="1646402"/>
                <a:gridCol w="2045538"/>
                <a:gridCol w="2250566"/>
              </a:tblGrid>
              <a:tr h="579193">
                <a:tc>
                  <a:txBody>
                    <a:bodyPr/>
                    <a:lstStyle/>
                    <a:p>
                      <a:r>
                        <a:rPr lang="en-US" dirty="0" smtClean="0"/>
                        <a:t>Serology*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Culture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 microscopy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CNS infection</a:t>
                      </a:r>
                      <a:endParaRPr lang="en-US" dirty="0"/>
                    </a:p>
                  </a:txBody>
                  <a:tcPr/>
                </a:tc>
              </a:tr>
              <a:tr h="7847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Cryptococcal</a:t>
                      </a:r>
                      <a:r>
                        <a:rPr lang="en-US" dirty="0" smtClean="0"/>
                        <a:t> Ag</a:t>
                      </a:r>
                      <a:r>
                        <a:rPr lang="en-US" baseline="0" dirty="0" smtClean="0"/>
                        <a:t> (capsule)</a:t>
                      </a:r>
                    </a:p>
                    <a:p>
                      <a:r>
                        <a:rPr lang="en-US" baseline="0" dirty="0" smtClean="0"/>
                        <a:t>Latex agglutination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</a:t>
                      </a:r>
                      <a:r>
                        <a:rPr lang="en-US" baseline="0" dirty="0" smtClean="0"/>
                        <a:t> cells</a:t>
                      </a:r>
                    </a:p>
                    <a:p>
                      <a:r>
                        <a:rPr lang="en-US" baseline="0" dirty="0" smtClean="0"/>
                        <a:t>Capsulated (</a:t>
                      </a:r>
                      <a:r>
                        <a:rPr lang="en-US" baseline="0" dirty="0" err="1" smtClean="0"/>
                        <a:t>india</a:t>
                      </a:r>
                      <a:r>
                        <a:rPr lang="en-US" baseline="0" dirty="0" smtClean="0"/>
                        <a:t> ink)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Cryptococcal</a:t>
                      </a:r>
                      <a:r>
                        <a:rPr lang="en-US" dirty="0" smtClean="0"/>
                        <a:t> meningitis</a:t>
                      </a:r>
                      <a:endParaRPr lang="en-US" dirty="0"/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Manann</a:t>
                      </a:r>
                      <a:r>
                        <a:rPr lang="en-US" baseline="0" dirty="0" smtClean="0"/>
                        <a:t> Ag (cell wall)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 cells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baseline="0" dirty="0" err="1" smtClean="0"/>
                        <a:t>pseudohyphae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Candidiasis</a:t>
                      </a:r>
                      <a:endParaRPr lang="en-US" dirty="0"/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Galactomannan</a:t>
                      </a:r>
                      <a:r>
                        <a:rPr lang="en-US" baseline="0" dirty="0" smtClean="0"/>
                        <a:t> Ag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Hyaline</a:t>
                      </a:r>
                      <a:r>
                        <a:rPr lang="en-US" baseline="0" dirty="0" smtClean="0"/>
                        <a:t> mould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Septate</a:t>
                      </a:r>
                      <a:r>
                        <a:rPr lang="en-US" baseline="0" dirty="0" smtClean="0"/>
                        <a:t> branching </a:t>
                      </a:r>
                      <a:r>
                        <a:rPr lang="en-US" baseline="0" dirty="0" err="1" smtClean="0"/>
                        <a:t>hyphae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Aspergillosis</a:t>
                      </a:r>
                      <a:endParaRPr lang="en-US" dirty="0"/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smtClean="0"/>
                        <a:t>No serology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Hyaline mould</a:t>
                      </a:r>
                    </a:p>
                    <a:p>
                      <a:r>
                        <a:rPr lang="en-US" dirty="0" smtClean="0"/>
                        <a:t>Fast growing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Broad non-</a:t>
                      </a:r>
                      <a:r>
                        <a:rPr lang="en-US" dirty="0" err="1" smtClean="0"/>
                        <a:t>septate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hyphae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Zygomycosis</a:t>
                      </a:r>
                      <a:endParaRPr lang="en-US" dirty="0"/>
                    </a:p>
                  </a:txBody>
                  <a:tcPr/>
                </a:tc>
              </a:tr>
              <a:tr h="7847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-D-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Glucan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Dematiaceous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mould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Brown </a:t>
                      </a:r>
                      <a:r>
                        <a:rPr lang="en-US" dirty="0" err="1" smtClean="0"/>
                        <a:t>septate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hyphae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Pheohyphomycosis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6096000"/>
            <a:ext cx="34980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rtl="1" eaLnBrk="1" hangingPunct="1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*</a:t>
            </a:r>
            <a:r>
              <a:rPr lang="en-AU" sz="1400" b="1" dirty="0" smtClean="0">
                <a:solidFill>
                  <a:schemeClr val="bg1"/>
                </a:solidFill>
              </a:rPr>
              <a:t>Serology: </a:t>
            </a:r>
            <a:r>
              <a:rPr lang="el-GR" sz="1400" b="1" dirty="0" smtClean="0">
                <a:solidFill>
                  <a:schemeClr val="bg1"/>
                </a:solidFill>
              </a:rPr>
              <a:t>β</a:t>
            </a:r>
            <a:r>
              <a:rPr lang="en-US" sz="1400" b="1" dirty="0" smtClean="0">
                <a:solidFill>
                  <a:schemeClr val="bg1"/>
                </a:solidFill>
              </a:rPr>
              <a:t>-D- </a:t>
            </a:r>
            <a:r>
              <a:rPr lang="en-US" sz="1400" b="1" dirty="0" err="1" smtClean="0">
                <a:solidFill>
                  <a:schemeClr val="bg1"/>
                </a:solidFill>
              </a:rPr>
              <a:t>Glucan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</a:p>
          <a:p>
            <a:pPr defTabSz="914400" rtl="1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For diagnosis of invasive fungal </a:t>
            </a:r>
            <a:r>
              <a:rPr lang="en-US" sz="1400" dirty="0" smtClean="0">
                <a:solidFill>
                  <a:schemeClr val="bg1"/>
                </a:solidFill>
              </a:rPr>
              <a:t>infections</a:t>
            </a:r>
            <a:endParaRPr lang="en-AU" sz="1400" dirty="0">
              <a:solidFill>
                <a:schemeClr val="bg1"/>
              </a:solidFill>
            </a:endParaRPr>
          </a:p>
        </p:txBody>
      </p:sp>
      <p:pic>
        <p:nvPicPr>
          <p:cNvPr id="5" name="Picture 4" descr="non-sept fung hyp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870" y="3429000"/>
            <a:ext cx="1994089" cy="1960840"/>
          </a:xfrm>
          <a:prstGeom prst="rect">
            <a:avLst/>
          </a:prstGeom>
        </p:spPr>
      </p:pic>
      <p:pic>
        <p:nvPicPr>
          <p:cNvPr id="6" name="Picture 5" descr="sept fungal hypha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5445" y="3429000"/>
            <a:ext cx="2170425" cy="1960840"/>
          </a:xfrm>
          <a:prstGeom prst="rect">
            <a:avLst/>
          </a:prstGeom>
        </p:spPr>
      </p:pic>
      <p:pic>
        <p:nvPicPr>
          <p:cNvPr id="7" name="Picture 6" descr="pseudohyphae yeas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5711" y="1579382"/>
            <a:ext cx="1984248" cy="1887718"/>
          </a:xfrm>
          <a:prstGeom prst="rect">
            <a:avLst/>
          </a:prstGeom>
        </p:spPr>
      </p:pic>
      <p:pic>
        <p:nvPicPr>
          <p:cNvPr id="8" name="Picture 7" descr="crypt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5445" y="1579382"/>
            <a:ext cx="2170425" cy="188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7987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Management</a:t>
            </a:r>
            <a:endParaRPr lang="en-US" sz="5600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133600"/>
            <a:ext cx="7854950" cy="4267200"/>
          </a:xfrm>
        </p:spPr>
        <p:txBody>
          <a:bodyPr lIns="0" rIns="18288"/>
          <a:lstStyle/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1. Control of the underlying disease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2. Reduce immunosuppresion, restore immunity if possible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3. Start antifungal therapy promptly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Polyenes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Azoles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Echinocandins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 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Consider surgery in certain situations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4812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Antifungal therapy</a:t>
            </a:r>
            <a:endParaRPr lang="en-US" sz="5600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1323309"/>
              </p:ext>
            </p:extLst>
          </p:nvPr>
        </p:nvGraphicFramePr>
        <p:xfrm>
          <a:off x="533527" y="1905000"/>
          <a:ext cx="7927848" cy="35052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187276"/>
                <a:gridCol w="27405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Treatment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CNS fungal infection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Amphotericin</a:t>
                      </a:r>
                      <a:r>
                        <a:rPr lang="en-US" sz="2000" dirty="0" smtClean="0"/>
                        <a:t> B (combination with </a:t>
                      </a:r>
                      <a:r>
                        <a:rPr lang="en-US" sz="2000" dirty="0" err="1" smtClean="0"/>
                        <a:t>Flucytosine</a:t>
                      </a:r>
                      <a:r>
                        <a:rPr lang="en-US" sz="2000" dirty="0" smtClean="0"/>
                        <a:t>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Cryptoccocal</a:t>
                      </a:r>
                      <a:r>
                        <a:rPr lang="en-US" sz="2000" dirty="0" smtClean="0"/>
                        <a:t> meningitis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Caspofungin</a:t>
                      </a:r>
                      <a:r>
                        <a:rPr lang="en-US" sz="2000" dirty="0" smtClean="0"/>
                        <a:t>, Fluconazole, </a:t>
                      </a:r>
                      <a:r>
                        <a:rPr lang="en-US" sz="2000" dirty="0" err="1" smtClean="0"/>
                        <a:t>Voriconazole</a:t>
                      </a:r>
                      <a:r>
                        <a:rPr lang="en-US" sz="2000" dirty="0" smtClean="0"/>
                        <a:t>, Amphotericin B 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CNS </a:t>
                      </a:r>
                      <a:r>
                        <a:rPr lang="en-US" sz="2000" dirty="0" err="1" smtClean="0"/>
                        <a:t>Candidiasis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l" defTabSz="914400" eaLnBrk="1" hangingPunct="1">
                        <a:buFont typeface="Arial" pitchFamily="34" charset="0"/>
                        <a:buNone/>
                      </a:pPr>
                      <a:r>
                        <a:rPr lang="en-US" sz="2000" dirty="0" err="1" smtClean="0"/>
                        <a:t>Voriconazole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CNS </a:t>
                      </a:r>
                      <a:r>
                        <a:rPr lang="en-US" sz="2000" dirty="0" err="1" smtClean="0"/>
                        <a:t>Aspergillosis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Amphotericin</a:t>
                      </a:r>
                      <a:r>
                        <a:rPr lang="en-US" sz="2000" dirty="0" smtClean="0"/>
                        <a:t> 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CNS </a:t>
                      </a:r>
                      <a:r>
                        <a:rPr lang="en-US" sz="2000" dirty="0" err="1" smtClean="0"/>
                        <a:t>Zygomycosis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4294967295"/>
          </p:nvPr>
        </p:nvSpPr>
        <p:spPr>
          <a:xfrm>
            <a:off x="762000" y="2119313"/>
            <a:ext cx="7854950" cy="3443287"/>
          </a:xfrm>
        </p:spPr>
        <p:txBody>
          <a:bodyPr lIns="0" rIns="18288"/>
          <a:lstStyle/>
          <a:p>
            <a:pPr marL="0" indent="0" defTabSz="914400" eaLnBrk="1" hangingPunct="1">
              <a:buFont typeface="Arial" pitchFamily="34" charset="0"/>
              <a:buNone/>
              <a:defRPr/>
            </a:pPr>
            <a:r>
              <a:rPr lang="en-US" sz="3000" dirty="0" smtClean="0">
                <a:latin typeface="Century Gothic" pitchFamily="34" charset="0"/>
              </a:rPr>
              <a:t> 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1. </a:t>
            </a:r>
            <a:r>
              <a:rPr lang="en-US" sz="2800" dirty="0" smtClean="0">
                <a:solidFill>
                  <a:schemeClr val="bg1"/>
                </a:solidFill>
              </a:rPr>
              <a:t>To know the main fungi that affect the central nervous system and the clinical settings of such infections.</a:t>
            </a: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2. To acquire the basic knowledge about fungal meningitis and brain abscess: clinical features, etiology, diagnosis, and treatment.</a:t>
            </a: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endParaRPr lang="en-US" sz="3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  <a:latin typeface="Century Gothic" pitchFamily="34" charset="0"/>
              </a:rPr>
              <a:t> </a:t>
            </a: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endParaRPr lang="en-US" sz="300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524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Lecture Objectives..</a:t>
            </a:r>
            <a:endParaRPr lang="en-US" sz="48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14800" y="27432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(CNS Block</a:t>
            </a:r>
            <a:r>
              <a:rPr lang="en-US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, Microbiology) 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idx="4294967295"/>
          </p:nvPr>
        </p:nvSpPr>
        <p:spPr>
          <a:xfrm>
            <a:off x="-990600" y="762000"/>
            <a:ext cx="9296400" cy="1905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1500" b="1" u="sng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T</a:t>
            </a:r>
            <a:r>
              <a:rPr lang="en-US" sz="6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hank You </a:t>
            </a:r>
            <a:r>
              <a:rPr lang="en-US" sz="6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  <a:sym typeface="Wingdings"/>
              </a:rPr>
              <a:t></a:t>
            </a:r>
            <a:r>
              <a:rPr lang="en-US" sz="6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/>
            </a:r>
            <a:br>
              <a:rPr lang="en-US" sz="6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</a:br>
            <a:endParaRPr lang="en-US" sz="6600" b="1" kern="120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ea typeface="+mj-ea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" y="495300"/>
            <a:ext cx="7851648" cy="533400"/>
          </a:xfrm>
        </p:spPr>
        <p:txBody>
          <a:bodyPr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Fungal infections of central nervous system (CNS)</a:t>
            </a:r>
            <a:endParaRPr lang="en-US" sz="32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600200"/>
            <a:ext cx="8229600" cy="4800600"/>
          </a:xfrm>
        </p:spPr>
        <p:txBody>
          <a:bodyPr lIns="0" rIns="18288"/>
          <a:lstStyle/>
          <a:p>
            <a:pPr marL="0" indent="0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CNS infections are both diagnostic challenge and medical      emergency</a:t>
            </a:r>
          </a:p>
          <a:p>
            <a:pPr marL="0" indent="0" algn="just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0" indent="0" algn="just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Delay in diagnosis and initiation of appropriate therapy will lead to high mortality rate or in permanent, severe neurological damage</a:t>
            </a:r>
          </a:p>
          <a:p>
            <a:pPr marL="0" indent="0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Fungal infections of the CNS  are not common</a:t>
            </a:r>
          </a:p>
          <a:p>
            <a:pPr marL="0" indent="0" defTabSz="914400" eaLnBrk="1" hangingPunct="1">
              <a:buClr>
                <a:schemeClr val="bg1"/>
              </a:buClr>
              <a:buFont typeface="Arial" pitchFamily="34" charset="0"/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       However, they are being increasingly diagnosed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            Why?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GB" sz="1800" b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1800" dirty="0" smtClean="0">
              <a:solidFill>
                <a:srgbClr val="FFFF00"/>
              </a:solidFill>
            </a:endParaRPr>
          </a:p>
          <a:p>
            <a:pPr marL="0" indent="0" algn="just" defTabSz="914400" eaLnBrk="1" hangingPunct="1">
              <a:buFont typeface="Arial" pitchFamily="34" charset="0"/>
              <a:buNone/>
            </a:pPr>
            <a:endParaRPr lang="en-US" sz="2600" dirty="0" smtClean="0"/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785812"/>
            <a:ext cx="7851648" cy="533400"/>
          </a:xfrm>
        </p:spPr>
        <p:txBody>
          <a:bodyPr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Risk factors</a:t>
            </a:r>
            <a:endParaRPr lang="en-US" sz="40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05000"/>
            <a:ext cx="7854950" cy="4419600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HIV/AIDS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Hematopoietic stem cell transplant (HSCT)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Solid organs transplantation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Malignancies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Neutropenia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Hereditary immune defects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Immunosuppressive medications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Diabetes mellitus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Surgery or trauma 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Indwelling catheters (e.g. candidemia</a:t>
            </a:r>
            <a:r>
              <a:rPr lang="en-US" sz="2400" smtClean="0"/>
              <a:t>               </a:t>
            </a:r>
            <a:r>
              <a:rPr lang="en-US" sz="2400" smtClean="0">
                <a:solidFill>
                  <a:schemeClr val="bg1"/>
                </a:solidFill>
              </a:rPr>
              <a:t>CNS seeding)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219700" y="5257800"/>
            <a:ext cx="685800" cy="2286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524000"/>
            <a:ext cx="7854950" cy="4724400"/>
          </a:xfrm>
        </p:spPr>
        <p:txBody>
          <a:bodyPr lIns="0" rIns="18288">
            <a:normAutofit fontScale="85000" lnSpcReduction="20000"/>
          </a:bodyPr>
          <a:lstStyle/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Fungi reach the central nervous system by different mechanisms:</a:t>
            </a:r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000" dirty="0" err="1" smtClean="0">
                <a:solidFill>
                  <a:schemeClr val="bg1"/>
                </a:solidFill>
              </a:rPr>
              <a:t>Hematogenous</a:t>
            </a:r>
            <a:r>
              <a:rPr lang="en-US" sz="3000" dirty="0" smtClean="0">
                <a:solidFill>
                  <a:schemeClr val="bg1"/>
                </a:solidFill>
              </a:rPr>
              <a:t> spread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3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Local extension from the paranasal sinuses, the ear, or the orbits.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3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Traumatic introduction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Surgical procedures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Head trauma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Injections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lumbar punctures</a:t>
            </a:r>
          </a:p>
          <a:p>
            <a:pPr marL="0" indent="0" algn="ctr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2600" dirty="0" smtClean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387350"/>
            <a:ext cx="746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FFFF00"/>
                </a:solidFill>
              </a:rPr>
              <a:t>How fungi reach the central nervous system</a:t>
            </a:r>
            <a:endParaRPr lang="en-US" sz="36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6702" y="2286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Clinical syndromes</a:t>
            </a:r>
            <a:endParaRPr lang="en-US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25613"/>
            <a:ext cx="7854950" cy="3694112"/>
          </a:xfrm>
        </p:spPr>
        <p:txBody>
          <a:bodyPr lIns="0" rIns="18288">
            <a:normAutofit lnSpcReduction="10000"/>
          </a:bodyPr>
          <a:lstStyle/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   </a:t>
            </a:r>
            <a:r>
              <a:rPr lang="en-US" sz="3600" dirty="0" smtClean="0">
                <a:solidFill>
                  <a:srgbClr val="FFFF00"/>
                </a:solidFill>
              </a:rPr>
              <a:t>Meningitis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Sub acute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Chronic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    </a:t>
            </a:r>
            <a:r>
              <a:rPr lang="en-US" sz="3600" dirty="0" smtClean="0">
                <a:solidFill>
                  <a:srgbClr val="FFFF00"/>
                </a:solidFill>
              </a:rPr>
              <a:t>Brain abscess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 With or without vascular invasion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1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100" dirty="0" smtClean="0">
              <a:solidFill>
                <a:schemeClr val="bg1"/>
              </a:solidFill>
            </a:endParaRPr>
          </a:p>
          <a:p>
            <a:pPr lvl="1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These clinical syndromes can occur either alone or in combination. 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Certain clinical syndromes are specific for certain fungi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9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77952" y="2286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buClr>
                <a:schemeClr val="bg1"/>
              </a:buClr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Etiology</a:t>
            </a:r>
            <a:endParaRPr lang="en-US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30375"/>
            <a:ext cx="7854950" cy="4746625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   </a:t>
            </a:r>
            <a:r>
              <a:rPr lang="en-US" sz="2800" dirty="0" smtClean="0">
                <a:solidFill>
                  <a:schemeClr val="bg1"/>
                </a:solidFill>
              </a:rPr>
              <a:t>Several fungal agents can cause CNS infections.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i="1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Yeast</a:t>
            </a:r>
            <a:r>
              <a:rPr lang="en-US" sz="2000" dirty="0" smtClean="0">
                <a:solidFill>
                  <a:srgbClr val="FFFF00"/>
                </a:solidFill>
                <a:latin typeface="Constantia" pitchFamily="18" charset="0"/>
              </a:rPr>
              <a:t>: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Candida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Cryptococcus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Dimorphic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Histoplasma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Blastomyces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Coccidioides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Paracoccidioides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953000" y="2644775"/>
            <a:ext cx="3276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3200" dirty="0">
                <a:solidFill>
                  <a:srgbClr val="FFFF00"/>
                </a:solidFill>
                <a:latin typeface="Constantia" pitchFamily="18" charset="0"/>
                <a:ea typeface="Majalla UI"/>
                <a:cs typeface="Majalla UI"/>
              </a:rPr>
              <a:t>Mould</a:t>
            </a: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Aspergillus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Zygomycetes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Exophiala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Cladophialophora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bantiana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u="sng" dirty="0" err="1" smtClean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Rhinocladiella</a:t>
            </a:r>
            <a:r>
              <a:rPr lang="en-US" sz="2000" i="1" u="sng" dirty="0" smtClean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u="sng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mackinziei</a:t>
            </a:r>
            <a:endParaRPr lang="en-US" sz="2000" i="1" u="sng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and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371600"/>
            <a:ext cx="7854950" cy="5181600"/>
          </a:xfrm>
        </p:spPr>
        <p:txBody>
          <a:bodyPr lIns="0" rIns="18288"/>
          <a:lstStyle/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AIDS is the leading predisposing factor 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Etiology: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600" i="1" dirty="0" smtClean="0">
                <a:solidFill>
                  <a:schemeClr val="bg1"/>
                </a:solidFill>
              </a:rPr>
              <a:t>Cryptococcus </a:t>
            </a:r>
            <a:r>
              <a:rPr lang="en-US" sz="1600" i="1" dirty="0" err="1" smtClean="0">
                <a:solidFill>
                  <a:schemeClr val="bg1"/>
                </a:solidFill>
              </a:rPr>
              <a:t>neoformans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is the most common etiology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40005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Capsulated yeast cells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Naturally  in Pigeon habitats</a:t>
            </a:r>
          </a:p>
          <a:p>
            <a:pPr marL="0" lvl="1" indent="0" defTabSz="914400" eaLnBrk="1" hangingPunct="1">
              <a:buClr>
                <a:srgbClr val="FFFF00"/>
              </a:buClr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cs typeface="Majalla UI"/>
              </a:rPr>
              <a:t>      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</a:rPr>
              <a:t>Acquired by inhalation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Mainly meningitis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46113"/>
            <a:ext cx="606742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defTabSz="914400">
              <a:spcBef>
                <a:spcPct val="20000"/>
              </a:spcBef>
              <a:buClr>
                <a:srgbClr val="FFFF00"/>
              </a:buClr>
              <a:defRPr/>
            </a:pPr>
            <a:r>
              <a:rPr lang="en-US" sz="3600" b="1" dirty="0">
                <a:solidFill>
                  <a:srgbClr val="FFFF00"/>
                </a:solidFill>
                <a:latin typeface="+mn-lt"/>
                <a:cs typeface="+mn-cs"/>
              </a:rPr>
              <a:t>Cryptococcal meningitis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1600200"/>
            <a:ext cx="8610600" cy="5181600"/>
          </a:xfrm>
        </p:spPr>
        <p:txBody>
          <a:bodyPr lIns="0" rIns="18288"/>
          <a:lstStyle/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100" dirty="0" smtClean="0">
                <a:solidFill>
                  <a:schemeClr val="bg1"/>
                </a:solidFill>
              </a:rPr>
              <a:t>Candida species are the fourth most common cause of hospital acquired blood stream infections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Candida can reach the CNS: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1700" dirty="0" err="1" smtClean="0">
                <a:solidFill>
                  <a:schemeClr val="bg1"/>
                </a:solidFill>
              </a:rPr>
              <a:t>Hematogenously</a:t>
            </a:r>
            <a:r>
              <a:rPr lang="en-US" sz="1700" dirty="0" smtClean="0">
                <a:solidFill>
                  <a:schemeClr val="bg1"/>
                </a:solidFill>
              </a:rPr>
              <a:t>,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Surgery, Catheters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rgbClr val="FFFF00"/>
                </a:solidFill>
              </a:rPr>
              <a:t>Clinical syndromes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Cerebral abscesses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Meningitis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i="1" dirty="0" smtClean="0">
              <a:solidFill>
                <a:schemeClr val="bg1"/>
              </a:solidFill>
            </a:endParaRPr>
          </a:p>
          <a:p>
            <a:pPr marL="51435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Etiology: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Candida </a:t>
            </a:r>
            <a:r>
              <a:rPr lang="en-US" sz="1700" i="1" dirty="0" err="1" smtClean="0">
                <a:solidFill>
                  <a:schemeClr val="bg1"/>
                </a:solidFill>
              </a:rPr>
              <a:t>albicans</a:t>
            </a:r>
            <a:r>
              <a:rPr lang="en-US" sz="1700" dirty="0" smtClean="0">
                <a:solidFill>
                  <a:schemeClr val="bg1"/>
                </a:solidFill>
              </a:rPr>
              <a:t>, and other species including </a:t>
            </a:r>
            <a:r>
              <a:rPr lang="en-US" sz="1700" i="1" dirty="0" smtClean="0">
                <a:solidFill>
                  <a:schemeClr val="bg1"/>
                </a:solidFill>
              </a:rPr>
              <a:t>C. </a:t>
            </a:r>
            <a:r>
              <a:rPr lang="en-US" sz="1700" i="1" dirty="0" err="1" smtClean="0">
                <a:solidFill>
                  <a:schemeClr val="bg1"/>
                </a:solidFill>
              </a:rPr>
              <a:t>glabrata</a:t>
            </a:r>
            <a:r>
              <a:rPr lang="en-US" sz="1700" i="1" dirty="0" smtClean="0">
                <a:solidFill>
                  <a:schemeClr val="bg1"/>
                </a:solidFill>
              </a:rPr>
              <a:t>, C. </a:t>
            </a:r>
            <a:r>
              <a:rPr lang="en-US" sz="1700" i="1" dirty="0" err="1" smtClean="0">
                <a:solidFill>
                  <a:schemeClr val="bg1"/>
                </a:solidFill>
              </a:rPr>
              <a:t>tropicalis</a:t>
            </a:r>
            <a:r>
              <a:rPr lang="en-US" sz="1700" i="1" dirty="0" smtClean="0">
                <a:solidFill>
                  <a:schemeClr val="bg1"/>
                </a:solidFill>
              </a:rPr>
              <a:t>  C. </a:t>
            </a:r>
            <a:r>
              <a:rPr lang="en-US" sz="1700" i="1" dirty="0" err="1" smtClean="0">
                <a:solidFill>
                  <a:schemeClr val="bg1"/>
                </a:solidFill>
              </a:rPr>
              <a:t>parapsilosis</a:t>
            </a:r>
            <a:r>
              <a:rPr lang="en-US" sz="1700" i="1" dirty="0" smtClean="0">
                <a:solidFill>
                  <a:schemeClr val="bg1"/>
                </a:solidFill>
              </a:rPr>
              <a:t>, and C. </a:t>
            </a:r>
            <a:r>
              <a:rPr lang="en-US" sz="1700" i="1" dirty="0" err="1" smtClean="0">
                <a:solidFill>
                  <a:schemeClr val="bg1"/>
                </a:solidFill>
              </a:rPr>
              <a:t>krusei</a:t>
            </a:r>
            <a:r>
              <a:rPr lang="en-US" sz="17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930275" y="619125"/>
            <a:ext cx="2279650" cy="647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 err="1">
                <a:solidFill>
                  <a:srgbClr val="FFFF00"/>
                </a:solidFill>
                <a:latin typeface="Calibri"/>
                <a:cs typeface="+mn-cs"/>
              </a:rPr>
              <a:t>Candidiasis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752</Words>
  <Application>Microsoft Office PowerPoint</Application>
  <PresentationFormat>On-screen Show (4:3)</PresentationFormat>
  <Paragraphs>282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Fungal infections of central nervous system (CNS)</vt:lpstr>
      <vt:lpstr>Risk factors</vt:lpstr>
      <vt:lpstr>Slide 5</vt:lpstr>
      <vt:lpstr>Clinical syndromes</vt:lpstr>
      <vt:lpstr>Etiology</vt:lpstr>
      <vt:lpstr>Slide 8</vt:lpstr>
      <vt:lpstr>Slide 9</vt:lpstr>
      <vt:lpstr>Slide 10</vt:lpstr>
      <vt:lpstr>CNS Zygomycosis (mucoromycosis)</vt:lpstr>
      <vt:lpstr>Slide 12</vt:lpstr>
      <vt:lpstr>Slide 13</vt:lpstr>
      <vt:lpstr>Diagnosis </vt:lpstr>
      <vt:lpstr>Lab Diagnosis </vt:lpstr>
      <vt:lpstr>Lab Diagnosis </vt:lpstr>
      <vt:lpstr>Lab. Diagnosis</vt:lpstr>
      <vt:lpstr>Management</vt:lpstr>
      <vt:lpstr>Antifungal therapy</vt:lpstr>
      <vt:lpstr>Thank You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drahmad</dc:creator>
  <cp:lastModifiedBy>ALBARRAG</cp:lastModifiedBy>
  <cp:revision>67</cp:revision>
  <dcterms:created xsi:type="dcterms:W3CDTF">2011-06-14T17:07:28Z</dcterms:created>
  <dcterms:modified xsi:type="dcterms:W3CDTF">2014-08-06T08:47:12Z</dcterms:modified>
</cp:coreProperties>
</file>