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74" r:id="rId9"/>
    <p:sldId id="277" r:id="rId10"/>
    <p:sldId id="263" r:id="rId11"/>
    <p:sldId id="264" r:id="rId12"/>
    <p:sldId id="265" r:id="rId13"/>
    <p:sldId id="275" r:id="rId14"/>
    <p:sldId id="276" r:id="rId15"/>
    <p:sldId id="266" r:id="rId16"/>
    <p:sldId id="267" r:id="rId17"/>
    <p:sldId id="268" r:id="rId18"/>
    <p:sldId id="269" r:id="rId19"/>
    <p:sldId id="291" r:id="rId20"/>
    <p:sldId id="281" r:id="rId21"/>
    <p:sldId id="280" r:id="rId22"/>
    <p:sldId id="283" r:id="rId23"/>
    <p:sldId id="288" r:id="rId24"/>
    <p:sldId id="289" r:id="rId25"/>
    <p:sldId id="290" r:id="rId26"/>
    <p:sldId id="282" r:id="rId27"/>
    <p:sldId id="270" r:id="rId28"/>
    <p:sldId id="271" r:id="rId29"/>
    <p:sldId id="272" r:id="rId30"/>
    <p:sldId id="273"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12/16/2012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r"/>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1.bp.blogspot.com/_pz25qMAnLWY/R9reFoR--XI/AAAAAAAAAH4/P6IkEqYk5Ug/s1600-h/Pneumococci+from+culture.JPG"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a/aa/CSF.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Integrated Practical Class</a:t>
            </a:r>
            <a:endParaRPr lang="ar-SA" dirty="0"/>
          </a:p>
        </p:txBody>
      </p:sp>
      <p:sp>
        <p:nvSpPr>
          <p:cNvPr id="3" name="Subtitle 2"/>
          <p:cNvSpPr>
            <a:spLocks noGrp="1"/>
          </p:cNvSpPr>
          <p:nvPr>
            <p:ph type="subTitle" idx="1"/>
          </p:nvPr>
        </p:nvSpPr>
        <p:spPr>
          <a:xfrm>
            <a:off x="457200" y="3276600"/>
            <a:ext cx="7854696" cy="1752600"/>
          </a:xfrm>
        </p:spPr>
        <p:txBody>
          <a:bodyPr/>
          <a:lstStyle/>
          <a:p>
            <a:pPr algn="ctr"/>
            <a:r>
              <a:rPr lang="en-US" dirty="0" smtClean="0"/>
              <a:t>YEAR TWO, </a:t>
            </a:r>
            <a:r>
              <a:rPr lang="en-US" smtClean="0"/>
              <a:t>NERVOUS  SYSTEM </a:t>
            </a:r>
            <a:r>
              <a:rPr lang="en-US" dirty="0" smtClean="0"/>
              <a:t>BLOCK</a:t>
            </a:r>
          </a:p>
          <a:p>
            <a:pPr algn="ctr"/>
            <a:endParaRPr lang="ar-SA" dirty="0"/>
          </a:p>
        </p:txBody>
      </p:sp>
      <p:sp>
        <p:nvSpPr>
          <p:cNvPr id="4" name="Title 1"/>
          <p:cNvSpPr txBox="1">
            <a:spLocks/>
          </p:cNvSpPr>
          <p:nvPr/>
        </p:nvSpPr>
        <p:spPr>
          <a:xfrm>
            <a:off x="609600" y="3048000"/>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STUDENT ‘S TASK</a:t>
            </a:r>
            <a:endParaRPr kumimoji="0" lang="ar-SA"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Subtitle 2"/>
          <p:cNvSpPr txBox="1">
            <a:spLocks/>
          </p:cNvSpPr>
          <p:nvPr/>
        </p:nvSpPr>
        <p:spPr>
          <a:xfrm>
            <a:off x="609600" y="4876800"/>
            <a:ext cx="7854696" cy="1752600"/>
          </a:xfrm>
          <a:prstGeom prst="rect">
            <a:avLst/>
          </a:prstGeom>
        </p:spPr>
        <p:txBody>
          <a:bodyPr vert="horz" lIns="0" rIns="18288">
            <a:normAutofit/>
          </a:bodyPr>
          <a:lstStyle/>
          <a:p>
            <a:pPr marL="0" marR="45720" lvl="0" indent="0" algn="ct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lang="en-US" sz="4000" dirty="0" smtClean="0"/>
              <a:t>WEEK 7</a:t>
            </a:r>
            <a:endParaRPr kumimoji="0" lang="ar-SA"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34928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Turbid</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1400 per mm3</a:t>
                      </a:r>
                    </a:p>
                    <a:p>
                      <a:pPr algn="l" rtl="1"/>
                      <a:r>
                        <a:rPr lang="en-US" sz="2400" dirty="0" smtClean="0"/>
                        <a:t>Mainly </a:t>
                      </a:r>
                      <a:r>
                        <a:rPr lang="en-US" sz="2400" dirty="0" err="1" smtClean="0"/>
                        <a:t>polymorphnuclear</a:t>
                      </a:r>
                      <a:r>
                        <a:rPr lang="en-US" sz="2400" dirty="0" smtClean="0"/>
                        <a:t> leucocytes (80%)</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smtClean="0"/>
                        <a:t>0.1-0.4</a:t>
                      </a:r>
                      <a:r>
                        <a:rPr lang="en-US" sz="2400" baseline="0" smtClean="0"/>
                        <a:t> </a:t>
                      </a:r>
                      <a:r>
                        <a:rPr lang="en-US" sz="2400" baseline="0" dirty="0" smtClean="0"/>
                        <a:t>g/L</a:t>
                      </a:r>
                      <a:endParaRPr lang="ar-SA" sz="2400" dirty="0"/>
                    </a:p>
                  </a:txBody>
                  <a:tcPr/>
                </a:tc>
                <a:tc>
                  <a:txBody>
                    <a:bodyPr/>
                    <a:lstStyle/>
                    <a:p>
                      <a:pPr algn="l" rtl="1"/>
                      <a:r>
                        <a:rPr lang="en-US" sz="2400" dirty="0" smtClean="0"/>
                        <a:t>5.0</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1.3</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110</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p>
          <a:p>
            <a:pPr marL="273050" indent="-7938" algn="just" rtl="0">
              <a:buFont typeface="Wingdings" pitchFamily="2" charset="2"/>
              <a:buChar char="q"/>
            </a:pPr>
            <a:r>
              <a:rPr lang="en-US" sz="4000" b="1" i="1" dirty="0" smtClean="0">
                <a:latin typeface="Footlight MT Light" pitchFamily="18" charset="0"/>
              </a:rPr>
              <a:t>Mycobacterium </a:t>
            </a:r>
            <a:r>
              <a:rPr lang="en-US" sz="4000" b="1" i="1" dirty="0" err="1" smtClean="0">
                <a:latin typeface="Footlight MT Light" pitchFamily="18" charset="0"/>
              </a:rPr>
              <a:t>Avium</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5:</a:t>
            </a:r>
          </a:p>
          <a:p>
            <a:pPr marL="273050" indent="-7938" algn="just" rtl="0">
              <a:buNone/>
            </a:pPr>
            <a:r>
              <a:rPr lang="en-US" sz="4000" b="1" dirty="0" smtClean="0">
                <a:latin typeface="Footlight MT Light" pitchFamily="18" charset="0"/>
              </a:rPr>
              <a:t>Mr. Khan has received the required vaccination before his travel, how would you explain his infection despite vaccination?</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dirty="0" smtClean="0"/>
              <a:t>Gram Stain</a:t>
            </a:r>
            <a:endParaRPr lang="en-US" dirty="0"/>
          </a:p>
        </p:txBody>
      </p:sp>
      <p:sp>
        <p:nvSpPr>
          <p:cNvPr id="6" name="Content Placeholder 5"/>
          <p:cNvSpPr>
            <a:spLocks noGrp="1"/>
          </p:cNvSpPr>
          <p:nvPr>
            <p:ph idx="1"/>
          </p:nvPr>
        </p:nvSpPr>
        <p:spPr/>
        <p:txBody>
          <a:bodyPr/>
          <a:lstStyle/>
          <a:p>
            <a:endParaRPr lang="en-US"/>
          </a:p>
        </p:txBody>
      </p:sp>
      <p:pic>
        <p:nvPicPr>
          <p:cNvPr id="140292" name="Picture 4" descr="CNS191"/>
          <p:cNvPicPr>
            <a:picLocks noChangeAspect="1" noChangeArrowheads="1"/>
          </p:cNvPicPr>
          <p:nvPr/>
        </p:nvPicPr>
        <p:blipFill>
          <a:blip r:embed="rId2" cstate="print"/>
          <a:srcRect/>
          <a:stretch>
            <a:fillRect/>
          </a:stretch>
        </p:blipFill>
        <p:spPr bwMode="auto">
          <a:xfrm>
            <a:off x="539750" y="1444625"/>
            <a:ext cx="8064500" cy="5184775"/>
          </a:xfrm>
          <a:prstGeom prst="rect">
            <a:avLst/>
          </a:prstGeom>
          <a:noFill/>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Culture</a:t>
            </a:r>
            <a:endParaRPr lang="en-US" dirty="0"/>
          </a:p>
        </p:txBody>
      </p:sp>
      <p:pic>
        <p:nvPicPr>
          <p:cNvPr id="100356" name="Picture 4" descr="colmening"/>
          <p:cNvPicPr>
            <a:picLocks noGrp="1" noChangeAspect="1" noChangeArrowheads="1"/>
          </p:cNvPicPr>
          <p:nvPr>
            <p:ph type="body" idx="1"/>
          </p:nvPr>
        </p:nvPicPr>
        <p:blipFill>
          <a:blip r:embed="rId2" cstate="print"/>
          <a:srcRect/>
          <a:stretch>
            <a:fillRect/>
          </a:stretch>
        </p:blipFill>
        <p:spPr>
          <a:xfrm>
            <a:off x="2209800" y="1906588"/>
            <a:ext cx="4114800" cy="4037012"/>
          </a:xfrm>
          <a:noFill/>
          <a:ln/>
        </p:spPr>
      </p:pic>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2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a:bodyPr>
          <a:lstStyle/>
          <a:p>
            <a:pPr marL="273050" indent="-7938" algn="just" rtl="0">
              <a:buNone/>
            </a:pPr>
            <a:r>
              <a:rPr lang="en-US" sz="4000" b="1" dirty="0" smtClean="0">
                <a:latin typeface="Footlight MT Light" pitchFamily="18" charset="0"/>
              </a:rPr>
              <a:t>A 10-year old boy is brought to the emergency department (A&amp;E) at King Khalid Hospital accompanied by his mother. He has </a:t>
            </a:r>
            <a:r>
              <a:rPr lang="en-US" sz="4000" b="1" dirty="0" smtClean="0">
                <a:solidFill>
                  <a:srgbClr val="FF0000"/>
                </a:solidFill>
                <a:latin typeface="Footlight MT Light" pitchFamily="18" charset="0"/>
              </a:rPr>
              <a:t>fever, headache, and vomiting</a:t>
            </a:r>
            <a:r>
              <a:rPr lang="en-US" sz="4000" b="1" dirty="0" smtClean="0">
                <a:latin typeface="Footlight MT Light" pitchFamily="18" charset="0"/>
              </a:rPr>
              <a:t> for the last 2 days. Clinical examination confirmed that he has </a:t>
            </a:r>
            <a:r>
              <a:rPr lang="en-US" sz="4000" b="1" dirty="0" err="1" smtClean="0">
                <a:solidFill>
                  <a:srgbClr val="FF0000"/>
                </a:solidFill>
                <a:latin typeface="Footlight MT Light" pitchFamily="18" charset="0"/>
              </a:rPr>
              <a:t>meningeal</a:t>
            </a:r>
            <a:r>
              <a:rPr lang="en-US" sz="4000" b="1" dirty="0" smtClean="0">
                <a:solidFill>
                  <a:srgbClr val="FF0000"/>
                </a:solidFill>
                <a:latin typeface="Footlight MT Light" pitchFamily="18" charset="0"/>
              </a:rPr>
              <a:t> irritation</a:t>
            </a:r>
            <a:r>
              <a:rPr lang="en-US" sz="4000" b="1" dirty="0" smtClean="0">
                <a:latin typeface="Footlight MT Light" pitchFamily="18" charset="0"/>
              </a:rPr>
              <a:t>. The doctor decided to do </a:t>
            </a:r>
            <a:r>
              <a:rPr lang="en-US" sz="4000" b="1" dirty="0" smtClean="0">
                <a:solidFill>
                  <a:srgbClr val="FF0000"/>
                </a:solidFill>
                <a:latin typeface="Footlight MT Light" pitchFamily="18" charset="0"/>
              </a:rPr>
              <a:t>a lumber puncture</a:t>
            </a: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26010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Clear</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600 per mm3</a:t>
                      </a:r>
                    </a:p>
                    <a:p>
                      <a:pPr algn="l" rtl="1"/>
                      <a:r>
                        <a:rPr lang="en-US" sz="2400" dirty="0" smtClean="0"/>
                        <a:t>Mainly lymphocytes</a:t>
                      </a:r>
                      <a:r>
                        <a:rPr lang="en-US" sz="2400" baseline="0" dirty="0" smtClean="0"/>
                        <a:t> </a:t>
                      </a:r>
                      <a:r>
                        <a:rPr lang="en-US" sz="2400" dirty="0" smtClean="0"/>
                        <a:t>(80%)</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dirty="0" smtClean="0"/>
                        <a:t>0.1-0.4</a:t>
                      </a:r>
                      <a:r>
                        <a:rPr lang="en-US" sz="2400" baseline="0" dirty="0" smtClean="0"/>
                        <a:t> g/L</a:t>
                      </a:r>
                      <a:endParaRPr lang="ar-SA" sz="2400" dirty="0"/>
                    </a:p>
                  </a:txBody>
                  <a:tcPr/>
                </a:tc>
                <a:tc>
                  <a:txBody>
                    <a:bodyPr/>
                    <a:lstStyle/>
                    <a:p>
                      <a:pPr algn="l" rtl="1"/>
                      <a:r>
                        <a:rPr lang="en-US" sz="2400" dirty="0" smtClean="0"/>
                        <a:t>0.5</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smtClean="0"/>
                        <a:t>3.7</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100</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775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most likely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p>
          <a:p>
            <a:pPr marL="273050" indent="-7938" algn="just" rtl="0">
              <a:buFont typeface="Wingdings" pitchFamily="2" charset="2"/>
              <a:buChar char="q"/>
            </a:pPr>
            <a:r>
              <a:rPr lang="en-US" sz="4000" b="1" i="1" dirty="0" smtClean="0">
                <a:latin typeface="Footlight MT Light" pitchFamily="18" charset="0"/>
              </a:rPr>
              <a:t>Mycobacterium </a:t>
            </a:r>
            <a:r>
              <a:rPr lang="en-US" sz="4000" b="1" i="1" dirty="0" err="1" smtClean="0">
                <a:latin typeface="Footlight MT Light" pitchFamily="18" charset="0"/>
              </a:rPr>
              <a:t>Avium</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92500" lnSpcReduction="1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Microbiological Finding</a:t>
            </a:r>
            <a:br>
              <a:rPr lang="en-US" dirty="0" smtClean="0"/>
            </a:br>
            <a:endParaRPr lang="en-US" dirty="0"/>
          </a:p>
        </p:txBody>
      </p:sp>
      <p:sp>
        <p:nvSpPr>
          <p:cNvPr id="3" name="Content Placeholder 2"/>
          <p:cNvSpPr>
            <a:spLocks noGrp="1"/>
          </p:cNvSpPr>
          <p:nvPr>
            <p:ph idx="1"/>
          </p:nvPr>
        </p:nvSpPr>
        <p:spPr/>
        <p:txBody>
          <a:bodyPr/>
          <a:lstStyle/>
          <a:p>
            <a:pPr lvl="0" algn="l" rtl="0"/>
            <a:r>
              <a:rPr lang="en-US" dirty="0" smtClean="0"/>
              <a:t>CSF Molecular testing is positive for Herpes simplex type II</a:t>
            </a:r>
          </a:p>
          <a:p>
            <a:pPr algn="l" rtl="0"/>
            <a:endParaRPr lang="en-US" dirty="0"/>
          </a:p>
        </p:txBody>
      </p:sp>
      <p:sp>
        <p:nvSpPr>
          <p:cNvPr id="4" name="Title 1"/>
          <p:cNvSpPr txBox="1">
            <a:spLocks/>
          </p:cNvSpPr>
          <p:nvPr/>
        </p:nvSpPr>
        <p:spPr>
          <a:xfrm>
            <a:off x="457200" y="704088"/>
            <a:ext cx="8229600" cy="1143000"/>
          </a:xfrm>
          <a:prstGeom prst="rect">
            <a:avLst/>
          </a:prstGeom>
        </p:spPr>
        <p:txBody>
          <a:bodyPr vert="horz" lIns="0" rIns="0" bIns="0" anchor="b">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3"/>
          <p:cNvSpPr txBox="1">
            <a:spLocks/>
          </p:cNvSpPr>
          <p:nvPr/>
        </p:nvSpPr>
        <p:spPr>
          <a:xfrm>
            <a:off x="457200" y="1935480"/>
            <a:ext cx="8229600" cy="4389120"/>
          </a:xfrm>
          <a:prstGeom prst="rect">
            <a:avLst/>
          </a:prstGeom>
        </p:spPr>
        <p:txBody>
          <a:bodyPr vert="horz">
            <a:normAutofit/>
          </a:bodyPr>
          <a:lstStyle/>
          <a:p>
            <a:pPr marL="274320" marR="0" lvl="0" indent="-274320" algn="l"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noChangeArrowheads="1"/>
          </p:cNvPicPr>
          <p:nvPr/>
        </p:nvPicPr>
        <p:blipFill>
          <a:blip r:embed="rId2" cstate="print"/>
          <a:srcRect/>
          <a:stretch>
            <a:fillRect/>
          </a:stretch>
        </p:blipFill>
        <p:spPr>
          <a:xfrm>
            <a:off x="2667000" y="2514600"/>
            <a:ext cx="3237371" cy="3657600"/>
          </a:xfrm>
          <a:prstGeom prst="rect">
            <a:avLst/>
          </a:prstGeom>
        </p:spPr>
      </p:pic>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8512"/>
          </a:xfrm>
        </p:spPr>
        <p:txBody>
          <a:bodyPr>
            <a:normAutofit/>
          </a:bodyPr>
          <a:lstStyle/>
          <a:p>
            <a:r>
              <a:rPr lang="en-US" sz="3200" dirty="0" smtClean="0">
                <a:solidFill>
                  <a:schemeClr val="tx1"/>
                </a:solidFill>
                <a:latin typeface="Elephant" pitchFamily="18" charset="0"/>
              </a:rPr>
              <a:t>This integrated Practical class is designed by:</a:t>
            </a:r>
            <a:endParaRPr lang="ar-SA" sz="3200" dirty="0">
              <a:solidFill>
                <a:schemeClr val="tx1"/>
              </a:solidFill>
              <a:latin typeface="Elephant" pitchFamily="18" charset="0"/>
            </a:endParaRPr>
          </a:p>
        </p:txBody>
      </p:sp>
      <p:sp>
        <p:nvSpPr>
          <p:cNvPr id="3" name="Content Placeholder 2"/>
          <p:cNvSpPr>
            <a:spLocks noGrp="1"/>
          </p:cNvSpPr>
          <p:nvPr>
            <p:ph idx="1"/>
          </p:nvPr>
        </p:nvSpPr>
        <p:spPr>
          <a:xfrm>
            <a:off x="0" y="1143000"/>
            <a:ext cx="9144000" cy="5715000"/>
          </a:xfrm>
        </p:spPr>
        <p:txBody>
          <a:bodyPr/>
          <a:lstStyle/>
          <a:p>
            <a:pPr algn="l" rtl="0"/>
            <a:r>
              <a:rPr lang="en-US" b="1" dirty="0" smtClean="0">
                <a:latin typeface="Footlight MT Light" pitchFamily="18" charset="0"/>
              </a:rPr>
              <a:t>Professor </a:t>
            </a:r>
            <a:r>
              <a:rPr lang="en-US" b="1" dirty="0" err="1" smtClean="0">
                <a:latin typeface="Footlight MT Light" pitchFamily="18" charset="0"/>
              </a:rPr>
              <a:t>Samy</a:t>
            </a:r>
            <a:r>
              <a:rPr lang="en-US" b="1" dirty="0" smtClean="0">
                <a:latin typeface="Footlight MT Light" pitchFamily="18" charset="0"/>
              </a:rPr>
              <a:t> A. </a:t>
            </a:r>
            <a:r>
              <a:rPr lang="en-US" b="1" dirty="0" err="1" smtClean="0">
                <a:latin typeface="Footlight MT Light" pitchFamily="18" charset="0"/>
              </a:rPr>
              <a:t>Azer</a:t>
            </a:r>
            <a:r>
              <a:rPr lang="en-US" b="1" dirty="0" smtClean="0">
                <a:latin typeface="Footlight MT Light" pitchFamily="18" charset="0"/>
              </a:rPr>
              <a:t> </a:t>
            </a:r>
            <a:r>
              <a:rPr lang="en-US" dirty="0" smtClean="0">
                <a:latin typeface="Footlight MT Light" pitchFamily="18" charset="0"/>
              </a:rPr>
              <a:t>(Department of Medical Education)</a:t>
            </a:r>
          </a:p>
          <a:p>
            <a:pPr algn="l" rtl="0"/>
            <a:r>
              <a:rPr lang="en-US" b="1" dirty="0" smtClean="0">
                <a:latin typeface="Footlight MT Light" pitchFamily="18" charset="0"/>
              </a:rPr>
              <a:t>Dr. </a:t>
            </a:r>
            <a:r>
              <a:rPr lang="en-US" b="1" dirty="0" err="1" smtClean="0">
                <a:latin typeface="Footlight MT Light" pitchFamily="18" charset="0"/>
              </a:rPr>
              <a:t>Rana</a:t>
            </a:r>
            <a:r>
              <a:rPr lang="en-US" b="1" dirty="0" smtClean="0">
                <a:latin typeface="Footlight MT Light" pitchFamily="18" charset="0"/>
              </a:rPr>
              <a:t> </a:t>
            </a:r>
            <a:r>
              <a:rPr lang="en-US" b="1" dirty="0" err="1" smtClean="0">
                <a:latin typeface="Footlight MT Light" pitchFamily="18" charset="0"/>
              </a:rPr>
              <a:t>Hasanato</a:t>
            </a:r>
            <a:r>
              <a:rPr lang="en-US" b="1" dirty="0" smtClean="0">
                <a:latin typeface="Footlight MT Light" pitchFamily="18" charset="0"/>
              </a:rPr>
              <a:t> </a:t>
            </a:r>
            <a:r>
              <a:rPr lang="en-US" dirty="0" smtClean="0">
                <a:latin typeface="Footlight MT Light" pitchFamily="18" charset="0"/>
              </a:rPr>
              <a:t>(Clinical Biochemistry Unit)</a:t>
            </a:r>
          </a:p>
          <a:p>
            <a:pPr algn="l" rtl="0"/>
            <a:r>
              <a:rPr lang="en-US" b="1" dirty="0" smtClean="0">
                <a:latin typeface="Footlight MT Light" pitchFamily="18" charset="0"/>
              </a:rPr>
              <a:t>Dr. Ali </a:t>
            </a:r>
            <a:r>
              <a:rPr lang="en-US" b="1" dirty="0" err="1" smtClean="0">
                <a:latin typeface="Footlight MT Light" pitchFamily="18" charset="0"/>
              </a:rPr>
              <a:t>Somily</a:t>
            </a:r>
            <a:r>
              <a:rPr lang="en-US" b="1" dirty="0" smtClean="0">
                <a:latin typeface="Footlight MT Light" pitchFamily="18" charset="0"/>
              </a:rPr>
              <a:t> </a:t>
            </a:r>
            <a:r>
              <a:rPr lang="en-US" dirty="0" smtClean="0">
                <a:latin typeface="Footlight MT Light" pitchFamily="18" charset="0"/>
              </a:rPr>
              <a:t>(Microbiology Unit)</a:t>
            </a:r>
          </a:p>
          <a:p>
            <a:pPr algn="l" rtl="0"/>
            <a:endParaRPr lang="en-US" dirty="0" smtClean="0">
              <a:latin typeface="Footlight MT Light" pitchFamily="18" charset="0"/>
            </a:endParaRPr>
          </a:p>
          <a:p>
            <a:pPr algn="l" rtl="0"/>
            <a:endParaRPr lang="en-US" dirty="0" smtClean="0">
              <a:latin typeface="Footlight MT Light" pitchFamily="18" charset="0"/>
            </a:endParaRPr>
          </a:p>
          <a:p>
            <a:pPr algn="ctr" rtl="0">
              <a:buNone/>
            </a:pPr>
            <a:r>
              <a:rPr lang="en-US" b="1" u="sng" dirty="0" smtClean="0">
                <a:latin typeface="Footlight MT Light" pitchFamily="18" charset="0"/>
              </a:rPr>
              <a:t>Copyright Statement</a:t>
            </a:r>
          </a:p>
          <a:p>
            <a:pPr algn="ctr" rtl="0">
              <a:buNone/>
            </a:pPr>
            <a:r>
              <a:rPr lang="en-US" dirty="0" smtClean="0">
                <a:latin typeface="Footlight MT Light" pitchFamily="18" charset="0"/>
              </a:rPr>
              <a:t>This material is protected by copyright laws. For any other purposes other than teaching and research in the King Saud University, no part may be reproduced or copied in any form or by means without prior permission of the King Saud University.</a:t>
            </a:r>
          </a:p>
          <a:p>
            <a:pPr algn="ctr" rtl="0">
              <a:buNone/>
            </a:pPr>
            <a:endParaRPr lang="en-US" dirty="0" smtClean="0">
              <a:latin typeface="Footlight MT Light" pitchFamily="18" charset="0"/>
            </a:endParaRPr>
          </a:p>
          <a:p>
            <a:pPr algn="ctr" rtl="0">
              <a:buNone/>
            </a:pPr>
            <a:r>
              <a:rPr lang="en-US" dirty="0" smtClean="0">
                <a:latin typeface="Footlight MT Light" pitchFamily="18" charset="0"/>
              </a:rPr>
              <a:t>© King Saud University, Kingdom of Saudi Arabia (2010).</a:t>
            </a:r>
            <a:endParaRPr lang="ar-SA"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pneumoSputum"/>
          <p:cNvPicPr>
            <a:picLocks noChangeAspect="1" noChangeArrowheads="1"/>
          </p:cNvPicPr>
          <p:nvPr/>
        </p:nvPicPr>
        <p:blipFill>
          <a:blip r:embed="rId2" cstate="print"/>
          <a:srcRect/>
          <a:stretch>
            <a:fillRect/>
          </a:stretch>
        </p:blipFill>
        <p:spPr bwMode="auto">
          <a:xfrm>
            <a:off x="4648200" y="2209800"/>
            <a:ext cx="4191000" cy="3382211"/>
          </a:xfrm>
          <a:prstGeom prst="rect">
            <a:avLst/>
          </a:prstGeom>
          <a:noFill/>
          <a:ln w="28575">
            <a:solidFill>
              <a:srgbClr val="000000"/>
            </a:solidFill>
            <a:miter lim="800000"/>
            <a:headEnd/>
            <a:tailEnd/>
          </a:ln>
        </p:spPr>
      </p:pic>
      <p:sp>
        <p:nvSpPr>
          <p:cNvPr id="5" name="مستطيل 4"/>
          <p:cNvSpPr/>
          <p:nvPr/>
        </p:nvSpPr>
        <p:spPr>
          <a:xfrm>
            <a:off x="4572000" y="5657671"/>
            <a:ext cx="4572000" cy="1200329"/>
          </a:xfrm>
          <a:prstGeom prst="rect">
            <a:avLst/>
          </a:prstGeom>
        </p:spPr>
        <p:txBody>
          <a:bodyPr wrap="square">
            <a:spAutoFit/>
          </a:bodyPr>
          <a:lstStyle/>
          <a:p>
            <a:r>
              <a:rPr lang="en-US" sz="2400" dirty="0" smtClean="0">
                <a:latin typeface="Times New Roman" pitchFamily="18" charset="0"/>
                <a:cs typeface="Times New Roman" pitchFamily="18" charset="0"/>
              </a:rPr>
              <a:t>shows gram-positive diplococcic with </a:t>
            </a:r>
            <a:r>
              <a:rPr lang="en-US" sz="2400" dirty="0" err="1" smtClean="0">
                <a:latin typeface="Times New Roman" pitchFamily="18" charset="0"/>
                <a:cs typeface="Times New Roman" pitchFamily="18" charset="0"/>
              </a:rPr>
              <a:t>lanceolate</a:t>
            </a:r>
            <a:r>
              <a:rPr lang="en-US" sz="2400" dirty="0" smtClean="0">
                <a:latin typeface="Times New Roman" pitchFamily="18" charset="0"/>
                <a:cs typeface="Times New Roman" pitchFamily="18" charset="0"/>
              </a:rPr>
              <a:t> shape and </a:t>
            </a:r>
            <a:r>
              <a:rPr lang="en-US" sz="2400" dirty="0" err="1" smtClean="0">
                <a:latin typeface="Times New Roman" pitchFamily="18" charset="0"/>
                <a:cs typeface="Times New Roman" pitchFamily="18" charset="0"/>
              </a:rPr>
              <a:t>polymorphneoclear</a:t>
            </a:r>
            <a:r>
              <a:rPr lang="en-US" sz="2400" dirty="0" smtClean="0">
                <a:latin typeface="Times New Roman" pitchFamily="18" charset="0"/>
                <a:cs typeface="Times New Roman" pitchFamily="18" charset="0"/>
              </a:rPr>
              <a:t> leucocytes</a:t>
            </a:r>
            <a:endParaRPr lang="ar-SA" sz="2400" dirty="0">
              <a:latin typeface="Times New Roman" pitchFamily="18" charset="0"/>
              <a:cs typeface="Times New Roman" pitchFamily="18" charset="0"/>
            </a:endParaRPr>
          </a:p>
        </p:txBody>
      </p:sp>
      <p:sp>
        <p:nvSpPr>
          <p:cNvPr id="6" name="مستطيل 5"/>
          <p:cNvSpPr/>
          <p:nvPr/>
        </p:nvSpPr>
        <p:spPr>
          <a:xfrm>
            <a:off x="539552" y="188640"/>
            <a:ext cx="7848872" cy="1200329"/>
          </a:xfrm>
          <a:prstGeom prst="rect">
            <a:avLst/>
          </a:prstGeom>
        </p:spPr>
        <p:txBody>
          <a:bodyPr wrap="square">
            <a:spAutoFit/>
          </a:bodyPr>
          <a:lstStyle/>
          <a:p>
            <a:pPr algn="ctr"/>
            <a:r>
              <a:rPr lang="en-US" sz="3600" b="1" dirty="0" smtClean="0"/>
              <a:t>Bacterial meningitis: Pneumococcal Meningitis </a:t>
            </a:r>
            <a:endParaRPr lang="en-US" sz="3600" dirty="0" smtClean="0"/>
          </a:p>
        </p:txBody>
      </p:sp>
      <p:sp>
        <p:nvSpPr>
          <p:cNvPr id="7" name="Title 1"/>
          <p:cNvSpPr txBox="1">
            <a:spLocks/>
          </p:cNvSpPr>
          <p:nvPr/>
        </p:nvSpPr>
        <p:spPr>
          <a:xfrm>
            <a:off x="0" y="1295400"/>
            <a:ext cx="4038600" cy="746720"/>
          </a:xfrm>
          <a:prstGeom prst="rect">
            <a:avLst/>
          </a:prstGeom>
        </p:spPr>
        <p:txBody>
          <a:bodyPr vert="horz" lIns="91440" tIns="45720" rIns="91440" bIns="45720" rtlCol="0" anchor="b">
            <a:normAutofit fontScale="62500" lnSpcReduction="20000"/>
          </a:bodyPr>
          <a:lstStyle/>
          <a:p>
            <a:pPr marL="0" marR="0" lvl="0" indent="53975"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tx1"/>
                </a:solidFill>
                <a:effectLst/>
                <a:uLnTx/>
                <a:uFillTx/>
                <a:latin typeface="+mj-lt"/>
                <a:ea typeface="+mj-ea"/>
                <a:cs typeface="+mj-cs"/>
              </a:rPr>
              <a:t>Pneumococci</a:t>
            </a:r>
            <a:r>
              <a:rPr kumimoji="0" lang="en-US" sz="4000" b="1" i="0" u="none" strike="noStrike" kern="1200" cap="none" spc="0" normalizeH="0" baseline="0" noProof="0" dirty="0" smtClean="0">
                <a:ln>
                  <a:noFill/>
                </a:ln>
                <a:solidFill>
                  <a:schemeClr val="tx1"/>
                </a:solidFill>
                <a:effectLst/>
                <a:uLnTx/>
                <a:uFillTx/>
                <a:latin typeface="+mj-lt"/>
                <a:ea typeface="+mj-ea"/>
                <a:cs typeface="+mj-cs"/>
              </a:rPr>
              <a:t>  from culture</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endParaRPr>
          </a:p>
        </p:txBody>
      </p:sp>
      <p:pic>
        <p:nvPicPr>
          <p:cNvPr id="8" name="Picture 4" descr="http://1.bp.blogspot.com/_pz25qMAnLWY/R9reFoR--XI/AAAAAAAAAH4/P6IkEqYk5Ug/s400/Pneumococci+from+culture.JPG">
            <a:hlinkClick r:id="rId3"/>
          </p:cNvPr>
          <p:cNvPicPr>
            <a:picLocks noChangeAspect="1" noChangeArrowheads="1"/>
          </p:cNvPicPr>
          <p:nvPr/>
        </p:nvPicPr>
        <p:blipFill>
          <a:blip r:embed="rId4" cstate="print"/>
          <a:srcRect l="34346" t="15323" r="17546" b="19225"/>
          <a:stretch>
            <a:fillRect/>
          </a:stretch>
        </p:blipFill>
        <p:spPr bwMode="auto">
          <a:xfrm>
            <a:off x="0" y="2209800"/>
            <a:ext cx="4114800" cy="3248150"/>
          </a:xfrm>
          <a:prstGeom prst="rect">
            <a:avLst/>
          </a:prstGeom>
          <a:noFill/>
          <a:ln w="9525">
            <a:noFill/>
            <a:miter lim="800000"/>
            <a:headEnd/>
            <a:tailEnd/>
          </a:ln>
        </p:spPr>
      </p:pic>
      <p:sp>
        <p:nvSpPr>
          <p:cNvPr id="9" name="مستطيل 8"/>
          <p:cNvSpPr/>
          <p:nvPr/>
        </p:nvSpPr>
        <p:spPr>
          <a:xfrm>
            <a:off x="0" y="5257800"/>
            <a:ext cx="3856205" cy="1384995"/>
          </a:xfrm>
          <a:prstGeom prst="rect">
            <a:avLst/>
          </a:prstGeom>
        </p:spPr>
        <p:txBody>
          <a:bodyPr wrap="square">
            <a:spAutoFit/>
          </a:bodyPr>
          <a:lstStyle/>
          <a:p>
            <a:r>
              <a:rPr lang="en-US" altLang="en-US" sz="2800" b="1" dirty="0" smtClean="0"/>
              <a:t>Gram-positive cocci in pairs; lancet-shaped </a:t>
            </a:r>
            <a:endParaRPr lang="en-US" sz="2800" dirty="0"/>
          </a:p>
        </p:txBody>
      </p:sp>
      <p:sp>
        <p:nvSpPr>
          <p:cNvPr id="10" name="مستطيل 9"/>
          <p:cNvSpPr/>
          <p:nvPr/>
        </p:nvSpPr>
        <p:spPr>
          <a:xfrm>
            <a:off x="4419600" y="1600200"/>
            <a:ext cx="4532010" cy="461665"/>
          </a:xfrm>
          <a:prstGeom prst="rect">
            <a:avLst/>
          </a:prstGeom>
        </p:spPr>
        <p:txBody>
          <a:bodyPr wrap="none">
            <a:spAutoFit/>
          </a:bodyPr>
          <a:lstStyle/>
          <a:p>
            <a:r>
              <a:rPr lang="en-US" sz="2400" dirty="0" smtClean="0">
                <a:latin typeface="Times New Roman" pitchFamily="18" charset="0"/>
                <a:cs typeface="Times New Roman" pitchFamily="18" charset="0"/>
              </a:rPr>
              <a:t>Direct gram stain of a CSF deposit </a:t>
            </a:r>
            <a:endParaRPr lang="en-US" sz="2400" dirty="0"/>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838200"/>
            <a:ext cx="57150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B37BD"/>
                </a:solidFill>
                <a:effectLst>
                  <a:outerShdw blurRad="38100" dist="38100" dir="2700000" algn="tl">
                    <a:srgbClr val="000000"/>
                  </a:outerShdw>
                </a:effectLst>
                <a:uLnTx/>
                <a:uFillTx/>
                <a:latin typeface="Times New Roman" pitchFamily="18" charset="0"/>
                <a:ea typeface="+mj-ea"/>
                <a:cs typeface="Times New Roman" pitchFamily="18" charset="0"/>
              </a:rPr>
              <a:t>Case Study</a:t>
            </a:r>
          </a:p>
        </p:txBody>
      </p:sp>
      <p:sp>
        <p:nvSpPr>
          <p:cNvPr id="5" name="Rectangle 3"/>
          <p:cNvSpPr txBox="1">
            <a:spLocks noChangeArrowheads="1"/>
          </p:cNvSpPr>
          <p:nvPr/>
        </p:nvSpPr>
        <p:spPr>
          <a:xfrm>
            <a:off x="0" y="2133600"/>
            <a:ext cx="4114800" cy="3200400"/>
          </a:xfrm>
          <a:prstGeom prst="rect">
            <a:avLst/>
          </a:prstGeom>
        </p:spPr>
        <p:txBody>
          <a:bodyPr/>
          <a:lstStyle/>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a:t>
            </a:r>
            <a:r>
              <a:rPr kumimoji="0" lang="en-US" sz="2000" b="1" i="0" u="none" strike="noStrike" kern="1200" cap="none" spc="0" normalizeH="0" noProof="0" dirty="0" smtClean="0">
                <a:ln>
                  <a:noFill/>
                </a:ln>
                <a:solidFill>
                  <a:srgbClr val="0000FF"/>
                </a:solidFill>
                <a:uLnTx/>
                <a:uFillTx/>
                <a:latin typeface="Times New Roman" pitchFamily="18" charset="0"/>
                <a:cs typeface="Times New Roman" pitchFamily="18" charset="0"/>
              </a:rPr>
              <a:t> </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59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y.o</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male farmer with sudden onset of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fever,headache</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t>
            </a:r>
            <a:r>
              <a:rPr lang="en-US" sz="2000" b="1" dirty="0" smtClean="0">
                <a:solidFill>
                  <a:srgbClr val="0000FF"/>
                </a:solidFill>
                <a:latin typeface="Times New Roman" pitchFamily="18" charset="0"/>
                <a:cs typeface="Times New Roman" pitchFamily="18" charset="0"/>
              </a:rPr>
              <a:t>n</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eck</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stiffness and confusion </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Peripheral Blood count:  </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12,800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wbc’s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/mm</a:t>
            </a:r>
            <a:r>
              <a:rPr kumimoji="0" lang="en-US" sz="2000" b="1" i="0" u="none" strike="noStrike" kern="1200" cap="none" spc="0" normalizeH="0" baseline="30000" noProof="0" dirty="0" smtClean="0">
                <a:ln>
                  <a:noFill/>
                </a:ln>
                <a:solidFill>
                  <a:srgbClr val="0000FF"/>
                </a:solidFill>
                <a:uLnTx/>
                <a:uFillTx/>
                <a:latin typeface="Times New Roman" pitchFamily="18" charset="0"/>
                <a:cs typeface="Times New Roman" pitchFamily="18" charset="0"/>
              </a:rPr>
              <a:t>3</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(73%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neutrophils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12% bands)</a:t>
            </a:r>
          </a:p>
          <a:p>
            <a:pPr marL="342900" marR="0" lvl="0" indent="-342900" algn="l" defTabSz="914400" rtl="0" eaLnBrk="1" fontAlgn="auto" latinLnBrk="0" hangingPunct="1">
              <a:lnSpc>
                <a:spcPct val="80000"/>
              </a:lnSpc>
              <a:spcBef>
                <a:spcPct val="30000"/>
              </a:spcBef>
              <a:spcAft>
                <a:spcPts val="0"/>
              </a:spcAft>
              <a:buClrTx/>
              <a:buSzTx/>
              <a:buFontTx/>
              <a:buNone/>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Cerebrospinal Fluid:	</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3520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wbc’s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/mm</a:t>
            </a:r>
            <a:r>
              <a:rPr kumimoji="0" lang="en-US" sz="2000" b="1" i="0" u="none" strike="noStrike" kern="1200" cap="none" spc="0" normalizeH="0" baseline="30000" noProof="0" dirty="0" smtClean="0">
                <a:ln>
                  <a:noFill/>
                </a:ln>
                <a:solidFill>
                  <a:srgbClr val="0000FF"/>
                </a:solidFill>
                <a:uLnTx/>
                <a:uFillTx/>
                <a:latin typeface="Times New Roman" pitchFamily="18" charset="0"/>
                <a:cs typeface="Times New Roman" pitchFamily="18" charset="0"/>
              </a:rPr>
              <a:t>3</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 (100% </a:t>
            </a:r>
            <a:r>
              <a:rPr kumimoji="0" lang="en-US" sz="2000" b="1" i="0" u="none" strike="noStrike" kern="1200" cap="none" spc="0" normalizeH="0" baseline="0" noProof="0" dirty="0" err="1" smtClean="0">
                <a:ln>
                  <a:noFill/>
                </a:ln>
                <a:solidFill>
                  <a:srgbClr val="0000FF"/>
                </a:solidFill>
                <a:uLnTx/>
                <a:uFillTx/>
                <a:latin typeface="Times New Roman" pitchFamily="18" charset="0"/>
                <a:cs typeface="Times New Roman" pitchFamily="18" charset="0"/>
              </a:rPr>
              <a:t>neutrophils</a:t>
            </a: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Glucose: &lt;1 mg/deciliter</a:t>
            </a:r>
          </a:p>
          <a:p>
            <a:pPr marL="742950" marR="0" lvl="1" indent="-285750" algn="l" defTabSz="914400" rtl="0" eaLnBrk="1" fontAlgn="auto" latinLnBrk="0" hangingPunct="1">
              <a:lnSpc>
                <a:spcPct val="80000"/>
              </a:lnSpc>
              <a:spcBef>
                <a:spcPct val="3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uLnTx/>
                <a:uFillTx/>
                <a:latin typeface="Times New Roman" pitchFamily="18" charset="0"/>
                <a:cs typeface="Times New Roman" pitchFamily="18" charset="0"/>
              </a:rPr>
              <a:t>Protein:  368 mg/deciliter</a:t>
            </a:r>
          </a:p>
        </p:txBody>
      </p:sp>
      <p:sp>
        <p:nvSpPr>
          <p:cNvPr id="6" name="Text Box 5"/>
          <p:cNvSpPr txBox="1">
            <a:spLocks noChangeArrowheads="1"/>
          </p:cNvSpPr>
          <p:nvPr/>
        </p:nvSpPr>
        <p:spPr bwMode="auto">
          <a:xfrm>
            <a:off x="381000" y="4495800"/>
            <a:ext cx="3733800" cy="336550"/>
          </a:xfrm>
          <a:prstGeom prst="rect">
            <a:avLst/>
          </a:prstGeom>
          <a:noFill/>
          <a:ln w="9525">
            <a:noFill/>
            <a:miter lim="800000"/>
            <a:headEnd/>
            <a:tailEnd/>
          </a:ln>
          <a:effectLst/>
        </p:spPr>
        <p:txBody>
          <a:bodyPr>
            <a:spAutoFit/>
          </a:bodyPr>
          <a:lstStyle/>
          <a:p>
            <a:pPr>
              <a:spcBef>
                <a:spcPct val="50000"/>
              </a:spcBef>
              <a:defRPr/>
            </a:pPr>
            <a:endParaRPr lang="en-US" sz="1600" b="1">
              <a:solidFill>
                <a:srgbClr val="006600"/>
              </a:solidFill>
              <a:effectLst>
                <a:outerShdw blurRad="38100" dist="38100" dir="2700000" algn="tl">
                  <a:srgbClr val="000000"/>
                </a:outerShdw>
              </a:effectLst>
              <a:latin typeface="Arial" pitchFamily="34" charset="0"/>
            </a:endParaRPr>
          </a:p>
        </p:txBody>
      </p:sp>
      <p:sp>
        <p:nvSpPr>
          <p:cNvPr id="7" name="Text Box 8"/>
          <p:cNvSpPr txBox="1">
            <a:spLocks noChangeArrowheads="1"/>
          </p:cNvSpPr>
          <p:nvPr/>
        </p:nvSpPr>
        <p:spPr bwMode="auto">
          <a:xfrm>
            <a:off x="4572000" y="4800600"/>
            <a:ext cx="4343400" cy="1615827"/>
          </a:xfrm>
          <a:prstGeom prst="rect">
            <a:avLst/>
          </a:prstGeom>
          <a:noFill/>
          <a:ln w="9525">
            <a:noFill/>
            <a:miter lim="800000"/>
            <a:headEnd/>
            <a:tailEnd/>
          </a:ln>
          <a:effectLst/>
        </p:spPr>
        <p:txBody>
          <a:bodyPr>
            <a:spAutoFit/>
          </a:bodyPr>
          <a:lstStyle/>
          <a:p>
            <a:pPr algn="ctr">
              <a:spcBef>
                <a:spcPct val="50000"/>
              </a:spcBef>
              <a:defRPr/>
            </a:pP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 Gray </a:t>
            </a:r>
            <a:r>
              <a:rPr lang="en-US" sz="1800" dirty="0">
                <a:solidFill>
                  <a:srgbClr val="0000FF"/>
                </a:solidFill>
                <a:effectLst>
                  <a:outerShdw blurRad="38100" dist="38100" dir="2700000" algn="tl">
                    <a:srgbClr val="000000"/>
                  </a:outerShdw>
                </a:effectLst>
                <a:latin typeface="Times New Roman" pitchFamily="18" charset="0"/>
                <a:cs typeface="Times New Roman" pitchFamily="18" charset="0"/>
              </a:rPr>
              <a:t>white, alpha-hemolytic colonies recovered on sheep blood agar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with increased CO2 </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from </a:t>
            </a:r>
            <a:r>
              <a:rPr lang="en-US" sz="1800" dirty="0">
                <a:solidFill>
                  <a:srgbClr val="0000FF"/>
                </a:solidFill>
                <a:effectLst>
                  <a:outerShdw blurRad="38100" dist="38100" dir="2700000" algn="tl">
                    <a:srgbClr val="000000"/>
                  </a:outerShdw>
                </a:effectLst>
                <a:latin typeface="Times New Roman" pitchFamily="18" charset="0"/>
                <a:cs typeface="Times New Roman" pitchFamily="18" charset="0"/>
              </a:rPr>
              <a:t>spinal fluid </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sediment was </a:t>
            </a:r>
            <a:r>
              <a:rPr lang="en-US" sz="1800" dirty="0" err="1" smtClean="0">
                <a:solidFill>
                  <a:srgbClr val="0000FF"/>
                </a:solidFill>
                <a:effectLst>
                  <a:outerShdw blurRad="38100" dist="38100" dir="2700000" algn="tl">
                    <a:srgbClr val="000000"/>
                  </a:outerShdw>
                </a:effectLst>
                <a:latin typeface="Times New Roman" pitchFamily="18" charset="0"/>
                <a:cs typeface="Times New Roman" pitchFamily="18" charset="0"/>
              </a:rPr>
              <a:t>Optochin</a:t>
            </a:r>
            <a:r>
              <a:rPr lang="en-US" sz="1800" dirty="0" smtClean="0">
                <a:solidFill>
                  <a:srgbClr val="0000FF"/>
                </a:solidFill>
                <a:effectLst>
                  <a:outerShdw blurRad="38100" dist="38100" dir="2700000" algn="tl">
                    <a:srgbClr val="000000"/>
                  </a:outerShdw>
                </a:effectLst>
                <a:latin typeface="Times New Roman" pitchFamily="18" charset="0"/>
                <a:cs typeface="Times New Roman" pitchFamily="18" charset="0"/>
              </a:rPr>
              <a:t> sensitive</a:t>
            </a:r>
          </a:p>
          <a:p>
            <a:pPr algn="ctr">
              <a:spcBef>
                <a:spcPct val="50000"/>
              </a:spcBef>
              <a:defRPr/>
            </a:pPr>
            <a:endParaRPr lang="en-US" sz="1800"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pic>
        <p:nvPicPr>
          <p:cNvPr id="8" name="صورة 1" descr="http://student.ccbcmd.edu/courses/bio141/labmanua/lab14/images/pneumoind1.JPG"/>
          <p:cNvPicPr>
            <a:picLocks noChangeAspect="1" noChangeArrowheads="1"/>
          </p:cNvPicPr>
          <p:nvPr/>
        </p:nvPicPr>
        <p:blipFill>
          <a:blip r:embed="rId2" cstate="print"/>
          <a:srcRect/>
          <a:stretch>
            <a:fillRect/>
          </a:stretch>
        </p:blipFill>
        <p:spPr bwMode="auto">
          <a:xfrm>
            <a:off x="5181600" y="1219200"/>
            <a:ext cx="3636912" cy="3591640"/>
          </a:xfrm>
          <a:prstGeom prst="rect">
            <a:avLst/>
          </a:prstGeom>
          <a:noFill/>
        </p:spPr>
      </p:pic>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443841"/>
            <a:ext cx="7848600" cy="3416320"/>
          </a:xfrm>
          <a:prstGeom prst="rect">
            <a:avLst/>
          </a:prstGeom>
        </p:spPr>
        <p:txBody>
          <a:bodyPr wrap="square">
            <a:spAutoFit/>
          </a:bodyPr>
          <a:lstStyle/>
          <a:p>
            <a:pPr marL="273050" indent="-7938" algn="just"/>
            <a:r>
              <a:rPr lang="en-US" sz="2400" dirty="0" smtClean="0"/>
              <a:t>What is the most probable Pathogen isolated?</a:t>
            </a:r>
          </a:p>
          <a:p>
            <a:pPr marL="273050" indent="-7938" algn="just"/>
            <a:r>
              <a:rPr lang="en-US" sz="2400" smtClean="0"/>
              <a:t>……………………………………………………………………………………………………………………………………………………………………………………………………………………………………………………………………..</a:t>
            </a:r>
            <a:endParaRPr lang="en-US" sz="2400" dirty="0" smtClean="0"/>
          </a:p>
          <a:p>
            <a:pPr marL="273050" indent="-7938" algn="just"/>
            <a:r>
              <a:rPr lang="en-US" sz="2400" b="1" dirty="0" smtClean="0">
                <a:latin typeface="Footlight MT Light" pitchFamily="18" charset="0"/>
              </a:rPr>
              <a:t>What is your  most likely diagnosis?</a:t>
            </a:r>
          </a:p>
          <a:p>
            <a:pPr marL="273050" indent="-7938" algn="just"/>
            <a:r>
              <a:rPr lang="en-US" sz="2400" b="1" dirty="0" smtClean="0">
                <a:latin typeface="Footlight MT Light" pitchFamily="18" charset="0"/>
              </a:rPr>
              <a:t>………………………………………………………………………………………………………………………………………………………………………………………………</a:t>
            </a:r>
          </a:p>
          <a:p>
            <a:pPr marL="273050" indent="-7938" algn="just"/>
            <a:endParaRPr lang="en-US" sz="2400" b="1" dirty="0" smtClean="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2667000"/>
            <a:ext cx="7543800" cy="3539430"/>
          </a:xfrm>
          <a:prstGeom prst="rect">
            <a:avLst/>
          </a:prstGeom>
        </p:spPr>
        <p:txBody>
          <a:bodyPr wrap="square">
            <a:spAutoFit/>
          </a:bodyPr>
          <a:lstStyle/>
          <a:p>
            <a:r>
              <a:rPr lang="en-US" sz="3200" dirty="0" smtClean="0"/>
              <a:t>is caused mainly by </a:t>
            </a:r>
            <a:r>
              <a:rPr lang="en-US" sz="3200" dirty="0" err="1" smtClean="0"/>
              <a:t>hemophilus</a:t>
            </a:r>
            <a:r>
              <a:rPr lang="en-US" sz="3200" dirty="0" smtClean="0"/>
              <a:t> influenzae type b</a:t>
            </a:r>
          </a:p>
          <a:p>
            <a:endParaRPr lang="en-US" sz="3200" b="1" dirty="0" smtClean="0"/>
          </a:p>
          <a:p>
            <a:pPr lvl="0"/>
            <a:r>
              <a:rPr lang="en-US" sz="3200" dirty="0" smtClean="0"/>
              <a:t>Gram negative coccobacilli</a:t>
            </a:r>
          </a:p>
          <a:p>
            <a:pPr lvl="0"/>
            <a:r>
              <a:rPr lang="en-US" sz="3200" dirty="0" smtClean="0"/>
              <a:t>Requires X &amp; V growth factors for growth</a:t>
            </a:r>
          </a:p>
          <a:p>
            <a:r>
              <a:rPr lang="en-US" sz="3200" dirty="0" smtClean="0"/>
              <a:t>The  optimum growth temperature is 35°C - 37°C in 5% CO2</a:t>
            </a:r>
            <a:endParaRPr lang="en-US" sz="3200" b="1" dirty="0" smtClean="0"/>
          </a:p>
        </p:txBody>
      </p:sp>
      <p:sp>
        <p:nvSpPr>
          <p:cNvPr id="3" name="مستطيل 2"/>
          <p:cNvSpPr/>
          <p:nvPr/>
        </p:nvSpPr>
        <p:spPr>
          <a:xfrm>
            <a:off x="1066800" y="609600"/>
            <a:ext cx="7162800" cy="1200329"/>
          </a:xfrm>
          <a:prstGeom prst="rect">
            <a:avLst/>
          </a:prstGeom>
        </p:spPr>
        <p:txBody>
          <a:bodyPr wrap="square">
            <a:spAutoFit/>
          </a:bodyPr>
          <a:lstStyle/>
          <a:p>
            <a:pPr algn="ctr"/>
            <a:r>
              <a:rPr lang="en-US" sz="3600" b="1" dirty="0" smtClean="0"/>
              <a:t>Bacterial </a:t>
            </a:r>
            <a:r>
              <a:rPr lang="en-US" sz="3600" b="1" dirty="0" err="1" smtClean="0"/>
              <a:t>meningitis:Hinfluenza</a:t>
            </a:r>
            <a:r>
              <a:rPr lang="en-US" sz="3600" b="1" dirty="0" smtClean="0"/>
              <a:t> Meningitis</a:t>
            </a:r>
            <a:r>
              <a:rPr lang="en-US" sz="3600" dirty="0" smtClean="0"/>
              <a:t>: </a:t>
            </a:r>
            <a:r>
              <a:rPr lang="en-US" sz="3600" b="1" dirty="0" smtClean="0"/>
              <a:t> </a:t>
            </a:r>
          </a:p>
        </p:txBody>
      </p:sp>
    </p:spTree>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217" t="25332" r="69265" b="53406"/>
          <a:stretch/>
        </p:blipFill>
        <p:spPr bwMode="auto">
          <a:xfrm>
            <a:off x="0" y="1484784"/>
            <a:ext cx="4725999"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descr="F:\scaned from book\scan0007.jpg"/>
          <p:cNvPicPr>
            <a:picLocks noChangeAspect="1" noChangeArrowheads="1"/>
          </p:cNvPicPr>
          <p:nvPr/>
        </p:nvPicPr>
        <p:blipFill>
          <a:blip r:embed="rId3" cstate="print"/>
          <a:srcRect l="7946" t="14071" r="18295" b="25270"/>
          <a:stretch>
            <a:fillRect/>
          </a:stretch>
        </p:blipFill>
        <p:spPr bwMode="auto">
          <a:xfrm>
            <a:off x="5292080" y="1556792"/>
            <a:ext cx="3384376" cy="3096344"/>
          </a:xfrm>
          <a:prstGeom prst="rect">
            <a:avLst/>
          </a:prstGeom>
          <a:noFill/>
        </p:spPr>
      </p:pic>
      <p:sp>
        <p:nvSpPr>
          <p:cNvPr id="4" name="مستطيل 3"/>
          <p:cNvSpPr/>
          <p:nvPr/>
        </p:nvSpPr>
        <p:spPr>
          <a:xfrm>
            <a:off x="0" y="5013176"/>
            <a:ext cx="4572000" cy="1200329"/>
          </a:xfrm>
          <a:prstGeom prst="rect">
            <a:avLst/>
          </a:prstGeom>
        </p:spPr>
        <p:txBody>
          <a:bodyPr>
            <a:spAutoFit/>
          </a:bodyPr>
          <a:lstStyle/>
          <a:p>
            <a:pPr lvl="0"/>
            <a:r>
              <a:rPr lang="en-US" sz="2400" dirty="0" smtClean="0"/>
              <a:t>Gram-Negative </a:t>
            </a:r>
            <a:r>
              <a:rPr lang="en-US" sz="2400" dirty="0" err="1" smtClean="0">
                <a:latin typeface="Times New Roman" pitchFamily="18" charset="0"/>
                <a:cs typeface="Times New Roman" pitchFamily="18" charset="0"/>
              </a:rPr>
              <a:t>coccobacilli</a:t>
            </a:r>
            <a:r>
              <a:rPr lang="en-US" sz="2400" dirty="0" smtClean="0"/>
              <a:t> with many </a:t>
            </a:r>
            <a:r>
              <a:rPr lang="en-US" sz="2400" dirty="0" err="1" smtClean="0"/>
              <a:t>polymorphneuclear</a:t>
            </a:r>
            <a:r>
              <a:rPr lang="en-US" sz="2400" dirty="0" smtClean="0"/>
              <a:t> </a:t>
            </a:r>
            <a:r>
              <a:rPr lang="en-US" sz="2400" dirty="0" err="1" smtClean="0"/>
              <a:t>leucocyte</a:t>
            </a:r>
            <a:endParaRPr lang="en-US" sz="2400" dirty="0" smtClean="0"/>
          </a:p>
        </p:txBody>
      </p:sp>
      <p:sp>
        <p:nvSpPr>
          <p:cNvPr id="5" name="مستطيل 4"/>
          <p:cNvSpPr/>
          <p:nvPr/>
        </p:nvSpPr>
        <p:spPr>
          <a:xfrm>
            <a:off x="5105400" y="4724400"/>
            <a:ext cx="3672408" cy="1938992"/>
          </a:xfrm>
          <a:prstGeom prst="rect">
            <a:avLst/>
          </a:prstGeom>
        </p:spPr>
        <p:txBody>
          <a:bodyPr wrap="square">
            <a:spAutoFit/>
          </a:bodyPr>
          <a:lstStyle/>
          <a:p>
            <a:r>
              <a:rPr lang="en-US" sz="2400" dirty="0" smtClean="0"/>
              <a:t>Grow well on chocolate agar  at 35°C - 37°C in 5% CO2, colonies are convex, smooth, pale, grey or transparent</a:t>
            </a:r>
            <a:endParaRPr lang="ar-SA" sz="2400" dirty="0"/>
          </a:p>
        </p:txBody>
      </p:sp>
      <p:sp>
        <p:nvSpPr>
          <p:cNvPr id="6" name="مستطيل 5"/>
          <p:cNvSpPr/>
          <p:nvPr/>
        </p:nvSpPr>
        <p:spPr>
          <a:xfrm>
            <a:off x="0" y="838200"/>
            <a:ext cx="3665042" cy="523220"/>
          </a:xfrm>
          <a:prstGeom prst="rect">
            <a:avLst/>
          </a:prstGeom>
        </p:spPr>
        <p:txBody>
          <a:bodyPr wrap="none">
            <a:spAutoFit/>
          </a:bodyPr>
          <a:lstStyle/>
          <a:p>
            <a:r>
              <a:rPr lang="en-US" sz="2800" dirty="0" smtClean="0"/>
              <a:t>Gram stain :CSF Deposit</a:t>
            </a:r>
            <a:endParaRPr lang="en-US" sz="2800" dirty="0"/>
          </a:p>
        </p:txBody>
      </p:sp>
      <p:sp>
        <p:nvSpPr>
          <p:cNvPr id="7" name="مستطيل 6"/>
          <p:cNvSpPr/>
          <p:nvPr/>
        </p:nvSpPr>
        <p:spPr>
          <a:xfrm>
            <a:off x="5181600" y="685800"/>
            <a:ext cx="3708066" cy="954107"/>
          </a:xfrm>
          <a:prstGeom prst="rect">
            <a:avLst/>
          </a:prstGeom>
        </p:spPr>
        <p:txBody>
          <a:bodyPr wrap="none">
            <a:spAutoFit/>
          </a:bodyPr>
          <a:lstStyle/>
          <a:p>
            <a:pPr lvl="0">
              <a:spcBef>
                <a:spcPct val="0"/>
              </a:spcBef>
              <a:defRPr/>
            </a:pPr>
            <a:r>
              <a:rPr lang="en-US" sz="2800" dirty="0" smtClean="0"/>
              <a:t>Culture: H.influenzae on</a:t>
            </a:r>
          </a:p>
          <a:p>
            <a:pPr lvl="0">
              <a:spcBef>
                <a:spcPct val="0"/>
              </a:spcBef>
              <a:defRPr/>
            </a:pPr>
            <a:r>
              <a:rPr lang="en-US" sz="2800" dirty="0" smtClean="0"/>
              <a:t> chocolate agar</a:t>
            </a:r>
            <a:endParaRPr lang="ar-SA" sz="2800" dirty="0"/>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ahmed\ahmed 016.jpg"/>
          <p:cNvPicPr>
            <a:picLocks noChangeAspect="1" noChangeArrowheads="1"/>
          </p:cNvPicPr>
          <p:nvPr/>
        </p:nvPicPr>
        <p:blipFill>
          <a:blip r:embed="rId2" cstate="print"/>
          <a:srcRect l="23282" r="26094" b="22529"/>
          <a:stretch>
            <a:fillRect/>
          </a:stretch>
        </p:blipFill>
        <p:spPr bwMode="auto">
          <a:xfrm>
            <a:off x="5148064" y="2276872"/>
            <a:ext cx="2880320" cy="2707658"/>
          </a:xfrm>
          <a:prstGeom prst="rect">
            <a:avLst/>
          </a:prstGeom>
          <a:noFill/>
        </p:spPr>
      </p:pic>
      <p:pic>
        <p:nvPicPr>
          <p:cNvPr id="9" name="Picture 3" descr="http://farm8.staticflickr.com/7010/6751955851_c08c49d142_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060848"/>
            <a:ext cx="2952328"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4"/>
          <p:cNvSpPr/>
          <p:nvPr/>
        </p:nvSpPr>
        <p:spPr>
          <a:xfrm>
            <a:off x="323528" y="1412776"/>
            <a:ext cx="3681392" cy="1077218"/>
          </a:xfrm>
          <a:prstGeom prst="rect">
            <a:avLst/>
          </a:prstGeom>
        </p:spPr>
        <p:txBody>
          <a:bodyPr wrap="none">
            <a:spAutoFit/>
          </a:bodyPr>
          <a:lstStyle/>
          <a:p>
            <a:r>
              <a:rPr lang="en-US" sz="3200" dirty="0" smtClean="0"/>
              <a:t>X , V, and X+V factors</a:t>
            </a:r>
          </a:p>
          <a:p>
            <a:endParaRPr lang="ar-SA" sz="3200" dirty="0"/>
          </a:p>
        </p:txBody>
      </p:sp>
      <p:sp>
        <p:nvSpPr>
          <p:cNvPr id="11" name="مستطيل 10"/>
          <p:cNvSpPr/>
          <p:nvPr/>
        </p:nvSpPr>
        <p:spPr>
          <a:xfrm>
            <a:off x="5436096" y="1556792"/>
            <a:ext cx="3240360" cy="584775"/>
          </a:xfrm>
          <a:prstGeom prst="rect">
            <a:avLst/>
          </a:prstGeom>
        </p:spPr>
        <p:txBody>
          <a:bodyPr wrap="square">
            <a:spAutoFit/>
          </a:bodyPr>
          <a:lstStyle/>
          <a:p>
            <a:r>
              <a:rPr lang="en-US" sz="3200" dirty="0" smtClean="0"/>
              <a:t>Satellitisim:</a:t>
            </a:r>
            <a:endParaRPr lang="en-US" sz="3200" dirty="0"/>
          </a:p>
        </p:txBody>
      </p:sp>
      <p:sp>
        <p:nvSpPr>
          <p:cNvPr id="12" name="مستطيل 11"/>
          <p:cNvSpPr/>
          <p:nvPr/>
        </p:nvSpPr>
        <p:spPr>
          <a:xfrm>
            <a:off x="4932040" y="5085184"/>
            <a:ext cx="4211960" cy="1631216"/>
          </a:xfrm>
          <a:prstGeom prst="rect">
            <a:avLst/>
          </a:prstGeom>
        </p:spPr>
        <p:txBody>
          <a:bodyPr wrap="square">
            <a:spAutoFit/>
          </a:bodyPr>
          <a:lstStyle/>
          <a:p>
            <a:r>
              <a:rPr lang="en-US" sz="2000" dirty="0" smtClean="0">
                <a:latin typeface="Times New Roman" pitchFamily="18" charset="0"/>
                <a:cs typeface="Times New Roman" pitchFamily="18" charset="0"/>
              </a:rPr>
              <a:t>Growth on blood agar showing satellitisim adjacent to a streak of S.aureus. </a:t>
            </a:r>
            <a:r>
              <a:rPr lang="en-US" sz="2000" dirty="0" err="1" smtClean="0">
                <a:latin typeface="Times New Roman" pitchFamily="18" charset="0"/>
                <a:cs typeface="Times New Roman" pitchFamily="18" charset="0"/>
              </a:rPr>
              <a:t>S.ureus</a:t>
            </a:r>
            <a:r>
              <a:rPr lang="en-US" sz="2000" dirty="0" smtClean="0">
                <a:latin typeface="Times New Roman" pitchFamily="18" charset="0"/>
                <a:cs typeface="Times New Roman" pitchFamily="18" charset="0"/>
              </a:rPr>
              <a:t> producing surplus factor increasing growth of adjacent H.influenzae</a:t>
            </a:r>
            <a:endParaRPr lang="en-US" sz="2000" dirty="0">
              <a:latin typeface="Times New Roman" pitchFamily="18" charset="0"/>
              <a:cs typeface="Times New Roman" pitchFamily="18" charset="0"/>
            </a:endParaRPr>
          </a:p>
        </p:txBody>
      </p:sp>
      <p:sp>
        <p:nvSpPr>
          <p:cNvPr id="13" name="Rectangle 1"/>
          <p:cNvSpPr>
            <a:spLocks noChangeArrowheads="1"/>
          </p:cNvSpPr>
          <p:nvPr/>
        </p:nvSpPr>
        <p:spPr bwMode="auto">
          <a:xfrm>
            <a:off x="0" y="5208294"/>
            <a:ext cx="38164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eaLnBrk="1" fontAlgn="base" latinLnBrk="0" hangingPunct="1">
              <a:lnSpc>
                <a:spcPct val="100000"/>
              </a:lnSpc>
              <a:spcBef>
                <a:spcPct val="0"/>
              </a:spcBef>
              <a:spcAft>
                <a:spcPct val="0"/>
              </a:spcAft>
              <a:buClrTx/>
              <a:buSzTx/>
              <a:buFontTx/>
              <a:buNone/>
              <a:tabLst>
                <a:tab pos="0" algn="l"/>
                <a:tab pos="900113"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influenzae :Growth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arround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XV factors( requires both factors XV&gt;</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no growth </a:t>
            </a:r>
            <a:r>
              <a:rPr kumimoji="0" lang="en-US" sz="2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arround</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X or V alone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مستطيل 13"/>
          <p:cNvSpPr/>
          <p:nvPr/>
        </p:nvSpPr>
        <p:spPr>
          <a:xfrm>
            <a:off x="827584" y="188640"/>
            <a:ext cx="8316416" cy="1077218"/>
          </a:xfrm>
          <a:prstGeom prst="rect">
            <a:avLst/>
          </a:prstGeom>
        </p:spPr>
        <p:txBody>
          <a:bodyPr wrap="square">
            <a:spAutoFit/>
          </a:bodyPr>
          <a:lstStyle/>
          <a:p>
            <a:r>
              <a:rPr lang="en-US" sz="3200" b="1" dirty="0" smtClean="0"/>
              <a:t>Bacterial meningitis:  </a:t>
            </a:r>
            <a:r>
              <a:rPr lang="en-US" sz="3200" b="1" dirty="0" err="1" smtClean="0"/>
              <a:t>H.influenza</a:t>
            </a:r>
            <a:r>
              <a:rPr lang="en-US" sz="3200" b="1" dirty="0" smtClean="0"/>
              <a:t> Meningitis</a:t>
            </a:r>
            <a:r>
              <a:rPr lang="en-US" sz="3200" dirty="0" smtClean="0"/>
              <a:t>: </a:t>
            </a:r>
            <a:r>
              <a:rPr lang="en-US" sz="3200" b="1" dirty="0" smtClean="0"/>
              <a:t> </a:t>
            </a:r>
          </a:p>
          <a:p>
            <a:endParaRPr lang="en-US" sz="3200" dirty="0"/>
          </a:p>
        </p:txBody>
      </p:sp>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LOGGER_PHOTO_ID_5142939988605815634" descr="http://bp0.blogger.com/_8zA0UAJjJ5s/R19kq9IAS1I/AAAAAAAAAMQ/ZrVy7GdsYaM/s320/e.coli+mac%27s.jpg"/>
          <p:cNvPicPr/>
          <p:nvPr/>
        </p:nvPicPr>
        <p:blipFill>
          <a:blip r:embed="rId2" cstate="print"/>
          <a:srcRect l="9028" r="11458"/>
          <a:stretch>
            <a:fillRect/>
          </a:stretch>
        </p:blipFill>
        <p:spPr bwMode="auto">
          <a:xfrm>
            <a:off x="228600" y="2438400"/>
            <a:ext cx="3528391" cy="2880320"/>
          </a:xfrm>
          <a:prstGeom prst="rect">
            <a:avLst/>
          </a:prstGeom>
          <a:noFill/>
          <a:ln w="9525">
            <a:noFill/>
            <a:miter lim="800000"/>
            <a:headEnd/>
            <a:tailEnd/>
          </a:ln>
        </p:spPr>
      </p:pic>
      <p:sp>
        <p:nvSpPr>
          <p:cNvPr id="6" name="Rectangle 1"/>
          <p:cNvSpPr>
            <a:spLocks noChangeArrowheads="1"/>
          </p:cNvSpPr>
          <p:nvPr/>
        </p:nvSpPr>
        <p:spPr bwMode="auto">
          <a:xfrm>
            <a:off x="0" y="5486400"/>
            <a:ext cx="48965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1" u="none" strike="noStrike" cap="none" normalizeH="0" baseline="0" dirty="0" smtClean="0">
                <a:ln>
                  <a:noFill/>
                </a:ln>
                <a:solidFill>
                  <a:schemeClr val="tx1"/>
                </a:solidFill>
                <a:effectLst/>
                <a:latin typeface="Verdana" pitchFamily="34" charset="0"/>
                <a:ea typeface="Calibri" pitchFamily="34" charset="0"/>
                <a:cs typeface="Arial" pitchFamily="34" charset="0"/>
              </a:rPr>
              <a:t>Escherichia coli</a:t>
            </a:r>
            <a:r>
              <a:rPr kumimoji="0" lang="en-US" sz="24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on MacConkey agar plate:</a:t>
            </a:r>
            <a:r>
              <a:rPr kumimoji="0" lang="en-US"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appear pink as they ferment lactose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http://www.alexmedonline.com/students/alexmed/subjects/microbiology/microscopicatlas/ypgs.jpg"/>
          <p:cNvPicPr>
            <a:picLocks noChangeAspect="1" noChangeArrowheads="1"/>
          </p:cNvPicPr>
          <p:nvPr/>
        </p:nvPicPr>
        <p:blipFill>
          <a:blip r:embed="rId3" cstate="print"/>
          <a:srcRect/>
          <a:stretch>
            <a:fillRect/>
          </a:stretch>
        </p:blipFill>
        <p:spPr bwMode="auto">
          <a:xfrm>
            <a:off x="5410200" y="3048000"/>
            <a:ext cx="3207547" cy="2448273"/>
          </a:xfrm>
          <a:prstGeom prst="rect">
            <a:avLst/>
          </a:prstGeom>
          <a:noFill/>
        </p:spPr>
      </p:pic>
      <p:sp>
        <p:nvSpPr>
          <p:cNvPr id="8" name="مستطيل 7"/>
          <p:cNvSpPr/>
          <p:nvPr/>
        </p:nvSpPr>
        <p:spPr>
          <a:xfrm>
            <a:off x="5687616" y="5638800"/>
            <a:ext cx="3456384" cy="830997"/>
          </a:xfrm>
          <a:prstGeom prst="rect">
            <a:avLst/>
          </a:prstGeom>
        </p:spPr>
        <p:txBody>
          <a:bodyPr wrap="square">
            <a:spAutoFit/>
          </a:bodyPr>
          <a:lstStyle/>
          <a:p>
            <a:pPr lvl="0" algn="ctr">
              <a:spcBef>
                <a:spcPct val="0"/>
              </a:spcBef>
              <a:defRPr/>
            </a:pPr>
            <a:r>
              <a:rPr lang="en-US" sz="2400" b="1" dirty="0"/>
              <a:t>gram negative bacilli</a:t>
            </a:r>
            <a:r>
              <a:rPr lang="en-US" sz="2400" dirty="0"/>
              <a:t/>
            </a:r>
            <a:br>
              <a:rPr lang="en-US" sz="2400" dirty="0"/>
            </a:br>
            <a:endParaRPr lang="en-US" sz="2400" dirty="0"/>
          </a:p>
        </p:txBody>
      </p:sp>
      <p:sp>
        <p:nvSpPr>
          <p:cNvPr id="9" name="مستطيل 8"/>
          <p:cNvSpPr/>
          <p:nvPr/>
        </p:nvSpPr>
        <p:spPr>
          <a:xfrm>
            <a:off x="304800" y="1371600"/>
            <a:ext cx="8064896" cy="954107"/>
          </a:xfrm>
          <a:prstGeom prst="rect">
            <a:avLst/>
          </a:prstGeom>
        </p:spPr>
        <p:txBody>
          <a:bodyPr wrap="square">
            <a:spAutoFit/>
          </a:bodyPr>
          <a:lstStyle/>
          <a:p>
            <a:pPr lvl="0"/>
            <a:r>
              <a:rPr lang="en-US" sz="2800" dirty="0" smtClean="0"/>
              <a:t>Neonatal meningitis is most common due to</a:t>
            </a:r>
          </a:p>
          <a:p>
            <a:r>
              <a:rPr lang="en-US" sz="2800" dirty="0" smtClean="0"/>
              <a:t>Colonization of infants with </a:t>
            </a:r>
            <a:r>
              <a:rPr lang="en-US" sz="2800" i="1" dirty="0" smtClean="0"/>
              <a:t>E. coli</a:t>
            </a:r>
            <a:r>
              <a:rPr lang="en-US" sz="2800" dirty="0" smtClean="0"/>
              <a:t> at delivery is</a:t>
            </a:r>
            <a:endParaRPr lang="en-US" sz="2800" dirty="0"/>
          </a:p>
        </p:txBody>
      </p:sp>
      <p:sp>
        <p:nvSpPr>
          <p:cNvPr id="10" name="مستطيل 9"/>
          <p:cNvSpPr/>
          <p:nvPr/>
        </p:nvSpPr>
        <p:spPr>
          <a:xfrm>
            <a:off x="914400" y="609600"/>
            <a:ext cx="7920880" cy="646331"/>
          </a:xfrm>
          <a:prstGeom prst="rect">
            <a:avLst/>
          </a:prstGeom>
        </p:spPr>
        <p:txBody>
          <a:bodyPr wrap="square">
            <a:spAutoFit/>
          </a:bodyPr>
          <a:lstStyle/>
          <a:p>
            <a:r>
              <a:rPr lang="en-US" sz="3600" b="1" dirty="0" smtClean="0"/>
              <a:t>Bacterial meningitis: </a:t>
            </a:r>
            <a:r>
              <a:rPr lang="en-US" sz="3600" b="1" dirty="0" err="1" smtClean="0"/>
              <a:t>E.coli</a:t>
            </a:r>
            <a:r>
              <a:rPr lang="en-US" sz="3600" b="1" dirty="0" smtClean="0"/>
              <a:t> </a:t>
            </a:r>
            <a:endParaRPr lang="en-US" sz="3600" dirty="0"/>
          </a:p>
        </p:txBody>
      </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3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85000" lnSpcReduction="20000"/>
          </a:bodyPr>
          <a:lstStyle/>
          <a:p>
            <a:pPr marL="273050" indent="-7938" algn="just" rtl="0">
              <a:buNone/>
            </a:pPr>
            <a:r>
              <a:rPr lang="en-US" sz="4000" b="1" dirty="0" smtClean="0">
                <a:latin typeface="Footlight MT Light" pitchFamily="18" charset="0"/>
              </a:rPr>
              <a:t>A </a:t>
            </a:r>
            <a:r>
              <a:rPr lang="en-US" sz="4000" b="1" dirty="0" smtClean="0">
                <a:solidFill>
                  <a:srgbClr val="FF0000"/>
                </a:solidFill>
                <a:latin typeface="Footlight MT Light" pitchFamily="18" charset="0"/>
              </a:rPr>
              <a:t>65-year-old</a:t>
            </a:r>
            <a:r>
              <a:rPr lang="en-US" sz="4000" b="1" dirty="0" smtClean="0">
                <a:latin typeface="Footlight MT Light" pitchFamily="18" charset="0"/>
              </a:rPr>
              <a:t> is referred from a general practitioner because of </a:t>
            </a:r>
            <a:r>
              <a:rPr lang="en-US" sz="4000" b="1" dirty="0" smtClean="0">
                <a:solidFill>
                  <a:srgbClr val="FF0000"/>
                </a:solidFill>
                <a:latin typeface="Footlight MT Light" pitchFamily="18" charset="0"/>
              </a:rPr>
              <a:t>headache, fever, excessive sweating at night, and weight loss over the last 4-5 months</a:t>
            </a:r>
            <a:r>
              <a:rPr lang="en-US" sz="4000" b="1" dirty="0" smtClean="0">
                <a:latin typeface="Footlight MT Light" pitchFamily="18" charset="0"/>
              </a:rPr>
              <a:t>. He has </a:t>
            </a:r>
            <a:r>
              <a:rPr lang="en-US" sz="4000" b="1" dirty="0" smtClean="0">
                <a:solidFill>
                  <a:srgbClr val="FF0000"/>
                </a:solidFill>
                <a:latin typeface="Footlight MT Light" pitchFamily="18" charset="0"/>
              </a:rPr>
              <a:t>lost his appetite </a:t>
            </a:r>
            <a:r>
              <a:rPr lang="en-US" sz="4000" b="1" dirty="0" smtClean="0">
                <a:latin typeface="Footlight MT Light" pitchFamily="18" charset="0"/>
              </a:rPr>
              <a:t>for food. On examination, there is </a:t>
            </a:r>
            <a:r>
              <a:rPr lang="en-US" sz="4000" b="1" dirty="0" smtClean="0">
                <a:solidFill>
                  <a:srgbClr val="FF0000"/>
                </a:solidFill>
                <a:latin typeface="Footlight MT Light" pitchFamily="18" charset="0"/>
              </a:rPr>
              <a:t>neck rigidity</a:t>
            </a:r>
            <a:r>
              <a:rPr lang="en-US" sz="4000" b="1" dirty="0" smtClean="0">
                <a:latin typeface="Footlight MT Light" pitchFamily="18" charset="0"/>
              </a:rPr>
              <a:t>. Laboratory tests including blood count, serum and electrolytes, blood urea, </a:t>
            </a:r>
            <a:r>
              <a:rPr lang="en-US" sz="4000" b="1" dirty="0" err="1" smtClean="0">
                <a:latin typeface="Footlight MT Light" pitchFamily="18" charset="0"/>
              </a:rPr>
              <a:t>creatinine</a:t>
            </a:r>
            <a:r>
              <a:rPr lang="en-US" sz="4000" b="1" dirty="0" smtClean="0">
                <a:latin typeface="Footlight MT Light" pitchFamily="18" charset="0"/>
              </a:rPr>
              <a:t> and </a:t>
            </a:r>
            <a:r>
              <a:rPr lang="en-US" sz="4000" b="1" dirty="0" smtClean="0">
                <a:solidFill>
                  <a:srgbClr val="FF0000"/>
                </a:solidFill>
                <a:latin typeface="Footlight MT Light" pitchFamily="18" charset="0"/>
              </a:rPr>
              <a:t>blood culture </a:t>
            </a:r>
            <a:r>
              <a:rPr lang="en-US" sz="4000" b="1" dirty="0" smtClean="0">
                <a:latin typeface="Footlight MT Light" pitchFamily="18" charset="0"/>
              </a:rPr>
              <a:t>are all normal. The doctors decides to do a lumber puncture.</a:t>
            </a:r>
          </a:p>
          <a:p>
            <a:pPr marL="273050" indent="-7938" algn="just" rtl="0">
              <a:buNone/>
            </a:pPr>
            <a:endParaRPr lang="en-US" sz="4000" b="1" dirty="0" smtClean="0">
              <a:latin typeface="Footlight MT Light" pitchFamily="18" charset="0"/>
            </a:endParaRPr>
          </a:p>
          <a:p>
            <a:pPr marL="273050" indent="-7938" algn="just" rtl="0">
              <a:buNone/>
            </a:pPr>
            <a:r>
              <a:rPr lang="en-US" sz="4000" b="1" dirty="0" smtClean="0">
                <a:latin typeface="Footlight MT Light" pitchFamily="18" charset="0"/>
              </a:rPr>
              <a:t>The results of the </a:t>
            </a:r>
            <a:r>
              <a:rPr lang="en-US" sz="4000" b="1" dirty="0" smtClean="0">
                <a:solidFill>
                  <a:srgbClr val="FF0000"/>
                </a:solidFill>
                <a:latin typeface="Footlight MT Light" pitchFamily="18" charset="0"/>
              </a:rPr>
              <a:t>lumber puncture </a:t>
            </a:r>
            <a:r>
              <a:rPr lang="en-US" sz="4000" b="1" dirty="0" smtClean="0">
                <a:latin typeface="Footlight MT Light" pitchFamily="18" charset="0"/>
              </a:rPr>
              <a:t>are shown in the next slide:</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91820"/>
          <a:ext cx="8229600" cy="6260105"/>
        </p:xfrm>
        <a:graphic>
          <a:graphicData uri="http://schemas.openxmlformats.org/drawingml/2006/table">
            <a:tbl>
              <a:tblPr rtl="1" firstRow="1" bandRow="1">
                <a:tableStyleId>{5C22544A-7EE6-4342-B048-85BDC9FD1C3A}</a:tableStyleId>
              </a:tblPr>
              <a:tblGrid>
                <a:gridCol w="2346158"/>
                <a:gridCol w="3140242"/>
                <a:gridCol w="2743200"/>
              </a:tblGrid>
              <a:tr h="958961">
                <a:tc>
                  <a:txBody>
                    <a:bodyPr/>
                    <a:lstStyle/>
                    <a:p>
                      <a:pPr algn="ctr" rtl="1"/>
                      <a:r>
                        <a:rPr lang="en-US" sz="2400" dirty="0" smtClean="0">
                          <a:solidFill>
                            <a:srgbClr val="FF0000"/>
                          </a:solidFill>
                        </a:rPr>
                        <a:t>Normal Range</a:t>
                      </a:r>
                      <a:endParaRPr lang="ar-SA" sz="2400" dirty="0">
                        <a:solidFill>
                          <a:srgbClr val="FF0000"/>
                        </a:solidFill>
                      </a:endParaRPr>
                    </a:p>
                  </a:txBody>
                  <a:tcPr/>
                </a:tc>
                <a:tc>
                  <a:txBody>
                    <a:bodyPr/>
                    <a:lstStyle/>
                    <a:p>
                      <a:pPr algn="ctr" rtl="1"/>
                      <a:r>
                        <a:rPr lang="en-US" sz="2400" dirty="0" smtClean="0">
                          <a:solidFill>
                            <a:srgbClr val="FF0000"/>
                          </a:solidFill>
                        </a:rPr>
                        <a:t>Patient’s Result</a:t>
                      </a:r>
                      <a:endParaRPr lang="ar-SA" sz="2400" dirty="0">
                        <a:solidFill>
                          <a:srgbClr val="FF0000"/>
                        </a:solidFill>
                      </a:endParaRPr>
                    </a:p>
                  </a:txBody>
                  <a:tcPr/>
                </a:tc>
                <a:tc>
                  <a:txBody>
                    <a:bodyPr/>
                    <a:lstStyle/>
                    <a:p>
                      <a:pPr algn="ctr" rtl="1"/>
                      <a:r>
                        <a:rPr lang="en-US" sz="2400" dirty="0" smtClean="0">
                          <a:solidFill>
                            <a:srgbClr val="FF0000"/>
                          </a:solidFill>
                        </a:rPr>
                        <a:t>CSF</a:t>
                      </a:r>
                      <a:endParaRPr lang="ar-SA" sz="2400" dirty="0">
                        <a:solidFill>
                          <a:srgbClr val="FF0000"/>
                        </a:solidFill>
                      </a:endParaRPr>
                    </a:p>
                  </a:txBody>
                  <a:tcPr/>
                </a:tc>
              </a:tr>
              <a:tr h="958961">
                <a:tc>
                  <a:txBody>
                    <a:bodyPr/>
                    <a:lstStyle/>
                    <a:p>
                      <a:pPr algn="l" rtl="1"/>
                      <a:r>
                        <a:rPr lang="en-US" sz="2400" dirty="0" smtClean="0"/>
                        <a:t>Clear</a:t>
                      </a:r>
                      <a:endParaRPr lang="ar-SA" sz="2400" dirty="0"/>
                    </a:p>
                  </a:txBody>
                  <a:tcPr/>
                </a:tc>
                <a:tc>
                  <a:txBody>
                    <a:bodyPr/>
                    <a:lstStyle/>
                    <a:p>
                      <a:pPr algn="l" rtl="1"/>
                      <a:r>
                        <a:rPr lang="en-US" sz="2400" dirty="0" smtClean="0"/>
                        <a:t>Turbid</a:t>
                      </a:r>
                      <a:endParaRPr lang="ar-SA" sz="2400" dirty="0"/>
                    </a:p>
                  </a:txBody>
                  <a:tcPr/>
                </a:tc>
                <a:tc>
                  <a:txBody>
                    <a:bodyPr/>
                    <a:lstStyle/>
                    <a:p>
                      <a:pPr algn="l" rtl="1"/>
                      <a:r>
                        <a:rPr lang="en-US" sz="2400" dirty="0" smtClean="0"/>
                        <a:t>Appearance </a:t>
                      </a:r>
                      <a:endParaRPr lang="ar-SA" sz="2400" dirty="0"/>
                    </a:p>
                  </a:txBody>
                  <a:tcPr/>
                </a:tc>
              </a:tr>
              <a:tr h="1465300">
                <a:tc>
                  <a:txBody>
                    <a:bodyPr/>
                    <a:lstStyle/>
                    <a:p>
                      <a:pPr algn="l" rtl="1"/>
                      <a:r>
                        <a:rPr lang="en-US" sz="2400" dirty="0" smtClean="0"/>
                        <a:t>Few (&lt;5 cells/mm3)</a:t>
                      </a:r>
                      <a:endParaRPr lang="ar-SA" sz="2400" dirty="0"/>
                    </a:p>
                  </a:txBody>
                  <a:tcPr/>
                </a:tc>
                <a:tc>
                  <a:txBody>
                    <a:bodyPr/>
                    <a:lstStyle/>
                    <a:p>
                      <a:pPr algn="l" rtl="1"/>
                      <a:r>
                        <a:rPr lang="en-US" sz="2400" dirty="0" smtClean="0"/>
                        <a:t>300 per mm3</a:t>
                      </a:r>
                    </a:p>
                    <a:p>
                      <a:pPr algn="l" rtl="1"/>
                      <a:r>
                        <a:rPr lang="en-US" sz="2400" dirty="0" smtClean="0"/>
                        <a:t>Mainly lymphocytes</a:t>
                      </a:r>
                      <a:r>
                        <a:rPr lang="en-US" sz="2400" baseline="0" dirty="0" smtClean="0"/>
                        <a:t> </a:t>
                      </a:r>
                      <a:endParaRPr lang="ar-SA" sz="2400" dirty="0"/>
                    </a:p>
                  </a:txBody>
                  <a:tcPr/>
                </a:tc>
                <a:tc>
                  <a:txBody>
                    <a:bodyPr/>
                    <a:lstStyle/>
                    <a:p>
                      <a:pPr algn="l" rtl="1"/>
                      <a:r>
                        <a:rPr lang="en-US" sz="2400" dirty="0" smtClean="0"/>
                        <a:t>WBC and</a:t>
                      </a:r>
                      <a:r>
                        <a:rPr lang="en-US" sz="2400" baseline="0" dirty="0" smtClean="0"/>
                        <a:t> differential</a:t>
                      </a:r>
                      <a:endParaRPr lang="ar-SA" sz="2400" dirty="0"/>
                    </a:p>
                  </a:txBody>
                  <a:tcPr/>
                </a:tc>
              </a:tr>
              <a:tr h="958961">
                <a:tc>
                  <a:txBody>
                    <a:bodyPr/>
                    <a:lstStyle/>
                    <a:p>
                      <a:pPr algn="l" rtl="1"/>
                      <a:r>
                        <a:rPr lang="en-US" sz="2400" dirty="0" smtClean="0"/>
                        <a:t>0.1-0.4</a:t>
                      </a:r>
                      <a:r>
                        <a:rPr lang="en-US" sz="2400" baseline="0" dirty="0" smtClean="0"/>
                        <a:t> g/L</a:t>
                      </a:r>
                      <a:endParaRPr lang="ar-SA" sz="2400" dirty="0"/>
                    </a:p>
                  </a:txBody>
                  <a:tcPr/>
                </a:tc>
                <a:tc>
                  <a:txBody>
                    <a:bodyPr/>
                    <a:lstStyle/>
                    <a:p>
                      <a:pPr algn="l" rtl="1"/>
                      <a:r>
                        <a:rPr lang="en-US" sz="2400" dirty="0" smtClean="0"/>
                        <a:t>0.8</a:t>
                      </a:r>
                      <a:endParaRPr lang="ar-SA" sz="2400" dirty="0"/>
                    </a:p>
                  </a:txBody>
                  <a:tcPr/>
                </a:tc>
                <a:tc>
                  <a:txBody>
                    <a:bodyPr/>
                    <a:lstStyle/>
                    <a:p>
                      <a:pPr algn="l" rtl="1"/>
                      <a:r>
                        <a:rPr lang="en-US" sz="2400" dirty="0" smtClean="0"/>
                        <a:t>Protein </a:t>
                      </a:r>
                      <a:endParaRPr lang="ar-SA" sz="2400" dirty="0"/>
                    </a:p>
                  </a:txBody>
                  <a:tcPr/>
                </a:tc>
              </a:tr>
              <a:tr h="958961">
                <a:tc>
                  <a:txBody>
                    <a:bodyPr/>
                    <a:lstStyle/>
                    <a:p>
                      <a:pPr algn="l" rtl="1"/>
                      <a:r>
                        <a:rPr lang="en-US" sz="2400" dirty="0" smtClean="0"/>
                        <a:t>3.0-4.5 </a:t>
                      </a:r>
                      <a:r>
                        <a:rPr lang="en-US" sz="2400" dirty="0" err="1" smtClean="0"/>
                        <a:t>mmol</a:t>
                      </a:r>
                      <a:r>
                        <a:rPr lang="en-US" sz="2400" dirty="0" smtClean="0"/>
                        <a:t>/L</a:t>
                      </a:r>
                      <a:endParaRPr lang="ar-SA" sz="2400" dirty="0"/>
                    </a:p>
                  </a:txBody>
                  <a:tcPr/>
                </a:tc>
                <a:tc>
                  <a:txBody>
                    <a:bodyPr/>
                    <a:lstStyle/>
                    <a:p>
                      <a:pPr algn="l" rtl="1"/>
                      <a:r>
                        <a:rPr lang="en-US" sz="2400" dirty="0" smtClean="0"/>
                        <a:t>2.0</a:t>
                      </a:r>
                      <a:endParaRPr lang="ar-SA" sz="2400" dirty="0"/>
                    </a:p>
                  </a:txBody>
                  <a:tcPr/>
                </a:tc>
                <a:tc>
                  <a:txBody>
                    <a:bodyPr/>
                    <a:lstStyle/>
                    <a:p>
                      <a:pPr algn="l" rtl="1"/>
                      <a:r>
                        <a:rPr lang="en-US" sz="2400" dirty="0" smtClean="0"/>
                        <a:t>Glucose</a:t>
                      </a:r>
                      <a:endParaRPr lang="ar-SA" sz="2400" dirty="0"/>
                    </a:p>
                  </a:txBody>
                  <a:tcPr/>
                </a:tc>
              </a:tr>
              <a:tr h="958961">
                <a:tc>
                  <a:txBody>
                    <a:bodyPr/>
                    <a:lstStyle/>
                    <a:p>
                      <a:pPr algn="l" rtl="1"/>
                      <a:r>
                        <a:rPr lang="en-US" sz="2400" dirty="0" smtClean="0"/>
                        <a:t>115-130 </a:t>
                      </a:r>
                      <a:r>
                        <a:rPr lang="en-US" sz="2400" dirty="0" err="1" smtClean="0"/>
                        <a:t>mmol</a:t>
                      </a:r>
                      <a:r>
                        <a:rPr lang="en-US" sz="2400" dirty="0" smtClean="0"/>
                        <a:t>/L</a:t>
                      </a:r>
                      <a:endParaRPr lang="ar-SA" sz="2400" dirty="0"/>
                    </a:p>
                  </a:txBody>
                  <a:tcPr/>
                </a:tc>
                <a:tc>
                  <a:txBody>
                    <a:bodyPr/>
                    <a:lstStyle/>
                    <a:p>
                      <a:pPr algn="l" rtl="1"/>
                      <a:r>
                        <a:rPr lang="en-US" sz="2400" dirty="0" smtClean="0"/>
                        <a:t>115</a:t>
                      </a:r>
                      <a:endParaRPr lang="ar-SA" sz="2400" dirty="0"/>
                    </a:p>
                  </a:txBody>
                  <a:tcPr/>
                </a:tc>
                <a:tc>
                  <a:txBody>
                    <a:bodyPr/>
                    <a:lstStyle/>
                    <a:p>
                      <a:pPr algn="l" rtl="1"/>
                      <a:r>
                        <a:rPr lang="en-US" sz="2400" dirty="0" smtClean="0"/>
                        <a:t>chloride</a:t>
                      </a:r>
                      <a:endParaRPr lang="ar-SA" sz="2400" dirty="0"/>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0"/>
            <a:ext cx="9144000" cy="6934200"/>
          </a:xfrm>
        </p:spPr>
        <p:txBody>
          <a:bodyPr>
            <a:normAutofit fontScale="85000" lnSpcReduction="20000"/>
          </a:bodyPr>
          <a:lstStyle/>
          <a:p>
            <a:pPr marL="273050" indent="-7938" algn="just" rtl="0">
              <a:buNone/>
            </a:pPr>
            <a:r>
              <a:rPr lang="en-US" sz="4000" b="1" u="sng" dirty="0" smtClean="0">
                <a:solidFill>
                  <a:srgbClr val="FF0000"/>
                </a:solidFill>
                <a:latin typeface="Footlight MT Light" pitchFamily="18" charset="0"/>
              </a:rPr>
              <a:t>QUESTION 1:</a:t>
            </a:r>
          </a:p>
          <a:p>
            <a:pPr marL="273050" indent="-7938" algn="just" rtl="0">
              <a:buNone/>
            </a:pPr>
            <a:r>
              <a:rPr lang="en-US" sz="4000" b="1" dirty="0" smtClean="0">
                <a:latin typeface="Footlight MT Light" pitchFamily="18" charset="0"/>
              </a:rPr>
              <a:t>What is your  most likely diagnosis?</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2:</a:t>
            </a:r>
          </a:p>
          <a:p>
            <a:pPr marL="273050" indent="-7938" algn="just" rtl="0">
              <a:buNone/>
            </a:pPr>
            <a:r>
              <a:rPr lang="en-US" sz="4000" b="1" dirty="0" smtClean="0">
                <a:latin typeface="Footlight MT Light" pitchFamily="18" charset="0"/>
              </a:rPr>
              <a:t>What is the most likely infection responsible?(Select only one)</a:t>
            </a:r>
            <a:endParaRPr lang="en-US" sz="4000" b="1" i="1" dirty="0" smtClean="0">
              <a:latin typeface="Footlight MT Light" pitchFamily="18" charset="0"/>
            </a:endParaRPr>
          </a:p>
          <a:p>
            <a:pPr marL="273050" indent="-7938" algn="just" rtl="0">
              <a:buFont typeface="Wingdings" pitchFamily="2" charset="2"/>
              <a:buChar char="q"/>
            </a:pPr>
            <a:r>
              <a:rPr lang="en-US" sz="4000" b="1" dirty="0" smtClean="0">
                <a:latin typeface="Footlight MT Light" pitchFamily="18" charset="0"/>
              </a:rPr>
              <a:t>Fungal infection</a:t>
            </a:r>
          </a:p>
          <a:p>
            <a:pPr marL="273050" indent="-7938" algn="just" rtl="0">
              <a:buFont typeface="Wingdings" pitchFamily="2" charset="2"/>
              <a:buChar char="q"/>
            </a:pPr>
            <a:r>
              <a:rPr lang="en-US" sz="4000" b="1" dirty="0" smtClean="0">
                <a:latin typeface="Footlight MT Light" pitchFamily="18" charset="0"/>
              </a:rPr>
              <a:t>Parasitic infection</a:t>
            </a:r>
          </a:p>
          <a:p>
            <a:pPr marL="273050" indent="-7938" algn="just" rtl="0">
              <a:buFont typeface="Wingdings" pitchFamily="2" charset="2"/>
              <a:buChar char="q"/>
            </a:pPr>
            <a:r>
              <a:rPr lang="en-US" sz="4000" b="1" dirty="0" smtClean="0">
                <a:latin typeface="Footlight MT Light" pitchFamily="18" charset="0"/>
              </a:rPr>
              <a:t>Viral infection</a:t>
            </a:r>
          </a:p>
          <a:p>
            <a:pPr marL="273050" indent="-7938" algn="just" rtl="0">
              <a:buFont typeface="Wingdings" pitchFamily="2" charset="2"/>
              <a:buChar char="q"/>
            </a:pPr>
            <a:r>
              <a:rPr lang="en-US" sz="4000" b="1" dirty="0" smtClean="0">
                <a:latin typeface="Footlight MT Light" pitchFamily="18" charset="0"/>
              </a:rPr>
              <a:t>Bacterial infection</a:t>
            </a:r>
          </a:p>
          <a:p>
            <a:pPr marL="273050" indent="-7938" algn="just" rtl="0">
              <a:buFont typeface="Wingdings" pitchFamily="2" charset="2"/>
              <a:buChar char="q"/>
            </a:pPr>
            <a:r>
              <a:rPr lang="en-US" sz="4000" b="1" dirty="0" err="1" smtClean="0">
                <a:latin typeface="Footlight MT Light" pitchFamily="18" charset="0"/>
              </a:rPr>
              <a:t>Trepanoma</a:t>
            </a:r>
            <a:r>
              <a:rPr lang="en-US" sz="4000" b="1" dirty="0" smtClean="0">
                <a:latin typeface="Footlight MT Light" pitchFamily="18" charset="0"/>
              </a:rPr>
              <a:t> </a:t>
            </a:r>
            <a:r>
              <a:rPr lang="en-US" sz="4000" b="1" dirty="0" err="1" smtClean="0">
                <a:latin typeface="Footlight MT Light" pitchFamily="18" charset="0"/>
              </a:rPr>
              <a:t>pallidum</a:t>
            </a:r>
            <a:r>
              <a:rPr lang="en-US" sz="4000" b="1" dirty="0" smtClean="0">
                <a:latin typeface="Footlight MT Light" pitchFamily="18" charset="0"/>
              </a:rPr>
              <a:t> (</a:t>
            </a:r>
            <a:r>
              <a:rPr lang="en-US" sz="4000" b="1" dirty="0" err="1" smtClean="0">
                <a:latin typeface="Footlight MT Light" pitchFamily="18" charset="0"/>
              </a:rPr>
              <a:t>Neurosyphilis</a:t>
            </a:r>
            <a:r>
              <a:rPr lang="en-US" sz="4000" b="1" dirty="0" smtClean="0">
                <a:latin typeface="Footlight MT Light" pitchFamily="18" charset="0"/>
              </a:rPr>
              <a:t>)</a:t>
            </a:r>
          </a:p>
          <a:p>
            <a:pPr marL="273050" indent="-7938" algn="just" rtl="0">
              <a:buFont typeface="Wingdings" pitchFamily="2" charset="2"/>
              <a:buChar char="q"/>
            </a:pPr>
            <a:r>
              <a:rPr lang="en-US" sz="4000" b="1" i="1" dirty="0" smtClean="0">
                <a:latin typeface="Footlight MT Light" pitchFamily="18" charset="0"/>
              </a:rPr>
              <a:t>Mycobacterium tuberculosis</a:t>
            </a: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33400"/>
            <a:ext cx="9144000" cy="1828800"/>
          </a:xfrm>
        </p:spPr>
        <p:txBody>
          <a:bodyPr>
            <a:noAutofit/>
          </a:bodyPr>
          <a:lstStyle/>
          <a:p>
            <a:pPr algn="ctr"/>
            <a:r>
              <a:rPr lang="ar-SA" sz="3200" dirty="0" smtClean="0">
                <a:solidFill>
                  <a:schemeClr val="accent3">
                    <a:lumMod val="50000"/>
                  </a:schemeClr>
                </a:solidFill>
                <a:latin typeface="Elephant" pitchFamily="18" charset="0"/>
              </a:rPr>
              <a:t/>
            </a:r>
            <a:br>
              <a:rPr lang="ar-SA"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
            </a:r>
            <a:br>
              <a:rPr lang="en-US"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
            </a:r>
            <a:br>
              <a:rPr lang="en-US" sz="3200" dirty="0" smtClean="0">
                <a:solidFill>
                  <a:schemeClr val="accent3">
                    <a:lumMod val="50000"/>
                  </a:schemeClr>
                </a:solidFill>
                <a:latin typeface="Elephant" pitchFamily="18" charset="0"/>
              </a:rPr>
            </a:br>
            <a:r>
              <a:rPr lang="ar-SA" sz="3200" dirty="0" smtClean="0">
                <a:solidFill>
                  <a:schemeClr val="accent3">
                    <a:lumMod val="50000"/>
                  </a:schemeClr>
                </a:solidFill>
                <a:latin typeface="Elephant" pitchFamily="18" charset="0"/>
              </a:rPr>
              <a:t/>
            </a:r>
            <a:br>
              <a:rPr lang="ar-SA"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This integrated Practical class:</a:t>
            </a:r>
            <a:br>
              <a:rPr lang="en-US" sz="3200" dirty="0" smtClean="0">
                <a:solidFill>
                  <a:schemeClr val="accent3">
                    <a:lumMod val="50000"/>
                  </a:schemeClr>
                </a:solidFill>
                <a:latin typeface="Elephant" pitchFamily="18" charset="0"/>
              </a:rPr>
            </a:br>
            <a:r>
              <a:rPr lang="en-US" sz="3200" dirty="0" smtClean="0">
                <a:solidFill>
                  <a:schemeClr val="accent3">
                    <a:lumMod val="50000"/>
                  </a:schemeClr>
                </a:solidFill>
                <a:latin typeface="Elephant" pitchFamily="18" charset="0"/>
              </a:rPr>
              <a:t>NERVOUS SYSTEM BLOCK (WEEK 7)</a:t>
            </a:r>
            <a:endParaRPr lang="ar-SA" sz="32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0" y="1219200"/>
            <a:ext cx="9144000" cy="5715000"/>
          </a:xfrm>
        </p:spPr>
        <p:txBody>
          <a:bodyPr>
            <a:normAutofit/>
          </a:bodyPr>
          <a:lstStyle/>
          <a:p>
            <a:pPr algn="l" rtl="0"/>
            <a:r>
              <a:rPr lang="en-US" sz="4000" b="1" dirty="0" smtClean="0">
                <a:latin typeface="Footlight MT Light" pitchFamily="18" charset="0"/>
              </a:rPr>
              <a:t>ORGANIZATION OF THE PRACTICAL CLASS:</a:t>
            </a:r>
          </a:p>
          <a:p>
            <a:pPr marL="273050" indent="-7938" algn="l" rtl="0">
              <a:buNone/>
            </a:pPr>
            <a:r>
              <a:rPr lang="en-US" sz="4000" b="1" dirty="0" smtClean="0">
                <a:latin typeface="Footlight MT Light" pitchFamily="18" charset="0"/>
              </a:rPr>
              <a:t>This practical class is for 2 hours. Students are divided into two equal groups as per information provided earlier (Group A and Group B). The class has two main components, each is about 60 minutes long.</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0"/>
            <a:ext cx="9144000" cy="6934200"/>
          </a:xfrm>
        </p:spPr>
        <p:txBody>
          <a:bodyPr>
            <a:normAutofit fontScale="92500" lnSpcReduction="10000"/>
          </a:bodyPr>
          <a:lstStyle/>
          <a:p>
            <a:pPr marL="273050" indent="-7938" algn="just" rtl="0">
              <a:buNone/>
            </a:pPr>
            <a:r>
              <a:rPr lang="en-US" sz="4000" b="1" u="sng" dirty="0" smtClean="0">
                <a:solidFill>
                  <a:srgbClr val="FF0000"/>
                </a:solidFill>
                <a:latin typeface="Footlight MT Light" pitchFamily="18" charset="0"/>
              </a:rPr>
              <a:t>QUESTION 3:</a:t>
            </a:r>
          </a:p>
          <a:p>
            <a:pPr marL="273050" indent="-7938" algn="just" rtl="0">
              <a:buNone/>
            </a:pPr>
            <a:r>
              <a:rPr lang="en-US" sz="4000" b="1" dirty="0" smtClean="0">
                <a:latin typeface="Footlight MT Light" pitchFamily="18" charset="0"/>
              </a:rPr>
              <a:t>What is your justification for your answer to question two?</a:t>
            </a:r>
          </a:p>
          <a:p>
            <a:pPr marL="273050" indent="-7938" algn="just" rtl="0">
              <a:buNone/>
            </a:pPr>
            <a:r>
              <a:rPr lang="en-US" sz="4000" b="1" dirty="0" smtClean="0">
                <a:latin typeface="Footlight MT Light" pitchFamily="18" charset="0"/>
              </a:rPr>
              <a:t>……………………………………………………………………………………………………………………</a:t>
            </a:r>
          </a:p>
          <a:p>
            <a:pPr marL="273050" indent="-7938" algn="just" rtl="0">
              <a:buNone/>
            </a:pPr>
            <a:r>
              <a:rPr lang="en-US" sz="4000" b="1" u="sng" dirty="0" smtClean="0">
                <a:solidFill>
                  <a:srgbClr val="FF0000"/>
                </a:solidFill>
                <a:latin typeface="Footlight MT Light" pitchFamily="18" charset="0"/>
              </a:rPr>
              <a:t>QUESTION 4:</a:t>
            </a:r>
          </a:p>
          <a:p>
            <a:pPr marL="273050" indent="-7938" algn="just" rtl="0">
              <a:buNone/>
            </a:pPr>
            <a:r>
              <a:rPr lang="en-US" sz="4000" b="1" dirty="0" smtClean="0">
                <a:latin typeface="Footlight MT Light" pitchFamily="18" charset="0"/>
              </a:rPr>
              <a:t>What further investigation would you like to do at this stage? (State 3)</a:t>
            </a:r>
          </a:p>
          <a:p>
            <a:pPr marL="273050" indent="-7938" algn="just" rtl="0">
              <a:buNone/>
            </a:pPr>
            <a:r>
              <a:rPr lang="en-US" sz="4000" b="1" dirty="0" smtClean="0">
                <a:latin typeface="Footlight MT Light" pitchFamily="18" charset="0"/>
              </a:rPr>
              <a:t>……………………………………………………………………………………………………………………</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Fast Smear  and TB Culture</a:t>
            </a:r>
            <a:endParaRPr lang="en-US" dirty="0"/>
          </a:p>
        </p:txBody>
      </p:sp>
      <p:sp>
        <p:nvSpPr>
          <p:cNvPr id="3" name="Content Placeholder 2"/>
          <p:cNvSpPr>
            <a:spLocks noGrp="1"/>
          </p:cNvSpPr>
          <p:nvPr>
            <p:ph idx="1"/>
          </p:nvPr>
        </p:nvSpPr>
        <p:spPr/>
        <p:txBody>
          <a:bodyPr/>
          <a:lstStyle/>
          <a:p>
            <a:endParaRPr lang="en-US"/>
          </a:p>
        </p:txBody>
      </p:sp>
      <p:pic>
        <p:nvPicPr>
          <p:cNvPr id="4" name="Picture 2" descr="Picture60"/>
          <p:cNvPicPr>
            <a:picLocks noChangeAspect="1" noChangeArrowheads="1"/>
          </p:cNvPicPr>
          <p:nvPr/>
        </p:nvPicPr>
        <p:blipFill>
          <a:blip r:embed="rId2" cstate="print"/>
          <a:srcRect/>
          <a:stretch>
            <a:fillRect/>
          </a:stretch>
        </p:blipFill>
        <p:spPr>
          <a:xfrm>
            <a:off x="457200" y="1905000"/>
            <a:ext cx="4541198" cy="3276600"/>
          </a:xfrm>
          <a:prstGeom prst="rect">
            <a:avLst/>
          </a:prstGeom>
          <a:noFill/>
        </p:spPr>
      </p:pic>
      <p:pic>
        <p:nvPicPr>
          <p:cNvPr id="5" name="Picture 3"/>
          <p:cNvPicPr>
            <a:picLocks noChangeAspect="1" noChangeArrowheads="1"/>
          </p:cNvPicPr>
          <p:nvPr/>
        </p:nvPicPr>
        <p:blipFill>
          <a:blip r:embed="rId3" cstate="print"/>
          <a:srcRect/>
          <a:stretch>
            <a:fillRect/>
          </a:stretch>
        </p:blipFill>
        <p:spPr>
          <a:xfrm>
            <a:off x="4953000" y="1905000"/>
            <a:ext cx="3810000" cy="4525963"/>
          </a:xfrm>
          <a:prstGeom prst="rect">
            <a:avLst/>
          </a:prstGeom>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COMPONENT ONE</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92500" lnSpcReduction="20000"/>
          </a:bodyPr>
          <a:lstStyle/>
          <a:p>
            <a:pPr marL="273050" indent="-7938" algn="just" rtl="0">
              <a:buNone/>
            </a:pPr>
            <a:r>
              <a:rPr lang="en-US" sz="4000" b="1" dirty="0" smtClean="0">
                <a:latin typeface="Footlight MT Light" pitchFamily="18" charset="0"/>
              </a:rPr>
              <a:t>Group A will start by completing component one of the practical class. The venue for this component is the Third Floor, College Building, Pharmacology Lab. This component comprises three cases at a time. The time allocated for each case is 12 minutes. Each case will be followed by a tutor discussion and model answer (5 minutes). The tutors will then guide you to move to the next case. At the end of this component, the </a:t>
            </a:r>
            <a:r>
              <a:rPr lang="en-US" sz="4000" b="1" dirty="0" err="1" smtClean="0">
                <a:latin typeface="Footlight MT Light" pitchFamily="18" charset="0"/>
              </a:rPr>
              <a:t>turtor</a:t>
            </a:r>
            <a:r>
              <a:rPr lang="en-US" sz="4000" b="1" dirty="0" smtClean="0">
                <a:latin typeface="Footlight MT Light" pitchFamily="18" charset="0"/>
              </a:rPr>
              <a:t> will guide you to do component two of the practical class.</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COMPONENT TWO</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92500"/>
          </a:bodyPr>
          <a:lstStyle/>
          <a:p>
            <a:pPr marL="273050" indent="-7938" algn="just" rtl="0">
              <a:buNone/>
            </a:pPr>
            <a:r>
              <a:rPr lang="en-US" sz="4000" b="1" dirty="0" smtClean="0">
                <a:latin typeface="Footlight MT Light" pitchFamily="18" charset="0"/>
              </a:rPr>
              <a:t>Group B will start by completing component two of the practical class. The venue for this component is the Second Level, College Building, Multipurpose Lab. This component comprises a 10 minute video on Lab Safety procedures. The hands-on training practical component for about 40 minutes. At the end of this component, the tutor will guide you to do component one of the practical class.</a:t>
            </a: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1219200"/>
            <a:ext cx="9144000" cy="5715000"/>
          </a:xfrm>
        </p:spPr>
        <p:txBody>
          <a:bodyPr>
            <a:normAutofit/>
          </a:bodyPr>
          <a:lstStyle/>
          <a:p>
            <a:pPr marL="273050" indent="-7938" algn="just" rtl="0">
              <a:buNone/>
            </a:pPr>
            <a:r>
              <a:rPr lang="en-US" sz="4000" b="1" dirty="0" smtClean="0">
                <a:latin typeface="Footlight MT Light" pitchFamily="18" charset="0"/>
              </a:rPr>
              <a:t>All students after completing both components of the practical class have to complete a questionnaire (10 minutes). </a:t>
            </a:r>
            <a:r>
              <a:rPr lang="en-US" sz="4000" b="1" u="sng" dirty="0" smtClean="0">
                <a:latin typeface="Footlight MT Light" pitchFamily="18" charset="0"/>
              </a:rPr>
              <a:t>The attendance of the practical will be taken at the end of the practical and after completing the questionnaire.</a:t>
            </a:r>
            <a:endParaRPr lang="ar-SA" sz="4000" u="sng"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0"/>
            <a:ext cx="9144000" cy="1828800"/>
          </a:xfrm>
        </p:spPr>
        <p:txBody>
          <a:bodyPr>
            <a:noAutofit/>
          </a:bodyPr>
          <a:lstStyle/>
          <a:p>
            <a:pPr algn="ctr"/>
            <a:r>
              <a:rPr lang="ar-SA" sz="4400" dirty="0" smtClean="0">
                <a:solidFill>
                  <a:schemeClr val="accent3">
                    <a:lumMod val="50000"/>
                  </a:schemeClr>
                </a:solidFill>
                <a:latin typeface="Elephant" pitchFamily="18" charset="0"/>
              </a:rPr>
              <a:t/>
            </a:r>
            <a:br>
              <a:rPr lang="ar-SA"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
            </a:r>
            <a:br>
              <a:rPr lang="en-US" sz="4400" dirty="0" smtClean="0">
                <a:solidFill>
                  <a:schemeClr val="accent3">
                    <a:lumMod val="50000"/>
                  </a:schemeClr>
                </a:solidFill>
                <a:latin typeface="Elephant" pitchFamily="18" charset="0"/>
              </a:rPr>
            </a:br>
            <a:r>
              <a:rPr lang="en-US" sz="4400" dirty="0" smtClean="0">
                <a:solidFill>
                  <a:schemeClr val="accent3">
                    <a:lumMod val="50000"/>
                  </a:schemeClr>
                </a:solidFill>
                <a:latin typeface="Elephant" pitchFamily="18" charset="0"/>
              </a:rPr>
              <a:t>CASE 1 (20 MINUTES)</a:t>
            </a:r>
            <a:endParaRPr lang="ar-SA" sz="4400" dirty="0">
              <a:solidFill>
                <a:schemeClr val="accent3">
                  <a:lumMod val="50000"/>
                </a:schemeClr>
              </a:solidFill>
              <a:latin typeface="Elephant" pitchFamily="18" charset="0"/>
            </a:endParaRPr>
          </a:p>
        </p:txBody>
      </p:sp>
      <p:sp>
        <p:nvSpPr>
          <p:cNvPr id="5" name="Content Placeholder 2"/>
          <p:cNvSpPr>
            <a:spLocks noGrp="1"/>
          </p:cNvSpPr>
          <p:nvPr>
            <p:ph idx="1"/>
          </p:nvPr>
        </p:nvSpPr>
        <p:spPr>
          <a:xfrm>
            <a:off x="-76200" y="1219200"/>
            <a:ext cx="9144000" cy="5715000"/>
          </a:xfrm>
        </p:spPr>
        <p:txBody>
          <a:bodyPr>
            <a:normAutofit fontScale="70000" lnSpcReduction="20000"/>
          </a:bodyPr>
          <a:lstStyle/>
          <a:p>
            <a:pPr marL="273050" indent="-7938" algn="just" rtl="0">
              <a:buNone/>
            </a:pPr>
            <a:r>
              <a:rPr lang="en-US" sz="4000" b="1" dirty="0" smtClean="0">
                <a:latin typeface="Footlight MT Light" pitchFamily="18" charset="0"/>
              </a:rPr>
              <a:t>It is about one week after the Hajj time, Mr. Mohammed Khan, a Pakistan citizen has completed the </a:t>
            </a:r>
            <a:r>
              <a:rPr lang="en-US" sz="4000" b="1" dirty="0" smtClean="0">
                <a:solidFill>
                  <a:srgbClr val="FF0000"/>
                </a:solidFill>
                <a:latin typeface="Footlight MT Light" pitchFamily="18" charset="0"/>
              </a:rPr>
              <a:t>Hajj </a:t>
            </a:r>
            <a:r>
              <a:rPr lang="en-US" sz="4000" b="1" dirty="0" smtClean="0">
                <a:latin typeface="Footlight MT Light" pitchFamily="18" charset="0"/>
              </a:rPr>
              <a:t>holy duty and is preparing to go home. A day before his travel he present to the emergency department (A &amp; E) at Al </a:t>
            </a:r>
            <a:r>
              <a:rPr lang="en-US" sz="4000" b="1" dirty="0" err="1" smtClean="0">
                <a:latin typeface="Footlight MT Light" pitchFamily="18" charset="0"/>
              </a:rPr>
              <a:t>Noor</a:t>
            </a:r>
            <a:r>
              <a:rPr lang="en-US" sz="4000" b="1" dirty="0" smtClean="0">
                <a:latin typeface="Footlight MT Light" pitchFamily="18" charset="0"/>
              </a:rPr>
              <a:t> Hospital in </a:t>
            </a:r>
            <a:r>
              <a:rPr lang="en-US" sz="4000" b="1" dirty="0" err="1" smtClean="0">
                <a:latin typeface="Footlight MT Light" pitchFamily="18" charset="0"/>
              </a:rPr>
              <a:t>Makkah</a:t>
            </a:r>
            <a:r>
              <a:rPr lang="en-US" sz="4000" b="1" dirty="0" smtClean="0">
                <a:latin typeface="Footlight MT Light" pitchFamily="18" charset="0"/>
              </a:rPr>
              <a:t> because </a:t>
            </a:r>
            <a:r>
              <a:rPr lang="en-US" sz="4000" b="1" dirty="0" smtClean="0">
                <a:solidFill>
                  <a:srgbClr val="FF0000"/>
                </a:solidFill>
                <a:latin typeface="Footlight MT Light" pitchFamily="18" charset="0"/>
              </a:rPr>
              <a:t>of headache, vomiting and high temperature</a:t>
            </a:r>
            <a:r>
              <a:rPr lang="en-US" sz="4000" b="1" dirty="0" smtClean="0">
                <a:latin typeface="Footlight MT Light" pitchFamily="18" charset="0"/>
              </a:rPr>
              <a:t>. On clinical examination he has </a:t>
            </a:r>
            <a:r>
              <a:rPr lang="en-US" sz="4000" b="1" dirty="0" smtClean="0">
                <a:solidFill>
                  <a:srgbClr val="FF0000"/>
                </a:solidFill>
                <a:latin typeface="Footlight MT Light" pitchFamily="18" charset="0"/>
              </a:rPr>
              <a:t>a rash </a:t>
            </a:r>
            <a:r>
              <a:rPr lang="en-US" sz="4000" b="1" dirty="0" smtClean="0">
                <a:latin typeface="Footlight MT Light" pitchFamily="18" charset="0"/>
              </a:rPr>
              <a:t>on his body, (see the picture provided). Mr. Khan’s relatives who has brought him to the Hospital mentions that Mr. </a:t>
            </a:r>
            <a:r>
              <a:rPr lang="en-US" sz="4000" b="1" dirty="0" err="1" smtClean="0">
                <a:latin typeface="Footlight MT Light" pitchFamily="18" charset="0"/>
              </a:rPr>
              <a:t>Kahan</a:t>
            </a:r>
            <a:r>
              <a:rPr lang="en-US" sz="4000" b="1" dirty="0" smtClean="0">
                <a:latin typeface="Footlight MT Light" pitchFamily="18" charset="0"/>
              </a:rPr>
              <a:t> received </a:t>
            </a:r>
            <a:r>
              <a:rPr lang="en-US" sz="4000" b="1" dirty="0" smtClean="0">
                <a:solidFill>
                  <a:srgbClr val="FF0000"/>
                </a:solidFill>
                <a:latin typeface="Footlight MT Light" pitchFamily="18" charset="0"/>
              </a:rPr>
              <a:t>vaccination</a:t>
            </a:r>
            <a:r>
              <a:rPr lang="en-US" sz="4000" b="1" dirty="0" smtClean="0">
                <a:latin typeface="Footlight MT Light" pitchFamily="18" charset="0"/>
              </a:rPr>
              <a:t> required for Hajj, a day before his travel for Hajj.                                            </a:t>
            </a:r>
          </a:p>
          <a:p>
            <a:pPr marL="273050" indent="-7938" algn="just" rtl="0">
              <a:buNone/>
            </a:pPr>
            <a:endParaRPr lang="en-US" sz="4000" b="1" dirty="0" smtClean="0">
              <a:latin typeface="Footlight MT Light" pitchFamily="18" charset="0"/>
            </a:endParaRPr>
          </a:p>
          <a:p>
            <a:pPr marL="273050" indent="-7938" algn="just" rtl="0">
              <a:buNone/>
            </a:pPr>
            <a:r>
              <a:rPr lang="en-US" sz="4000" b="1" dirty="0" smtClean="0">
                <a:latin typeface="Footlight MT Light" pitchFamily="18" charset="0"/>
              </a:rPr>
              <a:t>The doctor in the emergency department takes a detailed history and conducts a clinical examination. Because of clinical findings, he decided to do </a:t>
            </a:r>
            <a:r>
              <a:rPr lang="en-US" sz="4000" b="1" dirty="0" smtClean="0">
                <a:solidFill>
                  <a:srgbClr val="FF0000"/>
                </a:solidFill>
                <a:latin typeface="Footlight MT Light" pitchFamily="18" charset="0"/>
              </a:rPr>
              <a:t>lumber puncture</a:t>
            </a:r>
            <a:r>
              <a:rPr lang="en-US" sz="4000" b="1" dirty="0" smtClean="0">
                <a:latin typeface="Footlight MT Light" pitchFamily="18" charset="0"/>
              </a:rPr>
              <a:t>. The result of the lumber puncture are shown in the  next slide.                                              </a:t>
            </a: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en-US" sz="4000" b="1" dirty="0" smtClean="0">
              <a:latin typeface="Footlight MT Light" pitchFamily="18"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endParaRPr lang="en-US"/>
          </a:p>
        </p:txBody>
      </p:sp>
      <p:sp>
        <p:nvSpPr>
          <p:cNvPr id="143363" name="Rectangle 3"/>
          <p:cNvSpPr>
            <a:spLocks noGrp="1" noChangeArrowheads="1"/>
          </p:cNvSpPr>
          <p:nvPr>
            <p:ph type="body" idx="1"/>
          </p:nvPr>
        </p:nvSpPr>
        <p:spPr/>
        <p:txBody>
          <a:bodyPr/>
          <a:lstStyle/>
          <a:p>
            <a:endParaRPr lang="en-US"/>
          </a:p>
        </p:txBody>
      </p:sp>
      <p:pic>
        <p:nvPicPr>
          <p:cNvPr id="143364" name="Picture 4" descr="pic_meningocal2"/>
          <p:cNvPicPr>
            <a:picLocks noChangeAspect="1" noChangeArrowheads="1"/>
          </p:cNvPicPr>
          <p:nvPr/>
        </p:nvPicPr>
        <p:blipFill>
          <a:blip r:embed="rId2" cstate="print"/>
          <a:srcRect/>
          <a:stretch>
            <a:fillRect/>
          </a:stretch>
        </p:blipFill>
        <p:spPr bwMode="auto">
          <a:xfrm>
            <a:off x="539750" y="404813"/>
            <a:ext cx="7993063" cy="5616575"/>
          </a:xfrm>
          <a:prstGeom prst="rect">
            <a:avLst/>
          </a:prstGeom>
          <a:noFill/>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and turbid CSF</a:t>
            </a:r>
            <a:endParaRPr lang="en-US" dirty="0"/>
          </a:p>
        </p:txBody>
      </p:sp>
      <p:sp>
        <p:nvSpPr>
          <p:cNvPr id="3" name="Content Placeholder 2"/>
          <p:cNvSpPr>
            <a:spLocks noGrp="1"/>
          </p:cNvSpPr>
          <p:nvPr>
            <p:ph idx="1"/>
          </p:nvPr>
        </p:nvSpPr>
        <p:spPr/>
        <p:txBody>
          <a:bodyPr/>
          <a:lstStyle/>
          <a:p>
            <a:endParaRPr lang="en-US"/>
          </a:p>
        </p:txBody>
      </p:sp>
      <p:pic>
        <p:nvPicPr>
          <p:cNvPr id="4" name="Picture 3" descr="http://www.emedmag.com/images/039080022d.jpg"/>
          <p:cNvPicPr/>
          <p:nvPr/>
        </p:nvPicPr>
        <p:blipFill>
          <a:blip r:embed="rId2" cstate="print"/>
          <a:srcRect/>
          <a:stretch>
            <a:fillRect/>
          </a:stretch>
        </p:blipFill>
        <p:spPr bwMode="auto">
          <a:xfrm>
            <a:off x="6934200" y="1905000"/>
            <a:ext cx="1766570" cy="2881630"/>
          </a:xfrm>
          <a:prstGeom prst="rect">
            <a:avLst/>
          </a:prstGeom>
          <a:noFill/>
          <a:ln w="9525">
            <a:noFill/>
            <a:miter lim="800000"/>
            <a:headEnd/>
            <a:tailEnd/>
          </a:ln>
        </p:spPr>
      </p:pic>
      <p:pic>
        <p:nvPicPr>
          <p:cNvPr id="5" name="Picture 4" descr="File:CSF.JPG">
            <a:hlinkClick r:id="rId3"/>
          </p:cNvPr>
          <p:cNvPicPr/>
          <p:nvPr/>
        </p:nvPicPr>
        <p:blipFill>
          <a:blip r:embed="rId4" cstate="print"/>
          <a:srcRect/>
          <a:stretch>
            <a:fillRect/>
          </a:stretch>
        </p:blipFill>
        <p:spPr bwMode="auto">
          <a:xfrm>
            <a:off x="457200" y="1905000"/>
            <a:ext cx="3810000" cy="310774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802</TotalTime>
  <Words>1294</Words>
  <Application>Microsoft Office PowerPoint</Application>
  <PresentationFormat>On-screen Show (4:3)</PresentationFormat>
  <Paragraphs>217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Integrated Practical Class</vt:lpstr>
      <vt:lpstr>This integrated Practical class is designed by:</vt:lpstr>
      <vt:lpstr>    This integrated Practical class: NERVOUS SYSTEM BLOCK (WEEK 7)</vt:lpstr>
      <vt:lpstr>  COMPONENT ONE</vt:lpstr>
      <vt:lpstr>  COMPONENT TWO</vt:lpstr>
      <vt:lpstr>Slide 6</vt:lpstr>
      <vt:lpstr>  CASE 1 (20 MINUTES)</vt:lpstr>
      <vt:lpstr>Slide 8</vt:lpstr>
      <vt:lpstr>Normal  and turbid CSF</vt:lpstr>
      <vt:lpstr>Slide 10</vt:lpstr>
      <vt:lpstr>Slide 11</vt:lpstr>
      <vt:lpstr>Slide 12</vt:lpstr>
      <vt:lpstr>Gram Stain</vt:lpstr>
      <vt:lpstr>Culture</vt:lpstr>
      <vt:lpstr>  CASE 2 (20 MINUTES)</vt:lpstr>
      <vt:lpstr>Slide 16</vt:lpstr>
      <vt:lpstr>Slide 17</vt:lpstr>
      <vt:lpstr>Slide 18</vt:lpstr>
      <vt:lpstr>    Microbiological Finding </vt:lpstr>
      <vt:lpstr>Slide 20</vt:lpstr>
      <vt:lpstr>Slide 21</vt:lpstr>
      <vt:lpstr>Slide 22</vt:lpstr>
      <vt:lpstr>Slide 23</vt:lpstr>
      <vt:lpstr>Slide 24</vt:lpstr>
      <vt:lpstr>Slide 25</vt:lpstr>
      <vt:lpstr>Slide 26</vt:lpstr>
      <vt:lpstr>  CASE 3 (20 MINUTES)</vt:lpstr>
      <vt:lpstr>Slide 28</vt:lpstr>
      <vt:lpstr>Slide 29</vt:lpstr>
      <vt:lpstr>Slide 30</vt:lpstr>
      <vt:lpstr>Acid Fast Smear  and TB Culture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Practical Class</dc:title>
  <dc:creator/>
  <cp:lastModifiedBy>elmahmoud</cp:lastModifiedBy>
  <cp:revision>74</cp:revision>
  <dcterms:created xsi:type="dcterms:W3CDTF">2006-08-16T00:00:00Z</dcterms:created>
  <dcterms:modified xsi:type="dcterms:W3CDTF">2012-12-16T09:47:24Z</dcterms:modified>
</cp:coreProperties>
</file>