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42" r:id="rId12"/>
    <p:sldId id="286" r:id="rId13"/>
    <p:sldId id="338" r:id="rId14"/>
    <p:sldId id="341" r:id="rId15"/>
    <p:sldId id="340" r:id="rId16"/>
    <p:sldId id="309" r:id="rId17"/>
    <p:sldId id="310" r:id="rId18"/>
    <p:sldId id="312" r:id="rId19"/>
    <p:sldId id="315" r:id="rId20"/>
    <p:sldId id="317" r:id="rId21"/>
    <p:sldId id="320" r:id="rId22"/>
    <p:sldId id="319" r:id="rId23"/>
    <p:sldId id="306" r:id="rId24"/>
    <p:sldId id="33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5/Cortical_spreading_depression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showslide('active','hiddenslidep5se1su3sl2fi1')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Prof.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Omnia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Amin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Nayel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&amp;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2105025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pic>
        <p:nvPicPr>
          <p:cNvPr id="28" name="Picture 2" descr="File:Cortical spreading depression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57200"/>
            <a:ext cx="28098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Stimulation of the trigeminal nerve causes the release of </a:t>
            </a:r>
            <a:r>
              <a:rPr lang="en-US" sz="2400" b="1" dirty="0" err="1" smtClean="0"/>
              <a:t>vasoactive</a:t>
            </a:r>
            <a:r>
              <a:rPr lang="en-US" sz="2400" b="1" dirty="0" smtClean="0"/>
              <a:t> peptides; this is responsible for the head pain, as well as the facial and neck pain, experienced during migraine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48000" y="4953000"/>
            <a:ext cx="60960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</a:t>
            </a:r>
            <a:r>
              <a:rPr lang="en-US" sz="2400" b="1" dirty="0" smtClean="0">
                <a:latin typeface="Arial Narrow" pitchFamily="34" charset="0"/>
              </a:rPr>
              <a:t>early, just before the pain starts, </a:t>
            </a:r>
            <a:r>
              <a:rPr lang="en-US" sz="2400" b="1" dirty="0">
                <a:latin typeface="Arial Narrow" pitchFamily="34" charset="0"/>
              </a:rPr>
              <a:t>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6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6167735"/>
            <a:ext cx="2667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smtClean="0">
                <a:latin typeface="Arial Narrow" pitchFamily="34" charset="0"/>
              </a:rPr>
              <a:t>Others; </a:t>
            </a:r>
            <a:r>
              <a:rPr lang="en-US" sz="2400" b="1" i="1" dirty="0">
                <a:latin typeface="Arial Narrow" pitchFamily="34" charset="0"/>
              </a:rPr>
              <a:t>Steroids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48768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</a:t>
            </a:r>
            <a:r>
              <a:rPr lang="en-US" sz="2400" b="1" dirty="0">
                <a:latin typeface="Arial Narrow" pitchFamily="34" charset="0"/>
              </a:rPr>
              <a:t>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Non-</a:t>
            </a:r>
            <a:r>
              <a:rPr lang="en-US" sz="2400" b="1" dirty="0" err="1" smtClean="0">
                <a:latin typeface="Arial Narrow" pitchFamily="34" charset="0"/>
              </a:rPr>
              <a:t>opioid</a:t>
            </a:r>
            <a:r>
              <a:rPr lang="en-US" sz="2400" b="1" dirty="0">
                <a:latin typeface="Arial Narrow" pitchFamily="34" charset="0"/>
              </a:rPr>
              <a:t>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err="1">
                <a:latin typeface="Arial Narrow" pitchFamily="34" charset="0"/>
              </a:rPr>
              <a:t>tramadol</a:t>
            </a:r>
            <a:r>
              <a:rPr lang="en-US" sz="2400" b="1" dirty="0">
                <a:latin typeface="Arial Narrow" pitchFamily="34" charset="0"/>
              </a:rPr>
              <a:t>                      </a:t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1479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Meclizine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667000" y="4293765"/>
            <a:ext cx="32321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8716963" cy="461963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on rye &amp; other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</a:t>
            </a:r>
            <a:r>
              <a:rPr lang="en-US" sz="2400" b="1" dirty="0" smtClean="0">
                <a:latin typeface="Arial Narrow" pitchFamily="34" charset="0"/>
              </a:rPr>
              <a:t>nerve </a:t>
            </a:r>
            <a:r>
              <a:rPr lang="en-US" sz="2400" b="1" dirty="0">
                <a:latin typeface="Arial Narrow" pitchFamily="34" charset="0"/>
              </a:rPr>
              <a:t>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Antagonist to some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dopaminergic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serotonergic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</a:rPr>
              <a:t> receptors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 forms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</a:rPr>
              <a:t> (good to use if patient is vomiting) 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32004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 Sublingual 		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Rectal suppository 	Better bioavailability</a:t>
            </a:r>
          </a:p>
        </p:txBody>
      </p:sp>
      <p:sp>
        <p:nvSpPr>
          <p:cNvPr id="28679" name="Rectangle 26"/>
          <p:cNvSpPr>
            <a:spLocks noChangeArrowheads="1"/>
          </p:cNvSpPr>
          <p:nvPr/>
        </p:nvSpPr>
        <p:spPr bwMode="auto">
          <a:xfrm>
            <a:off x="228600" y="1806575"/>
            <a:ext cx="876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Elimination 		Extensive  hepatic 1</a:t>
            </a:r>
            <a:r>
              <a:rPr lang="en-US" sz="2400" b="1" baseline="30000" dirty="0">
                <a:latin typeface="Arial Narrow" pitchFamily="34" charset="0"/>
                <a:cs typeface="Times New Roman" pitchFamily="18" charset="0"/>
              </a:rPr>
              <a:t>st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pass metabolism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Excretion		90% of metabolites in bile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			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228600" y="2743200"/>
            <a:ext cx="8153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Given </a:t>
            </a:r>
            <a:r>
              <a:rPr lang="en-US" sz="2400" b="1" dirty="0" err="1" smtClean="0">
                <a:latin typeface="Arial Narrow" pitchFamily="34" charset="0"/>
              </a:rPr>
              <a:t>parenterally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Dihydroergotamine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eliminated more rapidly than ergotamine, presumably due to its rapid hepatic clearance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err="1">
                <a:latin typeface="Arial Narrow" pitchFamily="34" charset="0"/>
              </a:rPr>
              <a:t>Dihydroergotamine</a:t>
            </a:r>
            <a:r>
              <a:rPr lang="en-US" sz="2000" b="1" i="1" dirty="0">
                <a:latin typeface="Arial Narrow" pitchFamily="34" charset="0"/>
              </a:rPr>
              <a:t> can be given for severe, recurrent attacks 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79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anginal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bradycardia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vasodilatation  followed by  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(tingling or burning sensation)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and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miscarriage (ergot is uterine stimulant and vasoconstrictor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prophylaxis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of migraine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</a:t>
            </a:r>
            <a:r>
              <a:rPr lang="en-US" sz="2400" b="1" dirty="0" smtClean="0">
                <a:latin typeface="Arial Narrow" pitchFamily="34" charset="0"/>
              </a:rPr>
              <a:t>ergotamine and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 smtClean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are more selective as </a:t>
            </a:r>
            <a:r>
              <a:rPr lang="en-US" sz="2400" b="1" dirty="0" err="1" smtClean="0">
                <a:latin typeface="Arial Narrow" pitchFamily="34" charset="0"/>
              </a:rPr>
              <a:t>serotonergic</a:t>
            </a:r>
            <a:r>
              <a:rPr lang="en-US" sz="2400" b="1" dirty="0" smtClean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Subcutaneous bioavailability is 97%, </a:t>
              </a:r>
              <a:r>
                <a:rPr lang="en-US" sz="2400" b="1" dirty="0" smtClean="0">
                  <a:latin typeface="Calibri" pitchFamily="34" charset="0"/>
                </a:rPr>
                <a:t>peaks 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(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vomiting and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emrgency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 situation 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766763"/>
            <a:chOff x="76200" y="5862637"/>
            <a:chExt cx="8763000" cy="766763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most of adv are the same as with ergot  but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Mild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Vasospasm, Ischemic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heart; Angina 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Arrhythmias 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</a:t>
            </a:r>
            <a:r>
              <a:rPr lang="en-US" sz="2400" b="1" dirty="0" smtClean="0">
                <a:latin typeface="Arial Narrow" pitchFamily="34" charset="0"/>
              </a:rPr>
              <a:t>MAOIs</a:t>
            </a:r>
            <a:r>
              <a:rPr lang="en-US" sz="2400" b="1" dirty="0">
                <a:latin typeface="Arial Narrow" pitchFamily="34" charset="0"/>
              </a:rPr>
              <a:t>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 smtClean="0">
                <a:latin typeface="Arial Narrow" pitchFamily="34" charset="0"/>
              </a:rPr>
              <a:t>))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94250" y="6294735"/>
            <a:ext cx="2303579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NARA &gt; RIZOTRYPTAN</a:t>
            </a: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489450" y="6320135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  <p:bldP spid="28" grpId="0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2229" name="Picture 1" descr="(Enlarge Slide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5479" t="20967" r="8220"/>
          <a:stretch>
            <a:fillRect/>
          </a:stretch>
        </p:blipFill>
        <p:spPr bwMode="auto">
          <a:xfrm>
            <a:off x="1828800" y="762000"/>
            <a:ext cx="480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414338" y="1752600"/>
            <a:ext cx="804386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tryptans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are often a better choice</a:t>
            </a: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3048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>
                <a:latin typeface="Arial Narrow" pitchFamily="34" charset="0"/>
              </a:rPr>
              <a:t>Differences in t</a:t>
            </a:r>
            <a:r>
              <a:rPr lang="en-US" sz="2600" b="1" baseline="-25000">
                <a:latin typeface="Arial Narrow" pitchFamily="34" charset="0"/>
              </a:rPr>
              <a:t>1/2</a:t>
            </a:r>
            <a:r>
              <a:rPr lang="en-US" sz="2600" b="1">
                <a:latin typeface="Arial Narrow" pitchFamily="34" charset="0"/>
              </a:rPr>
              <a:t> </a:t>
            </a:r>
            <a:r>
              <a:rPr lang="en-US" sz="2600" b="1">
                <a:latin typeface="Calibri" pitchFamily="34" charset="0"/>
              </a:rPr>
              <a:t>→ </a:t>
            </a:r>
            <a:r>
              <a:rPr lang="en-US" sz="2600" b="1">
                <a:latin typeface="Arial Narrow" pitchFamily="34" charset="0"/>
              </a:rPr>
              <a:t>a clinical effect in terms of recurrence </a:t>
            </a:r>
            <a:br>
              <a:rPr lang="en-US" sz="2600" b="1">
                <a:latin typeface="Arial Narrow" pitchFamily="34" charset="0"/>
              </a:rPr>
            </a:br>
            <a:r>
              <a:rPr lang="en-US" sz="2600" b="1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For extremely fast relief within 15 min. injectable sumatriptan is the only choice. </a:t>
            </a:r>
          </a:p>
        </p:txBody>
      </p:sp>
      <p:sp>
        <p:nvSpPr>
          <p:cNvPr id="51216" name="TextBox 7"/>
          <p:cNvSpPr txBox="1">
            <a:spLocks noChangeArrowheads="1"/>
          </p:cNvSpPr>
          <p:nvPr/>
        </p:nvSpPr>
        <p:spPr bwMode="auto">
          <a:xfrm>
            <a:off x="287338" y="3978275"/>
            <a:ext cx="8856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onset could start within a couple of hrs, oral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zolmitriptan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eletriptan</a:t>
            </a:r>
            <a:r>
              <a:rPr lang="en-US" sz="2400" b="1" dirty="0">
                <a:latin typeface="Arial Narrow" pitchFamily="34" charset="0"/>
              </a:rPr>
              <a:t>, or </a:t>
            </a:r>
            <a:r>
              <a:rPr lang="en-US" sz="2400" b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nasal spray are appropriate choices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50292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If expected re-dosing is needed &amp; / or recurrence of headache Naratriptan , frovatriptan, have slower onset, fewer side effects, and a lower recurrence rate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6" grpId="0"/>
      <p:bldP spid="512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Gabapentin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Ca 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Channel Blockers </a:t>
            </a: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latin typeface="Arial Narrow" pitchFamily="34" charset="0"/>
              </a:rPr>
              <a:t>.</a:t>
            </a:r>
            <a:r>
              <a:rPr lang="en-US" sz="2200" b="1" i="1" dirty="0" err="1" smtClean="0">
                <a:latin typeface="Arial Narrow" pitchFamily="34" charset="0"/>
              </a:rPr>
              <a:t>Propranolol</a:t>
            </a:r>
            <a:r>
              <a:rPr lang="en-US" sz="2200" b="1" i="1" dirty="0" smtClean="0">
                <a:latin typeface="Arial Narrow" pitchFamily="34" charset="0"/>
              </a:rPr>
              <a:t> is commonly used in </a:t>
            </a:r>
            <a:r>
              <a:rPr lang="en-US" sz="2200" b="1" i="1" dirty="0" err="1" smtClean="0">
                <a:latin typeface="Arial Narrow" pitchFamily="34" charset="0"/>
              </a:rPr>
              <a:t>pophylaxis</a:t>
            </a:r>
            <a:r>
              <a:rPr lang="en-US" sz="2200" b="1" i="1" dirty="0" smtClean="0">
                <a:latin typeface="Arial Narrow" pitchFamily="34" charset="0"/>
              </a:rPr>
              <a:t> of </a:t>
            </a:r>
            <a:r>
              <a:rPr lang="en-US" sz="2200" b="1" i="1" dirty="0" err="1" smtClean="0">
                <a:latin typeface="Arial Narrow" pitchFamily="34" charset="0"/>
              </a:rPr>
              <a:t>migrain</a:t>
            </a:r>
            <a:r>
              <a:rPr lang="en-US" sz="2200" b="1" i="1" dirty="0" smtClean="0">
                <a:latin typeface="Arial Narrow" pitchFamily="34" charset="0"/>
              </a:rPr>
              <a:t> attack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amitryptylin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and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SSRIs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?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1600200" y="1752600"/>
            <a:ext cx="403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Antispastic</a:t>
            </a:r>
            <a:r>
              <a:rPr lang="en-US" sz="2400" b="1" dirty="0">
                <a:latin typeface="Arial Narrow" pitchFamily="34" charset="0"/>
              </a:rPr>
              <a:t> muscle relaxants;</a:t>
            </a:r>
          </a:p>
          <a:p>
            <a:pPr>
              <a:lnSpc>
                <a:spcPts val="2400"/>
              </a:lnSpc>
            </a:pPr>
            <a:r>
              <a:rPr lang="en-US" sz="2400" b="1" dirty="0" err="1">
                <a:latin typeface="Arial Narrow" pitchFamily="34" charset="0"/>
              </a:rPr>
              <a:t>Botulinum</a:t>
            </a:r>
            <a:r>
              <a:rPr lang="en-US" sz="2400" b="1" dirty="0">
                <a:latin typeface="Arial Narrow" pitchFamily="34" charset="0"/>
              </a:rPr>
              <a:t> toxins, </a:t>
            </a:r>
            <a:r>
              <a:rPr lang="en-US" sz="2400" b="1" dirty="0" err="1">
                <a:latin typeface="Arial Narrow" pitchFamily="34" charset="0"/>
              </a:rPr>
              <a:t>Tizanidine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"/>
                            </p:stCondLst>
                            <p:childTnLst>
                              <p:par>
                                <p:cTn id="5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(the</a:t>
            </a: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periosteum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 of the skull, muscles, nerves , arteries ,veins, subcutaneous tissues ,eyes, ears and other tissues)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00188" y="790575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6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28688"/>
          </a:xfrm>
          <a:solidFill>
            <a:srgbClr val="4274B0"/>
          </a:solidFill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sz="3600" dirty="0" smtClean="0">
                <a:solidFill>
                  <a:schemeClr val="bg1"/>
                </a:solidFill>
                <a:latin typeface="Bodoni MT Black" pitchFamily="18" charset="0"/>
              </a:rPr>
              <a:t>Classification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1071563"/>
            <a:ext cx="4572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Primary:</a:t>
            </a:r>
            <a:r>
              <a:rPr lang="en-US" sz="2400" b="1" dirty="0">
                <a:solidFill>
                  <a:srgbClr val="FF3399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u="sng" dirty="0">
                <a:latin typeface="Arial Narrow" pitchFamily="34" charset="0"/>
                <a:cs typeface="Times New Roman" pitchFamily="18" charset="0"/>
              </a:rPr>
              <a:t>Migraine,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tension type headache, cluster headache, trigeminal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others where cause in unknown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43875" y="0"/>
            <a:ext cx="1000125" cy="6858000"/>
          </a:xfrm>
          <a:prstGeom prst="rect">
            <a:avLst/>
          </a:prstGeom>
          <a:solidFill>
            <a:srgbClr val="427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126" b="4018"/>
          <a:stretch>
            <a:fillRect/>
          </a:stretch>
        </p:blipFill>
        <p:spPr bwMode="auto">
          <a:xfrm>
            <a:off x="6000760" y="0"/>
            <a:ext cx="3143240" cy="30718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4313" y="3357563"/>
            <a:ext cx="8429625" cy="2714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 charset="0"/>
              <a:buNone/>
            </a:pPr>
            <a:r>
              <a:rPr lang="en-US" sz="2400" dirty="0" smtClean="0">
                <a:solidFill>
                  <a:srgbClr val="FF3399"/>
                </a:solidFill>
                <a:latin typeface="Bernard MT Condensed" pitchFamily="18" charset="0"/>
                <a:cs typeface="Times New Roman" pitchFamily="18" charset="0"/>
              </a:rPr>
              <a:t>Secondary: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Based on the etiology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Trauma: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of head or neck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Vascular disorders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ischeamic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stroke,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intracrainial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hemorrhage.</a:t>
            </a:r>
            <a:endParaRPr lang="en-US" sz="2200" b="1" dirty="0" smtClean="0">
              <a:solidFill>
                <a:srgbClr val="30548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Disease: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intracranial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tumors,infection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,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Homeostasis disorders: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high BP, fastening,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hypothroidsm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305480"/>
                </a:solidFill>
                <a:latin typeface="Arial Narrow" pitchFamily="34" charset="0"/>
                <a:cs typeface="Times New Roman" pitchFamily="18" charset="0"/>
              </a:rPr>
              <a:t>Others…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…</a:t>
            </a:r>
          </a:p>
          <a:p>
            <a:pPr>
              <a:spcBef>
                <a:spcPts val="600"/>
              </a:spcBef>
              <a:buFont typeface="Arial" charset="0"/>
              <a:buAutoNum type="alphaLcParenR"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85750" y="92868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chemeClr val="tx2">
                  <a:alpha val="65000"/>
                </a:schemeClr>
              </a:gs>
              <a:gs pos="50000">
                <a:srgbClr val="FF00FF">
                  <a:alpha val="43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0438" y="5500688"/>
            <a:ext cx="262096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+mn-cs"/>
                <a:sym typeface="Wingdings 3"/>
              </a:rPr>
              <a:t> Treat the etiology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9371 " pathEditMode="relative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3" grpId="0" build="p"/>
      <p:bldP spid="10" grpId="0" animBg="1"/>
      <p:bldP spid="10" grpId="1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3353276"/>
            <a:chOff x="1676400" y="2438400"/>
            <a:chExt cx="7162800" cy="3353276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1982" y="2590800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of  at </a:t>
              </a:r>
              <a:r>
                <a:rPr lang="en-US" sz="2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face,extremeties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.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 smtClean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 smtClean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 smtClean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Migraine pain is usually  on one side of head with facial and neck pain and nausea and vomiting.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behavior (irritability, neck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stifness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) </a:t>
            </a:r>
            <a:r>
              <a:rPr lang="en-US" sz="2400" b="1" dirty="0">
                <a:latin typeface="Arial Narrow" pitchFamily="34" charset="0"/>
                <a:cs typeface="+mn-cs"/>
              </a:rPr>
              <a:t>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More </a:t>
            </a:r>
            <a:r>
              <a:rPr lang="en-US" sz="2400" b="1" dirty="0">
                <a:latin typeface="Arial Narrow" pitchFamily="34" charset="0"/>
                <a:cs typeface="+mn-cs"/>
              </a:rPr>
              <a:t>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4" cstate="print"/>
          <a:srcRect l="1430" t="952" r="5714"/>
          <a:stretch>
            <a:fillRect/>
          </a:stretch>
        </p:blipFill>
        <p:spPr bwMode="auto">
          <a:xfrm>
            <a:off x="1958975" y="2895600"/>
            <a:ext cx="4518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COMMoN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</a:t>
            </a:r>
            <a:r>
              <a:rPr lang="en-US" sz="2000" b="1" dirty="0" smtClean="0">
                <a:latin typeface="Calibri" pitchFamily="34" charset="0"/>
              </a:rPr>
              <a:t>dogs, </a:t>
            </a:r>
            <a:r>
              <a:rPr lang="en-US" sz="2000" b="1" dirty="0">
                <a:latin typeface="Calibri" pitchFamily="34" charset="0"/>
              </a:rPr>
              <a:t>Avocado, Fermented or pickled foods, Yeast or protein extracts, </a:t>
            </a:r>
            <a:r>
              <a:rPr lang="en-US" sz="2000" b="1" dirty="0" smtClean="0">
                <a:latin typeface="Calibri" pitchFamily="34" charset="0"/>
              </a:rPr>
              <a:t>Aspartame</a:t>
            </a:r>
            <a:r>
              <a:rPr lang="en-US" sz="2000" b="1" dirty="0">
                <a:latin typeface="Calibri" pitchFamily="34" charset="0"/>
              </a:rPr>
              <a:t>.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2514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changes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810470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2200" y="342007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02967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3948113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Antibiotics, Antihypertensives, H</a:t>
            </a:r>
            <a:r>
              <a:rPr lang="en-US" sz="2000" b="1" baseline="-25000">
                <a:latin typeface="Calibri" pitchFamily="34" charset="0"/>
              </a:rPr>
              <a:t>2</a:t>
            </a:r>
            <a:r>
              <a:rPr lang="en-US" sz="2000" b="1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643735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 reaction → activates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nociceptive</a:t>
            </a:r>
            <a:r>
              <a:rPr lang="en-US" sz="2400" b="1" dirty="0">
                <a:latin typeface="Arial Narrow" pitchFamily="34" charset="0"/>
              </a:rPr>
              <a:t>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1517</Words>
  <Application>Microsoft Office PowerPoint</Application>
  <PresentationFormat>On-screen Show (4:3)</PresentationFormat>
  <Paragraphs>274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 Classification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Ishfaq</cp:lastModifiedBy>
  <cp:revision>179</cp:revision>
  <dcterms:created xsi:type="dcterms:W3CDTF">2010-10-14T12:46:39Z</dcterms:created>
  <dcterms:modified xsi:type="dcterms:W3CDTF">2014-10-28T05:45:21Z</dcterms:modified>
</cp:coreProperties>
</file>