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57" r:id="rId2"/>
    <p:sldId id="342" r:id="rId3"/>
    <p:sldId id="304" r:id="rId4"/>
    <p:sldId id="321" r:id="rId5"/>
    <p:sldId id="306" r:id="rId6"/>
    <p:sldId id="305" r:id="rId7"/>
    <p:sldId id="296" r:id="rId8"/>
    <p:sldId id="309" r:id="rId9"/>
    <p:sldId id="314" r:id="rId10"/>
    <p:sldId id="325" r:id="rId11"/>
    <p:sldId id="329" r:id="rId12"/>
    <p:sldId id="330" r:id="rId13"/>
    <p:sldId id="262" r:id="rId14"/>
    <p:sldId id="331" r:id="rId15"/>
    <p:sldId id="336" r:id="rId16"/>
    <p:sldId id="338" r:id="rId17"/>
    <p:sldId id="317" r:id="rId18"/>
    <p:sldId id="320" r:id="rId19"/>
    <p:sldId id="319" r:id="rId20"/>
    <p:sldId id="311" r:id="rId21"/>
    <p:sldId id="303" r:id="rId22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0033CC"/>
    <a:srgbClr val="575AD5"/>
    <a:srgbClr val="00FF00"/>
    <a:srgbClr val="FF0066"/>
    <a:srgbClr val="D1FFFF"/>
    <a:srgbClr val="FF00FF"/>
    <a:srgbClr val="FFCCFF"/>
    <a:srgbClr val="0099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84380"/>
    <p:restoredTop sz="94660"/>
  </p:normalViewPr>
  <p:slideViewPr>
    <p:cSldViewPr>
      <p:cViewPr>
        <p:scale>
          <a:sx n="100" d="100"/>
          <a:sy n="100" d="100"/>
        </p:scale>
        <p:origin x="-89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08679-4681-4A70-92B6-436E56CB0396}" type="datetimeFigureOut">
              <a:rPr lang="en-US" smtClean="0"/>
              <a:pPr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980B4-51B5-42B9-ADFF-FBCACE2F6E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980B4-51B5-42B9-ADFF-FBCACE2F6EF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EBFA9-95B9-4080-948B-F445CC216237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FD315-A304-493E-A42F-BF54D1D574D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99027-C966-45C8-830E-0936C006B02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7B11F-BAAE-4D25-BAE1-36C69D37963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45EB2-2BCC-44B9-BCE8-A97FA5473EF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E90E1-17F1-4DB1-9094-F685D596E5F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0E5B5-494C-4A18-BB9F-6698BF8AF4B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AF4E1D-32DE-4D01-BF1A-67426A5BD4C3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DF10-2F48-48D7-AED4-62F8D99972BB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BC300-C65B-4DB4-BFC9-6E83E99398ED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2F6CE-818A-404C-9BB4-DA6A7D9C4C51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">
              <a:schemeClr val="bg1">
                <a:alpha val="50000"/>
              </a:schemeClr>
            </a:gs>
            <a:gs pos="7000">
              <a:schemeClr val="accent1">
                <a:alpha val="70000"/>
              </a:schemeClr>
            </a:gs>
            <a:gs pos="20000">
              <a:srgbClr val="FFCCFF">
                <a:alpha val="26000"/>
              </a:srgbClr>
            </a:gs>
            <a:gs pos="85000">
              <a:srgbClr val="9DC5D7">
                <a:alpha val="70000"/>
              </a:srgbClr>
            </a:gs>
            <a:gs pos="100000">
              <a:srgbClr val="6600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FDBBFDA9-2135-439A-95E2-729275860DCE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cneuro.net/vertigo/wp-content/uploads/2009/12/Brain-Based-Neurology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Optokinetic_nystagmus.gi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bing.com/images/search?q=vertigo+treat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500034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38" name="Text Box 13"/>
          <p:cNvSpPr txBox="1">
            <a:spLocks noChangeArrowheads="1"/>
          </p:cNvSpPr>
          <p:nvPr/>
        </p:nvSpPr>
        <p:spPr bwMode="auto">
          <a:xfrm>
            <a:off x="1187624" y="1700808"/>
            <a:ext cx="214314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64" name="TextBox 63"/>
          <p:cNvSpPr txBox="1"/>
          <p:nvPr/>
        </p:nvSpPr>
        <p:spPr bwMode="auto">
          <a:xfrm>
            <a:off x="6215074" y="980728"/>
            <a:ext cx="2571768" cy="58477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ctr" rtl="0"/>
            <a:r>
              <a:rPr lang="en-US" sz="3200" dirty="0" smtClean="0">
                <a:solidFill>
                  <a:srgbClr val="2E31B8"/>
                </a:solidFill>
                <a:latin typeface="Bernard MT Condensed" pitchFamily="18" charset="0"/>
              </a:rPr>
              <a:t>ANTIEMETICS</a:t>
            </a:r>
            <a:endParaRPr lang="en-US" sz="3200" dirty="0">
              <a:solidFill>
                <a:srgbClr val="2E31B8"/>
              </a:solidFill>
              <a:latin typeface="Bernard MT Condensed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643702" y="419178"/>
            <a:ext cx="1544012" cy="523220"/>
          </a:xfrm>
          <a:prstGeom prst="rect">
            <a:avLst/>
          </a:prstGeom>
          <a:solidFill>
            <a:srgbClr val="FFFFFF">
              <a:alpha val="89020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 bwMode="auto">
          <a:xfrm>
            <a:off x="468312" y="1214422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4711654" y="1700808"/>
            <a:ext cx="3460746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Meclizine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Dimenhydrinate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4716016" y="3573016"/>
            <a:ext cx="2318263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Prochlorperazine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 rtl="0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Promethazine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> 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87624" y="3573016"/>
            <a:ext cx="331236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Dopamine antagonists 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Sedation</a:t>
            </a:r>
            <a:endParaRPr lang="en-US" sz="2400" b="1" i="1" u="sng" dirty="0">
              <a:solidFill>
                <a:srgbClr val="0033CC"/>
              </a:solidFill>
              <a:effectLst>
                <a:outerShdw blurRad="38100" dist="38100" dir="60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788024" y="5517232"/>
            <a:ext cx="4032448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 smtClean="0">
                <a:solidFill>
                  <a:srgbClr val="6600FF"/>
                </a:solidFill>
                <a:latin typeface="Arial Narrow" pitchFamily="34" charset="0"/>
              </a:rPr>
              <a:t>Metoclopramide</a:t>
            </a:r>
            <a: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  <a:t/>
            </a:r>
            <a:br>
              <a:rPr lang="en-US" sz="2400" b="1" dirty="0" smtClean="0">
                <a:solidFill>
                  <a:srgbClr val="6600FF"/>
                </a:solidFill>
                <a:latin typeface="Arial Narrow" pitchFamily="34" charset="0"/>
              </a:rPr>
            </a:br>
            <a:r>
              <a:rPr lang="en-US" sz="2400" b="1" dirty="0" err="1" smtClean="0">
                <a:latin typeface="Arial Narrow" pitchFamily="34" charset="0"/>
              </a:rPr>
              <a:t>Domperidone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 NO cross BBB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115616" y="5445224"/>
            <a:ext cx="3000396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Dopamine Antagonist</a:t>
            </a:r>
          </a:p>
          <a:p>
            <a:pPr algn="l">
              <a:lnSpc>
                <a:spcPts val="2500"/>
              </a:lnSpc>
            </a:pP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 err="1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Gastroprokinetic</a:t>
            </a:r>
            <a:r>
              <a:rPr lang="en-US" sz="2400" b="1" i="1" u="sng" dirty="0" smtClean="0">
                <a:solidFill>
                  <a:srgbClr val="0033CC"/>
                </a:solidFill>
                <a:effectLst>
                  <a:outerShdw blurRad="38100" dist="38100" dir="600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0" name="TextBox 49"/>
          <p:cNvSpPr txBox="1"/>
          <p:nvPr/>
        </p:nvSpPr>
        <p:spPr bwMode="auto">
          <a:xfrm>
            <a:off x="468312" y="49657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57" name="TextBox 56"/>
          <p:cNvSpPr txBox="1"/>
          <p:nvPr/>
        </p:nvSpPr>
        <p:spPr bwMode="auto">
          <a:xfrm>
            <a:off x="468312" y="3090075"/>
            <a:ext cx="214631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974160" y="1772816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74160" y="3284984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74160" y="5301208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FF"/>
                </a:solidFill>
                <a:latin typeface="Berlin Sans FB Demi" pitchFamily="34" charset="0"/>
                <a:sym typeface="Wingdings 2"/>
              </a:rPr>
              <a:t></a:t>
            </a:r>
            <a:endParaRPr lang="en-US" sz="4400" b="1" dirty="0">
              <a:solidFill>
                <a:srgbClr val="FF00FF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64" grpId="0" animBg="1"/>
      <p:bldP spid="28" grpId="0" animBg="1"/>
      <p:bldP spid="30" grpId="0"/>
      <p:bldP spid="33" grpId="0"/>
      <p:bldP spid="34" grpId="0"/>
      <p:bldP spid="35" grpId="0"/>
      <p:bldP spid="46" grpId="0"/>
      <p:bldP spid="50" grpId="0" animBg="1"/>
      <p:bldP spid="57" grpId="0" animBg="1"/>
      <p:bldP spid="25" grpId="0"/>
      <p:bldP spid="26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13616" y="433346"/>
            <a:ext cx="557216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VESTIBULAR  SUPRESSANTS</a:t>
            </a:r>
          </a:p>
        </p:txBody>
      </p:sp>
      <p:sp>
        <p:nvSpPr>
          <p:cNvPr id="57" name="Text Box 15"/>
          <p:cNvSpPr txBox="1">
            <a:spLocks noChangeArrowheads="1"/>
          </p:cNvSpPr>
          <p:nvPr/>
        </p:nvSpPr>
        <p:spPr bwMode="auto">
          <a:xfrm>
            <a:off x="3851448" y="4175065"/>
            <a:ext cx="1944688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Lorazepam</a:t>
            </a:r>
            <a:endParaRPr lang="en-US" sz="2400" b="1" dirty="0">
              <a:solidFill>
                <a:srgbClr val="6600FF"/>
              </a:solidFill>
              <a:latin typeface="Arial Narrow" pitchFamily="34" charset="0"/>
            </a:endParaRPr>
          </a:p>
          <a:p>
            <a:pPr algn="l">
              <a:lnSpc>
                <a:spcPts val="2500"/>
              </a:lnSpc>
            </a:pPr>
            <a:r>
              <a:rPr lang="en-US" sz="2400" b="1" dirty="0" err="1">
                <a:solidFill>
                  <a:srgbClr val="6600FF"/>
                </a:solidFill>
                <a:latin typeface="Arial Narrow" pitchFamily="34" charset="0"/>
              </a:rPr>
              <a:t>Clonazepam</a:t>
            </a: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 </a:t>
            </a:r>
          </a:p>
          <a:p>
            <a:pPr algn="l">
              <a:lnSpc>
                <a:spcPts val="2500"/>
              </a:lnSpc>
            </a:pPr>
            <a:r>
              <a:rPr lang="en-US" sz="2400" b="1" dirty="0">
                <a:solidFill>
                  <a:srgbClr val="6600FF"/>
                </a:solidFill>
                <a:latin typeface="Arial Narrow" pitchFamily="34" charset="0"/>
              </a:rPr>
              <a:t>Diazepam </a:t>
            </a:r>
          </a:p>
        </p:txBody>
      </p:sp>
      <p:sp>
        <p:nvSpPr>
          <p:cNvPr id="58" name="Text Box 25"/>
          <p:cNvSpPr txBox="1">
            <a:spLocks noChangeArrowheads="1"/>
          </p:cNvSpPr>
          <p:nvPr/>
        </p:nvSpPr>
        <p:spPr bwMode="auto">
          <a:xfrm>
            <a:off x="1191391" y="3982417"/>
            <a:ext cx="2876553" cy="137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500"/>
              </a:lnSpc>
            </a:pP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promote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&amp; </a:t>
            </a:r>
            <a:r>
              <a:rPr lang="en-US" sz="2400" b="1" i="1" dirty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facilitate central vestibular compensation </a:t>
            </a:r>
            <a:r>
              <a:rPr lang="en-US" sz="2400" b="1" i="1" dirty="0" smtClean="0">
                <a:solidFill>
                  <a:srgbClr val="0033CC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via  GABA modulation</a:t>
            </a:r>
            <a:endParaRPr lang="en-US" sz="2400" b="1" i="1" dirty="0">
              <a:solidFill>
                <a:srgbClr val="0033CC"/>
              </a:solidFill>
              <a:effectLst>
                <a:outerShdw blurRad="38100" dist="38100" dir="318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59" name="TextBox 58"/>
          <p:cNvSpPr txBox="1"/>
          <p:nvPr/>
        </p:nvSpPr>
        <p:spPr bwMode="auto">
          <a:xfrm>
            <a:off x="1259632" y="3478361"/>
            <a:ext cx="2285991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Benzodiazepines</a:t>
            </a:r>
          </a:p>
        </p:txBody>
      </p:sp>
      <p:sp>
        <p:nvSpPr>
          <p:cNvPr id="61" name="TextBox 60"/>
          <p:cNvSpPr txBox="1"/>
          <p:nvPr/>
        </p:nvSpPr>
        <p:spPr bwMode="auto">
          <a:xfrm>
            <a:off x="1227765" y="1115088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3892797" y="134076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347989" y="1052736"/>
            <a:ext cx="17524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???</a:t>
            </a:r>
            <a:endParaRPr lang="en-US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1227765" y="1752889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940152" y="40466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6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7" grpId="1"/>
      <p:bldP spid="58" grpId="0"/>
      <p:bldP spid="58" grpId="1"/>
      <p:bldP spid="59" grpId="0" animBg="1"/>
      <p:bldP spid="59" grpId="1" animBg="1"/>
      <p:bldP spid="61" grpId="0" animBg="1"/>
      <p:bldP spid="62" grpId="0" animBg="1"/>
      <p:bldP spid="62" grpId="1" animBg="1"/>
      <p:bldP spid="34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5" descr="C:\Users\Administrator\AppData\Local\Microsoft\Windows\Temporary Internet Files\Content.IE5\26HYVZA7\ch14f4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4694" t="28571" r="3266" b="2000"/>
          <a:stretch>
            <a:fillRect/>
          </a:stretch>
        </p:blipFill>
        <p:spPr bwMode="auto">
          <a:xfrm>
            <a:off x="1643041" y="1982023"/>
            <a:ext cx="7179519" cy="371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 bwMode="auto">
          <a:xfrm>
            <a:off x="6286512" y="377196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2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 bwMode="auto">
          <a:xfrm>
            <a:off x="6286512" y="325738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1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22" name="TextBox 21"/>
          <p:cNvSpPr txBox="1"/>
          <p:nvPr/>
        </p:nvSpPr>
        <p:spPr bwMode="auto">
          <a:xfrm>
            <a:off x="3571868" y="468563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428596" y="428604"/>
            <a:ext cx="185738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H</a:t>
            </a:r>
            <a:r>
              <a:rPr lang="en-US" sz="2800" baseline="-250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Bernard MT Condensed" pitchFamily="18" charset="0"/>
              </a:rPr>
              <a:t>istamine</a:t>
            </a: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57422" y="428604"/>
            <a:ext cx="1928826" cy="571504"/>
            <a:chOff x="2357422" y="428604"/>
            <a:chExt cx="1928826" cy="571504"/>
          </a:xfrm>
        </p:grpSpPr>
        <p:sp>
          <p:nvSpPr>
            <p:cNvPr id="7" name="TextBox 6"/>
            <p:cNvSpPr txBox="1"/>
            <p:nvPr/>
          </p:nvSpPr>
          <p:spPr bwMode="auto">
            <a:xfrm>
              <a:off x="2786050" y="428604"/>
              <a:ext cx="150019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Mediator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2357422" y="428604"/>
              <a:ext cx="428628" cy="571504"/>
            </a:xfrm>
            <a:prstGeom prst="right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28596" y="1000108"/>
            <a:ext cx="2643206" cy="1023286"/>
            <a:chOff x="428596" y="1000108"/>
            <a:chExt cx="2643206" cy="1023286"/>
          </a:xfrm>
        </p:grpSpPr>
        <p:sp>
          <p:nvSpPr>
            <p:cNvPr id="8" name="TextBox 7"/>
            <p:cNvSpPr txBox="1"/>
            <p:nvPr/>
          </p:nvSpPr>
          <p:spPr bwMode="auto">
            <a:xfrm>
              <a:off x="500034" y="1500174"/>
              <a:ext cx="2571768" cy="523220"/>
            </a:xfrm>
            <a:prstGeom prst="rect">
              <a:avLst/>
            </a:prstGeom>
            <a:solidFill>
              <a:srgbClr val="2E31B8"/>
            </a:solidFill>
            <a:ln w="28575">
              <a:solidFill>
                <a:srgbClr val="6600FF"/>
              </a:solidFill>
            </a:ln>
            <a:effectLst>
              <a:outerShdw blurRad="50800" dist="50800" dir="5400000" sx="94000" sy="94000" algn="ctr" rotWithShape="0">
                <a:srgbClr val="66FFFF"/>
              </a:outerShdw>
            </a:effectLst>
          </p:spPr>
          <p:txBody>
            <a:bodyPr wrap="square">
              <a:spAutoFit/>
            </a:bodyPr>
            <a:lstStyle/>
            <a:p>
              <a:pPr algn="l" rtl="0"/>
              <a:r>
                <a:rPr lang="en-US" sz="2800" dirty="0" smtClean="0">
                  <a:solidFill>
                    <a:schemeClr val="bg1"/>
                  </a:solidFill>
                  <a:latin typeface="Bernard MT Condensed" pitchFamily="18" charset="0"/>
                </a:rPr>
                <a:t>Neurotransmitter</a:t>
              </a:r>
              <a:endParaRPr lang="en-US" sz="28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sp>
          <p:nvSpPr>
            <p:cNvPr id="16" name="Down Arrow 15"/>
            <p:cNvSpPr/>
            <p:nvPr/>
          </p:nvSpPr>
          <p:spPr bwMode="auto">
            <a:xfrm>
              <a:off x="428596" y="1000108"/>
              <a:ext cx="571504" cy="500066"/>
            </a:xfrm>
            <a:prstGeom prst="downArrow">
              <a:avLst/>
            </a:prstGeom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 bwMode="auto">
          <a:xfrm>
            <a:off x="500034" y="2234942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CNS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500034" y="2905780"/>
            <a:ext cx="785818" cy="523220"/>
          </a:xfrm>
          <a:prstGeom prst="rect">
            <a:avLst/>
          </a:prstGeom>
          <a:solidFill>
            <a:srgbClr val="2E31B8"/>
          </a:soli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</a:rPr>
              <a:t>ANS</a:t>
            </a:r>
            <a:endParaRPr lang="en-US" sz="28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286116" y="4914971"/>
            <a:ext cx="357190" cy="428628"/>
            <a:chOff x="8143900" y="4357694"/>
            <a:chExt cx="357190" cy="428628"/>
          </a:xfrm>
        </p:grpSpPr>
        <p:sp>
          <p:nvSpPr>
            <p:cNvPr id="31" name="Oval 30"/>
            <p:cNvSpPr/>
            <p:nvPr/>
          </p:nvSpPr>
          <p:spPr bwMode="auto">
            <a:xfrm>
              <a:off x="8143900" y="4357694"/>
              <a:ext cx="357190" cy="428628"/>
            </a:xfrm>
            <a:prstGeom prst="ellipse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8228720" y="4572008"/>
              <a:ext cx="214314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9" name="TextBox 38"/>
          <p:cNvSpPr txBox="1"/>
          <p:nvPr/>
        </p:nvSpPr>
        <p:spPr bwMode="auto">
          <a:xfrm>
            <a:off x="6286512" y="4286543"/>
            <a:ext cx="500066" cy="400110"/>
          </a:xfrm>
          <a:prstGeom prst="rect">
            <a:avLst/>
          </a:prstGeom>
          <a:solidFill>
            <a:srgbClr val="0033CC"/>
          </a:solidFill>
          <a:ln w="28575">
            <a:solidFill>
              <a:srgbClr val="FF0000"/>
            </a:solidFill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H </a:t>
            </a:r>
            <a:r>
              <a:rPr lang="en-US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</a:t>
            </a:r>
            <a:endParaRPr lang="en-US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6643702" y="448634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1" name="Oval 40"/>
          <p:cNvSpPr/>
          <p:nvPr/>
        </p:nvSpPr>
        <p:spPr bwMode="auto">
          <a:xfrm>
            <a:off x="6643702" y="3914839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2" name="Oval 41"/>
          <p:cNvSpPr/>
          <p:nvPr/>
        </p:nvSpPr>
        <p:spPr bwMode="auto">
          <a:xfrm>
            <a:off x="6643702" y="3414773"/>
            <a:ext cx="357190" cy="428628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roadway" pitchFamily="82" charset="0"/>
              </a:rPr>
              <a:t>+</a:t>
            </a:r>
          </a:p>
        </p:txBody>
      </p:sp>
      <p:sp>
        <p:nvSpPr>
          <p:cNvPr id="43" name="Oval 42"/>
          <p:cNvSpPr/>
          <p:nvPr/>
        </p:nvSpPr>
        <p:spPr bwMode="auto">
          <a:xfrm>
            <a:off x="4572000" y="3486211"/>
            <a:ext cx="785818" cy="928694"/>
          </a:xfrm>
          <a:prstGeom prst="ellipse">
            <a:avLst/>
          </a:prstGeom>
          <a:noFill/>
          <a:ln w="5715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499430" y="3414773"/>
            <a:ext cx="928694" cy="106544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786710" y="3129021"/>
            <a:ext cx="1142976" cy="1785950"/>
            <a:chOff x="7786710" y="4071942"/>
            <a:chExt cx="1142976" cy="1785950"/>
          </a:xfrm>
        </p:grpSpPr>
        <p:pic>
          <p:nvPicPr>
            <p:cNvPr id="46" name="Picture 2" descr="2009_1"/>
            <p:cNvPicPr>
              <a:picLocks noChangeAspect="1" noChangeArrowheads="1"/>
            </p:cNvPicPr>
            <p:nvPr/>
          </p:nvPicPr>
          <p:blipFill>
            <a:blip r:embed="rId3" cstate="print"/>
            <a:srcRect l="5001" t="21226" r="64999" b="19811"/>
            <a:stretch>
              <a:fillRect/>
            </a:stretch>
          </p:blipFill>
          <p:spPr bwMode="auto">
            <a:xfrm>
              <a:off x="7786710" y="4071942"/>
              <a:ext cx="1142976" cy="1785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8" name="TextBox 47"/>
            <p:cNvSpPr txBox="1"/>
            <p:nvPr/>
          </p:nvSpPr>
          <p:spPr bwMode="auto">
            <a:xfrm>
              <a:off x="8143900" y="5029154"/>
              <a:ext cx="500066" cy="400110"/>
            </a:xfrm>
            <a:prstGeom prst="rect">
              <a:avLst/>
            </a:prstGeom>
            <a:solidFill>
              <a:srgbClr val="0033CC"/>
            </a:solidFill>
            <a:ln w="28575">
              <a:solidFill>
                <a:srgbClr val="FF0000"/>
              </a:solidFill>
            </a:ln>
            <a:effectLst/>
          </p:spPr>
          <p:txBody>
            <a:bodyPr wrap="square">
              <a:spAutoFit/>
            </a:bodyPr>
            <a:lstStyle/>
            <a:p>
              <a:pPr algn="l" rtl="0"/>
              <a:r>
                <a:rPr lang="en-US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H </a:t>
              </a:r>
              <a:r>
                <a:rPr lang="en-US" sz="2000" baseline="-25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1</a:t>
              </a:r>
              <a:endParaRPr lang="en-US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endParaRPr>
            </a:p>
          </p:txBody>
        </p:sp>
      </p:grpSp>
      <p:pic>
        <p:nvPicPr>
          <p:cNvPr id="1026" name="Picture 2" descr="2009_1"/>
          <p:cNvPicPr>
            <a:picLocks noChangeAspect="1" noChangeArrowheads="1"/>
          </p:cNvPicPr>
          <p:nvPr/>
        </p:nvPicPr>
        <p:blipFill>
          <a:blip r:embed="rId3" cstate="print"/>
          <a:srcRect l="41250" t="51886" r="23125" b="3302"/>
          <a:stretch>
            <a:fillRect/>
          </a:stretch>
        </p:blipFill>
        <p:spPr bwMode="auto">
          <a:xfrm>
            <a:off x="6929454" y="2343203"/>
            <a:ext cx="1357322" cy="135732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2" name="Straight Arrow Connector 51"/>
          <p:cNvCxnSpPr/>
          <p:nvPr/>
        </p:nvCxnSpPr>
        <p:spPr bwMode="auto">
          <a:xfrm flipV="1">
            <a:off x="5300894" y="3943867"/>
            <a:ext cx="556990" cy="4354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Arc 53"/>
          <p:cNvSpPr/>
          <p:nvPr/>
        </p:nvSpPr>
        <p:spPr bwMode="auto">
          <a:xfrm flipV="1">
            <a:off x="4185782" y="3986277"/>
            <a:ext cx="857256" cy="928694"/>
          </a:xfrm>
          <a:prstGeom prst="arc">
            <a:avLst>
              <a:gd name="adj1" fmla="val 16053524"/>
              <a:gd name="adj2" fmla="val 0"/>
            </a:avLst>
          </a:prstGeom>
          <a:noFill/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56" name="Straight Arrow Connector 55"/>
          <p:cNvCxnSpPr>
            <a:stCxn id="54" idx="0"/>
          </p:cNvCxnSpPr>
          <p:nvPr/>
        </p:nvCxnSpPr>
        <p:spPr bwMode="auto">
          <a:xfrm rot="10800000" flipV="1">
            <a:off x="4042910" y="4914477"/>
            <a:ext cx="551724" cy="49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500166" y="5343599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-</a:t>
            </a:r>
            <a:r>
              <a:rPr lang="en-US" sz="2400" b="1" dirty="0" err="1" smtClean="0">
                <a:latin typeface="Arial Narrow" pitchFamily="34" charset="0"/>
              </a:rPr>
              <a:t>ve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presynaptic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autoregulation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4" name="Rectangle 24"/>
          <p:cNvSpPr>
            <a:spLocks noChangeArrowheads="1"/>
          </p:cNvSpPr>
          <p:nvPr/>
        </p:nvSpPr>
        <p:spPr bwMode="auto">
          <a:xfrm>
            <a:off x="6588224" y="260648"/>
            <a:ext cx="2047355" cy="584775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 rtl="0"/>
            <a:r>
              <a:rPr lang="en-US" sz="3200" dirty="0" err="1">
                <a:solidFill>
                  <a:srgbClr val="6600FF"/>
                </a:solidFill>
                <a:latin typeface="Bernard MT Condensed" pitchFamily="18" charset="0"/>
              </a:rPr>
              <a:t>Betahistine</a:t>
            </a:r>
            <a:r>
              <a:rPr lang="en-US" sz="3200" dirty="0">
                <a:solidFill>
                  <a:srgbClr val="6600FF"/>
                </a:solidFill>
                <a:latin typeface="Bernard MT Condensed" pitchFamily="18" charset="0"/>
              </a:rPr>
              <a:t> </a:t>
            </a:r>
          </a:p>
        </p:txBody>
      </p:sp>
      <p:sp>
        <p:nvSpPr>
          <p:cNvPr id="36" name="5-Point Star 35"/>
          <p:cNvSpPr/>
          <p:nvPr/>
        </p:nvSpPr>
        <p:spPr bwMode="auto">
          <a:xfrm>
            <a:off x="6300192" y="764704"/>
            <a:ext cx="504056" cy="576064"/>
          </a:xfrm>
          <a:prstGeom prst="star5">
            <a:avLst/>
          </a:prstGeom>
          <a:solidFill>
            <a:srgbClr val="00FF00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7" name="5-Point Star 36"/>
          <p:cNvSpPr/>
          <p:nvPr/>
        </p:nvSpPr>
        <p:spPr bwMode="auto">
          <a:xfrm>
            <a:off x="6300192" y="757450"/>
            <a:ext cx="504056" cy="576064"/>
          </a:xfrm>
          <a:prstGeom prst="star5">
            <a:avLst/>
          </a:prstGeom>
          <a:solidFill>
            <a:srgbClr val="FF0066"/>
          </a:solidFill>
          <a:ln w="28575" cap="flat" cmpd="sng" algn="ctr">
            <a:solidFill>
              <a:srgbClr val="66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79769E-6 L -0.05902 0.34613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173"/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27168E-6 L -0.30156 0.51514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2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11" grpId="0" animBg="1"/>
      <p:bldP spid="12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54" grpId="0" animBg="1"/>
      <p:bldP spid="61" grpId="0"/>
      <p:bldP spid="34" grpId="0" animBg="1"/>
      <p:bldP spid="36" grpId="0" animBg="1"/>
      <p:bldP spid="36" grpId="1" animBg="1"/>
      <p:bldP spid="37" grpId="0" animBg="1"/>
      <p:bldP spid="3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0439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6500" y="1628800"/>
            <a:ext cx="8143932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Weak agonist at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→ </a:t>
            </a:r>
            <a:r>
              <a:rPr lang="en-US" sz="2600" b="1" dirty="0" smtClean="0">
                <a:latin typeface="Arial Narrow" pitchFamily="34" charset="0"/>
              </a:rPr>
              <a:t>inducing </a:t>
            </a:r>
            <a:r>
              <a:rPr lang="en-US" sz="2600" b="1" dirty="0" err="1" smtClean="0">
                <a:latin typeface="Arial Narrow" pitchFamily="34" charset="0"/>
              </a:rPr>
              <a:t>vaso</a:t>
            </a:r>
            <a:r>
              <a:rPr lang="en-US" sz="2600" b="1" dirty="0" smtClean="0">
                <a:latin typeface="Arial Narrow" pitchFamily="34" charset="0"/>
              </a:rPr>
              <a:t>-dilatation in middle ear → relieves pressure in inner ear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Strong antagonism of H</a:t>
            </a:r>
            <a:r>
              <a:rPr lang="en-US" sz="2600" b="1" baseline="-25000" dirty="0" smtClean="0">
                <a:latin typeface="Arial Narrow" pitchFamily="34" charset="0"/>
              </a:rPr>
              <a:t>3</a:t>
            </a: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dirty="0" err="1" smtClean="0">
                <a:latin typeface="Arial Narrow" pitchFamily="34" charset="0"/>
              </a:rPr>
              <a:t>autoreceptors</a:t>
            </a:r>
            <a:r>
              <a:rPr lang="en-US" sz="2600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 → ↑ augmenting effects on 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the </a:t>
            </a:r>
            <a:r>
              <a:rPr lang="en-US" sz="2600" b="1" dirty="0" smtClean="0">
                <a:latin typeface="Arial Narrow" pitchFamily="34" charset="0"/>
              </a:rPr>
              <a:t>brain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 → </a:t>
            </a:r>
            <a:r>
              <a:rPr lang="en-US" sz="2600" b="1" dirty="0" smtClean="0">
                <a:latin typeface="Arial Narrow" pitchFamily="34" charset="0"/>
              </a:rPr>
              <a:t>↑ H synthesis in </a:t>
            </a:r>
            <a:r>
              <a:rPr lang="en-US" sz="2600" b="1" dirty="0" err="1" smtClean="0">
                <a:latin typeface="Arial Narrow" pitchFamily="34" charset="0"/>
              </a:rPr>
              <a:t>tuberomammillary</a:t>
            </a:r>
            <a:r>
              <a:rPr lang="en-US" sz="2600" b="1" dirty="0" smtClean="0">
                <a:latin typeface="Arial Narrow" pitchFamily="34" charset="0"/>
              </a:rPr>
              <a:t> nuclei of the  posterior hypothalamus to promote &amp;  facilitate central vestibular compensation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600" b="1" dirty="0" smtClean="0">
                <a:latin typeface="Arial Narrow" pitchFamily="34" charset="0"/>
              </a:rPr>
              <a:t>     - ↑ H release in vestibular nuclei  </a:t>
            </a:r>
            <a:endParaRPr lang="en-US" sz="2600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↑levels of neurotransmitters such as 5HT in the brainstem, which inhibits the activity of vestibular nuclei. 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7072330" y="548680"/>
            <a:ext cx="164307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agonists</a:t>
            </a:r>
          </a:p>
        </p:txBody>
      </p:sp>
      <p:sp>
        <p:nvSpPr>
          <p:cNvPr id="21" name="TextBox 20"/>
          <p:cNvSpPr txBox="1"/>
          <p:nvPr/>
        </p:nvSpPr>
        <p:spPr bwMode="auto">
          <a:xfrm>
            <a:off x="6687244" y="1120184"/>
            <a:ext cx="2038394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33346"/>
            <a:ext cx="31868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BETAHISTINE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9262" y="1203804"/>
            <a:ext cx="2303836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Pharmacokinetics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8596" y="1643050"/>
            <a:ext cx="8286808" cy="1452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Tablet form , rapidly &amp; completely absorbed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t½=2-3h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Partially metabolized  ( active) &amp; excreted in urine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9262" y="3571876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8596" y="4071942"/>
            <a:ext cx="4572000" cy="19328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Headache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Nausea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Gastric effects</a:t>
            </a:r>
          </a:p>
          <a:p>
            <a:pPr marL="342900" indent="-342900" algn="l" rtl="0">
              <a:spcBef>
                <a:spcPct val="20000"/>
              </a:spcBef>
              <a:buBlip>
                <a:blip r:embed="rId3"/>
              </a:buBlip>
            </a:pPr>
            <a:r>
              <a:rPr lang="en-US" sz="2600" b="1" dirty="0" smtClean="0">
                <a:latin typeface="Calibri"/>
              </a:rPr>
              <a:t>↓ </a:t>
            </a:r>
            <a:r>
              <a:rPr lang="en-US" sz="2600" b="1" dirty="0" smtClean="0">
                <a:latin typeface="Arial Narrow" pitchFamily="34" charset="0"/>
              </a:rPr>
              <a:t>appetite and weight loss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72066" y="3571876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9190" y="4214818"/>
            <a:ext cx="4572000" cy="14527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Peptic ulcer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Pheochromocytoma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Bronchial asthma</a:t>
            </a:r>
            <a:endParaRPr lang="en-US" sz="2600" b="1" dirty="0">
              <a:latin typeface="Arial Narrow" pitchFamily="34" charset="0"/>
            </a:endParaRPr>
          </a:p>
        </p:txBody>
      </p:sp>
      <p:pic>
        <p:nvPicPr>
          <p:cNvPr id="1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86150" y="417774"/>
            <a:ext cx="2543567" cy="1643074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148064" y="107340"/>
            <a:ext cx="3631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 dirty="0" smtClean="0">
                <a:solidFill>
                  <a:srgbClr val="6600FF"/>
                </a:solidFill>
                <a:latin typeface="Comic Sans MS" pitchFamily="66" charset="0"/>
              </a:rPr>
              <a:t>VESTIBULAR  SUPRESSANTS</a:t>
            </a:r>
            <a:endParaRPr lang="en-US" b="1" i="1" dirty="0">
              <a:solidFill>
                <a:srgbClr val="66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22154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85720" y="476672"/>
            <a:ext cx="5572164" cy="523220"/>
            <a:chOff x="285720" y="1142984"/>
            <a:chExt cx="5572164" cy="523220"/>
          </a:xfrm>
        </p:grpSpPr>
        <p:sp>
          <p:nvSpPr>
            <p:cNvPr id="8" name="Rectangle 7"/>
            <p:cNvSpPr/>
            <p:nvPr/>
          </p:nvSpPr>
          <p:spPr>
            <a:xfrm>
              <a:off x="285720" y="1142984"/>
              <a:ext cx="3571900" cy="523220"/>
            </a:xfrm>
            <a:prstGeom prst="rect">
              <a:avLst/>
            </a:prstGeom>
            <a:solidFill>
              <a:srgbClr val="575AD5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800" b="1" dirty="0" smtClean="0">
                  <a:solidFill>
                    <a:schemeClr val="bg1"/>
                  </a:solidFill>
                  <a:effectLst>
                    <a:outerShdw blurRad="50800" dist="63500" dir="5400000" algn="ctr" rotWithShape="0">
                      <a:srgbClr val="002060"/>
                    </a:outerShdw>
                  </a:effectLst>
                </a:rPr>
                <a:t>DIMENHYDRINATE</a:t>
              </a:r>
              <a:endParaRPr lang="en-US" sz="2800" b="1" dirty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704730" y="1142984"/>
              <a:ext cx="21531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i="1" dirty="0" smtClean="0">
                  <a:solidFill>
                    <a:srgbClr val="66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(Dramamine) </a:t>
              </a:r>
              <a:endParaRPr lang="en-US" sz="2400" b="1" i="1" dirty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extBox 9"/>
          <p:cNvSpPr txBox="1"/>
          <p:nvPr/>
        </p:nvSpPr>
        <p:spPr bwMode="auto">
          <a:xfrm>
            <a:off x="6753270" y="447055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6715140" y="951111"/>
            <a:ext cx="2033572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Antihistamines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9736" y="1552232"/>
            <a:ext cx="3278168" cy="810478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&gt; antiemetic &lt; sedating</a:t>
            </a:r>
          </a:p>
          <a:p>
            <a:pPr marL="342900" indent="-342900" algn="ctr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than </a:t>
            </a:r>
            <a:r>
              <a:rPr lang="en-US" sz="2600" b="1" dirty="0" err="1" smtClean="0">
                <a:latin typeface="Arial Narrow" pitchFamily="34" charset="0"/>
              </a:rPr>
              <a:t>Meclizine</a:t>
            </a:r>
            <a:endParaRPr lang="en-US" sz="2600" b="1" dirty="0" smtClean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3284" y="1484784"/>
            <a:ext cx="51492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Block </a:t>
            </a:r>
            <a:r>
              <a:rPr lang="en-US" sz="2600" b="1" dirty="0" smtClean="0">
                <a:latin typeface="Arial Narrow" pitchFamily="34" charset="0"/>
              </a:rPr>
              <a:t>H</a:t>
            </a:r>
            <a:r>
              <a:rPr lang="en-US" sz="2600" b="1" baseline="-25000" dirty="0" smtClean="0">
                <a:latin typeface="Arial Narrow" pitchFamily="34" charset="0"/>
              </a:rPr>
              <a:t>1</a:t>
            </a:r>
            <a:r>
              <a:rPr lang="en-US" sz="2600" b="1" dirty="0" smtClean="0">
                <a:latin typeface="Arial Narrow" pitchFamily="34" charset="0"/>
              </a:rPr>
              <a:t> receptors in CRTZ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Sedative effects</a:t>
            </a:r>
          </a:p>
          <a:p>
            <a:pPr algn="l"/>
            <a:r>
              <a:rPr lang="en-US" sz="2600" b="1" dirty="0" smtClean="0">
                <a:latin typeface="Arial Narrow" pitchFamily="34" charset="0"/>
              </a:rPr>
              <a:t>Weak </a:t>
            </a: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effects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536" y="3068960"/>
            <a:ext cx="86764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vertigo</a:t>
            </a:r>
          </a:p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In control of </a:t>
            </a:r>
            <a:r>
              <a:rPr lang="en-US" sz="2600" b="1" dirty="0" smtClean="0">
                <a:solidFill>
                  <a:srgbClr val="0033CC"/>
                </a:solidFill>
                <a:latin typeface="Arial Narrow" pitchFamily="34" charset="0"/>
              </a:rPr>
              <a:t>MOTION SICKNESS </a:t>
            </a:r>
            <a:r>
              <a:rPr lang="en-US" sz="2600" b="1" dirty="0" smtClean="0">
                <a:latin typeface="Arial Narrow" pitchFamily="34" charset="0"/>
              </a:rPr>
              <a:t>by ↓ excitability in the labyrinth &amp; blocking conduction in vestibular-</a:t>
            </a:r>
            <a:r>
              <a:rPr lang="en-US" sz="2600" b="1" dirty="0" err="1" smtClean="0">
                <a:latin typeface="Arial Narrow" pitchFamily="34" charset="0"/>
              </a:rPr>
              <a:t>cerebellar</a:t>
            </a:r>
            <a:r>
              <a:rPr lang="en-US" sz="2600" b="1" dirty="0" smtClean="0">
                <a:latin typeface="Arial Narrow" pitchFamily="34" charset="0"/>
              </a:rPr>
              <a:t> pathways.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7544" y="4351671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6878" y="4851737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Sedation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Dizziness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Anticholinergic</a:t>
            </a:r>
            <a:r>
              <a:rPr lang="en-US" sz="2600" b="1" dirty="0" smtClean="0">
                <a:latin typeface="Arial Narrow" pitchFamily="34" charset="0"/>
              </a:rPr>
              <a:t> side effects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67440" y="4351671"/>
            <a:ext cx="2239717" cy="46166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latin typeface="Bernard MT Condensed" pitchFamily="18" charset="0"/>
              </a:rPr>
              <a:t>Contraindications</a:t>
            </a:r>
            <a:endParaRPr lang="en-US" sz="2400" dirty="0">
              <a:latin typeface="Bernard MT Condensed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67472" y="4836091"/>
            <a:ext cx="400046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Glaucoma </a:t>
            </a:r>
          </a:p>
          <a:p>
            <a:pPr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Prostatic enlargement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5536" y="2636912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32240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22" grpId="0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16632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313616" y="400442"/>
            <a:ext cx="425838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err="1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PROCHlORPERAZINE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890330"/>
            <a:ext cx="2643174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ts val="2800"/>
              </a:lnSpc>
            </a:pPr>
            <a:r>
              <a:rPr lang="en-US" sz="2600" b="1" dirty="0" smtClean="0">
                <a:latin typeface="Arial Narrow" pitchFamily="34" charset="0"/>
              </a:rPr>
              <a:t>Block dopamine  receptors at CRTZ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3528" y="1019832"/>
            <a:ext cx="792953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latin typeface="Arial Narrow" pitchFamily="34" charset="0"/>
              </a:rPr>
              <a:t>Antipsychotic , some sedation + antiemetic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1994" y="1708686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036578" y="1730398"/>
            <a:ext cx="810742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	One of the best </a:t>
            </a:r>
            <a:r>
              <a:rPr lang="en-US" sz="2600" b="1" dirty="0" err="1" smtClean="0">
                <a:latin typeface="Arial Narrow" pitchFamily="34" charset="0"/>
              </a:rPr>
              <a:t>antiemetics</a:t>
            </a:r>
            <a:r>
              <a:rPr lang="en-US" sz="2600" b="1" dirty="0" smtClean="0">
                <a:latin typeface="Arial Narrow" pitchFamily="34" charset="0"/>
              </a:rPr>
              <a:t> in vertigo </a:t>
            </a:r>
          </a:p>
          <a:p>
            <a:pPr algn="l" rtl="0">
              <a:lnSpc>
                <a:spcPts val="2600"/>
              </a:lnSpc>
              <a:spcBef>
                <a:spcPts val="600"/>
              </a:spcBef>
            </a:pPr>
            <a:r>
              <a:rPr lang="en-US" sz="2600" b="1" dirty="0" smtClean="0">
                <a:latin typeface="Arial Narrow" pitchFamily="34" charset="0"/>
              </a:rPr>
              <a:t>            (sedating &amp; has some vestibular suppressant action)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25" name="TextBox 24"/>
          <p:cNvSpPr txBox="1"/>
          <p:nvPr/>
        </p:nvSpPr>
        <p:spPr bwMode="auto">
          <a:xfrm>
            <a:off x="6012160" y="2780928"/>
            <a:ext cx="292895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 bwMode="auto">
          <a:xfrm>
            <a:off x="5220072" y="390150"/>
            <a:ext cx="3743648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 w="28575">
            <a:solidFill>
              <a:srgbClr val="6600FF"/>
            </a:solidFill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 algn="l" rtl="0"/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A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Piperazine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2400" b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3528" y="2780928"/>
            <a:ext cx="3786214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</a:rPr>
              <a:t>METOCLOPRAMIDE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17640" y="3323893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A potent central antiemetic  acting on CRTZ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some sedating action </a:t>
            </a:r>
          </a:p>
          <a:p>
            <a:pPr algn="l" rtl="0"/>
            <a:r>
              <a:rPr lang="en-US" sz="2400" b="1" dirty="0" smtClean="0">
                <a:latin typeface="Arial Narrow" pitchFamily="34" charset="0"/>
              </a:rPr>
              <a:t>Has potent </a:t>
            </a:r>
            <a:r>
              <a:rPr lang="en-US" sz="2400" dirty="0" err="1" smtClean="0">
                <a:latin typeface="Bernard MT Condensed" pitchFamily="18" charset="0"/>
              </a:rPr>
              <a:t>gastroprokinetic</a:t>
            </a:r>
            <a:r>
              <a:rPr lang="en-US" sz="2400" dirty="0" smtClean="0">
                <a:latin typeface="Bernard MT Condensed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effect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9576" y="5838363"/>
            <a:ext cx="662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latin typeface="Arial Narrow" pitchFamily="34" charset="0"/>
              </a:rPr>
              <a:t>Restlessness or drowsiness  </a:t>
            </a:r>
          </a:p>
          <a:p>
            <a:pPr algn="l"/>
            <a:r>
              <a:rPr lang="en-US" sz="2400" b="1" dirty="0" err="1" smtClean="0">
                <a:latin typeface="Arial Narrow" pitchFamily="34" charset="0"/>
              </a:rPr>
              <a:t>Extrapyramidal</a:t>
            </a:r>
            <a:r>
              <a:rPr lang="en-US" sz="2400" b="1" dirty="0" smtClean="0">
                <a:latin typeface="Arial Narrow" pitchFamily="34" charset="0"/>
              </a:rPr>
              <a:t> manifestations  on prolonged use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1584" y="5428145"/>
            <a:ext cx="768159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3400" y="2636912"/>
            <a:ext cx="89644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/>
        </p:nvSpPr>
        <p:spPr>
          <a:xfrm>
            <a:off x="6948264" y="35332"/>
            <a:ext cx="20842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0"/>
            <a:r>
              <a:rPr lang="en-US" sz="2000" i="1" dirty="0" smtClean="0">
                <a:solidFill>
                  <a:srgbClr val="2E31B8"/>
                </a:solidFill>
                <a:latin typeface="Comic Sans MS" pitchFamily="66" charset="0"/>
              </a:rPr>
              <a:t>ANTIEMETICS</a:t>
            </a:r>
            <a:endParaRPr lang="en-US" sz="2000" i="1" dirty="0">
              <a:solidFill>
                <a:srgbClr val="2E31B8"/>
              </a:solidFill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584" y="4549535"/>
            <a:ext cx="1486304" cy="424732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smtClean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  <a:endParaRPr lang="en-US" sz="2400" dirty="0">
              <a:solidFill>
                <a:schemeClr val="tx2"/>
              </a:solidFill>
              <a:latin typeface="Bernard MT Condensed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1584" y="4981583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400" b="1" dirty="0" smtClean="0">
                <a:latin typeface="Arial Narrow" pitchFamily="34" charset="0"/>
              </a:rPr>
              <a:t>In vertigo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 animBg="1"/>
      <p:bldP spid="22" grpId="0"/>
      <p:bldP spid="30" grpId="0"/>
      <p:bldP spid="31" grpId="0"/>
      <p:bldP spid="32" grpId="0" animBg="1"/>
      <p:bldP spid="18" grpId="0" animBg="1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            Drugs inducing vertigo 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39477" y="378859"/>
            <a:ext cx="2363872" cy="152699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23528" y="1052736"/>
            <a:ext cx="8320438" cy="1357322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Are those drugs (or chemicals) producing destructive damaging effects on structure or function of labyrinthine hair cells &amp;/ or their neuronal connections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86512" y="4929198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2910" y="2564904"/>
            <a:ext cx="3000396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VESTIBULOTOXINS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39552" y="3314624"/>
            <a:ext cx="542928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fluid &amp; electrolyte Diuretics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</a:t>
            </a:r>
            <a:r>
              <a:rPr lang="en-US" sz="2600" b="1" dirty="0" err="1" smtClean="0">
                <a:latin typeface="Arial Narrow" pitchFamily="34" charset="0"/>
              </a:rPr>
              <a:t>Antihypertensives</a:t>
            </a:r>
            <a:r>
              <a:rPr lang="en-US" sz="2600" b="1" dirty="0" smtClean="0">
                <a:latin typeface="Arial Narrow" pitchFamily="34" charset="0"/>
              </a:rPr>
              <a:t> ….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Drugs altering vestibular firing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 Anticonvulsants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Antidepressants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Sedative hypnotics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Alcohol</a:t>
            </a:r>
          </a:p>
          <a:p>
            <a:pPr marL="342900" indent="-342900" algn="l" rtl="0">
              <a:lnSpc>
                <a:spcPts val="2800"/>
              </a:lnSpc>
              <a:spcBef>
                <a:spcPts val="0"/>
              </a:spcBef>
            </a:pPr>
            <a:r>
              <a:rPr lang="en-US" sz="2600" b="1" dirty="0" smtClean="0">
                <a:latin typeface="Arial Narrow" pitchFamily="34" charset="0"/>
              </a:rPr>
              <a:t>    Cocaine</a:t>
            </a: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0072" y="2564904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69327" y="3255210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6" name="Group 15"/>
          <p:cNvGrpSpPr/>
          <p:nvPr/>
        </p:nvGrpSpPr>
        <p:grpSpPr>
          <a:xfrm>
            <a:off x="4139952" y="2420888"/>
            <a:ext cx="720080" cy="792088"/>
            <a:chOff x="8028384" y="476672"/>
            <a:chExt cx="720080" cy="792088"/>
          </a:xfrm>
        </p:grpSpPr>
        <p:sp>
          <p:nvSpPr>
            <p:cNvPr id="17" name="Curved Left Arrow 16"/>
            <p:cNvSpPr/>
            <p:nvPr/>
          </p:nvSpPr>
          <p:spPr bwMode="auto">
            <a:xfrm>
              <a:off x="8028384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Curved Left Arrow 17"/>
            <p:cNvSpPr/>
            <p:nvPr/>
          </p:nvSpPr>
          <p:spPr bwMode="auto">
            <a:xfrm flipH="1">
              <a:off x="8316416" y="476672"/>
              <a:ext cx="432048" cy="792088"/>
            </a:xfrm>
            <a:prstGeom prst="curvedLeftArrow">
              <a:avLst/>
            </a:prstGeom>
            <a:solidFill>
              <a:srgbClr val="6600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/>
      <p:bldP spid="14" grpId="0" animBg="1"/>
      <p:bldP spid="1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57158" y="357166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00500" y="2128296"/>
            <a:ext cx="5786478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Aminoglycoside</a:t>
            </a:r>
            <a:r>
              <a:rPr lang="en-US" sz="2600" b="1" dirty="0" smtClean="0">
                <a:latin typeface="Arial Narrow" pitchFamily="34" charset="0"/>
              </a:rPr>
              <a:t> antibiotics; </a:t>
            </a:r>
            <a:r>
              <a:rPr lang="en-US" sz="2200" b="1" i="1" dirty="0" err="1" smtClean="0">
                <a:latin typeface="Arial Narrow" pitchFamily="34" charset="0"/>
              </a:rPr>
              <a:t>gentamycin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kanamycin</a:t>
            </a:r>
            <a:r>
              <a:rPr lang="en-US" sz="2200" b="1" i="1" dirty="0" smtClean="0">
                <a:latin typeface="Arial Narrow" pitchFamily="34" charset="0"/>
              </a:rPr>
              <a:t>, neomycin, streptomycin, </a:t>
            </a:r>
            <a:r>
              <a:rPr lang="en-US" sz="2200" b="1" i="1" dirty="0" err="1" smtClean="0">
                <a:latin typeface="Arial Narrow" pitchFamily="34" charset="0"/>
              </a:rPr>
              <a:t>tobramycin</a:t>
            </a:r>
            <a:r>
              <a:rPr lang="en-US" sz="2200" b="1" i="1" dirty="0" smtClean="0">
                <a:latin typeface="Arial Narrow" pitchFamily="34" charset="0"/>
              </a:rPr>
              <a:t>, </a:t>
            </a:r>
            <a:r>
              <a:rPr lang="en-US" sz="2200" b="1" i="1" dirty="0" err="1" smtClean="0">
                <a:latin typeface="Arial Narrow" pitchFamily="34" charset="0"/>
              </a:rPr>
              <a:t>netlimycin</a:t>
            </a:r>
            <a:r>
              <a:rPr lang="en-US" sz="22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err="1" smtClean="0">
                <a:latin typeface="Arial Narrow" pitchFamily="34" charset="0"/>
              </a:rPr>
              <a:t>Fluroquinolines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Vancomycin</a:t>
            </a:r>
            <a:r>
              <a:rPr lang="en-US" sz="2600" b="1" dirty="0" smtClean="0">
                <a:latin typeface="Arial Narrow" pitchFamily="34" charset="0"/>
              </a:rPr>
              <a:t>, </a:t>
            </a:r>
            <a:r>
              <a:rPr lang="en-US" sz="2600" b="1" dirty="0" err="1" smtClean="0">
                <a:latin typeface="Arial Narrow" pitchFamily="34" charset="0"/>
              </a:rPr>
              <a:t>Polymixin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Quinine,  </a:t>
            </a:r>
            <a:r>
              <a:rPr lang="en-US" sz="2600" b="1" dirty="0" err="1" smtClean="0">
                <a:latin typeface="Arial Narrow" pitchFamily="34" charset="0"/>
              </a:rPr>
              <a:t>chloroquine</a:t>
            </a:r>
            <a:r>
              <a:rPr lang="en-US" sz="2600" b="1" dirty="0" smtClean="0">
                <a:latin typeface="Arial Narrow" pitchFamily="34" charset="0"/>
              </a:rPr>
              <a:t>,  </a:t>
            </a:r>
            <a:r>
              <a:rPr lang="en-US" sz="2600" b="1" dirty="0" err="1" smtClean="0">
                <a:latin typeface="Arial Narrow" pitchFamily="34" charset="0"/>
              </a:rPr>
              <a:t>quinidine</a:t>
            </a: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Nitrogen mustard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NSAIDs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600" b="1" dirty="0" smtClean="0">
                <a:latin typeface="Arial Narrow" pitchFamily="34" charset="0"/>
              </a:rPr>
              <a:t>Tobacco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600" b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4348" y="1340768"/>
            <a:ext cx="3286148" cy="4924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MIXED  OTOTOXINS</a:t>
            </a:r>
            <a:endParaRPr lang="en-US" sz="26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72264" y="4485750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00826" y="3111351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>
            <a:off x="641334" y="2103081"/>
            <a:ext cx="378767" cy="626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6600FF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 bwMode="auto">
          <a:xfrm>
            <a:off x="4614203" y="1357298"/>
            <a:ext cx="4315515" cy="5324856"/>
          </a:xfrm>
          <a:custGeom>
            <a:avLst/>
            <a:gdLst>
              <a:gd name="connsiteX0" fmla="*/ 422031 w 4694174"/>
              <a:gd name="connsiteY0" fmla="*/ 1983544 h 5753686"/>
              <a:gd name="connsiteX1" fmla="*/ 464234 w 4694174"/>
              <a:gd name="connsiteY1" fmla="*/ 2011680 h 5753686"/>
              <a:gd name="connsiteX2" fmla="*/ 492369 w 4694174"/>
              <a:gd name="connsiteY2" fmla="*/ 2138289 h 5753686"/>
              <a:gd name="connsiteX3" fmla="*/ 506437 w 4694174"/>
              <a:gd name="connsiteY3" fmla="*/ 2278966 h 5753686"/>
              <a:gd name="connsiteX4" fmla="*/ 562708 w 4694174"/>
              <a:gd name="connsiteY4" fmla="*/ 2307101 h 5753686"/>
              <a:gd name="connsiteX5" fmla="*/ 689317 w 4694174"/>
              <a:gd name="connsiteY5" fmla="*/ 2293034 h 5753686"/>
              <a:gd name="connsiteX6" fmla="*/ 829994 w 4694174"/>
              <a:gd name="connsiteY6" fmla="*/ 2236763 h 5753686"/>
              <a:gd name="connsiteX7" fmla="*/ 858129 w 4694174"/>
              <a:gd name="connsiteY7" fmla="*/ 2208627 h 5753686"/>
              <a:gd name="connsiteX8" fmla="*/ 1083212 w 4694174"/>
              <a:gd name="connsiteY8" fmla="*/ 2250830 h 5753686"/>
              <a:gd name="connsiteX9" fmla="*/ 1097280 w 4694174"/>
              <a:gd name="connsiteY9" fmla="*/ 2349304 h 5753686"/>
              <a:gd name="connsiteX10" fmla="*/ 1125415 w 4694174"/>
              <a:gd name="connsiteY10" fmla="*/ 2391507 h 5753686"/>
              <a:gd name="connsiteX11" fmla="*/ 1167619 w 4694174"/>
              <a:gd name="connsiteY11" fmla="*/ 2461846 h 5753686"/>
              <a:gd name="connsiteX12" fmla="*/ 1195754 w 4694174"/>
              <a:gd name="connsiteY12" fmla="*/ 2433710 h 5753686"/>
              <a:gd name="connsiteX13" fmla="*/ 1237957 w 4694174"/>
              <a:gd name="connsiteY13" fmla="*/ 2504049 h 5753686"/>
              <a:gd name="connsiteX14" fmla="*/ 1252025 w 4694174"/>
              <a:gd name="connsiteY14" fmla="*/ 2574387 h 5753686"/>
              <a:gd name="connsiteX15" fmla="*/ 1280160 w 4694174"/>
              <a:gd name="connsiteY15" fmla="*/ 2672861 h 5753686"/>
              <a:gd name="connsiteX16" fmla="*/ 1294228 w 4694174"/>
              <a:gd name="connsiteY16" fmla="*/ 2757267 h 5753686"/>
              <a:gd name="connsiteX17" fmla="*/ 1434905 w 4694174"/>
              <a:gd name="connsiteY17" fmla="*/ 2729132 h 5753686"/>
              <a:gd name="connsiteX18" fmla="*/ 1477108 w 4694174"/>
              <a:gd name="connsiteY18" fmla="*/ 2715064 h 5753686"/>
              <a:gd name="connsiteX19" fmla="*/ 1533379 w 4694174"/>
              <a:gd name="connsiteY19" fmla="*/ 2644726 h 5753686"/>
              <a:gd name="connsiteX20" fmla="*/ 1575582 w 4694174"/>
              <a:gd name="connsiteY20" fmla="*/ 2630658 h 5753686"/>
              <a:gd name="connsiteX21" fmla="*/ 1688123 w 4694174"/>
              <a:gd name="connsiteY21" fmla="*/ 2672861 h 5753686"/>
              <a:gd name="connsiteX22" fmla="*/ 1702191 w 4694174"/>
              <a:gd name="connsiteY22" fmla="*/ 2743200 h 5753686"/>
              <a:gd name="connsiteX23" fmla="*/ 1688123 w 4694174"/>
              <a:gd name="connsiteY23" fmla="*/ 2855741 h 5753686"/>
              <a:gd name="connsiteX24" fmla="*/ 1674055 w 4694174"/>
              <a:gd name="connsiteY24" fmla="*/ 2897944 h 5753686"/>
              <a:gd name="connsiteX25" fmla="*/ 1631852 w 4694174"/>
              <a:gd name="connsiteY25" fmla="*/ 2926080 h 5753686"/>
              <a:gd name="connsiteX26" fmla="*/ 1575582 w 4694174"/>
              <a:gd name="connsiteY26" fmla="*/ 2940147 h 5753686"/>
              <a:gd name="connsiteX27" fmla="*/ 1589649 w 4694174"/>
              <a:gd name="connsiteY27" fmla="*/ 3291840 h 5753686"/>
              <a:gd name="connsiteX28" fmla="*/ 1575582 w 4694174"/>
              <a:gd name="connsiteY28" fmla="*/ 3390314 h 5753686"/>
              <a:gd name="connsiteX29" fmla="*/ 1420837 w 4694174"/>
              <a:gd name="connsiteY29" fmla="*/ 3404381 h 5753686"/>
              <a:gd name="connsiteX30" fmla="*/ 1364566 w 4694174"/>
              <a:gd name="connsiteY30" fmla="*/ 3418449 h 5753686"/>
              <a:gd name="connsiteX31" fmla="*/ 1322363 w 4694174"/>
              <a:gd name="connsiteY31" fmla="*/ 3460652 h 5753686"/>
              <a:gd name="connsiteX32" fmla="*/ 1280160 w 4694174"/>
              <a:gd name="connsiteY32" fmla="*/ 3488787 h 5753686"/>
              <a:gd name="connsiteX33" fmla="*/ 1308295 w 4694174"/>
              <a:gd name="connsiteY33" fmla="*/ 3587261 h 5753686"/>
              <a:gd name="connsiteX34" fmla="*/ 1336431 w 4694174"/>
              <a:gd name="connsiteY34" fmla="*/ 3629464 h 5753686"/>
              <a:gd name="connsiteX35" fmla="*/ 1364566 w 4694174"/>
              <a:gd name="connsiteY35" fmla="*/ 3657600 h 5753686"/>
              <a:gd name="connsiteX36" fmla="*/ 1406769 w 4694174"/>
              <a:gd name="connsiteY36" fmla="*/ 3671667 h 5753686"/>
              <a:gd name="connsiteX37" fmla="*/ 1505243 w 4694174"/>
              <a:gd name="connsiteY37" fmla="*/ 3699803 h 5753686"/>
              <a:gd name="connsiteX38" fmla="*/ 1463040 w 4694174"/>
              <a:gd name="connsiteY38" fmla="*/ 3727938 h 5753686"/>
              <a:gd name="connsiteX39" fmla="*/ 1463040 w 4694174"/>
              <a:gd name="connsiteY39" fmla="*/ 3967089 h 5753686"/>
              <a:gd name="connsiteX40" fmla="*/ 1505243 w 4694174"/>
              <a:gd name="connsiteY40" fmla="*/ 4065563 h 5753686"/>
              <a:gd name="connsiteX41" fmla="*/ 1547446 w 4694174"/>
              <a:gd name="connsiteY41" fmla="*/ 4178104 h 5753686"/>
              <a:gd name="connsiteX42" fmla="*/ 1575582 w 4694174"/>
              <a:gd name="connsiteY42" fmla="*/ 4262510 h 5753686"/>
              <a:gd name="connsiteX43" fmla="*/ 1561514 w 4694174"/>
              <a:gd name="connsiteY43" fmla="*/ 4304714 h 5753686"/>
              <a:gd name="connsiteX44" fmla="*/ 1519311 w 4694174"/>
              <a:gd name="connsiteY44" fmla="*/ 4318781 h 5753686"/>
              <a:gd name="connsiteX45" fmla="*/ 1505243 w 4694174"/>
              <a:gd name="connsiteY45" fmla="*/ 4375052 h 5753686"/>
              <a:gd name="connsiteX46" fmla="*/ 1575582 w 4694174"/>
              <a:gd name="connsiteY46" fmla="*/ 4600135 h 5753686"/>
              <a:gd name="connsiteX47" fmla="*/ 1814732 w 4694174"/>
              <a:gd name="connsiteY47" fmla="*/ 5176910 h 5753686"/>
              <a:gd name="connsiteX48" fmla="*/ 1941342 w 4694174"/>
              <a:gd name="connsiteY48" fmla="*/ 5416061 h 5753686"/>
              <a:gd name="connsiteX49" fmla="*/ 1969477 w 4694174"/>
              <a:gd name="connsiteY49" fmla="*/ 5444197 h 5753686"/>
              <a:gd name="connsiteX50" fmla="*/ 2011680 w 4694174"/>
              <a:gd name="connsiteY50" fmla="*/ 5458264 h 5753686"/>
              <a:gd name="connsiteX51" fmla="*/ 2236763 w 4694174"/>
              <a:gd name="connsiteY51" fmla="*/ 5486400 h 5753686"/>
              <a:gd name="connsiteX52" fmla="*/ 2433711 w 4694174"/>
              <a:gd name="connsiteY52" fmla="*/ 5458264 h 5753686"/>
              <a:gd name="connsiteX53" fmla="*/ 2546252 w 4694174"/>
              <a:gd name="connsiteY53" fmla="*/ 5430129 h 5753686"/>
              <a:gd name="connsiteX54" fmla="*/ 2813539 w 4694174"/>
              <a:gd name="connsiteY54" fmla="*/ 5444197 h 5753686"/>
              <a:gd name="connsiteX55" fmla="*/ 2897945 w 4694174"/>
              <a:gd name="connsiteY55" fmla="*/ 5472332 h 5753686"/>
              <a:gd name="connsiteX56" fmla="*/ 2940148 w 4694174"/>
              <a:gd name="connsiteY56" fmla="*/ 5486400 h 5753686"/>
              <a:gd name="connsiteX57" fmla="*/ 2968283 w 4694174"/>
              <a:gd name="connsiteY57" fmla="*/ 5528603 h 5753686"/>
              <a:gd name="connsiteX58" fmla="*/ 2982351 w 4694174"/>
              <a:gd name="connsiteY58" fmla="*/ 5584874 h 5753686"/>
              <a:gd name="connsiteX59" fmla="*/ 3123028 w 4694174"/>
              <a:gd name="connsiteY59" fmla="*/ 5613009 h 5753686"/>
              <a:gd name="connsiteX60" fmla="*/ 3179299 w 4694174"/>
              <a:gd name="connsiteY60" fmla="*/ 5627077 h 5753686"/>
              <a:gd name="connsiteX61" fmla="*/ 3362179 w 4694174"/>
              <a:gd name="connsiteY61" fmla="*/ 5725550 h 5753686"/>
              <a:gd name="connsiteX62" fmla="*/ 3502855 w 4694174"/>
              <a:gd name="connsiteY62" fmla="*/ 5753686 h 5753686"/>
              <a:gd name="connsiteX63" fmla="*/ 3727939 w 4694174"/>
              <a:gd name="connsiteY63" fmla="*/ 5739618 h 5753686"/>
              <a:gd name="connsiteX64" fmla="*/ 3784209 w 4694174"/>
              <a:gd name="connsiteY64" fmla="*/ 5725550 h 5753686"/>
              <a:gd name="connsiteX65" fmla="*/ 3938954 w 4694174"/>
              <a:gd name="connsiteY65" fmla="*/ 5739618 h 5753686"/>
              <a:gd name="connsiteX66" fmla="*/ 4375052 w 4694174"/>
              <a:gd name="connsiteY66" fmla="*/ 5725550 h 5753686"/>
              <a:gd name="connsiteX67" fmla="*/ 4360985 w 4694174"/>
              <a:gd name="connsiteY67" fmla="*/ 5683347 h 5753686"/>
              <a:gd name="connsiteX68" fmla="*/ 4318782 w 4694174"/>
              <a:gd name="connsiteY68" fmla="*/ 5669280 h 5753686"/>
              <a:gd name="connsiteX69" fmla="*/ 4346917 w 4694174"/>
              <a:gd name="connsiteY69" fmla="*/ 5641144 h 5753686"/>
              <a:gd name="connsiteX70" fmla="*/ 4529797 w 4694174"/>
              <a:gd name="connsiteY70" fmla="*/ 5627077 h 5753686"/>
              <a:gd name="connsiteX71" fmla="*/ 4543865 w 4694174"/>
              <a:gd name="connsiteY71" fmla="*/ 5514535 h 5753686"/>
              <a:gd name="connsiteX72" fmla="*/ 4515729 w 4694174"/>
              <a:gd name="connsiteY72" fmla="*/ 5387926 h 5753686"/>
              <a:gd name="connsiteX73" fmla="*/ 4487594 w 4694174"/>
              <a:gd name="connsiteY73" fmla="*/ 5359790 h 5753686"/>
              <a:gd name="connsiteX74" fmla="*/ 4389120 w 4694174"/>
              <a:gd name="connsiteY74" fmla="*/ 5247249 h 5753686"/>
              <a:gd name="connsiteX75" fmla="*/ 4375052 w 4694174"/>
              <a:gd name="connsiteY75" fmla="*/ 5205046 h 5753686"/>
              <a:gd name="connsiteX76" fmla="*/ 4360985 w 4694174"/>
              <a:gd name="connsiteY76" fmla="*/ 5120640 h 5753686"/>
              <a:gd name="connsiteX77" fmla="*/ 4304714 w 4694174"/>
              <a:gd name="connsiteY77" fmla="*/ 5106572 h 5753686"/>
              <a:gd name="connsiteX78" fmla="*/ 4234375 w 4694174"/>
              <a:gd name="connsiteY78" fmla="*/ 5050301 h 5753686"/>
              <a:gd name="connsiteX79" fmla="*/ 4206240 w 4694174"/>
              <a:gd name="connsiteY79" fmla="*/ 4965895 h 5753686"/>
              <a:gd name="connsiteX80" fmla="*/ 4135902 w 4694174"/>
              <a:gd name="connsiteY80" fmla="*/ 4909624 h 5753686"/>
              <a:gd name="connsiteX81" fmla="*/ 4107766 w 4694174"/>
              <a:gd name="connsiteY81" fmla="*/ 4853354 h 5753686"/>
              <a:gd name="connsiteX82" fmla="*/ 4023360 w 4694174"/>
              <a:gd name="connsiteY82" fmla="*/ 4768947 h 5753686"/>
              <a:gd name="connsiteX83" fmla="*/ 4009292 w 4694174"/>
              <a:gd name="connsiteY83" fmla="*/ 4487594 h 5753686"/>
              <a:gd name="connsiteX84" fmla="*/ 3981157 w 4694174"/>
              <a:gd name="connsiteY84" fmla="*/ 4459458 h 5753686"/>
              <a:gd name="connsiteX85" fmla="*/ 3938954 w 4694174"/>
              <a:gd name="connsiteY85" fmla="*/ 4375052 h 5753686"/>
              <a:gd name="connsiteX86" fmla="*/ 3953022 w 4694174"/>
              <a:gd name="connsiteY86" fmla="*/ 4276578 h 5753686"/>
              <a:gd name="connsiteX87" fmla="*/ 4009292 w 4694174"/>
              <a:gd name="connsiteY87" fmla="*/ 4206240 h 5753686"/>
              <a:gd name="connsiteX88" fmla="*/ 4178105 w 4694174"/>
              <a:gd name="connsiteY88" fmla="*/ 4192172 h 5753686"/>
              <a:gd name="connsiteX89" fmla="*/ 4234375 w 4694174"/>
              <a:gd name="connsiteY89" fmla="*/ 4178104 h 5753686"/>
              <a:gd name="connsiteX90" fmla="*/ 4220308 w 4694174"/>
              <a:gd name="connsiteY90" fmla="*/ 4135901 h 5753686"/>
              <a:gd name="connsiteX91" fmla="*/ 4164037 w 4694174"/>
              <a:gd name="connsiteY91" fmla="*/ 4051495 h 5753686"/>
              <a:gd name="connsiteX92" fmla="*/ 4149969 w 4694174"/>
              <a:gd name="connsiteY92" fmla="*/ 3981157 h 5753686"/>
              <a:gd name="connsiteX93" fmla="*/ 4135902 w 4694174"/>
              <a:gd name="connsiteY93" fmla="*/ 3924886 h 5753686"/>
              <a:gd name="connsiteX94" fmla="*/ 4164037 w 4694174"/>
              <a:gd name="connsiteY94" fmla="*/ 3727938 h 5753686"/>
              <a:gd name="connsiteX95" fmla="*/ 4220308 w 4694174"/>
              <a:gd name="connsiteY95" fmla="*/ 3742006 h 5753686"/>
              <a:gd name="connsiteX96" fmla="*/ 4290646 w 4694174"/>
              <a:gd name="connsiteY96" fmla="*/ 3840480 h 5753686"/>
              <a:gd name="connsiteX97" fmla="*/ 4431323 w 4694174"/>
              <a:gd name="connsiteY97" fmla="*/ 3770141 h 5753686"/>
              <a:gd name="connsiteX98" fmla="*/ 4473526 w 4694174"/>
              <a:gd name="connsiteY98" fmla="*/ 3756074 h 5753686"/>
              <a:gd name="connsiteX99" fmla="*/ 4543865 w 4694174"/>
              <a:gd name="connsiteY99" fmla="*/ 3713870 h 5753686"/>
              <a:gd name="connsiteX100" fmla="*/ 4670474 w 4694174"/>
              <a:gd name="connsiteY100" fmla="*/ 3671667 h 5753686"/>
              <a:gd name="connsiteX101" fmla="*/ 4656406 w 4694174"/>
              <a:gd name="connsiteY101" fmla="*/ 3559126 h 5753686"/>
              <a:gd name="connsiteX102" fmla="*/ 4642339 w 4694174"/>
              <a:gd name="connsiteY102" fmla="*/ 3502855 h 5753686"/>
              <a:gd name="connsiteX103" fmla="*/ 4600135 w 4694174"/>
              <a:gd name="connsiteY103" fmla="*/ 3432517 h 5753686"/>
              <a:gd name="connsiteX104" fmla="*/ 4557932 w 4694174"/>
              <a:gd name="connsiteY104" fmla="*/ 3418449 h 5753686"/>
              <a:gd name="connsiteX105" fmla="*/ 4248443 w 4694174"/>
              <a:gd name="connsiteY105" fmla="*/ 3418449 h 5753686"/>
              <a:gd name="connsiteX106" fmla="*/ 4234375 w 4694174"/>
              <a:gd name="connsiteY106" fmla="*/ 3376246 h 5753686"/>
              <a:gd name="connsiteX107" fmla="*/ 4178105 w 4694174"/>
              <a:gd name="connsiteY107" fmla="*/ 3362178 h 5753686"/>
              <a:gd name="connsiteX108" fmla="*/ 4121834 w 4694174"/>
              <a:gd name="connsiteY108" fmla="*/ 3334043 h 5753686"/>
              <a:gd name="connsiteX109" fmla="*/ 4079631 w 4694174"/>
              <a:gd name="connsiteY109" fmla="*/ 3319975 h 5753686"/>
              <a:gd name="connsiteX110" fmla="*/ 3953022 w 4694174"/>
              <a:gd name="connsiteY110" fmla="*/ 3235569 h 5753686"/>
              <a:gd name="connsiteX111" fmla="*/ 3910819 w 4694174"/>
              <a:gd name="connsiteY111" fmla="*/ 3094892 h 5753686"/>
              <a:gd name="connsiteX112" fmla="*/ 3896751 w 4694174"/>
              <a:gd name="connsiteY112" fmla="*/ 2982350 h 5753686"/>
              <a:gd name="connsiteX113" fmla="*/ 3840480 w 4694174"/>
              <a:gd name="connsiteY113" fmla="*/ 2897944 h 5753686"/>
              <a:gd name="connsiteX114" fmla="*/ 3713871 w 4694174"/>
              <a:gd name="connsiteY114" fmla="*/ 2841674 h 5753686"/>
              <a:gd name="connsiteX115" fmla="*/ 3685735 w 4694174"/>
              <a:gd name="connsiteY115" fmla="*/ 2813538 h 5753686"/>
              <a:gd name="connsiteX116" fmla="*/ 3629465 w 4694174"/>
              <a:gd name="connsiteY116" fmla="*/ 2785403 h 5753686"/>
              <a:gd name="connsiteX117" fmla="*/ 3559126 w 4694174"/>
              <a:gd name="connsiteY117" fmla="*/ 2729132 h 5753686"/>
              <a:gd name="connsiteX118" fmla="*/ 3573194 w 4694174"/>
              <a:gd name="connsiteY118" fmla="*/ 2602523 h 5753686"/>
              <a:gd name="connsiteX119" fmla="*/ 3629465 w 4694174"/>
              <a:gd name="connsiteY119" fmla="*/ 2574387 h 5753686"/>
              <a:gd name="connsiteX120" fmla="*/ 3784209 w 4694174"/>
              <a:gd name="connsiteY120" fmla="*/ 2518117 h 5753686"/>
              <a:gd name="connsiteX121" fmla="*/ 3840480 w 4694174"/>
              <a:gd name="connsiteY121" fmla="*/ 2433710 h 5753686"/>
              <a:gd name="connsiteX122" fmla="*/ 3967089 w 4694174"/>
              <a:gd name="connsiteY122" fmla="*/ 2236763 h 5753686"/>
              <a:gd name="connsiteX123" fmla="*/ 4121834 w 4694174"/>
              <a:gd name="connsiteY123" fmla="*/ 2067950 h 5753686"/>
              <a:gd name="connsiteX124" fmla="*/ 4192172 w 4694174"/>
              <a:gd name="connsiteY124" fmla="*/ 2011680 h 5753686"/>
              <a:gd name="connsiteX125" fmla="*/ 4220308 w 4694174"/>
              <a:gd name="connsiteY125" fmla="*/ 1716258 h 5753686"/>
              <a:gd name="connsiteX126" fmla="*/ 4262511 w 4694174"/>
              <a:gd name="connsiteY126" fmla="*/ 1575581 h 5753686"/>
              <a:gd name="connsiteX127" fmla="*/ 4290646 w 4694174"/>
              <a:gd name="connsiteY127" fmla="*/ 1463040 h 5753686"/>
              <a:gd name="connsiteX128" fmla="*/ 4332849 w 4694174"/>
              <a:gd name="connsiteY128" fmla="*/ 1308295 h 5753686"/>
              <a:gd name="connsiteX129" fmla="*/ 4360985 w 4694174"/>
              <a:gd name="connsiteY129" fmla="*/ 1280160 h 5753686"/>
              <a:gd name="connsiteX130" fmla="*/ 4431323 w 4694174"/>
              <a:gd name="connsiteY130" fmla="*/ 1364566 h 5753686"/>
              <a:gd name="connsiteX131" fmla="*/ 4501662 w 4694174"/>
              <a:gd name="connsiteY131" fmla="*/ 1406769 h 5753686"/>
              <a:gd name="connsiteX132" fmla="*/ 4600135 w 4694174"/>
              <a:gd name="connsiteY132" fmla="*/ 1477107 h 5753686"/>
              <a:gd name="connsiteX133" fmla="*/ 4628271 w 4694174"/>
              <a:gd name="connsiteY133" fmla="*/ 1448972 h 5753686"/>
              <a:gd name="connsiteX134" fmla="*/ 4600135 w 4694174"/>
              <a:gd name="connsiteY134" fmla="*/ 1266092 h 5753686"/>
              <a:gd name="connsiteX135" fmla="*/ 4557932 w 4694174"/>
              <a:gd name="connsiteY135" fmla="*/ 1209821 h 5753686"/>
              <a:gd name="connsiteX136" fmla="*/ 4445391 w 4694174"/>
              <a:gd name="connsiteY136" fmla="*/ 1083212 h 5753686"/>
              <a:gd name="connsiteX137" fmla="*/ 4417255 w 4694174"/>
              <a:gd name="connsiteY137" fmla="*/ 1055077 h 5753686"/>
              <a:gd name="connsiteX138" fmla="*/ 4389120 w 4694174"/>
              <a:gd name="connsiteY138" fmla="*/ 1026941 h 5753686"/>
              <a:gd name="connsiteX139" fmla="*/ 4318782 w 4694174"/>
              <a:gd name="connsiteY139" fmla="*/ 970670 h 5753686"/>
              <a:gd name="connsiteX140" fmla="*/ 4290646 w 4694174"/>
              <a:gd name="connsiteY140" fmla="*/ 914400 h 5753686"/>
              <a:gd name="connsiteX141" fmla="*/ 4304714 w 4694174"/>
              <a:gd name="connsiteY141" fmla="*/ 407963 h 5753686"/>
              <a:gd name="connsiteX142" fmla="*/ 4304714 w 4694174"/>
              <a:gd name="connsiteY142" fmla="*/ 211015 h 5753686"/>
              <a:gd name="connsiteX143" fmla="*/ 4234375 w 4694174"/>
              <a:gd name="connsiteY143" fmla="*/ 309489 h 5753686"/>
              <a:gd name="connsiteX144" fmla="*/ 4164037 w 4694174"/>
              <a:gd name="connsiteY144" fmla="*/ 450166 h 5753686"/>
              <a:gd name="connsiteX145" fmla="*/ 4149969 w 4694174"/>
              <a:gd name="connsiteY145" fmla="*/ 492369 h 5753686"/>
              <a:gd name="connsiteX146" fmla="*/ 4107766 w 4694174"/>
              <a:gd name="connsiteY146" fmla="*/ 562707 h 5753686"/>
              <a:gd name="connsiteX147" fmla="*/ 4079631 w 4694174"/>
              <a:gd name="connsiteY147" fmla="*/ 675249 h 5753686"/>
              <a:gd name="connsiteX148" fmla="*/ 4065563 w 4694174"/>
              <a:gd name="connsiteY148" fmla="*/ 731520 h 5753686"/>
              <a:gd name="connsiteX149" fmla="*/ 4023360 w 4694174"/>
              <a:gd name="connsiteY149" fmla="*/ 759655 h 5753686"/>
              <a:gd name="connsiteX150" fmla="*/ 3896751 w 4694174"/>
              <a:gd name="connsiteY150" fmla="*/ 703384 h 5753686"/>
              <a:gd name="connsiteX151" fmla="*/ 3784209 w 4694174"/>
              <a:gd name="connsiteY151" fmla="*/ 675249 h 5753686"/>
              <a:gd name="connsiteX152" fmla="*/ 3713871 w 4694174"/>
              <a:gd name="connsiteY152" fmla="*/ 689317 h 5753686"/>
              <a:gd name="connsiteX153" fmla="*/ 3671668 w 4694174"/>
              <a:gd name="connsiteY153" fmla="*/ 703384 h 5753686"/>
              <a:gd name="connsiteX154" fmla="*/ 3601329 w 4694174"/>
              <a:gd name="connsiteY154" fmla="*/ 689317 h 5753686"/>
              <a:gd name="connsiteX155" fmla="*/ 3559126 w 4694174"/>
              <a:gd name="connsiteY155" fmla="*/ 661181 h 5753686"/>
              <a:gd name="connsiteX156" fmla="*/ 3516923 w 4694174"/>
              <a:gd name="connsiteY156" fmla="*/ 647114 h 5753686"/>
              <a:gd name="connsiteX157" fmla="*/ 3530991 w 4694174"/>
              <a:gd name="connsiteY157" fmla="*/ 604910 h 5753686"/>
              <a:gd name="connsiteX158" fmla="*/ 3446585 w 4694174"/>
              <a:gd name="connsiteY158" fmla="*/ 618978 h 5753686"/>
              <a:gd name="connsiteX159" fmla="*/ 3418449 w 4694174"/>
              <a:gd name="connsiteY159" fmla="*/ 647114 h 5753686"/>
              <a:gd name="connsiteX160" fmla="*/ 3390314 w 4694174"/>
              <a:gd name="connsiteY160" fmla="*/ 689317 h 5753686"/>
              <a:gd name="connsiteX161" fmla="*/ 3348111 w 4694174"/>
              <a:gd name="connsiteY161" fmla="*/ 703384 h 5753686"/>
              <a:gd name="connsiteX162" fmla="*/ 3291840 w 4694174"/>
              <a:gd name="connsiteY162" fmla="*/ 773723 h 5753686"/>
              <a:gd name="connsiteX163" fmla="*/ 3249637 w 4694174"/>
              <a:gd name="connsiteY163" fmla="*/ 801858 h 5753686"/>
              <a:gd name="connsiteX164" fmla="*/ 3221502 w 4694174"/>
              <a:gd name="connsiteY164" fmla="*/ 829994 h 5753686"/>
              <a:gd name="connsiteX165" fmla="*/ 3137095 w 4694174"/>
              <a:gd name="connsiteY165" fmla="*/ 872197 h 5753686"/>
              <a:gd name="connsiteX166" fmla="*/ 3108960 w 4694174"/>
              <a:gd name="connsiteY166" fmla="*/ 914400 h 5753686"/>
              <a:gd name="connsiteX167" fmla="*/ 3024554 w 4694174"/>
              <a:gd name="connsiteY167" fmla="*/ 872197 h 5753686"/>
              <a:gd name="connsiteX168" fmla="*/ 2982351 w 4694174"/>
              <a:gd name="connsiteY168" fmla="*/ 858129 h 5753686"/>
              <a:gd name="connsiteX169" fmla="*/ 2869809 w 4694174"/>
              <a:gd name="connsiteY169" fmla="*/ 773723 h 5753686"/>
              <a:gd name="connsiteX170" fmla="*/ 2855742 w 4694174"/>
              <a:gd name="connsiteY170" fmla="*/ 689317 h 5753686"/>
              <a:gd name="connsiteX171" fmla="*/ 2799471 w 4694174"/>
              <a:gd name="connsiteY171" fmla="*/ 618978 h 5753686"/>
              <a:gd name="connsiteX172" fmla="*/ 2743200 w 4694174"/>
              <a:gd name="connsiteY172" fmla="*/ 548640 h 5753686"/>
              <a:gd name="connsiteX173" fmla="*/ 2686929 w 4694174"/>
              <a:gd name="connsiteY173" fmla="*/ 562707 h 5753686"/>
              <a:gd name="connsiteX174" fmla="*/ 2405575 w 4694174"/>
              <a:gd name="connsiteY174" fmla="*/ 689317 h 5753686"/>
              <a:gd name="connsiteX175" fmla="*/ 2278966 w 4694174"/>
              <a:gd name="connsiteY175" fmla="*/ 745587 h 5753686"/>
              <a:gd name="connsiteX176" fmla="*/ 2208628 w 4694174"/>
              <a:gd name="connsiteY176" fmla="*/ 576775 h 5753686"/>
              <a:gd name="connsiteX177" fmla="*/ 2180492 w 4694174"/>
              <a:gd name="connsiteY177" fmla="*/ 548640 h 5753686"/>
              <a:gd name="connsiteX178" fmla="*/ 2138289 w 4694174"/>
              <a:gd name="connsiteY178" fmla="*/ 534572 h 5753686"/>
              <a:gd name="connsiteX179" fmla="*/ 2039815 w 4694174"/>
              <a:gd name="connsiteY179" fmla="*/ 548640 h 5753686"/>
              <a:gd name="connsiteX180" fmla="*/ 2011680 w 4694174"/>
              <a:gd name="connsiteY180" fmla="*/ 520504 h 5753686"/>
              <a:gd name="connsiteX181" fmla="*/ 1969477 w 4694174"/>
              <a:gd name="connsiteY181" fmla="*/ 506437 h 5753686"/>
              <a:gd name="connsiteX182" fmla="*/ 1941342 w 4694174"/>
              <a:gd name="connsiteY182" fmla="*/ 478301 h 5753686"/>
              <a:gd name="connsiteX183" fmla="*/ 1885071 w 4694174"/>
              <a:gd name="connsiteY183" fmla="*/ 393895 h 5753686"/>
              <a:gd name="connsiteX184" fmla="*/ 1828800 w 4694174"/>
              <a:gd name="connsiteY184" fmla="*/ 337624 h 5753686"/>
              <a:gd name="connsiteX185" fmla="*/ 1814732 w 4694174"/>
              <a:gd name="connsiteY185" fmla="*/ 84406 h 5753686"/>
              <a:gd name="connsiteX186" fmla="*/ 1800665 w 4694174"/>
              <a:gd name="connsiteY186" fmla="*/ 42203 h 5753686"/>
              <a:gd name="connsiteX187" fmla="*/ 1772529 w 4694174"/>
              <a:gd name="connsiteY187" fmla="*/ 14067 h 5753686"/>
              <a:gd name="connsiteX188" fmla="*/ 1730326 w 4694174"/>
              <a:gd name="connsiteY188" fmla="*/ 0 h 5753686"/>
              <a:gd name="connsiteX189" fmla="*/ 1659988 w 4694174"/>
              <a:gd name="connsiteY189" fmla="*/ 28135 h 5753686"/>
              <a:gd name="connsiteX190" fmla="*/ 1603717 w 4694174"/>
              <a:gd name="connsiteY190" fmla="*/ 154744 h 5753686"/>
              <a:gd name="connsiteX191" fmla="*/ 1547446 w 4694174"/>
              <a:gd name="connsiteY191" fmla="*/ 253218 h 5753686"/>
              <a:gd name="connsiteX192" fmla="*/ 1491175 w 4694174"/>
              <a:gd name="connsiteY192" fmla="*/ 337624 h 5753686"/>
              <a:gd name="connsiteX193" fmla="*/ 1378634 w 4694174"/>
              <a:gd name="connsiteY193" fmla="*/ 309489 h 5753686"/>
              <a:gd name="connsiteX194" fmla="*/ 1322363 w 4694174"/>
              <a:gd name="connsiteY194" fmla="*/ 281354 h 5753686"/>
              <a:gd name="connsiteX195" fmla="*/ 1209822 w 4694174"/>
              <a:gd name="connsiteY195" fmla="*/ 126609 h 5753686"/>
              <a:gd name="connsiteX196" fmla="*/ 1181686 w 4694174"/>
              <a:gd name="connsiteY196" fmla="*/ 84406 h 5753686"/>
              <a:gd name="connsiteX197" fmla="*/ 1153551 w 4694174"/>
              <a:gd name="connsiteY197" fmla="*/ 42203 h 5753686"/>
              <a:gd name="connsiteX198" fmla="*/ 1097280 w 4694174"/>
              <a:gd name="connsiteY198" fmla="*/ 56270 h 5753686"/>
              <a:gd name="connsiteX199" fmla="*/ 1069145 w 4694174"/>
              <a:gd name="connsiteY199" fmla="*/ 98474 h 5753686"/>
              <a:gd name="connsiteX200" fmla="*/ 1012874 w 4694174"/>
              <a:gd name="connsiteY200" fmla="*/ 196947 h 5753686"/>
              <a:gd name="connsiteX201" fmla="*/ 970671 w 4694174"/>
              <a:gd name="connsiteY201" fmla="*/ 281354 h 5753686"/>
              <a:gd name="connsiteX202" fmla="*/ 914400 w 4694174"/>
              <a:gd name="connsiteY202" fmla="*/ 351692 h 5753686"/>
              <a:gd name="connsiteX203" fmla="*/ 886265 w 4694174"/>
              <a:gd name="connsiteY203" fmla="*/ 309489 h 5753686"/>
              <a:gd name="connsiteX204" fmla="*/ 801859 w 4694174"/>
              <a:gd name="connsiteY204" fmla="*/ 281354 h 5753686"/>
              <a:gd name="connsiteX205" fmla="*/ 773723 w 4694174"/>
              <a:gd name="connsiteY205" fmla="*/ 239150 h 5753686"/>
              <a:gd name="connsiteX206" fmla="*/ 661182 w 4694174"/>
              <a:gd name="connsiteY206" fmla="*/ 196947 h 5753686"/>
              <a:gd name="connsiteX207" fmla="*/ 633046 w 4694174"/>
              <a:gd name="connsiteY207" fmla="*/ 168812 h 5753686"/>
              <a:gd name="connsiteX208" fmla="*/ 618979 w 4694174"/>
              <a:gd name="connsiteY208" fmla="*/ 126609 h 5753686"/>
              <a:gd name="connsiteX209" fmla="*/ 407963 w 4694174"/>
              <a:gd name="connsiteY209" fmla="*/ 98474 h 5753686"/>
              <a:gd name="connsiteX210" fmla="*/ 309489 w 4694174"/>
              <a:gd name="connsiteY210" fmla="*/ 42203 h 5753686"/>
              <a:gd name="connsiteX211" fmla="*/ 225083 w 4694174"/>
              <a:gd name="connsiteY211" fmla="*/ 0 h 5753686"/>
              <a:gd name="connsiteX212" fmla="*/ 211015 w 4694174"/>
              <a:gd name="connsiteY212" fmla="*/ 464234 h 5753686"/>
              <a:gd name="connsiteX213" fmla="*/ 267286 w 4694174"/>
              <a:gd name="connsiteY213" fmla="*/ 478301 h 5753686"/>
              <a:gd name="connsiteX214" fmla="*/ 182880 w 4694174"/>
              <a:gd name="connsiteY214" fmla="*/ 647114 h 5753686"/>
              <a:gd name="connsiteX215" fmla="*/ 126609 w 4694174"/>
              <a:gd name="connsiteY215" fmla="*/ 717452 h 5753686"/>
              <a:gd name="connsiteX216" fmla="*/ 84406 w 4694174"/>
              <a:gd name="connsiteY216" fmla="*/ 731520 h 5753686"/>
              <a:gd name="connsiteX217" fmla="*/ 56271 w 4694174"/>
              <a:gd name="connsiteY217" fmla="*/ 773723 h 5753686"/>
              <a:gd name="connsiteX218" fmla="*/ 98474 w 4694174"/>
              <a:gd name="connsiteY218" fmla="*/ 801858 h 5753686"/>
              <a:gd name="connsiteX219" fmla="*/ 182880 w 4694174"/>
              <a:gd name="connsiteY219" fmla="*/ 829994 h 5753686"/>
              <a:gd name="connsiteX220" fmla="*/ 211015 w 4694174"/>
              <a:gd name="connsiteY220" fmla="*/ 886264 h 5753686"/>
              <a:gd name="connsiteX221" fmla="*/ 196948 w 4694174"/>
              <a:gd name="connsiteY221" fmla="*/ 1688123 h 5753686"/>
              <a:gd name="connsiteX222" fmla="*/ 154745 w 4694174"/>
              <a:gd name="connsiteY222" fmla="*/ 1885070 h 5753686"/>
              <a:gd name="connsiteX223" fmla="*/ 140677 w 4694174"/>
              <a:gd name="connsiteY223" fmla="*/ 1941341 h 5753686"/>
              <a:gd name="connsiteX224" fmla="*/ 112542 w 4694174"/>
              <a:gd name="connsiteY224" fmla="*/ 1969477 h 5753686"/>
              <a:gd name="connsiteX225" fmla="*/ 84406 w 4694174"/>
              <a:gd name="connsiteY225" fmla="*/ 2011680 h 5753686"/>
              <a:gd name="connsiteX226" fmla="*/ 0 w 4694174"/>
              <a:gd name="connsiteY226" fmla="*/ 2053883 h 5753686"/>
              <a:gd name="connsiteX227" fmla="*/ 28135 w 4694174"/>
              <a:gd name="connsiteY227" fmla="*/ 2096086 h 5753686"/>
              <a:gd name="connsiteX228" fmla="*/ 70339 w 4694174"/>
              <a:gd name="connsiteY228" fmla="*/ 2110154 h 5753686"/>
              <a:gd name="connsiteX229" fmla="*/ 309489 w 4694174"/>
              <a:gd name="connsiteY229" fmla="*/ 2096086 h 5753686"/>
              <a:gd name="connsiteX230" fmla="*/ 323557 w 4694174"/>
              <a:gd name="connsiteY230" fmla="*/ 2053883 h 5753686"/>
              <a:gd name="connsiteX231" fmla="*/ 365760 w 4694174"/>
              <a:gd name="connsiteY231" fmla="*/ 2039815 h 5753686"/>
              <a:gd name="connsiteX232" fmla="*/ 422031 w 4694174"/>
              <a:gd name="connsiteY232" fmla="*/ 2152357 h 5753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</a:cxnLst>
            <a:rect l="l" t="t" r="r" b="b"/>
            <a:pathLst>
              <a:path w="4694174" h="5753686">
                <a:moveTo>
                  <a:pt x="422031" y="1983544"/>
                </a:moveTo>
                <a:cubicBezTo>
                  <a:pt x="436099" y="1992923"/>
                  <a:pt x="457238" y="1996288"/>
                  <a:pt x="464234" y="2011680"/>
                </a:cubicBezTo>
                <a:cubicBezTo>
                  <a:pt x="482124" y="2051037"/>
                  <a:pt x="485626" y="2095586"/>
                  <a:pt x="492369" y="2138289"/>
                </a:cubicBezTo>
                <a:cubicBezTo>
                  <a:pt x="499719" y="2184839"/>
                  <a:pt x="488311" y="2235465"/>
                  <a:pt x="506437" y="2278966"/>
                </a:cubicBezTo>
                <a:cubicBezTo>
                  <a:pt x="514503" y="2298324"/>
                  <a:pt x="543951" y="2297723"/>
                  <a:pt x="562708" y="2307101"/>
                </a:cubicBezTo>
                <a:cubicBezTo>
                  <a:pt x="604911" y="2302412"/>
                  <a:pt x="647679" y="2301362"/>
                  <a:pt x="689317" y="2293034"/>
                </a:cubicBezTo>
                <a:cubicBezTo>
                  <a:pt x="747258" y="2281446"/>
                  <a:pt x="779978" y="2261771"/>
                  <a:pt x="829994" y="2236763"/>
                </a:cubicBezTo>
                <a:cubicBezTo>
                  <a:pt x="839372" y="2227384"/>
                  <a:pt x="844895" y="2209509"/>
                  <a:pt x="858129" y="2208627"/>
                </a:cubicBezTo>
                <a:cubicBezTo>
                  <a:pt x="1018756" y="2197918"/>
                  <a:pt x="1000953" y="2195991"/>
                  <a:pt x="1083212" y="2250830"/>
                </a:cubicBezTo>
                <a:cubicBezTo>
                  <a:pt x="1087901" y="2283655"/>
                  <a:pt x="1087752" y="2317544"/>
                  <a:pt x="1097280" y="2349304"/>
                </a:cubicBezTo>
                <a:cubicBezTo>
                  <a:pt x="1102138" y="2365498"/>
                  <a:pt x="1117854" y="2376385"/>
                  <a:pt x="1125415" y="2391507"/>
                </a:cubicBezTo>
                <a:cubicBezTo>
                  <a:pt x="1161938" y="2464554"/>
                  <a:pt x="1112664" y="2406891"/>
                  <a:pt x="1167619" y="2461846"/>
                </a:cubicBezTo>
                <a:cubicBezTo>
                  <a:pt x="1176997" y="2452467"/>
                  <a:pt x="1182491" y="2433710"/>
                  <a:pt x="1195754" y="2433710"/>
                </a:cubicBezTo>
                <a:cubicBezTo>
                  <a:pt x="1220635" y="2433710"/>
                  <a:pt x="1235056" y="2492444"/>
                  <a:pt x="1237957" y="2504049"/>
                </a:cubicBezTo>
                <a:cubicBezTo>
                  <a:pt x="1243756" y="2527245"/>
                  <a:pt x="1246226" y="2551191"/>
                  <a:pt x="1252025" y="2574387"/>
                </a:cubicBezTo>
                <a:cubicBezTo>
                  <a:pt x="1278838" y="2681640"/>
                  <a:pt x="1253848" y="2541304"/>
                  <a:pt x="1280160" y="2672861"/>
                </a:cubicBezTo>
                <a:cubicBezTo>
                  <a:pt x="1285754" y="2700831"/>
                  <a:pt x="1289539" y="2729132"/>
                  <a:pt x="1294228" y="2757267"/>
                </a:cubicBezTo>
                <a:cubicBezTo>
                  <a:pt x="1389578" y="2725485"/>
                  <a:pt x="1273249" y="2761464"/>
                  <a:pt x="1434905" y="2729132"/>
                </a:cubicBezTo>
                <a:cubicBezTo>
                  <a:pt x="1449446" y="2726224"/>
                  <a:pt x="1463040" y="2719753"/>
                  <a:pt x="1477108" y="2715064"/>
                </a:cubicBezTo>
                <a:cubicBezTo>
                  <a:pt x="1489888" y="2695893"/>
                  <a:pt x="1511104" y="2658091"/>
                  <a:pt x="1533379" y="2644726"/>
                </a:cubicBezTo>
                <a:cubicBezTo>
                  <a:pt x="1546095" y="2637097"/>
                  <a:pt x="1561514" y="2635347"/>
                  <a:pt x="1575582" y="2630658"/>
                </a:cubicBezTo>
                <a:cubicBezTo>
                  <a:pt x="1601119" y="2635766"/>
                  <a:pt x="1669427" y="2640144"/>
                  <a:pt x="1688123" y="2672861"/>
                </a:cubicBezTo>
                <a:cubicBezTo>
                  <a:pt x="1699986" y="2693621"/>
                  <a:pt x="1697502" y="2719754"/>
                  <a:pt x="1702191" y="2743200"/>
                </a:cubicBezTo>
                <a:cubicBezTo>
                  <a:pt x="1697502" y="2780714"/>
                  <a:pt x="1694886" y="2818545"/>
                  <a:pt x="1688123" y="2855741"/>
                </a:cubicBezTo>
                <a:cubicBezTo>
                  <a:pt x="1685470" y="2870330"/>
                  <a:pt x="1683318" y="2886365"/>
                  <a:pt x="1674055" y="2897944"/>
                </a:cubicBezTo>
                <a:cubicBezTo>
                  <a:pt x="1663493" y="2911146"/>
                  <a:pt x="1647392" y="2919420"/>
                  <a:pt x="1631852" y="2926080"/>
                </a:cubicBezTo>
                <a:cubicBezTo>
                  <a:pt x="1614081" y="2933696"/>
                  <a:pt x="1594339" y="2935458"/>
                  <a:pt x="1575582" y="2940147"/>
                </a:cubicBezTo>
                <a:cubicBezTo>
                  <a:pt x="1659862" y="3066568"/>
                  <a:pt x="1611438" y="2975891"/>
                  <a:pt x="1589649" y="3291840"/>
                </a:cubicBezTo>
                <a:cubicBezTo>
                  <a:pt x="1587368" y="3324919"/>
                  <a:pt x="1603171" y="3371921"/>
                  <a:pt x="1575582" y="3390314"/>
                </a:cubicBezTo>
                <a:cubicBezTo>
                  <a:pt x="1532486" y="3419044"/>
                  <a:pt x="1472419" y="3399692"/>
                  <a:pt x="1420837" y="3404381"/>
                </a:cubicBezTo>
                <a:cubicBezTo>
                  <a:pt x="1402080" y="3409070"/>
                  <a:pt x="1381353" y="3408856"/>
                  <a:pt x="1364566" y="3418449"/>
                </a:cubicBezTo>
                <a:cubicBezTo>
                  <a:pt x="1347293" y="3428320"/>
                  <a:pt x="1337647" y="3447916"/>
                  <a:pt x="1322363" y="3460652"/>
                </a:cubicBezTo>
                <a:cubicBezTo>
                  <a:pt x="1309375" y="3471476"/>
                  <a:pt x="1294228" y="3479409"/>
                  <a:pt x="1280160" y="3488787"/>
                </a:cubicBezTo>
                <a:cubicBezTo>
                  <a:pt x="1284666" y="3506810"/>
                  <a:pt x="1298206" y="3567084"/>
                  <a:pt x="1308295" y="3587261"/>
                </a:cubicBezTo>
                <a:cubicBezTo>
                  <a:pt x="1315856" y="3602383"/>
                  <a:pt x="1325869" y="3616262"/>
                  <a:pt x="1336431" y="3629464"/>
                </a:cubicBezTo>
                <a:cubicBezTo>
                  <a:pt x="1344716" y="3639821"/>
                  <a:pt x="1353193" y="3650776"/>
                  <a:pt x="1364566" y="3657600"/>
                </a:cubicBezTo>
                <a:cubicBezTo>
                  <a:pt x="1377281" y="3665229"/>
                  <a:pt x="1392511" y="3667593"/>
                  <a:pt x="1406769" y="3671667"/>
                </a:cubicBezTo>
                <a:cubicBezTo>
                  <a:pt x="1530392" y="3706987"/>
                  <a:pt x="1404075" y="3666080"/>
                  <a:pt x="1505243" y="3699803"/>
                </a:cubicBezTo>
                <a:cubicBezTo>
                  <a:pt x="1491175" y="3709181"/>
                  <a:pt x="1471251" y="3713158"/>
                  <a:pt x="1463040" y="3727938"/>
                </a:cubicBezTo>
                <a:cubicBezTo>
                  <a:pt x="1415925" y="3812745"/>
                  <a:pt x="1436394" y="3876493"/>
                  <a:pt x="1463040" y="3967089"/>
                </a:cubicBezTo>
                <a:cubicBezTo>
                  <a:pt x="1473117" y="4001350"/>
                  <a:pt x="1491980" y="4032405"/>
                  <a:pt x="1505243" y="4065563"/>
                </a:cubicBezTo>
                <a:cubicBezTo>
                  <a:pt x="1520123" y="4102762"/>
                  <a:pt x="1533971" y="4140374"/>
                  <a:pt x="1547446" y="4178104"/>
                </a:cubicBezTo>
                <a:cubicBezTo>
                  <a:pt x="1557421" y="4206034"/>
                  <a:pt x="1575582" y="4262510"/>
                  <a:pt x="1575582" y="4262510"/>
                </a:cubicBezTo>
                <a:cubicBezTo>
                  <a:pt x="1570893" y="4276578"/>
                  <a:pt x="1572000" y="4294228"/>
                  <a:pt x="1561514" y="4304714"/>
                </a:cubicBezTo>
                <a:cubicBezTo>
                  <a:pt x="1551029" y="4315199"/>
                  <a:pt x="1528574" y="4307202"/>
                  <a:pt x="1519311" y="4318781"/>
                </a:cubicBezTo>
                <a:cubicBezTo>
                  <a:pt x="1507233" y="4333878"/>
                  <a:pt x="1509932" y="4356295"/>
                  <a:pt x="1505243" y="4375052"/>
                </a:cubicBezTo>
                <a:cubicBezTo>
                  <a:pt x="1533598" y="4658596"/>
                  <a:pt x="1485333" y="4398149"/>
                  <a:pt x="1575582" y="4600135"/>
                </a:cubicBezTo>
                <a:cubicBezTo>
                  <a:pt x="1660486" y="4790159"/>
                  <a:pt x="1717350" y="4992968"/>
                  <a:pt x="1814732" y="5176910"/>
                </a:cubicBezTo>
                <a:cubicBezTo>
                  <a:pt x="1856935" y="5256627"/>
                  <a:pt x="1877563" y="5352279"/>
                  <a:pt x="1941342" y="5416061"/>
                </a:cubicBezTo>
                <a:cubicBezTo>
                  <a:pt x="1950720" y="5425440"/>
                  <a:pt x="1958104" y="5437373"/>
                  <a:pt x="1969477" y="5444197"/>
                </a:cubicBezTo>
                <a:cubicBezTo>
                  <a:pt x="1982192" y="5451826"/>
                  <a:pt x="1997033" y="5455951"/>
                  <a:pt x="2011680" y="5458264"/>
                </a:cubicBezTo>
                <a:cubicBezTo>
                  <a:pt x="2086366" y="5470057"/>
                  <a:pt x="2161735" y="5477021"/>
                  <a:pt x="2236763" y="5486400"/>
                </a:cubicBezTo>
                <a:cubicBezTo>
                  <a:pt x="2512634" y="5461320"/>
                  <a:pt x="2311921" y="5491479"/>
                  <a:pt x="2433711" y="5458264"/>
                </a:cubicBezTo>
                <a:cubicBezTo>
                  <a:pt x="2471017" y="5448090"/>
                  <a:pt x="2546252" y="5430129"/>
                  <a:pt x="2546252" y="5430129"/>
                </a:cubicBezTo>
                <a:cubicBezTo>
                  <a:pt x="2635348" y="5434818"/>
                  <a:pt x="2724956" y="5433567"/>
                  <a:pt x="2813539" y="5444197"/>
                </a:cubicBezTo>
                <a:cubicBezTo>
                  <a:pt x="2842985" y="5447731"/>
                  <a:pt x="2869810" y="5462954"/>
                  <a:pt x="2897945" y="5472332"/>
                </a:cubicBezTo>
                <a:lnTo>
                  <a:pt x="2940148" y="5486400"/>
                </a:lnTo>
                <a:cubicBezTo>
                  <a:pt x="2949526" y="5500468"/>
                  <a:pt x="2961623" y="5513063"/>
                  <a:pt x="2968283" y="5528603"/>
                </a:cubicBezTo>
                <a:cubicBezTo>
                  <a:pt x="2975899" y="5546374"/>
                  <a:pt x="2965377" y="5575616"/>
                  <a:pt x="2982351" y="5584874"/>
                </a:cubicBezTo>
                <a:cubicBezTo>
                  <a:pt x="3024333" y="5607773"/>
                  <a:pt x="3076269" y="5602989"/>
                  <a:pt x="3123028" y="5613009"/>
                </a:cubicBezTo>
                <a:cubicBezTo>
                  <a:pt x="3141933" y="5617060"/>
                  <a:pt x="3160542" y="5622388"/>
                  <a:pt x="3179299" y="5627077"/>
                </a:cubicBezTo>
                <a:cubicBezTo>
                  <a:pt x="3241542" y="5689320"/>
                  <a:pt x="3242815" y="5701677"/>
                  <a:pt x="3362179" y="5725550"/>
                </a:cubicBezTo>
                <a:lnTo>
                  <a:pt x="3502855" y="5753686"/>
                </a:lnTo>
                <a:cubicBezTo>
                  <a:pt x="3577883" y="5748997"/>
                  <a:pt x="3653138" y="5747098"/>
                  <a:pt x="3727939" y="5739618"/>
                </a:cubicBezTo>
                <a:cubicBezTo>
                  <a:pt x="3747177" y="5737694"/>
                  <a:pt x="3764875" y="5725550"/>
                  <a:pt x="3784209" y="5725550"/>
                </a:cubicBezTo>
                <a:cubicBezTo>
                  <a:pt x="3836003" y="5725550"/>
                  <a:pt x="3887372" y="5734929"/>
                  <a:pt x="3938954" y="5739618"/>
                </a:cubicBezTo>
                <a:cubicBezTo>
                  <a:pt x="4084320" y="5734929"/>
                  <a:pt x="4230886" y="5744772"/>
                  <a:pt x="4375052" y="5725550"/>
                </a:cubicBezTo>
                <a:cubicBezTo>
                  <a:pt x="4389750" y="5723590"/>
                  <a:pt x="4371470" y="5693832"/>
                  <a:pt x="4360985" y="5683347"/>
                </a:cubicBezTo>
                <a:cubicBezTo>
                  <a:pt x="4350500" y="5672862"/>
                  <a:pt x="4332850" y="5673969"/>
                  <a:pt x="4318782" y="5669280"/>
                </a:cubicBezTo>
                <a:cubicBezTo>
                  <a:pt x="4328160" y="5659901"/>
                  <a:pt x="4333911" y="5643745"/>
                  <a:pt x="4346917" y="5641144"/>
                </a:cubicBezTo>
                <a:cubicBezTo>
                  <a:pt x="4406870" y="5629153"/>
                  <a:pt x="4478367" y="5660139"/>
                  <a:pt x="4529797" y="5627077"/>
                </a:cubicBezTo>
                <a:cubicBezTo>
                  <a:pt x="4561599" y="5606633"/>
                  <a:pt x="4539176" y="5552049"/>
                  <a:pt x="4543865" y="5514535"/>
                </a:cubicBezTo>
                <a:cubicBezTo>
                  <a:pt x="4541024" y="5497487"/>
                  <a:pt x="4531713" y="5414567"/>
                  <a:pt x="4515729" y="5387926"/>
                </a:cubicBezTo>
                <a:cubicBezTo>
                  <a:pt x="4508905" y="5376553"/>
                  <a:pt x="4495552" y="5370401"/>
                  <a:pt x="4487594" y="5359790"/>
                </a:cubicBezTo>
                <a:cubicBezTo>
                  <a:pt x="4405534" y="5250376"/>
                  <a:pt x="4467664" y="5299611"/>
                  <a:pt x="4389120" y="5247249"/>
                </a:cubicBezTo>
                <a:cubicBezTo>
                  <a:pt x="4384431" y="5233181"/>
                  <a:pt x="4378269" y="5219522"/>
                  <a:pt x="4375052" y="5205046"/>
                </a:cubicBezTo>
                <a:cubicBezTo>
                  <a:pt x="4368864" y="5177202"/>
                  <a:pt x="4377564" y="5143850"/>
                  <a:pt x="4360985" y="5120640"/>
                </a:cubicBezTo>
                <a:cubicBezTo>
                  <a:pt x="4349747" y="5104907"/>
                  <a:pt x="4323471" y="5111261"/>
                  <a:pt x="4304714" y="5106572"/>
                </a:cubicBezTo>
                <a:cubicBezTo>
                  <a:pt x="4289804" y="5096632"/>
                  <a:pt x="4244398" y="5070347"/>
                  <a:pt x="4234375" y="5050301"/>
                </a:cubicBezTo>
                <a:cubicBezTo>
                  <a:pt x="4221112" y="5023775"/>
                  <a:pt x="4230916" y="4982346"/>
                  <a:pt x="4206240" y="4965895"/>
                </a:cubicBezTo>
                <a:cubicBezTo>
                  <a:pt x="4183661" y="4950843"/>
                  <a:pt x="4151940" y="4933681"/>
                  <a:pt x="4135902" y="4909624"/>
                </a:cubicBezTo>
                <a:cubicBezTo>
                  <a:pt x="4124269" y="4892175"/>
                  <a:pt x="4120866" y="4869729"/>
                  <a:pt x="4107766" y="4853354"/>
                </a:cubicBezTo>
                <a:cubicBezTo>
                  <a:pt x="4082910" y="4822284"/>
                  <a:pt x="4023360" y="4768947"/>
                  <a:pt x="4023360" y="4768947"/>
                </a:cubicBezTo>
                <a:cubicBezTo>
                  <a:pt x="4018671" y="4675163"/>
                  <a:pt x="4021979" y="4580634"/>
                  <a:pt x="4009292" y="4487594"/>
                </a:cubicBezTo>
                <a:cubicBezTo>
                  <a:pt x="4007500" y="4474452"/>
                  <a:pt x="3989442" y="4469815"/>
                  <a:pt x="3981157" y="4459458"/>
                </a:cubicBezTo>
                <a:cubicBezTo>
                  <a:pt x="3949991" y="4420500"/>
                  <a:pt x="3953813" y="4419627"/>
                  <a:pt x="3938954" y="4375052"/>
                </a:cubicBezTo>
                <a:cubicBezTo>
                  <a:pt x="3943643" y="4342227"/>
                  <a:pt x="3946519" y="4309092"/>
                  <a:pt x="3953022" y="4276578"/>
                </a:cubicBezTo>
                <a:cubicBezTo>
                  <a:pt x="3959696" y="4243206"/>
                  <a:pt x="3969276" y="4214243"/>
                  <a:pt x="4009292" y="4206240"/>
                </a:cubicBezTo>
                <a:cubicBezTo>
                  <a:pt x="4064662" y="4195166"/>
                  <a:pt x="4121834" y="4196861"/>
                  <a:pt x="4178105" y="4192172"/>
                </a:cubicBezTo>
                <a:cubicBezTo>
                  <a:pt x="4196862" y="4187483"/>
                  <a:pt x="4222775" y="4193571"/>
                  <a:pt x="4234375" y="4178104"/>
                </a:cubicBezTo>
                <a:cubicBezTo>
                  <a:pt x="4243272" y="4166241"/>
                  <a:pt x="4227509" y="4148864"/>
                  <a:pt x="4220308" y="4135901"/>
                </a:cubicBezTo>
                <a:cubicBezTo>
                  <a:pt x="4203886" y="4106342"/>
                  <a:pt x="4164037" y="4051495"/>
                  <a:pt x="4164037" y="4051495"/>
                </a:cubicBezTo>
                <a:cubicBezTo>
                  <a:pt x="4159348" y="4028049"/>
                  <a:pt x="4155156" y="4004498"/>
                  <a:pt x="4149969" y="3981157"/>
                </a:cubicBezTo>
                <a:cubicBezTo>
                  <a:pt x="4145775" y="3962283"/>
                  <a:pt x="4135902" y="3944220"/>
                  <a:pt x="4135902" y="3924886"/>
                </a:cubicBezTo>
                <a:cubicBezTo>
                  <a:pt x="4135902" y="3801601"/>
                  <a:pt x="4138002" y="3806043"/>
                  <a:pt x="4164037" y="3727938"/>
                </a:cubicBezTo>
                <a:cubicBezTo>
                  <a:pt x="4182794" y="3732627"/>
                  <a:pt x="4204575" y="3730768"/>
                  <a:pt x="4220308" y="3742006"/>
                </a:cubicBezTo>
                <a:cubicBezTo>
                  <a:pt x="4231412" y="3749938"/>
                  <a:pt x="4279246" y="3823380"/>
                  <a:pt x="4290646" y="3840480"/>
                </a:cubicBezTo>
                <a:cubicBezTo>
                  <a:pt x="4471347" y="3768199"/>
                  <a:pt x="4247323" y="3862140"/>
                  <a:pt x="4431323" y="3770141"/>
                </a:cubicBezTo>
                <a:cubicBezTo>
                  <a:pt x="4444586" y="3763510"/>
                  <a:pt x="4460263" y="3762706"/>
                  <a:pt x="4473526" y="3756074"/>
                </a:cubicBezTo>
                <a:cubicBezTo>
                  <a:pt x="4497982" y="3743846"/>
                  <a:pt x="4519409" y="3726098"/>
                  <a:pt x="4543865" y="3713870"/>
                </a:cubicBezTo>
                <a:cubicBezTo>
                  <a:pt x="4596836" y="3687384"/>
                  <a:pt x="4616746" y="3685099"/>
                  <a:pt x="4670474" y="3671667"/>
                </a:cubicBezTo>
                <a:cubicBezTo>
                  <a:pt x="4694174" y="3600568"/>
                  <a:pt x="4687245" y="3651644"/>
                  <a:pt x="4656406" y="3559126"/>
                </a:cubicBezTo>
                <a:cubicBezTo>
                  <a:pt x="4650292" y="3540784"/>
                  <a:pt x="4647650" y="3521445"/>
                  <a:pt x="4642339" y="3502855"/>
                </a:cubicBezTo>
                <a:cubicBezTo>
                  <a:pt x="4633181" y="3470803"/>
                  <a:pt x="4630613" y="3450804"/>
                  <a:pt x="4600135" y="3432517"/>
                </a:cubicBezTo>
                <a:cubicBezTo>
                  <a:pt x="4587419" y="3424888"/>
                  <a:pt x="4572000" y="3423138"/>
                  <a:pt x="4557932" y="3418449"/>
                </a:cubicBezTo>
                <a:cubicBezTo>
                  <a:pt x="4440731" y="3437983"/>
                  <a:pt x="4393000" y="3452462"/>
                  <a:pt x="4248443" y="3418449"/>
                </a:cubicBezTo>
                <a:cubicBezTo>
                  <a:pt x="4234009" y="3415053"/>
                  <a:pt x="4245954" y="3385509"/>
                  <a:pt x="4234375" y="3376246"/>
                </a:cubicBezTo>
                <a:cubicBezTo>
                  <a:pt x="4219278" y="3364168"/>
                  <a:pt x="4196208" y="3368967"/>
                  <a:pt x="4178105" y="3362178"/>
                </a:cubicBezTo>
                <a:cubicBezTo>
                  <a:pt x="4158469" y="3354815"/>
                  <a:pt x="4141109" y="3342304"/>
                  <a:pt x="4121834" y="3334043"/>
                </a:cubicBezTo>
                <a:cubicBezTo>
                  <a:pt x="4108204" y="3328202"/>
                  <a:pt x="4092894" y="3326607"/>
                  <a:pt x="4079631" y="3319975"/>
                </a:cubicBezTo>
                <a:cubicBezTo>
                  <a:pt x="4025361" y="3292840"/>
                  <a:pt x="4000148" y="3270914"/>
                  <a:pt x="3953022" y="3235569"/>
                </a:cubicBezTo>
                <a:cubicBezTo>
                  <a:pt x="3914705" y="3158936"/>
                  <a:pt x="3924831" y="3192980"/>
                  <a:pt x="3910819" y="3094892"/>
                </a:cubicBezTo>
                <a:cubicBezTo>
                  <a:pt x="3905473" y="3057466"/>
                  <a:pt x="3909467" y="3017953"/>
                  <a:pt x="3896751" y="2982350"/>
                </a:cubicBezTo>
                <a:cubicBezTo>
                  <a:pt x="3885378" y="2950505"/>
                  <a:pt x="3872559" y="2908637"/>
                  <a:pt x="3840480" y="2897944"/>
                </a:cubicBezTo>
                <a:cubicBezTo>
                  <a:pt x="3773554" y="2875636"/>
                  <a:pt x="3761641" y="2879890"/>
                  <a:pt x="3713871" y="2841674"/>
                </a:cubicBezTo>
                <a:cubicBezTo>
                  <a:pt x="3703514" y="2833388"/>
                  <a:pt x="3696771" y="2820895"/>
                  <a:pt x="3685735" y="2813538"/>
                </a:cubicBezTo>
                <a:cubicBezTo>
                  <a:pt x="3668286" y="2801906"/>
                  <a:pt x="3647673" y="2795807"/>
                  <a:pt x="3629465" y="2785403"/>
                </a:cubicBezTo>
                <a:cubicBezTo>
                  <a:pt x="3588059" y="2761742"/>
                  <a:pt x="3589935" y="2759940"/>
                  <a:pt x="3559126" y="2729132"/>
                </a:cubicBezTo>
                <a:cubicBezTo>
                  <a:pt x="3563815" y="2686929"/>
                  <a:pt x="3555623" y="2641180"/>
                  <a:pt x="3573194" y="2602523"/>
                </a:cubicBezTo>
                <a:cubicBezTo>
                  <a:pt x="3581872" y="2583432"/>
                  <a:pt x="3610107" y="2582453"/>
                  <a:pt x="3629465" y="2574387"/>
                </a:cubicBezTo>
                <a:cubicBezTo>
                  <a:pt x="3692688" y="2548044"/>
                  <a:pt x="3727389" y="2537056"/>
                  <a:pt x="3784209" y="2518117"/>
                </a:cubicBezTo>
                <a:cubicBezTo>
                  <a:pt x="3802966" y="2489981"/>
                  <a:pt x="3822758" y="2462509"/>
                  <a:pt x="3840480" y="2433710"/>
                </a:cubicBezTo>
                <a:cubicBezTo>
                  <a:pt x="3919478" y="2305339"/>
                  <a:pt x="3871882" y="2360532"/>
                  <a:pt x="3967089" y="2236763"/>
                </a:cubicBezTo>
                <a:cubicBezTo>
                  <a:pt x="4014774" y="2174772"/>
                  <a:pt x="4063817" y="2120693"/>
                  <a:pt x="4121834" y="2067950"/>
                </a:cubicBezTo>
                <a:cubicBezTo>
                  <a:pt x="4144051" y="2047753"/>
                  <a:pt x="4168726" y="2030437"/>
                  <a:pt x="4192172" y="2011680"/>
                </a:cubicBezTo>
                <a:cubicBezTo>
                  <a:pt x="4240156" y="1867732"/>
                  <a:pt x="4164470" y="2107122"/>
                  <a:pt x="4220308" y="1716258"/>
                </a:cubicBezTo>
                <a:cubicBezTo>
                  <a:pt x="4227232" y="1667793"/>
                  <a:pt x="4249408" y="1622752"/>
                  <a:pt x="4262511" y="1575581"/>
                </a:cubicBezTo>
                <a:cubicBezTo>
                  <a:pt x="4272860" y="1538324"/>
                  <a:pt x="4282544" y="1500850"/>
                  <a:pt x="4290646" y="1463040"/>
                </a:cubicBezTo>
                <a:cubicBezTo>
                  <a:pt x="4305944" y="1391649"/>
                  <a:pt x="4296707" y="1371543"/>
                  <a:pt x="4332849" y="1308295"/>
                </a:cubicBezTo>
                <a:cubicBezTo>
                  <a:pt x="4339429" y="1296779"/>
                  <a:pt x="4351606" y="1289538"/>
                  <a:pt x="4360985" y="1280160"/>
                </a:cubicBezTo>
                <a:cubicBezTo>
                  <a:pt x="4384814" y="1315904"/>
                  <a:pt x="4395217" y="1337487"/>
                  <a:pt x="4431323" y="1364566"/>
                </a:cubicBezTo>
                <a:cubicBezTo>
                  <a:pt x="4453197" y="1380972"/>
                  <a:pt x="4478216" y="1392701"/>
                  <a:pt x="4501662" y="1406769"/>
                </a:cubicBezTo>
                <a:cubicBezTo>
                  <a:pt x="4528443" y="1446942"/>
                  <a:pt x="4537042" y="1477107"/>
                  <a:pt x="4600135" y="1477107"/>
                </a:cubicBezTo>
                <a:cubicBezTo>
                  <a:pt x="4613398" y="1477107"/>
                  <a:pt x="4618892" y="1458350"/>
                  <a:pt x="4628271" y="1448972"/>
                </a:cubicBezTo>
                <a:cubicBezTo>
                  <a:pt x="4627482" y="1442660"/>
                  <a:pt x="4611344" y="1291311"/>
                  <a:pt x="4600135" y="1266092"/>
                </a:cubicBezTo>
                <a:cubicBezTo>
                  <a:pt x="4590613" y="1244667"/>
                  <a:pt x="4571560" y="1228900"/>
                  <a:pt x="4557932" y="1209821"/>
                </a:cubicBezTo>
                <a:cubicBezTo>
                  <a:pt x="4495175" y="1121961"/>
                  <a:pt x="4571289" y="1209109"/>
                  <a:pt x="4445391" y="1083212"/>
                </a:cubicBezTo>
                <a:lnTo>
                  <a:pt x="4417255" y="1055077"/>
                </a:lnTo>
                <a:cubicBezTo>
                  <a:pt x="4407876" y="1045698"/>
                  <a:pt x="4400156" y="1034298"/>
                  <a:pt x="4389120" y="1026941"/>
                </a:cubicBezTo>
                <a:cubicBezTo>
                  <a:pt x="4366541" y="1011889"/>
                  <a:pt x="4334820" y="994727"/>
                  <a:pt x="4318782" y="970670"/>
                </a:cubicBezTo>
                <a:cubicBezTo>
                  <a:pt x="4307149" y="953221"/>
                  <a:pt x="4300025" y="933157"/>
                  <a:pt x="4290646" y="914400"/>
                </a:cubicBezTo>
                <a:cubicBezTo>
                  <a:pt x="4295335" y="745588"/>
                  <a:pt x="4296868" y="576658"/>
                  <a:pt x="4304714" y="407963"/>
                </a:cubicBezTo>
                <a:cubicBezTo>
                  <a:pt x="4313928" y="209863"/>
                  <a:pt x="4333015" y="409115"/>
                  <a:pt x="4304714" y="211015"/>
                </a:cubicBezTo>
                <a:cubicBezTo>
                  <a:pt x="4281268" y="243840"/>
                  <a:pt x="4254827" y="274720"/>
                  <a:pt x="4234375" y="309489"/>
                </a:cubicBezTo>
                <a:cubicBezTo>
                  <a:pt x="4207793" y="354678"/>
                  <a:pt x="4180616" y="400429"/>
                  <a:pt x="4164037" y="450166"/>
                </a:cubicBezTo>
                <a:cubicBezTo>
                  <a:pt x="4159348" y="464234"/>
                  <a:pt x="4156601" y="479106"/>
                  <a:pt x="4149969" y="492369"/>
                </a:cubicBezTo>
                <a:cubicBezTo>
                  <a:pt x="4137741" y="516825"/>
                  <a:pt x="4121834" y="539261"/>
                  <a:pt x="4107766" y="562707"/>
                </a:cubicBezTo>
                <a:cubicBezTo>
                  <a:pt x="4079168" y="705704"/>
                  <a:pt x="4108468" y="574320"/>
                  <a:pt x="4079631" y="675249"/>
                </a:cubicBezTo>
                <a:cubicBezTo>
                  <a:pt x="4074319" y="693839"/>
                  <a:pt x="4076288" y="715433"/>
                  <a:pt x="4065563" y="731520"/>
                </a:cubicBezTo>
                <a:cubicBezTo>
                  <a:pt x="4056185" y="745588"/>
                  <a:pt x="4037428" y="750277"/>
                  <a:pt x="4023360" y="759655"/>
                </a:cubicBezTo>
                <a:cubicBezTo>
                  <a:pt x="3967935" y="722705"/>
                  <a:pt x="3977104" y="723472"/>
                  <a:pt x="3896751" y="703384"/>
                </a:cubicBezTo>
                <a:lnTo>
                  <a:pt x="3784209" y="675249"/>
                </a:lnTo>
                <a:cubicBezTo>
                  <a:pt x="3760763" y="679938"/>
                  <a:pt x="3737067" y="683518"/>
                  <a:pt x="3713871" y="689317"/>
                </a:cubicBezTo>
                <a:cubicBezTo>
                  <a:pt x="3699485" y="692913"/>
                  <a:pt x="3686497" y="703384"/>
                  <a:pt x="3671668" y="703384"/>
                </a:cubicBezTo>
                <a:cubicBezTo>
                  <a:pt x="3647757" y="703384"/>
                  <a:pt x="3624775" y="694006"/>
                  <a:pt x="3601329" y="689317"/>
                </a:cubicBezTo>
                <a:cubicBezTo>
                  <a:pt x="3587261" y="679938"/>
                  <a:pt x="3574248" y="668742"/>
                  <a:pt x="3559126" y="661181"/>
                </a:cubicBezTo>
                <a:cubicBezTo>
                  <a:pt x="3545863" y="654549"/>
                  <a:pt x="3523554" y="660377"/>
                  <a:pt x="3516923" y="647114"/>
                </a:cubicBezTo>
                <a:cubicBezTo>
                  <a:pt x="3510291" y="633851"/>
                  <a:pt x="3544759" y="610417"/>
                  <a:pt x="3530991" y="604910"/>
                </a:cubicBezTo>
                <a:cubicBezTo>
                  <a:pt x="3504508" y="594316"/>
                  <a:pt x="3474720" y="614289"/>
                  <a:pt x="3446585" y="618978"/>
                </a:cubicBezTo>
                <a:cubicBezTo>
                  <a:pt x="3437206" y="628357"/>
                  <a:pt x="3426735" y="636757"/>
                  <a:pt x="3418449" y="647114"/>
                </a:cubicBezTo>
                <a:cubicBezTo>
                  <a:pt x="3407887" y="660316"/>
                  <a:pt x="3403516" y="678755"/>
                  <a:pt x="3390314" y="689317"/>
                </a:cubicBezTo>
                <a:cubicBezTo>
                  <a:pt x="3378735" y="698580"/>
                  <a:pt x="3362179" y="698695"/>
                  <a:pt x="3348111" y="703384"/>
                </a:cubicBezTo>
                <a:cubicBezTo>
                  <a:pt x="3327222" y="734717"/>
                  <a:pt x="3320474" y="750816"/>
                  <a:pt x="3291840" y="773723"/>
                </a:cubicBezTo>
                <a:cubicBezTo>
                  <a:pt x="3278638" y="784285"/>
                  <a:pt x="3262839" y="791296"/>
                  <a:pt x="3249637" y="801858"/>
                </a:cubicBezTo>
                <a:cubicBezTo>
                  <a:pt x="3239280" y="810144"/>
                  <a:pt x="3231859" y="821708"/>
                  <a:pt x="3221502" y="829994"/>
                </a:cubicBezTo>
                <a:cubicBezTo>
                  <a:pt x="3182545" y="861160"/>
                  <a:pt x="3181669" y="857339"/>
                  <a:pt x="3137095" y="872197"/>
                </a:cubicBezTo>
                <a:cubicBezTo>
                  <a:pt x="3127717" y="886265"/>
                  <a:pt x="3124658" y="908121"/>
                  <a:pt x="3108960" y="914400"/>
                </a:cubicBezTo>
                <a:cubicBezTo>
                  <a:pt x="3089317" y="922257"/>
                  <a:pt x="3035086" y="877463"/>
                  <a:pt x="3024554" y="872197"/>
                </a:cubicBezTo>
                <a:cubicBezTo>
                  <a:pt x="3011291" y="865565"/>
                  <a:pt x="2995314" y="865330"/>
                  <a:pt x="2982351" y="858129"/>
                </a:cubicBezTo>
                <a:cubicBezTo>
                  <a:pt x="2910772" y="818362"/>
                  <a:pt x="2912496" y="816409"/>
                  <a:pt x="2869809" y="773723"/>
                </a:cubicBezTo>
                <a:cubicBezTo>
                  <a:pt x="2865120" y="745588"/>
                  <a:pt x="2864762" y="716377"/>
                  <a:pt x="2855742" y="689317"/>
                </a:cubicBezTo>
                <a:cubicBezTo>
                  <a:pt x="2846870" y="662700"/>
                  <a:pt x="2818678" y="638186"/>
                  <a:pt x="2799471" y="618978"/>
                </a:cubicBezTo>
                <a:cubicBezTo>
                  <a:pt x="2788826" y="587045"/>
                  <a:pt x="2787742" y="555003"/>
                  <a:pt x="2743200" y="548640"/>
                </a:cubicBezTo>
                <a:cubicBezTo>
                  <a:pt x="2724060" y="545906"/>
                  <a:pt x="2704776" y="555271"/>
                  <a:pt x="2686929" y="562707"/>
                </a:cubicBezTo>
                <a:cubicBezTo>
                  <a:pt x="2591997" y="602262"/>
                  <a:pt x="2405575" y="689317"/>
                  <a:pt x="2405575" y="689317"/>
                </a:cubicBezTo>
                <a:cubicBezTo>
                  <a:pt x="2309214" y="785678"/>
                  <a:pt x="2354276" y="795795"/>
                  <a:pt x="2278966" y="745587"/>
                </a:cubicBezTo>
                <a:cubicBezTo>
                  <a:pt x="2264702" y="688528"/>
                  <a:pt x="2251907" y="620052"/>
                  <a:pt x="2208628" y="576775"/>
                </a:cubicBezTo>
                <a:cubicBezTo>
                  <a:pt x="2199249" y="567397"/>
                  <a:pt x="2191865" y="555464"/>
                  <a:pt x="2180492" y="548640"/>
                </a:cubicBezTo>
                <a:cubicBezTo>
                  <a:pt x="2167776" y="541011"/>
                  <a:pt x="2152357" y="539261"/>
                  <a:pt x="2138289" y="534572"/>
                </a:cubicBezTo>
                <a:cubicBezTo>
                  <a:pt x="2009282" y="620577"/>
                  <a:pt x="2078725" y="613490"/>
                  <a:pt x="2039815" y="548640"/>
                </a:cubicBezTo>
                <a:cubicBezTo>
                  <a:pt x="2032991" y="537267"/>
                  <a:pt x="2023053" y="527328"/>
                  <a:pt x="2011680" y="520504"/>
                </a:cubicBezTo>
                <a:cubicBezTo>
                  <a:pt x="1998965" y="512875"/>
                  <a:pt x="1983545" y="511126"/>
                  <a:pt x="1969477" y="506437"/>
                </a:cubicBezTo>
                <a:cubicBezTo>
                  <a:pt x="1960099" y="497058"/>
                  <a:pt x="1949300" y="488912"/>
                  <a:pt x="1941342" y="478301"/>
                </a:cubicBezTo>
                <a:cubicBezTo>
                  <a:pt x="1921053" y="451249"/>
                  <a:pt x="1908981" y="417805"/>
                  <a:pt x="1885071" y="393895"/>
                </a:cubicBezTo>
                <a:lnTo>
                  <a:pt x="1828800" y="337624"/>
                </a:lnTo>
                <a:cubicBezTo>
                  <a:pt x="1824111" y="253218"/>
                  <a:pt x="1822747" y="168561"/>
                  <a:pt x="1814732" y="84406"/>
                </a:cubicBezTo>
                <a:cubicBezTo>
                  <a:pt x="1813326" y="69644"/>
                  <a:pt x="1808294" y="54918"/>
                  <a:pt x="1800665" y="42203"/>
                </a:cubicBezTo>
                <a:cubicBezTo>
                  <a:pt x="1793841" y="30830"/>
                  <a:pt x="1783902" y="20891"/>
                  <a:pt x="1772529" y="14067"/>
                </a:cubicBezTo>
                <a:cubicBezTo>
                  <a:pt x="1759814" y="6438"/>
                  <a:pt x="1744394" y="4689"/>
                  <a:pt x="1730326" y="0"/>
                </a:cubicBezTo>
                <a:cubicBezTo>
                  <a:pt x="1706880" y="9378"/>
                  <a:pt x="1675979" y="8591"/>
                  <a:pt x="1659988" y="28135"/>
                </a:cubicBezTo>
                <a:cubicBezTo>
                  <a:pt x="1630743" y="63879"/>
                  <a:pt x="1623071" y="112811"/>
                  <a:pt x="1603717" y="154744"/>
                </a:cubicBezTo>
                <a:cubicBezTo>
                  <a:pt x="1552697" y="265287"/>
                  <a:pt x="1599569" y="162003"/>
                  <a:pt x="1547446" y="253218"/>
                </a:cubicBezTo>
                <a:cubicBezTo>
                  <a:pt x="1502023" y="332708"/>
                  <a:pt x="1541323" y="287478"/>
                  <a:pt x="1491175" y="337624"/>
                </a:cubicBezTo>
                <a:cubicBezTo>
                  <a:pt x="1449884" y="329366"/>
                  <a:pt x="1416488" y="325712"/>
                  <a:pt x="1378634" y="309489"/>
                </a:cubicBezTo>
                <a:cubicBezTo>
                  <a:pt x="1359359" y="301228"/>
                  <a:pt x="1341120" y="290732"/>
                  <a:pt x="1322363" y="281354"/>
                </a:cubicBezTo>
                <a:cubicBezTo>
                  <a:pt x="1247060" y="206049"/>
                  <a:pt x="1294750" y="260067"/>
                  <a:pt x="1209822" y="126609"/>
                </a:cubicBezTo>
                <a:cubicBezTo>
                  <a:pt x="1200745" y="112345"/>
                  <a:pt x="1191065" y="98474"/>
                  <a:pt x="1181686" y="84406"/>
                </a:cubicBezTo>
                <a:lnTo>
                  <a:pt x="1153551" y="42203"/>
                </a:lnTo>
                <a:cubicBezTo>
                  <a:pt x="1134794" y="46892"/>
                  <a:pt x="1113367" y="45545"/>
                  <a:pt x="1097280" y="56270"/>
                </a:cubicBezTo>
                <a:cubicBezTo>
                  <a:pt x="1083212" y="65649"/>
                  <a:pt x="1077533" y="83794"/>
                  <a:pt x="1069145" y="98474"/>
                </a:cubicBezTo>
                <a:cubicBezTo>
                  <a:pt x="997757" y="223403"/>
                  <a:pt x="1081416" y="94132"/>
                  <a:pt x="1012874" y="196947"/>
                </a:cubicBezTo>
                <a:cubicBezTo>
                  <a:pt x="978177" y="335733"/>
                  <a:pt x="1024422" y="191768"/>
                  <a:pt x="970671" y="281354"/>
                </a:cubicBezTo>
                <a:cubicBezTo>
                  <a:pt x="925372" y="356852"/>
                  <a:pt x="998453" y="295657"/>
                  <a:pt x="914400" y="351692"/>
                </a:cubicBezTo>
                <a:cubicBezTo>
                  <a:pt x="905022" y="337624"/>
                  <a:pt x="900602" y="318450"/>
                  <a:pt x="886265" y="309489"/>
                </a:cubicBezTo>
                <a:cubicBezTo>
                  <a:pt x="861116" y="293771"/>
                  <a:pt x="801859" y="281354"/>
                  <a:pt x="801859" y="281354"/>
                </a:cubicBezTo>
                <a:cubicBezTo>
                  <a:pt x="792480" y="267286"/>
                  <a:pt x="785679" y="251106"/>
                  <a:pt x="773723" y="239150"/>
                </a:cubicBezTo>
                <a:cubicBezTo>
                  <a:pt x="737500" y="202927"/>
                  <a:pt x="711506" y="207012"/>
                  <a:pt x="661182" y="196947"/>
                </a:cubicBezTo>
                <a:cubicBezTo>
                  <a:pt x="651803" y="187569"/>
                  <a:pt x="639870" y="180185"/>
                  <a:pt x="633046" y="168812"/>
                </a:cubicBezTo>
                <a:cubicBezTo>
                  <a:pt x="625417" y="156097"/>
                  <a:pt x="633133" y="131032"/>
                  <a:pt x="618979" y="126609"/>
                </a:cubicBezTo>
                <a:cubicBezTo>
                  <a:pt x="551248" y="105443"/>
                  <a:pt x="478302" y="107852"/>
                  <a:pt x="407963" y="98474"/>
                </a:cubicBezTo>
                <a:cubicBezTo>
                  <a:pt x="365576" y="70215"/>
                  <a:pt x="359468" y="63623"/>
                  <a:pt x="309489" y="42203"/>
                </a:cubicBezTo>
                <a:cubicBezTo>
                  <a:pt x="227951" y="7258"/>
                  <a:pt x="306185" y="54067"/>
                  <a:pt x="225083" y="0"/>
                </a:cubicBezTo>
                <a:cubicBezTo>
                  <a:pt x="142650" y="164867"/>
                  <a:pt x="153703" y="120357"/>
                  <a:pt x="211015" y="464234"/>
                </a:cubicBezTo>
                <a:cubicBezTo>
                  <a:pt x="214194" y="483305"/>
                  <a:pt x="248529" y="473612"/>
                  <a:pt x="267286" y="478301"/>
                </a:cubicBezTo>
                <a:cubicBezTo>
                  <a:pt x="228458" y="594787"/>
                  <a:pt x="255602" y="538030"/>
                  <a:pt x="182880" y="647114"/>
                </a:cubicBezTo>
                <a:cubicBezTo>
                  <a:pt x="170099" y="666285"/>
                  <a:pt x="148884" y="704087"/>
                  <a:pt x="126609" y="717452"/>
                </a:cubicBezTo>
                <a:cubicBezTo>
                  <a:pt x="113893" y="725081"/>
                  <a:pt x="98474" y="726831"/>
                  <a:pt x="84406" y="731520"/>
                </a:cubicBezTo>
                <a:cubicBezTo>
                  <a:pt x="75028" y="745588"/>
                  <a:pt x="52955" y="757144"/>
                  <a:pt x="56271" y="773723"/>
                </a:cubicBezTo>
                <a:cubicBezTo>
                  <a:pt x="59587" y="790302"/>
                  <a:pt x="83024" y="794991"/>
                  <a:pt x="98474" y="801858"/>
                </a:cubicBezTo>
                <a:cubicBezTo>
                  <a:pt x="125575" y="813903"/>
                  <a:pt x="182880" y="829994"/>
                  <a:pt x="182880" y="829994"/>
                </a:cubicBezTo>
                <a:cubicBezTo>
                  <a:pt x="192258" y="848751"/>
                  <a:pt x="210671" y="865296"/>
                  <a:pt x="211015" y="886264"/>
                </a:cubicBezTo>
                <a:cubicBezTo>
                  <a:pt x="215397" y="1153556"/>
                  <a:pt x="204924" y="1420915"/>
                  <a:pt x="196948" y="1688123"/>
                </a:cubicBezTo>
                <a:cubicBezTo>
                  <a:pt x="190715" y="1896934"/>
                  <a:pt x="199540" y="1765616"/>
                  <a:pt x="154745" y="1885070"/>
                </a:cubicBezTo>
                <a:cubicBezTo>
                  <a:pt x="147956" y="1903173"/>
                  <a:pt x="149323" y="1924048"/>
                  <a:pt x="140677" y="1941341"/>
                </a:cubicBezTo>
                <a:cubicBezTo>
                  <a:pt x="134746" y="1953204"/>
                  <a:pt x="120827" y="1959120"/>
                  <a:pt x="112542" y="1969477"/>
                </a:cubicBezTo>
                <a:cubicBezTo>
                  <a:pt x="101980" y="1982679"/>
                  <a:pt x="96361" y="1999725"/>
                  <a:pt x="84406" y="2011680"/>
                </a:cubicBezTo>
                <a:cubicBezTo>
                  <a:pt x="57136" y="2038950"/>
                  <a:pt x="34324" y="2042441"/>
                  <a:pt x="0" y="2053883"/>
                </a:cubicBezTo>
                <a:cubicBezTo>
                  <a:pt x="9378" y="2067951"/>
                  <a:pt x="14933" y="2085524"/>
                  <a:pt x="28135" y="2096086"/>
                </a:cubicBezTo>
                <a:cubicBezTo>
                  <a:pt x="39714" y="2105350"/>
                  <a:pt x="55510" y="2110154"/>
                  <a:pt x="70339" y="2110154"/>
                </a:cubicBezTo>
                <a:cubicBezTo>
                  <a:pt x="150193" y="2110154"/>
                  <a:pt x="229772" y="2100775"/>
                  <a:pt x="309489" y="2096086"/>
                </a:cubicBezTo>
                <a:cubicBezTo>
                  <a:pt x="314178" y="2082018"/>
                  <a:pt x="313072" y="2064368"/>
                  <a:pt x="323557" y="2053883"/>
                </a:cubicBezTo>
                <a:cubicBezTo>
                  <a:pt x="334042" y="2043398"/>
                  <a:pt x="358403" y="2026940"/>
                  <a:pt x="365760" y="2039815"/>
                </a:cubicBezTo>
                <a:cubicBezTo>
                  <a:pt x="438046" y="2166316"/>
                  <a:pt x="321008" y="2152357"/>
                  <a:pt x="422031" y="2152357"/>
                </a:cubicBezTo>
              </a:path>
            </a:pathLst>
          </a:custGeom>
          <a:blipFill>
            <a:blip r:embed="rId3" cstate="print"/>
            <a:tile tx="0" ty="0" sx="100000" sy="100000" flip="none" algn="tl"/>
          </a:blip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3086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6143636" y="3357562"/>
            <a:ext cx="2500330" cy="3214710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4937952" y="557214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5208" y="6000768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23870" y="6334780"/>
            <a:ext cx="24201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7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42918"/>
            <a:ext cx="4214842" cy="2722672"/>
          </a:xfrm>
          <a:prstGeom prst="rect">
            <a:avLst/>
          </a:prstGeom>
          <a:noFill/>
        </p:spPr>
      </p:pic>
      <p:sp>
        <p:nvSpPr>
          <p:cNvPr id="29" name="TextBox 28"/>
          <p:cNvSpPr txBox="1"/>
          <p:nvPr/>
        </p:nvSpPr>
        <p:spPr>
          <a:xfrm>
            <a:off x="214282" y="2640050"/>
            <a:ext cx="5000660" cy="3670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Recognize causes and symptoms of balance disorders.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the transmitters involved in vestibular transmission 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Segregate classes of drugs used in the management protocols to control or prevent  vertigo</a:t>
            </a:r>
          </a:p>
          <a:p>
            <a:pPr marL="514350" indent="-514350" algn="l">
              <a:lnSpc>
                <a:spcPts val="2600"/>
              </a:lnSpc>
              <a:spcBef>
                <a:spcPts val="900"/>
              </a:spcBef>
              <a:spcAft>
                <a:spcPts val="600"/>
              </a:spcAft>
            </a:pPr>
            <a:r>
              <a:rPr lang="en-US" sz="2800" b="1" dirty="0" smtClean="0">
                <a:latin typeface="Arial Narrow" pitchFamily="34" charset="0"/>
              </a:rPr>
              <a:t>Identify drugs that can precipitate vertigo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 rot="1039611">
            <a:off x="6343250" y="1688863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 rot="3393153">
            <a:off x="6308197" y="3361067"/>
            <a:ext cx="2786050" cy="523220"/>
          </a:xfrm>
          <a:prstGeom prst="rect">
            <a:avLst/>
          </a:prstGeom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BALANCE</a:t>
            </a:r>
            <a:endParaRPr 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57158" y="1142984"/>
            <a:ext cx="1071570" cy="584775"/>
          </a:xfrm>
          <a:prstGeom prst="rect">
            <a:avLst/>
          </a:prstGeom>
          <a:solidFill>
            <a:srgbClr val="575AD5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ILOs:</a:t>
            </a:r>
            <a:endParaRPr lang="en-US" sz="32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270082"/>
            <a:ext cx="8429684" cy="64294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DRUGS RELATED TO BALANCE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85720" y="383930"/>
            <a:ext cx="4429156" cy="523220"/>
          </a:xfrm>
          <a:prstGeom prst="rect">
            <a:avLst/>
          </a:prstGeom>
          <a:solidFill>
            <a:srgbClr val="575AD5"/>
          </a:solidFill>
          <a:effectLst>
            <a:outerShdw blurRad="101600" dist="63500" dir="4800000" algn="ctr" rotWithShape="0">
              <a:schemeClr val="accent4"/>
            </a:out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DRUGS INDUCING VERTIGO 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1472" y="1052736"/>
            <a:ext cx="5286412" cy="1285884"/>
          </a:xfrm>
          <a:prstGeom prst="rect">
            <a:avLst/>
          </a:prstGeom>
          <a:solidFill>
            <a:srgbClr val="C5EDE9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err="1" smtClean="0">
                <a:latin typeface="Arial Narrow" pitchFamily="34" charset="0"/>
              </a:rPr>
              <a:t>Aminoglycoside</a:t>
            </a:r>
            <a:r>
              <a:rPr lang="en-US" sz="2800" b="1" dirty="0" smtClean="0">
                <a:latin typeface="Arial Narrow" pitchFamily="34" charset="0"/>
              </a:rPr>
              <a:t> antibiotics; </a:t>
            </a:r>
            <a:r>
              <a:rPr lang="en-US" sz="2400" b="1" i="1" dirty="0" smtClean="0">
                <a:latin typeface="Arial Narrow" pitchFamily="34" charset="0"/>
              </a:rPr>
              <a:t>streptomycin, </a:t>
            </a:r>
            <a:r>
              <a:rPr lang="en-US" sz="2400" b="1" i="1" dirty="0" err="1" smtClean="0">
                <a:latin typeface="Arial Narrow" pitchFamily="34" charset="0"/>
              </a:rPr>
              <a:t>kanamycin</a:t>
            </a:r>
            <a:r>
              <a:rPr lang="en-US" sz="2400" b="1" i="1" dirty="0" smtClean="0">
                <a:latin typeface="Arial Narrow" pitchFamily="34" charset="0"/>
              </a:rPr>
              <a:t>, neomycin, </a:t>
            </a:r>
            <a:r>
              <a:rPr lang="en-US" sz="2400" b="1" i="1" dirty="0" err="1" smtClean="0">
                <a:latin typeface="Arial Narrow" pitchFamily="34" charset="0"/>
              </a:rPr>
              <a:t>gentamycin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tobramycin</a:t>
            </a:r>
            <a:r>
              <a:rPr lang="en-US" sz="2400" b="1" i="1" dirty="0" smtClean="0">
                <a:latin typeface="Arial Narrow" pitchFamily="34" charset="0"/>
              </a:rPr>
              <a:t>, </a:t>
            </a:r>
            <a:r>
              <a:rPr lang="en-US" sz="2400" b="1" i="1" dirty="0" err="1" smtClean="0">
                <a:latin typeface="Arial Narrow" pitchFamily="34" charset="0"/>
              </a:rPr>
              <a:t>netlimycin</a:t>
            </a:r>
            <a:r>
              <a:rPr lang="en-US" sz="2400" b="1" i="1" dirty="0" smtClean="0">
                <a:latin typeface="Arial Narrow" pitchFamily="34" charset="0"/>
              </a:rPr>
              <a:t>                                              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429124" y="1893730"/>
            <a:ext cx="4572032" cy="1463262"/>
            <a:chOff x="4429124" y="1929596"/>
            <a:chExt cx="4572032" cy="1463262"/>
          </a:xfrm>
        </p:grpSpPr>
        <p:sp>
          <p:nvSpPr>
            <p:cNvPr id="17" name="TextBox 16"/>
            <p:cNvSpPr txBox="1"/>
            <p:nvPr/>
          </p:nvSpPr>
          <p:spPr>
            <a:xfrm>
              <a:off x="4429124" y="2500306"/>
              <a:ext cx="457203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2E31B8"/>
                  </a:solidFill>
                  <a:latin typeface="Arial Narrow" pitchFamily="34" charset="0"/>
                </a:rPr>
                <a:t>Neomycin</a:t>
              </a:r>
              <a:r>
                <a:rPr lang="en-US" sz="2600" b="1" dirty="0" smtClean="0">
                  <a:latin typeface="Arial Narrow" pitchFamily="34" charset="0"/>
                </a:rPr>
                <a:t> → activate </a:t>
              </a:r>
              <a:r>
                <a:rPr lang="en-US" sz="2600" b="1" dirty="0" err="1" smtClean="0">
                  <a:latin typeface="Arial Narrow" pitchFamily="34" charset="0"/>
                </a:rPr>
                <a:t>caspases</a:t>
              </a:r>
              <a:r>
                <a:rPr lang="en-US" sz="2600" b="1" dirty="0" smtClean="0">
                  <a:latin typeface="Arial Narrow" pitchFamily="34" charset="0"/>
                </a:rPr>
                <a:t> → Death Receptor Pathway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 bwMode="auto">
            <a:xfrm rot="5400000">
              <a:off x="5286380" y="2214554"/>
              <a:ext cx="57150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7" name="Group 26"/>
          <p:cNvGrpSpPr/>
          <p:nvPr/>
        </p:nvGrpSpPr>
        <p:grpSpPr>
          <a:xfrm>
            <a:off x="251520" y="2204864"/>
            <a:ext cx="4643438" cy="1749014"/>
            <a:chOff x="714380" y="2358224"/>
            <a:chExt cx="4643438" cy="1749014"/>
          </a:xfrm>
        </p:grpSpPr>
        <p:sp>
          <p:nvSpPr>
            <p:cNvPr id="19" name="TextBox 18"/>
            <p:cNvSpPr txBox="1"/>
            <p:nvPr/>
          </p:nvSpPr>
          <p:spPr>
            <a:xfrm>
              <a:off x="714380" y="3214686"/>
              <a:ext cx="4643438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600" b="1" dirty="0" err="1" smtClean="0">
                  <a:solidFill>
                    <a:srgbClr val="2E31B8"/>
                  </a:solidFill>
                  <a:latin typeface="Arial Narrow" pitchFamily="34" charset="0"/>
                </a:rPr>
                <a:t>Gentamycin</a:t>
              </a:r>
              <a:r>
                <a:rPr lang="en-US" sz="2600" b="1" dirty="0" smtClean="0">
                  <a:latin typeface="Arial Narrow" pitchFamily="34" charset="0"/>
                </a:rPr>
                <a:t> </a:t>
              </a:r>
              <a:r>
                <a:rPr lang="en-US" sz="2600" b="1" dirty="0" smtClean="0">
                  <a:latin typeface="Calibri"/>
                </a:rPr>
                <a:t>→ </a:t>
              </a:r>
              <a:r>
                <a:rPr lang="en-US" sz="2600" b="1" dirty="0" smtClean="0">
                  <a:latin typeface="Arial Narrow" pitchFamily="34" charset="0"/>
                </a:rPr>
                <a:t>evoke free radicals </a:t>
              </a:r>
              <a:r>
                <a:rPr lang="en-US" sz="2600" b="1" dirty="0" smtClean="0">
                  <a:latin typeface="Calibri"/>
                </a:rPr>
                <a:t>→</a:t>
              </a:r>
              <a:r>
                <a:rPr lang="en-US" sz="2600" b="1" dirty="0" smtClean="0">
                  <a:latin typeface="Arial Narrow" pitchFamily="34" charset="0"/>
                </a:rPr>
                <a:t> Mitochondrial Pathway </a:t>
              </a:r>
              <a:endParaRPr lang="en-US" sz="2600" b="1" dirty="0">
                <a:latin typeface="Arial Narrow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 bwMode="auto">
            <a:xfrm rot="5400000">
              <a:off x="1107257" y="2821777"/>
              <a:ext cx="928694" cy="1588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2E31B8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4" name="Rectangle 23"/>
          <p:cNvSpPr/>
          <p:nvPr/>
        </p:nvSpPr>
        <p:spPr>
          <a:xfrm>
            <a:off x="6300192" y="1700808"/>
            <a:ext cx="2086216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Apoptosis </a:t>
            </a:r>
            <a:endParaRPr lang="en-US" sz="32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286512" y="1052736"/>
            <a:ext cx="2086216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STRUCTURAL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71472" y="5212134"/>
            <a:ext cx="5500726" cy="138499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marL="342900" indent="-342900" algn="l" rtl="0">
              <a:spcBef>
                <a:spcPts val="0"/>
              </a:spcBef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Quinine,  </a:t>
            </a:r>
            <a:r>
              <a:rPr lang="en-US" sz="2800" b="1" dirty="0" err="1" smtClean="0">
                <a:latin typeface="Arial Narrow" pitchFamily="34" charset="0"/>
              </a:rPr>
              <a:t>chloroquine</a:t>
            </a:r>
            <a:r>
              <a:rPr lang="en-US" sz="2800" b="1" dirty="0" smtClean="0">
                <a:latin typeface="Arial Narrow" pitchFamily="34" charset="0"/>
              </a:rPr>
              <a:t>,  </a:t>
            </a:r>
            <a:r>
              <a:rPr lang="en-US" sz="2800" b="1" dirty="0" err="1" smtClean="0">
                <a:latin typeface="Arial Narrow" pitchFamily="34" charset="0"/>
              </a:rPr>
              <a:t>quinidine</a:t>
            </a:r>
            <a:endParaRPr lang="en-US" sz="2800" b="1" dirty="0" smtClean="0">
              <a:latin typeface="Arial Narrow" pitchFamily="34" charset="0"/>
            </a:endParaRP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Loop diuretics</a:t>
            </a:r>
          </a:p>
          <a:p>
            <a:pPr marL="342900" indent="-342900" algn="l" rtl="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800" b="1" dirty="0" smtClean="0">
                <a:latin typeface="Arial Narrow" pitchFamily="34" charset="0"/>
              </a:rPr>
              <a:t>NSAIDs</a:t>
            </a:r>
          </a:p>
        </p:txBody>
      </p:sp>
      <p:grpSp>
        <p:nvGrpSpPr>
          <p:cNvPr id="34" name="Group 33"/>
          <p:cNvGrpSpPr/>
          <p:nvPr/>
        </p:nvGrpSpPr>
        <p:grpSpPr>
          <a:xfrm>
            <a:off x="1928794" y="4212002"/>
            <a:ext cx="7000892" cy="2385350"/>
            <a:chOff x="1928794" y="4000504"/>
            <a:chExt cx="7000892" cy="2385350"/>
          </a:xfrm>
        </p:grpSpPr>
        <p:sp>
          <p:nvSpPr>
            <p:cNvPr id="29" name="TextBox 28"/>
            <p:cNvSpPr txBox="1"/>
            <p:nvPr/>
          </p:nvSpPr>
          <p:spPr>
            <a:xfrm>
              <a:off x="1928794" y="4000504"/>
              <a:ext cx="7000892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latin typeface="Calibri"/>
                </a:rPr>
                <a:t>↓local blood flow → biochemical changes →</a:t>
              </a:r>
              <a:r>
                <a:rPr lang="en-US" sz="2600" b="1" dirty="0" smtClean="0">
                  <a:latin typeface="Arial Narrow" pitchFamily="34" charset="0"/>
                </a:rPr>
                <a:t> alter electromechanical  transduction</a:t>
              </a:r>
              <a:endParaRPr lang="en-US" sz="2600" b="1" dirty="0">
                <a:latin typeface="Arial Narrow" pitchFamily="34" charset="0"/>
              </a:endParaRPr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5655820" y="4800836"/>
              <a:ext cx="599400" cy="1585018"/>
              <a:chOff x="5786446" y="4786322"/>
              <a:chExt cx="599400" cy="1585018"/>
            </a:xfrm>
          </p:grpSpPr>
          <p:sp>
            <p:nvSpPr>
              <p:cNvPr id="30" name="Right Brace 29"/>
              <p:cNvSpPr/>
              <p:nvPr/>
            </p:nvSpPr>
            <p:spPr bwMode="auto">
              <a:xfrm>
                <a:off x="5786446" y="5043046"/>
                <a:ext cx="214314" cy="1328294"/>
              </a:xfrm>
              <a:prstGeom prst="rightBrac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32" name="Straight Arrow Connector 31"/>
              <p:cNvCxnSpPr/>
              <p:nvPr/>
            </p:nvCxnSpPr>
            <p:spPr bwMode="auto">
              <a:xfrm flipV="1">
                <a:off x="6028656" y="4786322"/>
                <a:ext cx="357190" cy="906812"/>
              </a:xfrm>
              <a:prstGeom prst="straightConnector1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2E31B8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sp>
        <p:nvSpPr>
          <p:cNvPr id="35" name="Rectangle 34"/>
          <p:cNvSpPr/>
          <p:nvPr/>
        </p:nvSpPr>
        <p:spPr>
          <a:xfrm>
            <a:off x="5986246" y="5321973"/>
            <a:ext cx="2729158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Firing of impulses 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86312" y="6036353"/>
            <a:ext cx="1857577" cy="46166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2E31B8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FUNCTIONAL </a:t>
            </a:r>
            <a:endParaRPr lang="en-US" sz="2400" b="1" dirty="0">
              <a:solidFill>
                <a:srgbClr val="2E31B8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0" y="4005064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575AD5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8" grpId="0" animBg="1"/>
      <p:bldP spid="35" grpId="0" animBg="1"/>
      <p:bldP spid="35" grpId="1" animBg="1"/>
      <p:bldP spid="3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000108"/>
            <a:ext cx="4143404" cy="2676525"/>
          </a:xfrm>
          <a:prstGeom prst="rect">
            <a:avLst/>
          </a:prstGeom>
          <a:noFill/>
        </p:spPr>
      </p:pic>
      <p:pic>
        <p:nvPicPr>
          <p:cNvPr id="9" name="Picture 7" descr="vertigoanddizzines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lum bright="13000" contrast="7000"/>
          </a:blip>
          <a:srcRect/>
          <a:stretch>
            <a:fillRect/>
          </a:stretch>
        </p:blipFill>
        <p:spPr bwMode="auto">
          <a:xfrm>
            <a:off x="-32" y="0"/>
            <a:ext cx="6858016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 bwMode="auto">
          <a:xfrm>
            <a:off x="6858016" y="0"/>
            <a:ext cx="2285984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970080"/>
            <a:ext cx="3000396" cy="1938173"/>
          </a:xfrm>
          <a:prstGeom prst="rect">
            <a:avLst/>
          </a:prstGeom>
          <a:noFill/>
        </p:spPr>
      </p:pic>
      <p:pic>
        <p:nvPicPr>
          <p:cNvPr id="7" name="Picture 14" descr="pic-balance-testi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 l="3366" t="2111" r="5223" b="2907"/>
          <a:stretch>
            <a:fillRect/>
          </a:stretch>
        </p:blipFill>
        <p:spPr bwMode="auto">
          <a:xfrm>
            <a:off x="5643570" y="3643314"/>
            <a:ext cx="2500330" cy="321471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001024" y="314525"/>
            <a:ext cx="642942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</a:t>
            </a:r>
          </a:p>
          <a:p>
            <a:pPr algn="ctr"/>
            <a:endParaRPr lang="en-US" sz="12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</a:t>
            </a:r>
          </a:p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0"/>
            <a:ext cx="3000396" cy="193817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42910" y="1500174"/>
            <a:ext cx="685804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Fluid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in the semi-circular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canal [in plane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of the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movement] lags→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stimulating nerve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endings → firing impulses along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the vestibular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nerve 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pic>
        <p:nvPicPr>
          <p:cNvPr id="5" name="Picture 12" descr="Brain Based Neurology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0667"/>
          <a:stretch>
            <a:fillRect/>
          </a:stretch>
        </p:blipFill>
        <p:spPr bwMode="auto">
          <a:xfrm rot="20759855">
            <a:off x="5601152" y="3152355"/>
            <a:ext cx="324562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101102" y="5508325"/>
            <a:ext cx="5857916" cy="492443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To vestibular nuclei 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Calibri"/>
              </a:rPr>
              <a:t>→</a:t>
            </a:r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 </a:t>
            </a:r>
            <a:r>
              <a:rPr lang="en-US" sz="2600" b="1" dirty="0" smtClean="0">
                <a:solidFill>
                  <a:srgbClr val="66FFFF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relay stations</a:t>
            </a:r>
            <a:endParaRPr lang="en-US" sz="2600" dirty="0">
              <a:solidFill>
                <a:srgbClr val="66FFFF"/>
              </a:solidFill>
              <a:effectLst>
                <a:outerShdw blurRad="50800" dist="63500" dir="5400000" algn="ctr" rotWithShape="0">
                  <a:schemeClr val="tx1"/>
                </a:outerShdw>
              </a:effectLst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5720" y="357166"/>
            <a:ext cx="3071802" cy="707886"/>
          </a:xfrm>
          <a:prstGeom prst="rect">
            <a:avLst/>
          </a:prstGeom>
          <a:noFill/>
        </p:spPr>
        <p:txBody>
          <a:bodyPr wrap="none" lIns="91440" tIns="45720" rIns="91440" bIns="45720" numCol="1">
            <a:prstTxWarp prst="textInflateBottom">
              <a:avLst/>
            </a:prstTxWarp>
            <a:spAutoFit/>
          </a:bodyPr>
          <a:lstStyle/>
          <a:p>
            <a:pPr algn="ctr"/>
            <a:r>
              <a:rPr lang="en-US" sz="4000" b="1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Comic Sans MS" pitchFamily="66" charset="0"/>
              </a:rPr>
              <a:t>Head Move</a:t>
            </a:r>
            <a:endParaRPr lang="en-US" sz="4000" b="1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5505" y="2672811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00628" y="2857496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57752" y="3286124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786314" y="3643314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257009" y="3857628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00628" y="4244447"/>
            <a:ext cx="743751" cy="4642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86446" y="4929198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214942" y="4500570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643570" y="4714884"/>
            <a:ext cx="743751" cy="4646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ysClr val="windowText" lastClr="000000">
                      <a:alpha val="55000"/>
                    </a:sys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185703" y="5286388"/>
            <a:ext cx="743751" cy="541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3200" b="1" u="sng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+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42910" y="1714488"/>
            <a:ext cx="614366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Impulses come also from eyes, touch </a:t>
            </a:r>
            <a:r>
              <a:rPr lang="en-US" sz="26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and position sensors in the neck, spine and </a:t>
            </a:r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limbs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 rot="20568057">
            <a:off x="2601464" y="4275843"/>
            <a:ext cx="3473956" cy="107157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urveUp">
              <a:avLst>
                <a:gd name="adj" fmla="val 55409"/>
              </a:avLst>
            </a:prstTxWarp>
            <a:spAutoFit/>
          </a:bodyPr>
          <a:lstStyle/>
          <a:p>
            <a:pPr algn="ctr"/>
            <a:r>
              <a:rPr lang="en-US" sz="5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6600FF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llllllllllllllll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6600FF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71538" y="5517232"/>
            <a:ext cx="5929354" cy="492443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chemeClr val="tx1"/>
                  </a:outerShdw>
                </a:effectLst>
                <a:latin typeface="Arial Narrow" pitchFamily="34" charset="0"/>
              </a:rPr>
              <a:t> The processed output  goes</a:t>
            </a:r>
            <a:endParaRPr lang="en-US" sz="2600" dirty="0">
              <a:solidFill>
                <a:schemeClr val="bg1"/>
              </a:solidFill>
              <a:effectLst>
                <a:outerShdw blurRad="50800" dist="63500" dir="5400000" algn="ctr" rotWithShape="0">
                  <a:schemeClr val="tx1"/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t="2000" r="2338" b="3999"/>
          <a:stretch>
            <a:fillRect/>
          </a:stretch>
        </p:blipFill>
        <p:spPr bwMode="auto">
          <a:xfrm flipH="1">
            <a:off x="5857884" y="3167758"/>
            <a:ext cx="350046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Rectangle 33"/>
          <p:cNvSpPr/>
          <p:nvPr/>
        </p:nvSpPr>
        <p:spPr>
          <a:xfrm>
            <a:off x="714348" y="3286124"/>
            <a:ext cx="59293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Conscious brain inter</a:t>
            </a:r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preted as a sense of position in space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85786" y="2643182"/>
            <a:ext cx="592935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Eye muscles to stabilize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85786" y="1714488"/>
            <a:ext cx="592935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600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0000"/>
                  </a:outerShdw>
                </a:effectLst>
                <a:latin typeface="Arial Narrow" pitchFamily="34" charset="0"/>
              </a:rPr>
              <a:t>Neck spine &amp; limbs to control posture and movement</a:t>
            </a:r>
            <a:endParaRPr lang="en-US" sz="2600" dirty="0">
              <a:solidFill>
                <a:srgbClr val="6600FF"/>
              </a:solidFill>
              <a:effectLst>
                <a:outerShdw blurRad="50800" dist="38100" dir="5400000" algn="ctr" rotWithShape="0">
                  <a:srgbClr val="00000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023 C -0.0158 0.01226 -0.03368 0.02497 -0.04097 0.03931 C -0.04826 0.0548 -0.05156 0.0726 -0.05434 0.09018 C -0.05729 0.10798 -0.05225 0.12208 -0.04722 0.13758 C -0.04184 0.15168 -0.03489 0.16694 -0.01927 0.17827 C -0.00625 0.19029 0.01545 0.19839 0.03837 0.20393 C 0.05972 0.20925 0.08472 0.21156 0.10972 0.21156 C 0.13455 0.2111 0.1592 0.20833 0.18195 0.20301 C 0.20643 0.19746 0.22865 0.18798 0.24653 0.17526 C 0.26459 0.16393 0.28021 0.15006 0.2875 0.13457 C 0.29705 0.12 0.29983 0.10104 0.29879 0.08625 C 0.3 0.07145 0.2967 0.05457 0.28542 0.04116 C 0.27448 0.02914 0.25521 0.02081 0.23004 0.01827 C 0.20452 0.01734 0.18038 0.02544 0.16459 0.03654 C 0.1507 0.0474 0.14132 0.06336 0.14045 0.0807 C 0.1415 0.09827 0.14462 0.11353 0.1559 0.12555 C 0.16719 0.13804 0.16528 0.14081 0.20764 0.15307 C 0.24601 0.1674 0.28299 0.15769 0.30556 0.1563 C 0.32813 0.15376 0.34636 0.14613 0.36875 0.13827 C 0.3934 0.12856 0.41302 0.11445 0.42691 0.10197 C 0.44045 0.08971 0.43542 0.07076 0.44219 0.04856 C 0.44705 0.02659 0.46215 0.00347 0.46111 -0.01271 C 0.46181 -0.02635 0.50035 0.01064 0.51198 0.01064 C 0.52726 0.00995 0.56563 -0.00578 0.5533 -0.01687 " pathEditMode="relative" rAng="0" ptsTypes="ffffffffffffffffffffffaf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8" presetClass="entr" presetSubtype="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5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3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5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17" presetClass="exit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8" presetClass="exit" presetSubtype="0" decel="10000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07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1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3" grpId="2"/>
      <p:bldP spid="9" grpId="0" animBg="1"/>
      <p:bldP spid="9" grpId="1" animBg="1"/>
      <p:bldP spid="14" grpId="0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31" grpId="1"/>
      <p:bldP spid="31" grpId="2"/>
      <p:bldP spid="33" grpId="0"/>
      <p:bldP spid="32" grpId="0" animBg="1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00034" y="428604"/>
            <a:ext cx="821533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TRANSMITTERS  INVOLVED IN VESTIBULAR FIRING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687385" y="1500174"/>
            <a:ext cx="5670565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3000" dirty="0" smtClean="0">
                <a:latin typeface="Bernard MT Condensed" pitchFamily="18" charset="0"/>
              </a:rPr>
              <a:t>Main Transmitters</a:t>
            </a:r>
            <a:endParaRPr lang="en-US" sz="3000" dirty="0">
              <a:latin typeface="Bernard MT Condensed" pitchFamily="18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Glutamates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Acetylcholine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 err="1">
                <a:latin typeface="Arial Narrow" pitchFamily="34" charset="0"/>
              </a:rPr>
              <a:t>Glycine</a:t>
            </a:r>
            <a:endParaRPr lang="en-US" sz="3000" b="1" dirty="0">
              <a:latin typeface="Arial Narrow" pitchFamily="34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GABA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3000" dirty="0" err="1" smtClean="0">
                <a:latin typeface="Bernard MT Condensed" pitchFamily="18" charset="0"/>
              </a:rPr>
              <a:t>Modulatory</a:t>
            </a:r>
            <a:r>
              <a:rPr lang="en-US" sz="3000" dirty="0" smtClean="0">
                <a:latin typeface="Bernard MT Condensed" pitchFamily="18" charset="0"/>
              </a:rPr>
              <a:t> Transmitters </a:t>
            </a:r>
            <a:endParaRPr lang="en-US" sz="3000" dirty="0">
              <a:latin typeface="Bernard MT Condensed" pitchFamily="18" charset="0"/>
            </a:endParaRP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>
                <a:latin typeface="Arial Narrow" pitchFamily="34" charset="0"/>
              </a:rPr>
              <a:t>Histamine</a:t>
            </a:r>
          </a:p>
          <a:p>
            <a:pPr marL="342900" indent="-342900" algn="l" rtl="0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sz="3000" b="1" dirty="0" err="1">
                <a:latin typeface="Arial Narrow" pitchFamily="34" charset="0"/>
              </a:rPr>
              <a:t>Noradrenaline</a:t>
            </a:r>
            <a:endParaRPr lang="en-US" sz="3000" b="1" dirty="0">
              <a:latin typeface="Arial Narrow" pitchFamily="34" charset="0"/>
            </a:endParaRPr>
          </a:p>
        </p:txBody>
      </p:sp>
      <p:pic>
        <p:nvPicPr>
          <p:cNvPr id="8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653136"/>
            <a:ext cx="3000396" cy="193817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7286644" y="3257096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00958" y="3078304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715272" y="2899512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29586" y="2720720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143900" y="2541928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358214" y="2363136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572528" y="2184344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15372" y="2132856"/>
            <a:ext cx="42862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u="sng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+</a:t>
            </a:r>
            <a:endParaRPr lang="en-US" sz="4000" b="1" u="sng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9458" name="Picture 2" descr="An external file that holds a picture, illustration, etc.&#10;Object name is CN-8-26_F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980728"/>
            <a:ext cx="4788024" cy="374441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8" presetClass="entr" presetSubtype="3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0364" y="857232"/>
            <a:ext cx="57864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 individual  will </a:t>
            </a:r>
            <a:r>
              <a:rPr lang="en-US" sz="2800" b="1" dirty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f</a:t>
            </a:r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eel unsteady when standing or walking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21429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32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When disorder sets in =  </a:t>
            </a:r>
            <a:r>
              <a:rPr lang="en-US" sz="3600" u="sng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BALANCE DISORDER </a:t>
            </a:r>
            <a:endParaRPr lang="en-US" sz="3200" u="sng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uFill>
                <a:solidFill>
                  <a:srgbClr val="66FFFF"/>
                </a:solidFill>
              </a:uFill>
              <a:latin typeface="Bernard MT Condense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4396" y="1844824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u="heavy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DIZZINESS </a:t>
            </a:r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? 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396" y="2562837"/>
            <a:ext cx="192882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Bernard MT Condensed" pitchFamily="18" charset="0"/>
              </a:rPr>
              <a:t>VERTIGO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?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23322" y="1858206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Light </a:t>
            </a:r>
            <a:r>
              <a:rPr lang="en-US" sz="2800" b="1" dirty="0" smtClean="0">
                <a:solidFill>
                  <a:srgbClr val="6600FF"/>
                </a:solidFill>
                <a:effectLst>
                  <a:outerShdw blurRad="50800" dist="38100" dir="5400000" algn="ctr" rotWithShape="0">
                    <a:srgbClr val="002060"/>
                  </a:outerShdw>
                </a:effectLst>
                <a:latin typeface="Arial Narrow" pitchFamily="34" charset="0"/>
              </a:rPr>
              <a:t>headedness</a:t>
            </a:r>
            <a:endParaRPr lang="en-US" sz="2800" b="1" dirty="0">
              <a:solidFill>
                <a:srgbClr val="6600FF"/>
              </a:solidFill>
              <a:effectLst>
                <a:outerShdw blurRad="50800" dist="381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8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08108" y="3140968"/>
            <a:ext cx="3000396" cy="193817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323222" y="2555214"/>
            <a:ext cx="6786578" cy="523220"/>
          </a:xfrm>
          <a:prstGeom prst="rect">
            <a:avLst/>
          </a:prstGeom>
          <a:solidFill>
            <a:srgbClr val="575AD5">
              <a:alpha val="45882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It is a type of dizziness that creates the sense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3387057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Arial Narrow" pitchFamily="34" charset="0"/>
              </a:rPr>
              <a:t>That you or your environment is </a:t>
            </a:r>
            <a:r>
              <a:rPr lang="en-US" sz="2800" b="1" u="heavy" dirty="0" smtClean="0"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SPINNING</a:t>
            </a:r>
            <a:endParaRPr lang="en-US" sz="2800" b="1" u="heavy" dirty="0">
              <a:uFill>
                <a:solidFill>
                  <a:srgbClr val="66FFFF"/>
                </a:solidFill>
              </a:uFill>
              <a:latin typeface="Arial Narrow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0774" y="4803183"/>
            <a:ext cx="7929618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indent="-342900" algn="l" rtl="0">
              <a:spcBef>
                <a:spcPct val="20000"/>
              </a:spcBef>
            </a:pPr>
            <a:r>
              <a:rPr lang="en-US" sz="2800" b="1" dirty="0" smtClean="0">
                <a:latin typeface="Arial Narrow" pitchFamily="34" charset="0"/>
              </a:rPr>
              <a:t>Sensation of disorientation or motion (spinning) </a:t>
            </a:r>
            <a:r>
              <a:rPr lang="en-US" sz="2800" b="1" u="sng" dirty="0" smtClean="0">
                <a:latin typeface="Arial Narrow" pitchFamily="34" charset="0"/>
              </a:rPr>
              <a:t>+ 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Nausea or vomiting,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sweating, </a:t>
            </a:r>
          </a:p>
          <a:p>
            <a:pPr marL="742950" lvl="1" indent="-285750" algn="l" rtl="0">
              <a:spcBef>
                <a:spcPts val="0"/>
              </a:spcBef>
              <a:buFontTx/>
              <a:buChar char="–"/>
            </a:pPr>
            <a:r>
              <a:rPr lang="en-US" sz="2800" dirty="0" smtClean="0">
                <a:latin typeface="Arial Narrow" pitchFamily="34" charset="0"/>
              </a:rPr>
              <a:t>abnormal eye movements (</a:t>
            </a:r>
            <a:r>
              <a:rPr lang="en-US" sz="2800" dirty="0" err="1" smtClean="0">
                <a:latin typeface="Arial Narrow" pitchFamily="34" charset="0"/>
              </a:rPr>
              <a:t>nystagmus</a:t>
            </a:r>
            <a:r>
              <a:rPr lang="en-US" sz="2800" dirty="0" smtClean="0">
                <a:latin typeface="Arial Narrow" pitchFamily="34" charset="0"/>
              </a:rPr>
              <a:t>)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813716" y="5182230"/>
            <a:ext cx="3000396" cy="652062"/>
          </a:xfrm>
          <a:prstGeom prst="ellipse">
            <a:avLst/>
          </a:prstGeom>
          <a:noFill/>
          <a:ln w="5715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385616" y="4653136"/>
            <a:ext cx="3143272" cy="857256"/>
          </a:xfrm>
          <a:prstGeom prst="ellipse">
            <a:avLst/>
          </a:prstGeom>
          <a:noFill/>
          <a:ln w="57150" cap="flat" cmpd="sng" algn="ctr">
            <a:solidFill>
              <a:srgbClr val="66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8437" name="Picture 5" descr="Optokinetic nystagmus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5589240"/>
            <a:ext cx="2376264" cy="126876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1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 animBg="1"/>
      <p:bldP spid="7" grpId="0"/>
      <p:bldP spid="9" grpId="0" animBg="1"/>
      <p:bldP spid="10" grpId="0"/>
      <p:bldP spid="11" grpId="0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1430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714884"/>
            <a:ext cx="3000396" cy="1938173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 bwMode="auto">
          <a:xfrm>
            <a:off x="3172268" y="2115220"/>
            <a:ext cx="2714644" cy="2643206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2571736" y="1428736"/>
            <a:ext cx="3929090" cy="4000528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785918" y="742252"/>
            <a:ext cx="5429288" cy="5401392"/>
          </a:xfrm>
          <a:prstGeom prst="ellipse">
            <a:avLst/>
          </a:prstGeom>
          <a:noFill/>
          <a:ln w="571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7" descr="vertigoanddizzines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9E8"/>
              </a:clrFrom>
              <a:clrTo>
                <a:srgbClr val="FFF9E8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143240" y="185262"/>
            <a:ext cx="4786314" cy="4786303"/>
          </a:xfrm>
          <a:prstGeom prst="rect">
            <a:avLst/>
          </a:prstGeom>
          <a:noFill/>
        </p:spPr>
      </p:pic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3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928662" y="428604"/>
            <a:ext cx="192882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uFill>
                  <a:solidFill>
                    <a:srgbClr val="66FFFF"/>
                  </a:solidFill>
                </a:uFill>
                <a:latin typeface="Arial Narrow" pitchFamily="34" charset="0"/>
              </a:rPr>
              <a:t>CAUSES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358082" y="571480"/>
            <a:ext cx="114300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CNS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57686" y="2357430"/>
            <a:ext cx="1571636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Inner ear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429520" y="3548722"/>
            <a:ext cx="1143008" cy="523220"/>
          </a:xfrm>
          <a:prstGeom prst="rect">
            <a:avLst/>
          </a:prstGeom>
          <a:solidFill>
            <a:srgbClr val="575AD5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Others 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56" y="2981218"/>
            <a:ext cx="5072066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Vestibular hair cell stimulation unrelated to head and body motions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86116" y="1195268"/>
            <a:ext cx="52149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Impact on vestibular nuclei , afferent inputs or efferent outputs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57224" y="4178229"/>
            <a:ext cx="7786742" cy="733534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lvl="0" algn="l" rtl="0"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Low tolerance for </a:t>
            </a:r>
            <a:r>
              <a:rPr lang="en-US" sz="2400" b="1" i="1" u="sng" dirty="0" smtClean="0">
                <a:latin typeface="Arial Narrow" pitchFamily="34" charset="0"/>
              </a:rPr>
              <a:t>vehicular motion </a:t>
            </a:r>
            <a:r>
              <a:rPr lang="en-US" sz="2400" b="1" dirty="0" smtClean="0">
                <a:latin typeface="Arial Narrow" pitchFamily="34" charset="0"/>
              </a:rPr>
              <a:t>such as cars, boats, cruise ships, and airplanes that cause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MOTION SICKNESS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dirty="0" smtClean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14612" y="2385326"/>
            <a:ext cx="142876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6600FF"/>
                </a:solidFill>
                <a:latin typeface="Bernard MT Condensed" pitchFamily="18" charset="0"/>
              </a:rPr>
              <a:t>MENIERE’S</a:t>
            </a:r>
            <a:endParaRPr lang="en-US" sz="2400" dirty="0">
              <a:solidFill>
                <a:srgbClr val="6600FF"/>
              </a:solidFill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11" grpId="0" animBg="1"/>
      <p:bldP spid="12" grpId="0" animBg="1"/>
      <p:bldP spid="22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thumbnail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56558" y="1172012"/>
            <a:ext cx="521497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88913"/>
            <a:ext cx="3200400" cy="6229350"/>
            <a:chOff x="0" y="0"/>
            <a:chExt cx="2016" cy="4320"/>
          </a:xfrm>
          <a:blipFill>
            <a:blip r:embed="rId4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199768" y="5844621"/>
            <a:ext cx="8429652" cy="584775"/>
          </a:xfrm>
          <a:prstGeom prst="rect">
            <a:avLst/>
          </a:prstGeom>
          <a:solidFill>
            <a:srgbClr val="C5EDE9"/>
          </a:solidFill>
        </p:spPr>
        <p:txBody>
          <a:bodyPr wrap="square">
            <a:spAutoFit/>
          </a:bodyPr>
          <a:lstStyle/>
          <a:p>
            <a:pPr algn="l"/>
            <a:r>
              <a:rPr lang="en-US" sz="3200" dirty="0" smtClean="0">
                <a:latin typeface="Bernard MT Condensed" pitchFamily="18" charset="0"/>
              </a:rPr>
              <a:t> Drugs used to control or prevent  vertigo episodes</a:t>
            </a:r>
            <a:endParaRPr lang="en-US" sz="3200" dirty="0">
              <a:latin typeface="Bernard MT Condensed" pitchFamily="18" charset="0"/>
            </a:endParaRPr>
          </a:p>
        </p:txBody>
      </p:sp>
      <p:pic>
        <p:nvPicPr>
          <p:cNvPr id="10" name="Picture 9" descr="C:\Users\Administrator\Pictures\Picture2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290343">
            <a:off x="4946516" y="345971"/>
            <a:ext cx="2582525" cy="160692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"/>
          <p:cNvGrpSpPr>
            <a:grpSpLocks/>
          </p:cNvGrpSpPr>
          <p:nvPr/>
        </p:nvGrpSpPr>
        <p:grpSpPr bwMode="auto">
          <a:xfrm flipH="1">
            <a:off x="4572000" y="421350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428604"/>
            <a:ext cx="4392612" cy="6229350"/>
            <a:chOff x="0" y="0"/>
            <a:chExt cx="2016" cy="4320"/>
          </a:xfrm>
          <a:blipFill>
            <a:blip r:embed="rId2"/>
            <a:tile tx="0" ty="0" sx="100000" sy="100000" flip="none" algn="tl"/>
          </a:blipFill>
        </p:grpSpPr>
        <p:sp>
          <p:nvSpPr>
            <p:cNvPr id="4301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2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3214678" y="142828"/>
            <a:ext cx="2714644" cy="954107"/>
          </a:xfrm>
          <a:prstGeom prst="rect">
            <a:avLst/>
          </a:prstGeom>
          <a:solidFill>
            <a:srgbClr val="575AD5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50800" dist="63500" dir="5400000" algn="ctr" rotWithShape="0">
                    <a:srgbClr val="002060"/>
                  </a:outerShdw>
                </a:effectLst>
                <a:latin typeface="Arial Narrow" pitchFamily="34" charset="0"/>
              </a:rPr>
              <a:t>THERAPEUTIC MANAGEMENT</a:t>
            </a:r>
            <a:endParaRPr lang="en-US" sz="2800" b="1" dirty="0">
              <a:solidFill>
                <a:schemeClr val="bg1"/>
              </a:solidFill>
              <a:effectLst>
                <a:outerShdw blurRad="50800" dist="63500" dir="5400000" algn="ctr" rotWithShape="0">
                  <a:srgbClr val="00206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2" name="Picture 2" descr="C:\Users\Administrator\Pictures\Picture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22" y="0"/>
            <a:ext cx="2214578" cy="143055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-142908" y="2706336"/>
            <a:ext cx="4714908" cy="1579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to dull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brain response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to vestibular signals </a:t>
            </a:r>
          </a:p>
          <a:p>
            <a:pPr algn="ctr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from inner ear</a:t>
            </a:r>
            <a:endParaRPr lang="en-US" sz="2800" b="1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00562" y="2657696"/>
            <a:ext cx="4643438" cy="83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2900"/>
              </a:lnSpc>
            </a:pPr>
            <a:r>
              <a:rPr lang="en-US" sz="2800" b="1" dirty="0" smtClean="0">
                <a:latin typeface="Arial Narrow" pitchFamily="34" charset="0"/>
              </a:rPr>
              <a:t>Intend  to </a:t>
            </a:r>
            <a:r>
              <a:rPr lang="en-US" sz="2800" b="1" dirty="0" smtClean="0">
                <a:latin typeface="Arial Narrow" pitchFamily="34" charset="0"/>
              </a:rPr>
              <a:t>prevent </a:t>
            </a:r>
            <a:r>
              <a:rPr lang="en-US" sz="2800" b="1" dirty="0" smtClean="0">
                <a:latin typeface="Arial Narrow" pitchFamily="34" charset="0"/>
              </a:rPr>
              <a:t>acute attacks [ tame vertigo episodes] </a:t>
            </a:r>
            <a:endParaRPr lang="en-US" sz="2800" b="1" dirty="0">
              <a:latin typeface="Arial Narrow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714348" y="1414198"/>
            <a:ext cx="2714644" cy="1182935"/>
            <a:chOff x="714348" y="1414198"/>
            <a:chExt cx="2714644" cy="1182935"/>
          </a:xfrm>
        </p:grpSpPr>
        <p:sp>
          <p:nvSpPr>
            <p:cNvPr id="10" name="Rectangle 9"/>
            <p:cNvSpPr/>
            <p:nvPr/>
          </p:nvSpPr>
          <p:spPr>
            <a:xfrm>
              <a:off x="71434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Vestibular Suppressants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rot="5400000">
              <a:off x="146286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5715008" y="1414198"/>
            <a:ext cx="2714644" cy="1182935"/>
            <a:chOff x="5715008" y="1414198"/>
            <a:chExt cx="2714644" cy="1182935"/>
          </a:xfrm>
        </p:grpSpPr>
        <p:sp>
          <p:nvSpPr>
            <p:cNvPr id="11" name="Rectangle 10"/>
            <p:cNvSpPr/>
            <p:nvPr/>
          </p:nvSpPr>
          <p:spPr>
            <a:xfrm>
              <a:off x="5715008" y="1643026"/>
              <a:ext cx="2714644" cy="954107"/>
            </a:xfrm>
            <a:prstGeom prst="rect">
              <a:avLst/>
            </a:prstGeom>
            <a:solidFill>
              <a:srgbClr val="9FD8FF"/>
            </a:soli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>
              <a:spAutoFit/>
            </a:bodyPr>
            <a:lstStyle/>
            <a:p>
              <a:pPr algn="ctr"/>
              <a:r>
                <a:rPr lang="en-US" sz="2800" b="1" dirty="0" smtClean="0">
                  <a:latin typeface="Arial Narrow" pitchFamily="34" charset="0"/>
                </a:rPr>
                <a:t>Prevent Recurrence</a:t>
              </a:r>
              <a:endParaRPr lang="en-US" sz="2800" b="1" dirty="0">
                <a:latin typeface="Arial Narrow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 rot="5400000">
              <a:off x="7633057" y="1565345"/>
              <a:ext cx="304800" cy="2506"/>
            </a:xfrm>
            <a:prstGeom prst="straightConnector1">
              <a:avLst/>
            </a:prstGeom>
            <a:ln w="57150">
              <a:solidFill>
                <a:srgbClr val="0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Box 26"/>
          <p:cNvSpPr txBox="1"/>
          <p:nvPr/>
        </p:nvSpPr>
        <p:spPr>
          <a:xfrm>
            <a:off x="4283968" y="3357562"/>
            <a:ext cx="486003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Diuretics (but not loop diuretics)</a:t>
            </a: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Corticosteroids </a:t>
            </a:r>
          </a:p>
          <a:p>
            <a:pPr algn="l" rtl="0">
              <a:buBlip>
                <a:blip r:embed="rId4"/>
              </a:buBlip>
            </a:pPr>
            <a:r>
              <a:rPr lang="en-US" sz="2600" b="1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</a:rPr>
              <a:t>L-type Ca Channel Blockers</a:t>
            </a:r>
            <a:endParaRPr lang="en-US" sz="2600" b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l" rtl="0">
              <a:buBlip>
                <a:blip r:embed="rId4"/>
              </a:buBlip>
            </a:pPr>
            <a:endParaRPr lang="en-US" sz="2600" b="1" dirty="0" smtClean="0">
              <a:latin typeface="Arial Narrow" pitchFamily="34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643042" y="1077081"/>
            <a:ext cx="6143668" cy="353219"/>
            <a:chOff x="1643042" y="1577171"/>
            <a:chExt cx="6143668" cy="353219"/>
          </a:xfrm>
        </p:grpSpPr>
        <p:cxnSp>
          <p:nvCxnSpPr>
            <p:cNvPr id="23" name="Straight Connector 22"/>
            <p:cNvCxnSpPr/>
            <p:nvPr/>
          </p:nvCxnSpPr>
          <p:spPr>
            <a:xfrm rot="5400000">
              <a:off x="4506979" y="1739058"/>
              <a:ext cx="325103" cy="1329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6446115" y="3853426"/>
            <a:ext cx="2456121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 fluid retention)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 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54244" y="4253026"/>
            <a:ext cx="2204450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inflammation)</a:t>
            </a:r>
            <a:endParaRPr lang="en-US" sz="2400" b="1" i="1" dirty="0">
              <a:solidFill>
                <a:srgbClr val="40009E"/>
              </a:solidFill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067944" y="5343599"/>
            <a:ext cx="50006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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cinnarazine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Arial Narrow" pitchFamily="34" charset="0"/>
              </a:rPr>
              <a:t>flunnarazine</a:t>
            </a:r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, </a:t>
            </a:r>
            <a:r>
              <a:rPr lang="en-US" sz="2400" b="1" i="1" dirty="0" err="1" smtClean="0">
                <a:solidFill>
                  <a:srgbClr val="6600FF"/>
                </a:solidFill>
                <a:latin typeface="Calibri"/>
              </a:rPr>
              <a:t>verapamil</a:t>
            </a:r>
            <a:endParaRPr lang="en-US" sz="2400" b="1" i="1" dirty="0">
              <a:solidFill>
                <a:srgbClr val="6600FF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92488" y="569434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2400" b="1" i="1" dirty="0" smtClean="0">
                <a:solidFill>
                  <a:srgbClr val="6600FF"/>
                </a:solidFill>
                <a:latin typeface="Arial Narrow" pitchFamily="34" charset="0"/>
              </a:rPr>
              <a:t>NB.</a:t>
            </a:r>
            <a:r>
              <a:rPr lang="en-US" sz="2400" b="1" i="1" dirty="0" smtClean="0">
                <a:latin typeface="Arial Narrow" pitchFamily="34" charset="0"/>
              </a:rPr>
              <a:t> If migraine is also present       </a:t>
            </a:r>
            <a:br>
              <a:rPr lang="en-US" sz="2400" b="1" i="1" dirty="0" smtClean="0">
                <a:latin typeface="Arial Narrow" pitchFamily="34" charset="0"/>
              </a:rPr>
            </a:br>
            <a:r>
              <a:rPr lang="en-US" sz="2400" b="1" i="1" dirty="0" smtClean="0">
                <a:latin typeface="Arial Narrow" pitchFamily="34" charset="0"/>
              </a:rPr>
              <a:t>       → add on its treatment </a:t>
            </a:r>
            <a:endParaRPr lang="en-US" sz="2400" b="1" i="1" dirty="0"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943308" y="4356562"/>
            <a:ext cx="519693" cy="523220"/>
          </a:xfrm>
          <a:prstGeom prst="rect">
            <a:avLst/>
          </a:prstGeom>
          <a:noFill/>
          <a:effectLst>
            <a:softEdge rad="3175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 </a:t>
            </a:r>
            <a:r>
              <a:rPr lang="en-US" sz="2800" b="1" u="sng" dirty="0" smtClean="0">
                <a:solidFill>
                  <a:srgbClr val="0033CC"/>
                </a:solidFill>
                <a:latin typeface="Arial Narrow" pitchFamily="34" charset="0"/>
              </a:rPr>
              <a:t>+ 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56484" y="4357694"/>
            <a:ext cx="1544012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Emesis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85720" y="4357694"/>
            <a:ext cx="1771639" cy="523220"/>
          </a:xfrm>
          <a:prstGeom prst="rect">
            <a:avLst/>
          </a:prstGeom>
          <a:solidFill>
            <a:srgbClr val="FFFFFF">
              <a:alpha val="69804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  <a:sym typeface="Wingdings 3"/>
              </a:rPr>
              <a:t></a:t>
            </a:r>
            <a:r>
              <a:rPr lang="en-US" sz="2800" b="1" dirty="0" smtClean="0">
                <a:solidFill>
                  <a:srgbClr val="0033CC"/>
                </a:solidFill>
                <a:latin typeface="Arial Narrow" pitchFamily="34" charset="0"/>
              </a:rPr>
              <a:t>Spinning</a:t>
            </a:r>
            <a:endParaRPr lang="en-US" sz="2800" dirty="0">
              <a:solidFill>
                <a:srgbClr val="0033CC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357950" y="4973106"/>
            <a:ext cx="2544286" cy="400110"/>
          </a:xfrm>
          <a:prstGeom prst="rect">
            <a:avLst/>
          </a:prstGeom>
          <a:solidFill>
            <a:srgbClr val="FFFFFF">
              <a:alpha val="83922"/>
            </a:srgbClr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</a:rPr>
              <a:t>( </a:t>
            </a:r>
            <a:r>
              <a:rPr lang="en-US" sz="2400" b="1" i="1" dirty="0" smtClean="0">
                <a:solidFill>
                  <a:srgbClr val="40009E"/>
                </a:solidFill>
                <a:latin typeface="Arial Narrow" pitchFamily="34" charset="0"/>
                <a:sym typeface="Wingdings 3"/>
              </a:rPr>
              <a:t> vasodilatation) </a:t>
            </a:r>
            <a:endParaRPr lang="en-US" sz="2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xit" presetSubtype="5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5" presetClass="exit" presetSubtype="5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  <p:bldP spid="27" grpId="0"/>
      <p:bldP spid="27" grpId="1"/>
      <p:bldP spid="33" grpId="0" animBg="1"/>
      <p:bldP spid="33" grpId="1" animBg="1"/>
      <p:bldP spid="34" grpId="0" animBg="1"/>
      <p:bldP spid="34" grpId="1" animBg="1"/>
      <p:bldP spid="35" grpId="0"/>
      <p:bldP spid="35" grpId="1"/>
      <p:bldP spid="37" grpId="0"/>
      <p:bldP spid="37" grpId="1"/>
      <p:bldP spid="32" grpId="0"/>
      <p:bldP spid="36" grpId="0" animBg="1"/>
      <p:bldP spid="39" grpId="0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4076</TotalTime>
  <Words>825</Words>
  <Application>Microsoft Office PowerPoint</Application>
  <PresentationFormat>On-screen Show (4:3)</PresentationFormat>
  <Paragraphs>247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ksu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Dr.A.A.Mustafa</dc:creator>
  <cp:lastModifiedBy>Osama</cp:lastModifiedBy>
  <cp:revision>149</cp:revision>
  <dcterms:created xsi:type="dcterms:W3CDTF">2010-10-04T08:19:59Z</dcterms:created>
  <dcterms:modified xsi:type="dcterms:W3CDTF">2014-09-22T06:03:36Z</dcterms:modified>
</cp:coreProperties>
</file>