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93" r:id="rId5"/>
    <p:sldId id="279" r:id="rId6"/>
    <p:sldId id="299" r:id="rId7"/>
    <p:sldId id="289" r:id="rId8"/>
    <p:sldId id="264" r:id="rId9"/>
    <p:sldId id="283" r:id="rId10"/>
    <p:sldId id="303" r:id="rId11"/>
    <p:sldId id="284" r:id="rId12"/>
    <p:sldId id="291" r:id="rId13"/>
    <p:sldId id="286" r:id="rId14"/>
    <p:sldId id="294" r:id="rId15"/>
    <p:sldId id="295" r:id="rId16"/>
    <p:sldId id="266" r:id="rId17"/>
    <p:sldId id="267" r:id="rId18"/>
    <p:sldId id="269" r:id="rId19"/>
    <p:sldId id="270" r:id="rId20"/>
    <p:sldId id="271" r:id="rId21"/>
    <p:sldId id="272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AC"/>
    <a:srgbClr val="003300"/>
    <a:srgbClr val="006600"/>
    <a:srgbClr val="FFE98B"/>
    <a:srgbClr val="FFFF99"/>
    <a:srgbClr val="FF66FF"/>
    <a:srgbClr val="FFCC66"/>
    <a:srgbClr val="FBF49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94660"/>
  </p:normalViewPr>
  <p:slideViewPr>
    <p:cSldViewPr>
      <p:cViewPr varScale="1">
        <p:scale>
          <a:sx n="100" d="100"/>
          <a:sy n="100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withdrawal-ease.com/wp-content/uploads/2009/05/receptors_hir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zdOrZMTz8Ak16jzbkF/SIG=133n06p22/EXP=1287097437/**http:/www.free-press-release.com/members/members_pic/200909/img/125199973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 l="13489" t="2388" r="50811" b="52239"/>
          <a:stretch>
            <a:fillRect/>
          </a:stretch>
        </p:blipFill>
        <p:spPr bwMode="auto">
          <a:xfrm>
            <a:off x="8610600" y="2438400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 l="13489" t="2388" r="50811" b="52239"/>
          <a:stretch>
            <a:fillRect/>
          </a:stretch>
        </p:blipFill>
        <p:spPr bwMode="auto">
          <a:xfrm rot="4320118">
            <a:off x="8494666" y="2774983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7772400" y="24384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3292509">
            <a:off x="3566345" y="4590386"/>
            <a:ext cx="1094874" cy="9455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http://rds.yahoo.com/_ylt=A0WTbx4WO7ZMWUoABFCjzbkF/SIG=12gp23gt9/EXP=1287097494/**http%3a/www.healthbeginsinhim.org/images/Chronic%2520Pain.jpg"/>
          <p:cNvPicPr>
            <a:picLocks noChangeAspect="1" noChangeArrowheads="1"/>
          </p:cNvPicPr>
          <p:nvPr/>
        </p:nvPicPr>
        <p:blipFill>
          <a:blip r:embed="rId5" cstate="print">
            <a:lum bright="10000" contrast="-70000"/>
          </a:blip>
          <a:srcRect b="3627"/>
          <a:stretch>
            <a:fillRect/>
          </a:stretch>
        </p:blipFill>
        <p:spPr bwMode="auto">
          <a:xfrm>
            <a:off x="0" y="3948090"/>
            <a:ext cx="4105275" cy="2909910"/>
          </a:xfrm>
          <a:prstGeom prst="teardrop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3200400" y="41148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04800" y="1524000"/>
            <a:ext cx="640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93908">
            <a:off x="3845348" y="3224681"/>
            <a:ext cx="4963948" cy="2352675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4343400" y="4752679"/>
            <a:ext cx="497305" cy="428921"/>
          </a:xfrm>
          <a:prstGeom prst="ellipse">
            <a:avLst/>
          </a:prstGeom>
          <a:solidFill>
            <a:srgbClr val="FFE4AF">
              <a:alpha val="43137"/>
            </a:srgbClr>
          </a:solidFill>
          <a:ln w="76200">
            <a:solidFill>
              <a:srgbClr val="FE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19600" y="4389783"/>
            <a:ext cx="2703444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53814" flipV="1">
            <a:off x="4439002" y="4504839"/>
            <a:ext cx="4053101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1000" y="228600"/>
            <a:ext cx="7162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MANAGEMENT OF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  <a:lum bright="-10000" contrast="20000"/>
          </a:blip>
          <a:srcRect b="11364"/>
          <a:stretch>
            <a:fillRect/>
          </a:stretch>
        </p:blipFill>
        <p:spPr bwMode="auto">
          <a:xfrm>
            <a:off x="76200" y="192156"/>
            <a:ext cx="8991600" cy="64008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712" y="351184"/>
            <a:ext cx="8839200" cy="783773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receptors coupled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 AC &amp; </a:t>
            </a:r>
            <a:r>
              <a:rPr lang="en-US" sz="2400" b="1" dirty="0" err="1" smtClean="0">
                <a:solidFill>
                  <a:schemeClr val="bg1"/>
                </a:solidFill>
                <a:sym typeface="Wingdings 3"/>
              </a:rPr>
              <a:t>cAMP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 voltage-gated  Ca</a:t>
            </a:r>
            <a:r>
              <a:rPr lang="en-US" sz="2400" b="1" baseline="30000" dirty="0" smtClean="0">
                <a:solidFill>
                  <a:schemeClr val="bg1"/>
                </a:solidFill>
                <a:sym typeface="Wingdings 3"/>
              </a:rPr>
              <a:t>2+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881812"/>
            <a:ext cx="8686800" cy="11661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nociceptive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pathways converging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Periaqueductal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GM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 for inhibitory firing along the descending pathway returning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dorsal horn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5310808"/>
            <a:ext cx="3124199" cy="1200329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A3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CELLULAR MECHANISM OF ACTION OF AGONISTS &amp; ANTAGONISTS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40" y="109662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Binding to postsynaptic opening of K channels neuronal excitability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810000"/>
            <a:ext cx="5980138" cy="2945296"/>
            <a:chOff x="3048000" y="3810000"/>
            <a:chExt cx="5980138" cy="2945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841" t="39313" r="2961" b="7379"/>
            <a:stretch>
              <a:fillRect/>
            </a:stretch>
          </p:blipFill>
          <p:spPr bwMode="auto">
            <a:xfrm>
              <a:off x="3048000" y="3810000"/>
              <a:ext cx="5980138" cy="2945296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3810000"/>
              <a:ext cx="3124200" cy="707886"/>
            </a:xfrm>
            <a:prstGeom prst="rect">
              <a:avLst/>
            </a:prstGeom>
            <a:solidFill>
              <a:srgbClr val="0066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Morphine, Heroin, </a:t>
              </a:r>
              <a:r>
                <a:rPr lang="en-US" sz="2000" b="1" dirty="0" err="1" smtClean="0">
                  <a:latin typeface="Arial Narrow" pitchFamily="34" charset="0"/>
                </a:rPr>
                <a:t>Pethadine</a:t>
              </a:r>
              <a:r>
                <a:rPr lang="en-US" sz="2000" b="1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Codeine, </a:t>
              </a:r>
              <a:r>
                <a:rPr lang="en-US" sz="2000" b="1" dirty="0" err="1" smtClean="0">
                  <a:latin typeface="Arial Narrow" pitchFamily="34" charset="0"/>
                </a:rPr>
                <a:t>Fentanyl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971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Also inhibit pain transmission by acting directly on the dorsal horn, and by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excitation of peripheral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nociceptive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afferent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neurones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6182" y="1981200"/>
            <a:ext cx="3865418" cy="47244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70861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Pharmacodynamic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Actions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801756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Analgesia [in acute &amp; chronic pain]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Euphoria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powerful sense of contentment &amp; well being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Respiratory depression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pCO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1828800"/>
            <a:ext cx="4929222" cy="5029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Depression of cough reflexes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Nausea &amp; vomiting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CRTZ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 Pin point pupil:- due to stimulation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occulomotor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m, k 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effects. 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iagnostic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 Effects on GIT:-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in tone motility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severe constipation 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pressure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tract + </a:t>
            </a:r>
            <a:b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</a:b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  constriction of </a:t>
            </a:r>
            <a:r>
              <a:rPr lang="en-US" sz="2400" b="1" dirty="0" err="1" smtClean="0">
                <a:solidFill>
                  <a:srgbClr val="006666"/>
                </a:solidFill>
                <a:sym typeface="Symbol" pitchFamily="18" charset="2"/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sphincter 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contraction of gall bladder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 Releases histamine from mast cells</a:t>
            </a:r>
          </a:p>
          <a:p>
            <a:r>
              <a:rPr lang="en-US" sz="2400" b="1" dirty="0">
                <a:solidFill>
                  <a:srgbClr val="006666"/>
                </a:solidFill>
              </a:rPr>
              <a:t>9-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LH</a:t>
            </a:r>
            <a:r>
              <a:rPr lang="en-US" sz="2400" b="1" dirty="0">
                <a:solidFill>
                  <a:srgbClr val="006666"/>
                </a:solidFill>
              </a:rPr>
              <a:t>, FSH, ACTH , </a:t>
            </a:r>
            <a:r>
              <a:rPr lang="en-US" sz="2400" b="1" dirty="0" smtClean="0">
                <a:solidFill>
                  <a:srgbClr val="006666"/>
                </a:solidFill>
              </a:rPr>
              <a:t>testosterone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</a:t>
            </a:r>
            <a:r>
              <a:rPr lang="en-US" sz="2400" b="1" dirty="0" err="1" smtClean="0">
                <a:solidFill>
                  <a:srgbClr val="006666"/>
                </a:solidFill>
              </a:rPr>
              <a:t>Prolactin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smtClean="0">
                <a:solidFill>
                  <a:srgbClr val="006666"/>
                </a:solidFill>
              </a:rPr>
              <a:t>GH, ADH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rgbClr val="006666"/>
                </a:solidFill>
              </a:rPr>
              <a:t>urine </a:t>
            </a:r>
            <a:r>
              <a:rPr lang="en-US" sz="2400" b="1" dirty="0" smtClean="0">
                <a:solidFill>
                  <a:srgbClr val="006666"/>
                </a:solidFill>
              </a:rPr>
              <a:t/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 retention</a:t>
            </a:r>
            <a:endParaRPr lang="ar-SA" sz="2400" b="1" dirty="0">
              <a:solidFill>
                <a:srgbClr val="006666"/>
              </a:solidFill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31442"/>
            <a:ext cx="3505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0"/>
            <a:ext cx="7315200" cy="3124200"/>
            <a:chOff x="609600" y="2590800"/>
            <a:chExt cx="8305800" cy="3733800"/>
          </a:xfrm>
        </p:grpSpPr>
        <p:sp>
          <p:nvSpPr>
            <p:cNvPr id="5" name="Rectangle 4"/>
            <p:cNvSpPr/>
            <p:nvPr/>
          </p:nvSpPr>
          <p:spPr>
            <a:xfrm>
              <a:off x="609600" y="2590800"/>
              <a:ext cx="8305800" cy="37338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743200"/>
              <a:ext cx="6629400" cy="3048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906" t="6250" r="7812" b="41666"/>
            <a:stretch>
              <a:fillRect/>
            </a:stretch>
          </p:blipFill>
          <p:spPr bwMode="auto">
            <a:xfrm>
              <a:off x="609600" y="2667000"/>
              <a:ext cx="807249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534400" cy="2438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-4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 &amp; DEPENDENCE develop rapidly . </a:t>
            </a:r>
          </a:p>
          <a:p>
            <a:pPr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sz="2400" b="1" spc="-40" dirty="0" smtClean="0">
                <a:solidFill>
                  <a:srgbClr val="006666"/>
                </a:solidFill>
              </a:rPr>
              <a:t>Withdrawal manifes</a:t>
            </a:r>
            <a:r>
              <a:rPr lang="en-US" sz="2400" b="1" dirty="0" smtClean="0">
                <a:solidFill>
                  <a:srgbClr val="006666"/>
                </a:solidFill>
              </a:rPr>
              <a:t>tations develops upon stoppage.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 comprises both:</a:t>
            </a:r>
          </a:p>
          <a:p>
            <a:pPr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Physical dependence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for a few days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form of 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6666"/>
                </a:solidFill>
              </a:rPr>
              <a:t>body ache, insomnia, diarrhea, goose flesh, </a:t>
            </a:r>
            <a:r>
              <a:rPr lang="en-US" sz="2400" b="1" dirty="0" err="1" smtClean="0">
                <a:solidFill>
                  <a:srgbClr val="006666"/>
                </a:solidFill>
              </a:rPr>
              <a:t>lacrimation</a:t>
            </a:r>
            <a:endParaRPr lang="ar-SA" sz="2400" b="1" dirty="0" smtClean="0">
              <a:solidFill>
                <a:srgbClr val="006666"/>
              </a:solidFill>
            </a:endParaRPr>
          </a:p>
          <a:p>
            <a:pPr lvl="0"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Psychological </a:t>
            </a:r>
            <a:r>
              <a:rPr lang="en-US" sz="2400" b="1" u="sng" dirty="0">
                <a:solidFill>
                  <a:srgbClr val="006666"/>
                </a:solidFill>
                <a:uFill>
                  <a:solidFill>
                    <a:srgbClr val="FF0000"/>
                  </a:solidFill>
                </a:uFill>
              </a:rPr>
              <a:t>dependence </a:t>
            </a:r>
            <a:r>
              <a:rPr lang="en-US" sz="2400" b="1" dirty="0">
                <a:solidFill>
                  <a:srgbClr val="006666"/>
                </a:solidFill>
              </a:rPr>
              <a:t>lasting for </a:t>
            </a:r>
            <a:r>
              <a:rPr lang="en-US" sz="2400" b="1" dirty="0" smtClean="0">
                <a:solidFill>
                  <a:srgbClr val="006666"/>
                </a:solidFill>
              </a:rPr>
              <a:t>months / years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craving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996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sym typeface="Wingdings 3"/>
              </a:rPr>
              <a:t></a:t>
            </a:r>
            <a:r>
              <a:rPr lang="en-US" b="1" dirty="0" smtClean="0">
                <a:solidFill>
                  <a:srgbClr val="000000"/>
                </a:solidFill>
              </a:rPr>
              <a:t>Withdrawal</a:t>
            </a:r>
            <a:r>
              <a:rPr lang="en-US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03195" y="3384272"/>
            <a:ext cx="1588" cy="729734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1300" y="4152106"/>
            <a:ext cx="1447800" cy="1588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6575" y="3638550"/>
            <a:ext cx="2181225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780"/>
            <a:ext cx="4565673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Pharmacokinetics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0"/>
            <a:ext cx="9448800" cy="1676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½ is 2-3h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slowly &amp; erratically absorbed orally.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given by IM or IV injection.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It should be repeated if sustained effect is needed.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100884" y="3618963"/>
            <a:ext cx="89422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0"/>
            <a:ext cx="8763000" cy="1371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enterohepatic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recycling,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crosses BBB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crosses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304800"/>
            <a:ext cx="8763000" cy="38862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20366"/>
            <a:ext cx="8229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    Severe visceral pain (not renal/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acute pancreatitis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DIARRHOEA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COUGH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ACUTE PULMONARY OEDEMA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MYOCARDIAL ISCHEMIA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NON PAINFUL CONDITIONS; HF to relieve distress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PREANAESTHETIC MEDICATION ??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453201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Clinical Indications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of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29000"/>
            <a:ext cx="8458200" cy="3505200"/>
            <a:chOff x="685800" y="3352800"/>
            <a:chExt cx="8458200" cy="3505200"/>
          </a:xfrm>
        </p:grpSpPr>
        <p:sp>
          <p:nvSpPr>
            <p:cNvPr id="13" name="Horizontal Scroll 12"/>
            <p:cNvSpPr/>
            <p:nvPr/>
          </p:nvSpPr>
          <p:spPr>
            <a:xfrm>
              <a:off x="685800" y="3352800"/>
              <a:ext cx="8458200" cy="3505200"/>
            </a:xfrm>
            <a:prstGeom prst="horizontalScroll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7062" y="3886200"/>
              <a:ext cx="6994281" cy="255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Sedation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Respiratory depression.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Constipation.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Nausea &amp; vomiting.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Itching </a:t>
              </a: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 histamine release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Tolerance; 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not to meiosis</a:t>
              </a:r>
              <a:r>
                <a:rPr lang="en-US" sz="2200" b="1" i="1" dirty="0">
                  <a:solidFill>
                    <a:srgbClr val="006260"/>
                  </a:solidFill>
                </a:rPr>
                <a:t>,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 convulsion or constipation </a:t>
              </a:r>
              <a:endParaRPr lang="en-US" sz="2200" b="1" i="1" dirty="0" smtClean="0">
                <a:solidFill>
                  <a:srgbClr val="006260"/>
                </a:solidFill>
                <a:sym typeface="Symbol" pitchFamily="18" charset="2"/>
              </a:endParaRP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Dependence.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Euphoria. </a:t>
              </a:r>
              <a:endParaRPr lang="en-US" sz="2400" b="1" dirty="0">
                <a:solidFill>
                  <a:srgbClr val="0062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2214" y="3972580"/>
              <a:ext cx="794199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ADR</a:t>
              </a:r>
            </a:p>
          </p:txBody>
        </p:sp>
      </p:grpSp>
      <p:pic>
        <p:nvPicPr>
          <p:cNvPr id="11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0"/>
            <a:ext cx="1905000" cy="2745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237" y="3621111"/>
            <a:ext cx="278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2400" y="-304800"/>
            <a:ext cx="8305800" cy="47244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1021"/>
            <a:ext cx="8001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HEAD INJURY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PREGNANCY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BRONCHIAL ASTHMA or impaired pulmonary function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Liver &amp; Kidney diseases (including renal&amp; </a:t>
            </a:r>
            <a:r>
              <a:rPr lang="en-US" sz="2400" b="1" dirty="0" err="1" smtClean="0">
                <a:solidFill>
                  <a:srgbClr val="006666"/>
                </a:solidFill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colics</a:t>
            </a:r>
            <a:r>
              <a:rPr lang="en-US" sz="2400" b="1" dirty="0" smtClean="0">
                <a:solidFill>
                  <a:srgbClr val="006666"/>
                </a:solidFill>
              </a:rPr>
              <a:t>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Endocrine diseases ( </a:t>
            </a:r>
            <a:r>
              <a:rPr lang="en-US" sz="2400" b="1" dirty="0" err="1" smtClean="0">
                <a:solidFill>
                  <a:srgbClr val="006666"/>
                </a:solidFill>
              </a:rPr>
              <a:t>myxedema</a:t>
            </a:r>
            <a:r>
              <a:rPr lang="en-US" sz="2400" b="1" dirty="0" smtClean="0">
                <a:solidFill>
                  <a:srgbClr val="006666"/>
                </a:solidFill>
              </a:rPr>
              <a:t> &amp; adrenal insufficiency)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Elderly are more  sensitive;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metabolism, lean body      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mass &amp; renal function </a:t>
            </a:r>
          </a:p>
          <a:p>
            <a:pPr lvl="0"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Not given infants, </a:t>
            </a:r>
            <a:r>
              <a:rPr lang="en-US" sz="2400" b="1" dirty="0" smtClean="0">
                <a:solidFill>
                  <a:srgbClr val="006260"/>
                </a:solidFill>
              </a:rPr>
              <a:t>neonates or </a:t>
            </a:r>
            <a:r>
              <a:rPr lang="en-US" sz="2400" b="1" dirty="0">
                <a:solidFill>
                  <a:srgbClr val="006260"/>
                </a:solidFill>
              </a:rPr>
              <a:t>during child </a:t>
            </a:r>
            <a:r>
              <a:rPr lang="en-US" sz="2400" b="1" dirty="0" smtClean="0">
                <a:solidFill>
                  <a:srgbClr val="006260"/>
                </a:solidFill>
              </a:rPr>
              <a:t>birth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   </a:t>
            </a:r>
            <a:br>
              <a:rPr lang="en-US" sz="2400" b="1" dirty="0" smtClean="0">
                <a:solidFill>
                  <a:srgbClr val="006260"/>
                </a:solidFill>
                <a:sym typeface="Wingdings 3"/>
              </a:rPr>
            </a:b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rgbClr val="006260"/>
                </a:solidFill>
              </a:rPr>
              <a:t>conjugating capacity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>
                <a:solidFill>
                  <a:srgbClr val="006260"/>
                </a:solidFill>
                <a:sym typeface="Symbol" pitchFamily="18" charset="2"/>
              </a:rPr>
              <a:t>accumulate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260"/>
                </a:solidFill>
                <a:sym typeface="Symbol" pitchFamily="18" charset="2"/>
              </a:rPr>
              <a:t>respiratory</a:t>
            </a:r>
            <a:endParaRPr lang="en-US" sz="2400" b="1" dirty="0" smtClean="0">
              <a:solidFill>
                <a:srgbClr val="006666"/>
              </a:solidFill>
            </a:endParaRP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With MAOIs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3513" y="381000"/>
            <a:ext cx="414568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of 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902764"/>
            <a:ext cx="4316296" cy="2809220"/>
            <a:chOff x="4648200" y="4048780"/>
            <a:chExt cx="4316296" cy="2809220"/>
          </a:xfrm>
        </p:grpSpPr>
        <p:sp>
          <p:nvSpPr>
            <p:cNvPr id="21" name="Rectangle 20"/>
            <p:cNvSpPr/>
            <p:nvPr/>
          </p:nvSpPr>
          <p:spPr>
            <a:xfrm>
              <a:off x="4648200" y="4343400"/>
              <a:ext cx="4114800" cy="2514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8163" y="4341927"/>
              <a:ext cx="4114800" cy="147732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Dependence &lt;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Used in mild&amp; moderate pain, cough, diarrhea</a:t>
              </a:r>
              <a:endParaRPr lang="en-US" sz="2400" b="1" dirty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6200" y="4048780"/>
              <a:ext cx="1268296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Codeine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4654584"/>
            <a:ext cx="3324952" cy="2057400"/>
            <a:chOff x="838200" y="4572000"/>
            <a:chExt cx="3324952" cy="2057400"/>
          </a:xfrm>
        </p:grpSpPr>
        <p:sp>
          <p:nvSpPr>
            <p:cNvPr id="20" name="Rectangle 19"/>
            <p:cNvSpPr/>
            <p:nvPr/>
          </p:nvSpPr>
          <p:spPr>
            <a:xfrm>
              <a:off x="838200" y="4837044"/>
              <a:ext cx="3124200" cy="1752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805824"/>
              <a:ext cx="3124200" cy="1823576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Crosses BBB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Converted to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No medical use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Strong addicting drug</a:t>
              </a:r>
              <a:endParaRPr lang="ar-SA" sz="2400" b="1" dirty="0" smtClean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4572000"/>
              <a:ext cx="1191352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HEROIN</a:t>
              </a:r>
            </a:p>
          </p:txBody>
        </p:sp>
      </p:grpSp>
      <p:pic>
        <p:nvPicPr>
          <p:cNvPr id="24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43050"/>
            <a:ext cx="1447800" cy="2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066800"/>
            <a:ext cx="3168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453715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analgesic,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constipating 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depressant  on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faetal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respiration than morphine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Has atropine –like action / Smooth muscle relaxant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No  cough  suppressant effect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01521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052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  &gt; effective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k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endParaRPr lang="en-US" sz="2600" b="1" dirty="0" smtClean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04800"/>
            <a:ext cx="1511952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Pethidine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20438"/>
            <a:ext cx="8610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As in morphine but not in cough &amp; diarrhea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sm. relaxant) 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obstetric analgesia (No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resp.)</a:t>
            </a:r>
          </a:p>
          <a:p>
            <a:pPr>
              <a:lnSpc>
                <a:spcPts val="2600"/>
              </a:lnSpc>
            </a:pP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Preanaesthetic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68244"/>
            <a:ext cx="1524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6891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Tremors, Convulsions, Hyperthermia, Hypotension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Blurred vision, Dry mouth, Urine retention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Tolerance &amp; Addiction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36998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3464"/>
            <a:ext cx="1721946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TRAMADOL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7010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0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rgbClr val="006260"/>
                </a:solidFill>
                <a:latin typeface="Symbol" pitchFamily="18" charset="2"/>
              </a:rPr>
              <a:t>m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agonist 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potent,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NE &amp; 5HT also</a:t>
            </a:r>
            <a:endParaRPr lang="en-US" sz="2300" b="1" dirty="0" smtClean="0">
              <a:solidFill>
                <a:srgbClr val="006666"/>
              </a:solidFill>
              <a:latin typeface="Arial Narrow" pitchFamily="34" charset="0"/>
            </a:endParaRPr>
          </a:p>
          <a:p>
            <a:pPr lvl="0"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21" y="787758"/>
            <a:ext cx="6324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Can be given orally;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oral bioavailability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4018"/>
            <a:ext cx="858591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Seizures (not in epileptics), Nausea , Dry mouth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Dizziness , Sedation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Less  adverse  effects on respiratory &amp; C.V.S.</a:t>
            </a:r>
            <a:endParaRPr lang="en-US" sz="2300" dirty="0" smtClean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21" y="1369953"/>
            <a:ext cx="1498622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21" y="2104451"/>
            <a:ext cx="749311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374418"/>
            <a:ext cx="84077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Mild - moderate acute &amp; chronic visceral pain &amp; during  labor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981980"/>
            <a:ext cx="135485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Fentanyl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00200" y="3022242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/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Synthetic, </a:t>
            </a:r>
            <a:r>
              <a:rPr lang="en-US" sz="2400" b="1" dirty="0" smtClean="0">
                <a:solidFill>
                  <a:srgbClr val="006260"/>
                </a:solidFill>
                <a:latin typeface="Symbol" pitchFamily="18" charset="2"/>
              </a:rPr>
              <a:t>m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potency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&gt;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meperdine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5052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Commonest analgesic supplement during anesthesia, IV or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intrathecal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combination with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droperidol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as NEUROLEPTANALGESIA</a:t>
            </a:r>
            <a:endParaRPr lang="en-US" sz="2300" b="1" i="1" dirty="0" smtClean="0">
              <a:solidFill>
                <a:srgbClr val="00626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transdermal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patch changed every 72 hrs.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52533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91200"/>
            <a:ext cx="8458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Mimic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opioid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agonists / respiratory depression most serious / CV effects are less.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Bradycardia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may still occur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8610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In non addicts, it causes tolerance &amp; dependence but not as severe as that of morphine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79042"/>
            <a:ext cx="1872629" cy="477054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ts val="2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METHADONE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1971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Weaker Agonist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, t½ 55 h.</a:t>
            </a:r>
          </a:p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Used to treat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withdrawal.</a:t>
            </a:r>
          </a:p>
        </p:txBody>
      </p:sp>
      <p:pic>
        <p:nvPicPr>
          <p:cNvPr id="12" name="Picture 11" descr="Suboxone Mechanism of Action">
            <a:hlinkClick r:id="rId2" tooltip="How Suboxone Works"/>
          </p:cNvPr>
          <p:cNvPicPr>
            <a:picLocks noChangeAspect="1" noChangeArrowheads="1"/>
          </p:cNvPicPr>
          <p:nvPr/>
        </p:nvPicPr>
        <p:blipFill>
          <a:blip r:embed="rId3" cstate="print"/>
          <a:srcRect l="52243" t="11628" r="7636" b="66307"/>
          <a:stretch>
            <a:fillRect/>
          </a:stretch>
        </p:blipFill>
        <p:spPr bwMode="auto">
          <a:xfrm>
            <a:off x="4701012" y="2362200"/>
            <a:ext cx="3452388" cy="2438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1001777"/>
            <a:ext cx="89916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Firm occupancy of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receptors by methadone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desire for other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intake, because it is producing an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effect that stop withdrawal manifestations. With time addicts improve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craving </a:t>
            </a:r>
            <a:endParaRPr lang="en-US" sz="2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0352" y="2362201"/>
            <a:ext cx="3352800" cy="2438400"/>
            <a:chOff x="870352" y="2133601"/>
            <a:chExt cx="3352800" cy="2438400"/>
          </a:xfrm>
        </p:grpSpPr>
        <p:pic>
          <p:nvPicPr>
            <p:cNvPr id="2050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0352" y="21336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 ADDICT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8200" y="2362200"/>
            <a:ext cx="3505200" cy="2899611"/>
            <a:chOff x="6039853" y="1588168"/>
            <a:chExt cx="3429000" cy="2899611"/>
          </a:xfrm>
        </p:grpSpPr>
        <p:pic>
          <p:nvPicPr>
            <p:cNvPr id="25" name="Picture 24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1746" t="47723" r="5858" b="30203"/>
            <a:stretch>
              <a:fillRect/>
            </a:stretch>
          </p:blipFill>
          <p:spPr bwMode="auto">
            <a:xfrm>
              <a:off x="6039853" y="1588168"/>
              <a:ext cx="3429000" cy="2899611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6070242" y="4048913"/>
              <a:ext cx="1066800" cy="426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1828800"/>
              <a:ext cx="1371600" cy="4165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After 72 hours 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2349321"/>
            <a:ext cx="3581400" cy="2895600"/>
            <a:chOff x="1175151" y="2751221"/>
            <a:chExt cx="3168249" cy="2658979"/>
          </a:xfrm>
        </p:grpSpPr>
        <p:pic>
          <p:nvPicPr>
            <p:cNvPr id="29" name="Picture 28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822" t="47815" r="51824" b="30203"/>
            <a:stretch>
              <a:fillRect/>
            </a:stretch>
          </p:blipFill>
          <p:spPr bwMode="auto">
            <a:xfrm>
              <a:off x="1175151" y="2751221"/>
              <a:ext cx="3168249" cy="265897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58309" y="4499888"/>
              <a:ext cx="990600" cy="42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3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609600" y="2286000"/>
            <a:ext cx="760827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0.tqn.com/d/ergonomics/1/0/C/-/-/-/painsca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67" b="41582"/>
          <a:stretch>
            <a:fillRect/>
          </a:stretch>
        </p:blipFill>
        <p:spPr bwMode="auto">
          <a:xfrm>
            <a:off x="457201" y="1447800"/>
            <a:ext cx="7848600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" y="2286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Unpleasant sensory &amp; emotional experience associated with actual or potential tissue  damage. If 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uncontrolled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r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uin the quality of life. </a:t>
            </a:r>
            <a:r>
              <a:rPr lang="en-US" sz="2600" b="1" dirty="0" smtClean="0">
                <a:latin typeface="Arial Narrow" pitchFamily="34" charset="0"/>
              </a:rPr>
              <a:t>It varies in intensity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annoying to unbearable.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76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33">
                <a:tint val="45000"/>
                <a:satMod val="400000"/>
              </a:srgbClr>
            </a:duotone>
          </a:blip>
          <a:srcRect b="31588"/>
          <a:stretch>
            <a:fillRect/>
          </a:stretch>
        </p:blipFill>
        <p:spPr>
          <a:xfrm flipH="1">
            <a:off x="660042" y="2438400"/>
            <a:ext cx="8077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57200" y="3392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Unbearable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Worst possible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Annoying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mild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Troublesome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moderate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Miserable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Excruciating</a:t>
            </a:r>
          </a:p>
          <a:p>
            <a:pPr algn="ctr"/>
            <a:r>
              <a:rPr lang="en-US" b="1" dirty="0">
                <a:latin typeface="Arial Narrow" pitchFamily="34" charset="0"/>
              </a:rPr>
              <a:t>v</a:t>
            </a:r>
            <a:r>
              <a:rPr lang="en-US" b="1" dirty="0" smtClean="0">
                <a:latin typeface="Arial Narrow" pitchFamily="34" charset="0"/>
              </a:rPr>
              <a:t>ery 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0033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onset &amp; longevity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acute  </a:t>
            </a:r>
            <a:r>
              <a:rPr lang="en-US" sz="2600" b="1" dirty="0" err="1" smtClean="0">
                <a:latin typeface="Arial Narrow" pitchFamily="34" charset="0"/>
                <a:sym typeface="Wingdings 3"/>
              </a:rPr>
              <a:t>vs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chronic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603979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nature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acing, throbbing, burning, stabbing ….etc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5222557"/>
            <a:ext cx="8458200" cy="892552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according to </a:t>
            </a:r>
            <a:r>
              <a:rPr lang="en-US" sz="2600" b="1" u="sng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damage [apparent injury, ischemia, inflammation, cancer,]  or  [not apparent as neuralgias].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62131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</a:t>
            </a:r>
            <a:r>
              <a:rPr lang="en-US" sz="2600" b="1" dirty="0" err="1" smtClean="0">
                <a:latin typeface="Arial Narrow" pitchFamily="34" charset="0"/>
              </a:rPr>
              <a:t>pathphysiological</a:t>
            </a:r>
            <a:r>
              <a:rPr lang="en-US" sz="2600" b="1" dirty="0" smtClean="0">
                <a:latin typeface="Arial Narrow" pitchFamily="34" charset="0"/>
              </a:rPr>
              <a:t>; </a:t>
            </a:r>
            <a:r>
              <a:rPr lang="en-US" sz="2600" dirty="0" err="1" smtClean="0">
                <a:latin typeface="Bernard MT Condensed" pitchFamily="18" charset="0"/>
              </a:rPr>
              <a:t>nociceptive</a:t>
            </a:r>
            <a:r>
              <a:rPr lang="en-US" sz="2600" dirty="0" smtClean="0">
                <a:latin typeface="Bernard MT Condensed" pitchFamily="18" charset="0"/>
              </a:rPr>
              <a:t>  &amp; neuropathic 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229600" y="6234029"/>
            <a:ext cx="838200" cy="434008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92D050"/>
              </a:gs>
              <a:gs pos="100000">
                <a:srgbClr val="0000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oading Image"/>
          <p:cNvPicPr>
            <a:picLocks noChangeAspect="1" noChangeArrowheads="1"/>
          </p:cNvPicPr>
          <p:nvPr/>
        </p:nvPicPr>
        <p:blipFill>
          <a:blip r:embed="rId2" cstate="print"/>
          <a:srcRect l="4085" t="39615" r="2935" b="21016"/>
          <a:stretch>
            <a:fillRect/>
          </a:stretch>
        </p:blipFill>
        <p:spPr bwMode="auto">
          <a:xfrm>
            <a:off x="0" y="5105401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177568" cy="4419600"/>
            <a:chOff x="990600" y="838200"/>
            <a:chExt cx="7177568" cy="4419600"/>
          </a:xfrm>
        </p:grpSpPr>
        <p:pic>
          <p:nvPicPr>
            <p:cNvPr id="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7177568" cy="4419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745605" y="964842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964842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924580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19200"/>
            <a:ext cx="8534400" cy="2362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Used to treat respiratory depression caused by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overdose &amp; to reverse the effect of analgesia on the respiration of the new born baby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Effect lasts only for 2-4 hours.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1447832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Naloxone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1653851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Naltrexone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038600"/>
            <a:ext cx="8534400" cy="990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Very similar to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naloxone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but with longer duration of action [t½=10h] 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38200"/>
            <a:ext cx="8534400" cy="609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antagonist.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562" y="15240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003300"/>
            </a:gs>
            <a:gs pos="24000">
              <a:srgbClr val="003300">
                <a:alpha val="67000"/>
              </a:srgbClr>
            </a:gs>
            <a:gs pos="48000">
              <a:srgbClr val="003300">
                <a:alpha val="46000"/>
              </a:srgbClr>
            </a:gs>
            <a:gs pos="60000">
              <a:srgbClr val="FFFF99"/>
            </a:gs>
            <a:gs pos="100000">
              <a:srgbClr val="FFE98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/>
          <a:srcRect l="2702" t="3402" r="1843" b="3044"/>
          <a:stretch>
            <a:fillRect/>
          </a:stretch>
        </p:blipFill>
        <p:spPr bwMode="auto">
          <a:xfrm>
            <a:off x="533400" y="1981200"/>
            <a:ext cx="8077200" cy="419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0385" y="505361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2667000"/>
            <a:ext cx="32004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Low back pain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Cancer pain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Diabetic neuropathy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Post herpetic neuralgia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Post amputation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33400" y="1828800"/>
            <a:ext cx="2362200" cy="839788"/>
            <a:chOff x="533400" y="1828800"/>
            <a:chExt cx="2362200" cy="83978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1828800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 pitchFamily="34" charset="0"/>
                </a:rPr>
                <a:t>by </a:t>
              </a:r>
              <a:r>
                <a:rPr lang="en-US" sz="2400" b="1" dirty="0">
                  <a:latin typeface="Arial Narrow" pitchFamily="34" charset="0"/>
                </a:rPr>
                <a:t>activation </a:t>
              </a:r>
              <a:r>
                <a:rPr lang="en-US" sz="2400" b="1" dirty="0" smtClean="0">
                  <a:latin typeface="Arial Narrow" pitchFamily="34" charset="0"/>
                </a:rPr>
                <a:t>of </a:t>
              </a:r>
              <a:r>
                <a:rPr lang="en-US" sz="2400" b="1" dirty="0" err="1" smtClean="0">
                  <a:latin typeface="Arial Narrow" pitchFamily="34" charset="0"/>
                </a:rPr>
                <a:t>nociceptors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09600" y="2667000"/>
              <a:ext cx="2286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962400" y="1828800"/>
            <a:ext cx="4648200" cy="839788"/>
            <a:chOff x="3962400" y="1828800"/>
            <a:chExt cx="4648200" cy="839788"/>
          </a:xfrm>
        </p:grpSpPr>
        <p:sp>
          <p:nvSpPr>
            <p:cNvPr id="20" name="TextBox 19"/>
            <p:cNvSpPr txBox="1"/>
            <p:nvPr/>
          </p:nvSpPr>
          <p:spPr>
            <a:xfrm>
              <a:off x="3962400" y="1828800"/>
              <a:ext cx="45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 Narrow" pitchFamily="34" charset="0"/>
                </a:rPr>
                <a:t>by </a:t>
              </a:r>
              <a:r>
                <a:rPr lang="en-US" sz="2400" b="1" dirty="0">
                  <a:latin typeface="Arial Narrow" pitchFamily="34" charset="0"/>
                </a:rPr>
                <a:t>damage to or </a:t>
              </a:r>
              <a:endParaRPr lang="en-US" sz="2400" b="1" dirty="0" smtClean="0">
                <a:latin typeface="Arial Narrow" pitchFamily="34" charset="0"/>
              </a:endParaRPr>
            </a:p>
            <a:p>
              <a:pPr algn="r"/>
              <a:r>
                <a:rPr lang="en-US" sz="2400" b="1" dirty="0" smtClean="0">
                  <a:latin typeface="Arial Narrow" pitchFamily="34" charset="0"/>
                </a:rPr>
                <a:t>malfunction </a:t>
              </a:r>
              <a:r>
                <a:rPr lang="en-US" sz="2400" b="1" dirty="0">
                  <a:latin typeface="Arial Narrow" pitchFamily="34" charset="0"/>
                </a:rPr>
                <a:t>of the </a:t>
              </a:r>
              <a:r>
                <a:rPr lang="en-US" sz="2400" b="1" dirty="0" smtClean="0">
                  <a:latin typeface="Arial Narrow" pitchFamily="34" charset="0"/>
                </a:rPr>
                <a:t>nervous system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19137" y="228600"/>
            <a:ext cx="7581926" cy="1571393"/>
            <a:chOff x="819137" y="228600"/>
            <a:chExt cx="7581926" cy="1571393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819137" y="977349"/>
              <a:ext cx="2000263" cy="822644"/>
              <a:chOff x="76200" y="2856707"/>
              <a:chExt cx="1447800" cy="823984"/>
            </a:xfrm>
            <a:solidFill>
              <a:srgbClr val="0000FF"/>
            </a:solidFill>
          </p:grpSpPr>
          <p:cxnSp>
            <p:nvCxnSpPr>
              <p:cNvPr id="5" name="Straight Arrow Connector 4"/>
              <p:cNvCxnSpPr/>
              <p:nvPr/>
            </p:nvCxnSpPr>
            <p:spPr bwMode="auto">
              <a:xfrm rot="5400000">
                <a:off x="621259" y="3008562"/>
                <a:ext cx="305297" cy="1587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 bwMode="auto">
              <a:xfrm>
                <a:off x="76200" y="3187446"/>
                <a:ext cx="1447800" cy="49324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dirty="0" err="1" smtClean="0">
                    <a:latin typeface="Bernard MT Condensed" pitchFamily="18" charset="0"/>
                  </a:rPr>
                  <a:t>Nociceptive</a:t>
                </a:r>
                <a:endParaRPr lang="en-US" sz="2600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 bwMode="auto">
            <a:xfrm rot="5400000">
              <a:off x="7212344" y="1115400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6400800" y="1294295"/>
              <a:ext cx="2000263" cy="492443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latin typeface="Bernard MT Condensed" pitchFamily="18" charset="0"/>
                </a:rPr>
                <a:t>Neuropathic</a:t>
              </a:r>
              <a:endParaRPr lang="en-US" sz="26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4360985" y="743735"/>
              <a:ext cx="422031" cy="1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886200" y="228600"/>
              <a:ext cx="1371600" cy="523220"/>
            </a:xfrm>
            <a:prstGeom prst="rect">
              <a:avLst/>
            </a:prstGeom>
            <a:solidFill>
              <a:schemeClr val="tx1"/>
            </a:solidFill>
            <a:ln w="28575" cmpd="dbl">
              <a:solidFill>
                <a:srgbClr val="66FFFF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</a:rPr>
                <a:t>PAIN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52600" y="990600"/>
              <a:ext cx="5638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57200" y="2667000"/>
            <a:ext cx="32004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Post Operative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Crush Injuries 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Ischemic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Inflammation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Distention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-77274" y="4862847"/>
            <a:ext cx="2133600" cy="1200329"/>
          </a:xfrm>
          <a:prstGeom prst="rect">
            <a:avLst/>
          </a:prstGeom>
          <a:noFill/>
          <a:ln w="28575" cmpd="dbl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C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PAIN Transmission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C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&amp; Processing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AC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191000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804361">
            <a:off x="3370470" y="4917991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Nociceptors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6073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ATP, Glutamate, </a:t>
            </a:r>
            <a:r>
              <a:rPr lang="en-US" sz="20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Prostaglandins,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Bradykinins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, 5HT, Histamine, SP, CGRP, ions, metabolites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4800" y="3835758"/>
            <a:ext cx="2362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i="1" u="heavy" dirty="0" err="1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Enkephalines</a:t>
            </a:r>
            <a:r>
              <a:rPr lang="en-US" sz="2000" b="1" i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NE, GABA, Adenosine 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48400" y="71155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5HT, NE, Dopamine, GABA,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Cannabinoids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……etc. 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48400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5HT, NE, Dopamine, GABA, </a:t>
            </a:r>
            <a:r>
              <a:rPr lang="en-US" sz="2000" b="1" i="1" dirty="0" err="1" smtClean="0">
                <a:latin typeface="Arial Narrow" pitchFamily="34" charset="0"/>
              </a:rPr>
              <a:t>Cannabinoids</a:t>
            </a:r>
            <a:r>
              <a:rPr lang="en-US" sz="2000" b="1" i="1" dirty="0" smtClean="0">
                <a:latin typeface="Arial Narrow" pitchFamily="34" charset="0"/>
              </a:rPr>
              <a:t>……etc. 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410201" y="672921"/>
            <a:ext cx="3810001" cy="3822879"/>
            <a:chOff x="3429000" y="-12879"/>
            <a:chExt cx="5638800" cy="5651679"/>
          </a:xfrm>
        </p:grpSpPr>
        <p:grpSp>
          <p:nvGrpSpPr>
            <p:cNvPr id="42" name="Group 48"/>
            <p:cNvGrpSpPr/>
            <p:nvPr/>
          </p:nvGrpSpPr>
          <p:grpSpPr>
            <a:xfrm>
              <a:off x="3429000" y="-12879"/>
              <a:ext cx="5638800" cy="5651679"/>
              <a:chOff x="3429000" y="-12879"/>
              <a:chExt cx="5638800" cy="565167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429000" y="1638835"/>
                <a:ext cx="3790013" cy="39999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334000" y="2486"/>
                <a:ext cx="3458768" cy="2664514"/>
              </a:xfrm>
              <a:prstGeom prst="ellipse">
                <a:avLst/>
              </a:prstGeom>
              <a:solidFill>
                <a:srgbClr val="FBF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" descr="C:\Users\Administrator\Pictures\Picture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9001" y="-12879"/>
                <a:ext cx="5638799" cy="5636314"/>
              </a:xfrm>
              <a:prstGeom prst="rect">
                <a:avLst/>
              </a:prstGeom>
              <a:noFill/>
            </p:spPr>
          </p:pic>
        </p:grpSp>
        <p:sp>
          <p:nvSpPr>
            <p:cNvPr id="43" name="TextBox 42"/>
            <p:cNvSpPr txBox="1"/>
            <p:nvPr/>
          </p:nvSpPr>
          <p:spPr bwMode="auto">
            <a:xfrm>
              <a:off x="7017324" y="2729736"/>
              <a:ext cx="1937697" cy="85693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0000AC"/>
                  </a:solidFill>
                  <a:latin typeface="+mn-lt"/>
                  <a:cs typeface="+mn-cs"/>
                </a:rPr>
                <a:t>Inhibitory Pain Gate</a:t>
              </a:r>
              <a:endParaRPr lang="en-US" b="1" dirty="0">
                <a:solidFill>
                  <a:srgbClr val="0000AC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49" name="Straight Arrow Connector 48"/>
          <p:cNvCxnSpPr>
            <a:stCxn id="77" idx="0"/>
            <a:endCxn id="31" idx="3"/>
          </p:cNvCxnSpPr>
          <p:nvPr/>
        </p:nvCxnSpPr>
        <p:spPr>
          <a:xfrm rot="5400000" flipH="1" flipV="1">
            <a:off x="1339671" y="2930237"/>
            <a:ext cx="1051750" cy="7592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47800" y="4419600"/>
            <a:ext cx="1371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0" grpId="1" animBg="1"/>
      <p:bldP spid="40" grpId="0" animBg="1"/>
      <p:bldP spid="28" grpId="0" animBg="1"/>
      <p:bldP spid="28" grpId="1" animBg="1"/>
      <p:bldP spid="38" grpId="0" animBg="1"/>
      <p:bldP spid="37" grpId="0" animBg="1"/>
      <p:bldP spid="37" grpId="1" animBg="1"/>
      <p:bldP spid="29" grpId="0" animBg="1"/>
      <p:bldP spid="66" grpId="0" animBg="1"/>
      <p:bldP spid="66" grpId="1" animBg="1"/>
      <p:bldP spid="71" grpId="0"/>
      <p:bldP spid="71" grpId="1"/>
      <p:bldP spid="72" grpId="0"/>
      <p:bldP spid="72" grpId="1"/>
      <p:bldP spid="73" grpId="0" animBg="1"/>
      <p:bldP spid="68" grpId="0" animBg="1"/>
      <p:bldP spid="68" grpId="1" animBg="1"/>
      <p:bldP spid="69" grpId="0" animBg="1"/>
      <p:bldP spid="69" grpId="1" animBg="1"/>
      <p:bldP spid="67" grpId="0" animBg="1"/>
      <p:bldP spid="74" grpId="0" animBg="1"/>
      <p:bldP spid="75" grpId="0" animBg="1"/>
      <p:bldP spid="76" grpId="0"/>
      <p:bldP spid="76" grpId="1"/>
      <p:bldP spid="77" grpId="0"/>
      <p:bldP spid="81" grpId="0"/>
      <p:bldP spid="81" grpId="1"/>
      <p:bldP spid="83" grpId="0"/>
      <p:bldP spid="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248400" y="1752600"/>
            <a:ext cx="2743200" cy="954107"/>
          </a:xfrm>
          <a:prstGeom prst="rect">
            <a:avLst/>
          </a:prstGeom>
          <a:noFill/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DRUGS USED TO CONTROL PAIN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297154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1200000">
            <a:off x="3370470" y="5065742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Nociceptors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0" y="6125210"/>
            <a:ext cx="63246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ASA, </a:t>
            </a: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Acetominophen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NSAIDs, 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Anesthetics, Capsaicin Anticonvulsants,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Cannabinoid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antagonists…..etc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4089896"/>
            <a:ext cx="2362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ADDS,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Anticonvulsants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00800" y="762854"/>
            <a:ext cx="2743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ADDs,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Cannabinoid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antagonists,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1296"/>
            <a:ext cx="34290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 agonists, ADDs Anesthetics,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400" y="4269906"/>
            <a:ext cx="1981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</a:t>
            </a:r>
          </a:p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endParaRPr lang="en-US" sz="2000" b="1" u="heavy" dirty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3534410"/>
            <a:ext cx="38100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anesthetics, 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 agonists, NMDA R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1" grpId="0" animBg="1"/>
      <p:bldP spid="83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55762" t="53621" r="16664" b="3841"/>
          <a:stretch>
            <a:fillRect/>
          </a:stretch>
        </p:blipFill>
        <p:spPr bwMode="auto">
          <a:xfrm>
            <a:off x="3276600" y="2390775"/>
            <a:ext cx="2667000" cy="2333625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737764"/>
            <a:ext cx="2438400" cy="717065"/>
            <a:chOff x="34844" y="2856707"/>
            <a:chExt cx="1764926" cy="779796"/>
          </a:xfrm>
          <a:solidFill>
            <a:srgbClr val="0000FF"/>
          </a:solidFill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621259" y="3008562"/>
              <a:ext cx="305297" cy="158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34844" y="3187444"/>
              <a:ext cx="1764926" cy="44905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Nociceptive</a:t>
              </a:r>
              <a:r>
                <a:rPr lang="en-US" sz="2400" dirty="0" smtClean="0">
                  <a:latin typeface="Bernard MT Condensed" pitchFamily="18" charset="0"/>
                </a:rPr>
                <a:t>  Pain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5400000">
            <a:off x="7224376" y="864829"/>
            <a:ext cx="280738" cy="2193"/>
          </a:xfrm>
          <a:prstGeom prst="straightConnector1">
            <a:avLst/>
          </a:prstGeom>
          <a:solidFill>
            <a:srgbClr val="0000FF"/>
          </a:solidFill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86400" y="1029688"/>
            <a:ext cx="3429000" cy="41293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Neuropathic as Cancer Pain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517674" y="663248"/>
            <a:ext cx="107976" cy="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749968"/>
            <a:ext cx="5638800" cy="1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1"/>
          <p:cNvGrpSpPr/>
          <p:nvPr/>
        </p:nvGrpSpPr>
        <p:grpSpPr>
          <a:xfrm>
            <a:off x="381001" y="1732547"/>
            <a:ext cx="2743199" cy="1391400"/>
            <a:chOff x="381001" y="2494547"/>
            <a:chExt cx="2743199" cy="1391400"/>
          </a:xfrm>
        </p:grpSpPr>
        <p:grpSp>
          <p:nvGrpSpPr>
            <p:cNvPr id="16" name="Group 65"/>
            <p:cNvGrpSpPr/>
            <p:nvPr/>
          </p:nvGrpSpPr>
          <p:grpSpPr>
            <a:xfrm>
              <a:off x="381001" y="2494547"/>
              <a:ext cx="1142999" cy="693671"/>
              <a:chOff x="152401" y="2057400"/>
              <a:chExt cx="1142999" cy="753129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152401" y="2362200"/>
                <a:ext cx="1142999" cy="448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469355" y="2208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838200" y="2520868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6"/>
            <p:cNvGrpSpPr/>
            <p:nvPr/>
          </p:nvGrpSpPr>
          <p:grpSpPr>
            <a:xfrm>
              <a:off x="685801" y="2522330"/>
              <a:ext cx="1295399" cy="1363617"/>
              <a:chOff x="457201" y="2087564"/>
              <a:chExt cx="1295399" cy="148049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157686" y="2605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 bwMode="auto">
              <a:xfrm>
                <a:off x="457201" y="3119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1066800" y="1732547"/>
            <a:ext cx="2058988" cy="2105616"/>
            <a:chOff x="838200" y="2057400"/>
            <a:chExt cx="2058988" cy="228609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838200" y="3895169"/>
              <a:ext cx="20573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1981994" y="2971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20153"/>
            <a:ext cx="1485900" cy="2193257"/>
          </a:xfrm>
          <a:prstGeom prst="ellipse">
            <a:avLst/>
          </a:prstGeom>
          <a:noFill/>
        </p:spPr>
      </p:pic>
      <p:grpSp>
        <p:nvGrpSpPr>
          <p:cNvPr id="20" name="Group 83"/>
          <p:cNvGrpSpPr/>
          <p:nvPr/>
        </p:nvGrpSpPr>
        <p:grpSpPr>
          <a:xfrm>
            <a:off x="5029201" y="1676400"/>
            <a:ext cx="2666999" cy="2105615"/>
            <a:chOff x="5105401" y="2438400"/>
            <a:chExt cx="2666999" cy="2286096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5182395" y="3352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5105401" y="4276168"/>
              <a:ext cx="26669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6019800" y="1676400"/>
            <a:ext cx="2971800" cy="1391400"/>
            <a:chOff x="6019800" y="2438400"/>
            <a:chExt cx="2971800" cy="1391400"/>
          </a:xfrm>
        </p:grpSpPr>
        <p:grpSp>
          <p:nvGrpSpPr>
            <p:cNvPr id="22" name="Group 84"/>
            <p:cNvGrpSpPr/>
            <p:nvPr/>
          </p:nvGrpSpPr>
          <p:grpSpPr>
            <a:xfrm>
              <a:off x="6858002" y="2466182"/>
              <a:ext cx="1295399" cy="1363618"/>
              <a:chOff x="6934202" y="2468564"/>
              <a:chExt cx="1295399" cy="148049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6644086" y="2986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 bwMode="auto">
              <a:xfrm>
                <a:off x="6934202" y="3500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" name="Group 64"/>
            <p:cNvGrpSpPr/>
            <p:nvPr/>
          </p:nvGrpSpPr>
          <p:grpSpPr>
            <a:xfrm>
              <a:off x="7848601" y="2438400"/>
              <a:ext cx="1142999" cy="693670"/>
              <a:chOff x="8382001" y="2438400"/>
              <a:chExt cx="1142999" cy="753127"/>
            </a:xfrm>
          </p:grpSpPr>
          <p:sp>
            <p:nvSpPr>
              <p:cNvPr id="51" name="TextBox 50"/>
              <p:cNvSpPr txBox="1"/>
              <p:nvPr/>
            </p:nvSpPr>
            <p:spPr bwMode="auto">
              <a:xfrm>
                <a:off x="8382001" y="2743199"/>
                <a:ext cx="11429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rot="5400000">
                <a:off x="8698955" y="2589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019800" y="2464720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1676400" y="1981200"/>
            <a:ext cx="6019800" cy="412934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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ANALGESICS 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8088" y="103922"/>
            <a:ext cx="8207826" cy="81047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A state in which a painful stimuli is modulated; though perceived but felt no more painful.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42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TREATMENT OF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1000" y="59508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Mild To Moderate Dull Aching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5092658"/>
            <a:ext cx="2971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NSAIDs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72000" y="5029200"/>
            <a:ext cx="4267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29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Moderate  To Severe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&gt; Visceral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6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4" grpId="0" animBg="1"/>
      <p:bldP spid="64" grpId="1" animBg="1"/>
      <p:bldP spid="65" grpId="0"/>
      <p:bldP spid="66" grpId="0"/>
      <p:bldP spid="68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contains a mixture </a:t>
            </a:r>
            <a:r>
              <a:rPr lang="en-US" sz="2400" b="1" dirty="0">
                <a:solidFill>
                  <a:schemeClr val="bg1"/>
                </a:solidFill>
              </a:rPr>
              <a:t>of alkaloids, the principal components being</a:t>
            </a:r>
          </a:p>
          <a:p>
            <a:r>
              <a:rPr lang="en-US" sz="2400" b="1" u="sng" dirty="0">
                <a:solidFill>
                  <a:srgbClr val="006699"/>
                </a:solidFill>
              </a:rPr>
              <a:t>morphine, codeine </a:t>
            </a:r>
            <a:r>
              <a:rPr lang="en-US" sz="2400" b="1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err="1" smtClean="0">
                <a:solidFill>
                  <a:schemeClr val="bg1"/>
                </a:solidFill>
              </a:rPr>
              <a:t>papaverine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Derived </a:t>
            </a:r>
            <a:r>
              <a:rPr lang="en-US" sz="2400" b="1" dirty="0">
                <a:solidFill>
                  <a:schemeClr val="bg1"/>
                </a:solidFill>
              </a:rPr>
              <a:t>from the dried milky </a:t>
            </a:r>
            <a:r>
              <a:rPr lang="en-US" sz="2400" b="1" dirty="0" smtClean="0">
                <a:solidFill>
                  <a:schemeClr val="bg1"/>
                </a:solidFill>
              </a:rPr>
              <a:t>juice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exuded </a:t>
            </a:r>
            <a:r>
              <a:rPr lang="en-US" sz="2400" b="1" dirty="0" smtClean="0">
                <a:solidFill>
                  <a:schemeClr val="bg1"/>
                </a:solidFill>
              </a:rPr>
              <a:t>by incised </a:t>
            </a:r>
            <a:r>
              <a:rPr lang="en-US" sz="2400" b="1" dirty="0">
                <a:solidFill>
                  <a:schemeClr val="bg1"/>
                </a:solidFill>
              </a:rPr>
              <a:t>seed capsules of a species of poppy, </a:t>
            </a:r>
            <a:r>
              <a:rPr lang="en-US" sz="2400" b="1" i="1" dirty="0" err="1">
                <a:solidFill>
                  <a:schemeClr val="bg1"/>
                </a:solidFill>
              </a:rPr>
              <a:t>Papaver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somniferum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63148"/>
            <a:ext cx="4114800" cy="50292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648200" y="162580"/>
            <a:ext cx="4495800" cy="523220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ANALGESICS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 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"/>
            <a:ext cx="139493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990600" y="3240156"/>
            <a:ext cx="685800" cy="1600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43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Mimic action of endogenous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r>
              <a:rPr lang="en-US" sz="2400" b="1" u="sng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Endorphins, </a:t>
            </a:r>
            <a:r>
              <a:rPr lang="en-US" sz="2400" b="1" u="sng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Dynorphins,Enkephalins</a:t>
            </a:r>
            <a:endParaRPr lang="en-US" sz="2400" b="1" u="sng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646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 on endogenous </a:t>
            </a:r>
            <a:r>
              <a:rPr lang="en-US" sz="2400" b="1" dirty="0" err="1" smtClean="0">
                <a:solidFill>
                  <a:schemeClr val="bg1"/>
                </a:solidFill>
              </a:rPr>
              <a:t>opioid</a:t>
            </a:r>
            <a:r>
              <a:rPr lang="en-US" sz="2400" b="1" dirty="0" smtClean="0">
                <a:solidFill>
                  <a:schemeClr val="bg1"/>
                </a:solidFill>
              </a:rPr>
              <a:t> receptors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mu, delta, kappa, sigma 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134137" y="4229100"/>
            <a:ext cx="609600" cy="2362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599"/>
            <a:ext cx="1981200" cy="251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7396577" cy="492443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Functions mediated by endogenous OPIOIDS  RECEPTORS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39290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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supraspinal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euphoria,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physical dependence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spinal analgesia, respiratory depression,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GIT motility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 spinal analgesia, sedation, pupil constriction,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 of them typical G-protein coupled receptors.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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hallucination , pupil dilation, anxiety bad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dreams,…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It is not a true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receptor, as it binds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psychotomimetic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drugs.  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Exceptionally of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only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benzomorphans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binds to it.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4724400"/>
            <a:chExt cx="7543800" cy="2133600"/>
          </a:xfrm>
        </p:grpSpPr>
        <p:pic>
          <p:nvPicPr>
            <p:cNvPr id="4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3810000" cy="2133600"/>
            </a:xfrm>
            <a:prstGeom prst="rect">
              <a:avLst/>
            </a:prstGeom>
            <a:noFill/>
          </p:spPr>
        </p:pic>
        <p:pic>
          <p:nvPicPr>
            <p:cNvPr id="5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724400"/>
              <a:ext cx="3810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source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Natural  ( Morphine)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Semisynthetic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Codine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Synthetic ( </a:t>
            </a:r>
            <a:r>
              <a:rPr lang="en-US" sz="2400" b="1" dirty="0" err="1" smtClean="0">
                <a:solidFill>
                  <a:schemeClr val="bg1"/>
                </a:solidFill>
              </a:rPr>
              <a:t>Mepiridine</a:t>
            </a:r>
            <a:r>
              <a:rPr lang="en-US" sz="2400" b="1" dirty="0" smtClean="0">
                <a:solidFill>
                  <a:schemeClr val="bg1"/>
                </a:solidFill>
              </a:rPr>
              <a:t>,  Methadone, 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 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agonistic/antagonistic actions at receptors: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Agonists;</a:t>
            </a:r>
            <a:r>
              <a:rPr lang="en-US" sz="2400" b="1" dirty="0" smtClean="0">
                <a:solidFill>
                  <a:schemeClr val="bg1"/>
                </a:solidFill>
              </a:rPr>
              <a:t> Morphine, Codeine, </a:t>
            </a:r>
            <a:r>
              <a:rPr lang="en-US" sz="2400" b="1" dirty="0" err="1" smtClean="0">
                <a:solidFill>
                  <a:schemeClr val="bg1"/>
                </a:solidFill>
              </a:rPr>
              <a:t>Pethidine</a:t>
            </a:r>
            <a:r>
              <a:rPr lang="en-US" sz="2400" b="1" dirty="0" smtClean="0">
                <a:solidFill>
                  <a:schemeClr val="bg1"/>
                </a:solidFill>
              </a:rPr>
              <a:t>, Methadone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Loperamide</a:t>
            </a:r>
            <a:r>
              <a:rPr lang="en-US" sz="2400" b="1" dirty="0" smtClean="0">
                <a:solidFill>
                  <a:schemeClr val="bg1"/>
                </a:solidFill>
              </a:rPr>
              <a:t> [no BBB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 diarrhea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Mixed agonists /antagonists;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Pentazocine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Buprenorphine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Pure antagonist;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Naltraxone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Nalmefene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525780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CLASSIFICATION OF OPOID ANALGESICS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6145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specificity of action on receptors:</a:t>
            </a:r>
          </a:p>
        </p:txBody>
      </p:sp>
      <p:sp>
        <p:nvSpPr>
          <p:cNvPr id="8" name="Chevron 7"/>
          <p:cNvSpPr/>
          <p:nvPr/>
        </p:nvSpPr>
        <p:spPr>
          <a:xfrm rot="10800000" flipH="1">
            <a:off x="63246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 flipH="1">
            <a:off x="69342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 flipH="1">
            <a:off x="75438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 flipH="1">
            <a:off x="81534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1268</Words>
  <Application>Microsoft Office PowerPoint</Application>
  <PresentationFormat>On-screen Show (4:3)</PresentationFormat>
  <Paragraphs>248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130</cp:revision>
  <dcterms:created xsi:type="dcterms:W3CDTF">2010-10-28T18:56:20Z</dcterms:created>
  <dcterms:modified xsi:type="dcterms:W3CDTF">2014-10-20T06:57:14Z</dcterms:modified>
</cp:coreProperties>
</file>