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4" r:id="rId2"/>
    <p:sldId id="299" r:id="rId3"/>
    <p:sldId id="289" r:id="rId4"/>
    <p:sldId id="264" r:id="rId5"/>
    <p:sldId id="283" r:id="rId6"/>
    <p:sldId id="303" r:id="rId7"/>
    <p:sldId id="284" r:id="rId8"/>
    <p:sldId id="291" r:id="rId9"/>
    <p:sldId id="286" r:id="rId10"/>
    <p:sldId id="294" r:id="rId11"/>
    <p:sldId id="295" r:id="rId12"/>
    <p:sldId id="266" r:id="rId13"/>
    <p:sldId id="267" r:id="rId14"/>
    <p:sldId id="269" r:id="rId15"/>
    <p:sldId id="270" r:id="rId16"/>
    <p:sldId id="271" r:id="rId17"/>
    <p:sldId id="272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AC"/>
    <a:srgbClr val="003300"/>
    <a:srgbClr val="006600"/>
    <a:srgbClr val="FFE98B"/>
    <a:srgbClr val="FFFF99"/>
    <a:srgbClr val="FF66FF"/>
    <a:srgbClr val="FFCC66"/>
    <a:srgbClr val="FBF497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74" d="100"/>
          <a:sy n="74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65D36-53A8-4AC7-88FB-12FAD4F6A52B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77B5-7B03-488F-BD26-A9E3B25B9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9CBC-F3A4-4D03-970C-EA401E44323F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zdOrZMTz8Ak16jzbkF/SIG=133n06p22/EXP=1287097437/**http:/www.free-press-release.com/members/members_pic/200909/img/1251999738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msu-health-6r.wikispaces.com/file/view/opium.jpg/33529899/opium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A3ACE">
                <a:alpha val="85000"/>
              </a:srgbClr>
            </a:gs>
            <a:gs pos="11000">
              <a:schemeClr val="accent1">
                <a:alpha val="94000"/>
              </a:schemeClr>
            </a:gs>
            <a:gs pos="83000">
              <a:schemeClr val="tx2">
                <a:lumMod val="50000"/>
                <a:alpha val="97000"/>
              </a:schemeClr>
            </a:gs>
            <a:gs pos="95000">
              <a:srgbClr val="FFE4AF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rds.yahoo.com/_ylt=A0WTbx4WO7ZMWUoABFCjzbkF/SIG=12gp23gt9/EXP=1287097494/**http%3a/www.healthbeginsinhim.org/images/Chronic%2520Pain.jpg"/>
          <p:cNvPicPr>
            <a:picLocks noChangeAspect="1" noChangeArrowheads="1"/>
          </p:cNvPicPr>
          <p:nvPr/>
        </p:nvPicPr>
        <p:blipFill>
          <a:blip r:embed="rId2" cstate="print">
            <a:lum bright="10000" contrast="-70000"/>
          </a:blip>
          <a:srcRect b="3627"/>
          <a:stretch>
            <a:fillRect/>
          </a:stretch>
        </p:blipFill>
        <p:spPr bwMode="auto">
          <a:xfrm>
            <a:off x="0" y="3948090"/>
            <a:ext cx="4105275" cy="2909910"/>
          </a:xfrm>
          <a:prstGeom prst="teardrop">
            <a:avLst/>
          </a:prstGeom>
          <a:noFill/>
        </p:spPr>
      </p:pic>
      <p:pic>
        <p:nvPicPr>
          <p:cNvPr id="6" name="Picture 5" descr="http://www.capstonepain.com/yahoo_site_admin/assets/images/bigstockphoto_Backache_1260545.1816424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82"/>
          <a:stretch>
            <a:fillRect/>
          </a:stretch>
        </p:blipFill>
        <p:spPr bwMode="auto">
          <a:xfrm>
            <a:off x="7162800" y="6858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13489" t="2388" r="50811" b="52239"/>
          <a:stretch>
            <a:fillRect/>
          </a:stretch>
        </p:blipFill>
        <p:spPr bwMode="auto">
          <a:xfrm>
            <a:off x="8385268" y="3048001"/>
            <a:ext cx="609600" cy="52647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13489" t="2388" r="50811" b="52239"/>
          <a:stretch>
            <a:fillRect/>
          </a:stretch>
        </p:blipFill>
        <p:spPr bwMode="auto">
          <a:xfrm rot="4320118">
            <a:off x="8269334" y="3384584"/>
            <a:ext cx="609600" cy="52647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" name="Group 14"/>
          <p:cNvGrpSpPr/>
          <p:nvPr/>
        </p:nvGrpSpPr>
        <p:grpSpPr>
          <a:xfrm>
            <a:off x="7620000" y="2971800"/>
            <a:ext cx="1066800" cy="838200"/>
            <a:chOff x="5257800" y="1143001"/>
            <a:chExt cx="1447800" cy="1524000"/>
          </a:xfrm>
        </p:grpSpPr>
        <p:sp>
          <p:nvSpPr>
            <p:cNvPr id="13" name="Oval 1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5" cstate="print"/>
          <a:srcRect l="13489" t="2388" r="50811" b="52239"/>
          <a:stretch>
            <a:fillRect/>
          </a:stretch>
        </p:blipFill>
        <p:spPr bwMode="auto">
          <a:xfrm rot="152359">
            <a:off x="3219621" y="5340269"/>
            <a:ext cx="1094874" cy="94557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" name="Group 21"/>
          <p:cNvGrpSpPr/>
          <p:nvPr/>
        </p:nvGrpSpPr>
        <p:grpSpPr>
          <a:xfrm>
            <a:off x="3048000" y="5334000"/>
            <a:ext cx="1066800" cy="838200"/>
            <a:chOff x="5257800" y="1143001"/>
            <a:chExt cx="1447800" cy="1524000"/>
          </a:xfrm>
        </p:grpSpPr>
        <p:sp>
          <p:nvSpPr>
            <p:cNvPr id="23" name="Oval 2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4" descr="http://faculty.irsc.edu/faculty/sschwartz/ANIMATED_NEVE_IMPULSE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122260">
            <a:off x="3915619" y="3670522"/>
            <a:ext cx="4963948" cy="2352675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0" y="762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IN MANAGEMENT OF 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PAIN</a:t>
            </a:r>
          </a:p>
          <a:p>
            <a:pPr algn="ctr"/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8600" y="914400"/>
            <a:ext cx="1071570" cy="584775"/>
          </a:xfrm>
          <a:prstGeom prst="rect">
            <a:avLst/>
          </a:prstGeo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 Narrow" pitchFamily="34" charset="0"/>
              </a:rPr>
              <a:t>ILOs: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1600200"/>
            <a:ext cx="693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Revise how pain is perceived and modulated, emphasizing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on neurotransmitters, receptors, channels involved</a:t>
            </a:r>
          </a:p>
          <a:p>
            <a:pPr>
              <a:buSzPct val="80000"/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Classify drugs used in management of pain</a:t>
            </a:r>
          </a:p>
          <a:p>
            <a:pPr>
              <a:buSzPct val="80000"/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Expand on pharmacology of opiates, patterns of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classification, mechanism of </a:t>
            </a:r>
            <a:r>
              <a:rPr lang="en-US" sz="2200" b="1" dirty="0" err="1" smtClean="0">
                <a:latin typeface="Arial Narrow" pitchFamily="34" charset="0"/>
              </a:rPr>
              <a:t>action,indications</a:t>
            </a:r>
            <a:r>
              <a:rPr lang="en-US" sz="2200" b="1" dirty="0" smtClean="0">
                <a:latin typeface="Arial Narrow" pitchFamily="34" charset="0"/>
              </a:rPr>
              <a:t>, ADR,…etc.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detailing on morphine as an example.</a:t>
            </a:r>
          </a:p>
          <a:p>
            <a:pPr>
              <a:buSzPct val="80000"/>
              <a:buBlip>
                <a:blip r:embed="rId7"/>
              </a:buBlip>
            </a:pPr>
            <a:r>
              <a:rPr lang="en-US" sz="2200" b="1" smtClean="0">
                <a:latin typeface="Arial Narrow" pitchFamily="34" charset="0"/>
              </a:rPr>
              <a:t> Compare </a:t>
            </a:r>
            <a:r>
              <a:rPr lang="en-US" sz="2200" b="1" dirty="0" smtClean="0">
                <a:latin typeface="Arial Narrow" pitchFamily="34" charset="0"/>
              </a:rPr>
              <a:t>in brief actions and indications of other </a:t>
            </a:r>
            <a:r>
              <a:rPr lang="en-US" sz="2200" b="1" smtClean="0">
                <a:latin typeface="Arial Narrow" pitchFamily="34" charset="0"/>
              </a:rPr>
              <a:t>opiate </a:t>
            </a:r>
            <a:br>
              <a:rPr lang="en-US" sz="2200" b="1" smtClean="0">
                <a:latin typeface="Arial Narrow" pitchFamily="34" charset="0"/>
              </a:rPr>
            </a:br>
            <a:r>
              <a:rPr lang="en-US" sz="2200" b="1" smtClean="0">
                <a:latin typeface="Arial Narrow" pitchFamily="34" charset="0"/>
              </a:rPr>
              <a:t>    agonists </a:t>
            </a:r>
            <a:r>
              <a:rPr lang="en-US" sz="2200" b="1" dirty="0" smtClean="0">
                <a:latin typeface="Arial Narrow" pitchFamily="34" charset="0"/>
              </a:rPr>
              <a:t>and antagonists.  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5270546" y="5638800"/>
            <a:ext cx="4330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ernard MT Condensed" pitchFamily="18" charset="0"/>
              </a:rPr>
              <a:t>Prof. Dr. OMNIA NAYEL</a:t>
            </a: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ernard MT Condensed" pitchFamily="18" charset="0"/>
              </a:rPr>
              <a:t>Ass. Prof. Osama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ernard MT Condensed" pitchFamily="18" charset="0"/>
              </a:rPr>
              <a:t>Yousif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8780"/>
            <a:ext cx="4565673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Pharmacokinetics of Morphine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0"/>
            <a:ext cx="9448800" cy="1676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lang="en-US" sz="2600" b="1" dirty="0" smtClean="0">
                <a:solidFill>
                  <a:srgbClr val="006260"/>
                </a:solidFill>
              </a:rPr>
              <a:t>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½ is 2-3h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slowly &amp; erratically absorbed orally.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Medically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given by IM or IV injection.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 smtClean="0">
                <a:solidFill>
                  <a:srgbClr val="006260"/>
                </a:solidFill>
              </a:rPr>
              <a:t>     It should be repeated if sustained effect is needed.    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8994" t="5680" r="4660" b="69704"/>
          <a:stretch>
            <a:fillRect/>
          </a:stretch>
        </p:blipFill>
        <p:spPr bwMode="auto">
          <a:xfrm>
            <a:off x="100884" y="3618963"/>
            <a:ext cx="894229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286000"/>
            <a:ext cx="8763000" cy="1371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Undergoes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enterohepatic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recycling,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crosses BBB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crosses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placenta.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52400" y="304800"/>
            <a:ext cx="8763000" cy="3886200"/>
          </a:xfrm>
          <a:prstGeom prst="horizontalScroll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820366"/>
            <a:ext cx="82296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CONTROL PAIN; cancer pain, severe burns, trauma</a:t>
            </a:r>
          </a:p>
          <a:p>
            <a:pPr>
              <a:lnSpc>
                <a:spcPts val="2800"/>
              </a:lnSpc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    Severe visceral pain (not renal/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biliary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colics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, acute pancreatitis 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DIARRHOEA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COUGH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ACUTE PULMONARY OEDEMA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MYOCARDIAL ISCHEMIA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NON PAINFUL CONDITIONS; HF to relieve distress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smtClean="0">
                <a:solidFill>
                  <a:srgbClr val="006260"/>
                </a:solidFill>
                <a:latin typeface="Arial Narrow" pitchFamily="34" charset="0"/>
              </a:rPr>
              <a:t>PREANAESTHETIC MEDICATION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??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52400"/>
            <a:ext cx="4532010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Clinical Indications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of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Morphine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5800" y="3429000"/>
            <a:ext cx="8458200" cy="3505200"/>
            <a:chOff x="685800" y="3352800"/>
            <a:chExt cx="8458200" cy="3505200"/>
          </a:xfrm>
        </p:grpSpPr>
        <p:sp>
          <p:nvSpPr>
            <p:cNvPr id="13" name="Horizontal Scroll 12"/>
            <p:cNvSpPr/>
            <p:nvPr/>
          </p:nvSpPr>
          <p:spPr>
            <a:xfrm>
              <a:off x="685800" y="3352800"/>
              <a:ext cx="8458200" cy="3505200"/>
            </a:xfrm>
            <a:prstGeom prst="horizontalScroll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7062" y="3886200"/>
              <a:ext cx="6994281" cy="255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Sedation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Respiratory depression.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Constipation.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Nausea &amp; vomiting.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Itching </a:t>
              </a: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 histamine release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Tolerance; </a:t>
              </a:r>
              <a:r>
                <a:rPr lang="en-US" sz="2200" b="1" i="1" dirty="0" smtClean="0">
                  <a:solidFill>
                    <a:srgbClr val="006260"/>
                  </a:solidFill>
                </a:rPr>
                <a:t>not to meiosis</a:t>
              </a:r>
              <a:r>
                <a:rPr lang="en-US" sz="2200" b="1" i="1" dirty="0">
                  <a:solidFill>
                    <a:srgbClr val="006260"/>
                  </a:solidFill>
                </a:rPr>
                <a:t>,</a:t>
              </a:r>
              <a:r>
                <a:rPr lang="en-US" sz="2200" b="1" i="1" dirty="0" smtClean="0">
                  <a:solidFill>
                    <a:srgbClr val="006260"/>
                  </a:solidFill>
                </a:rPr>
                <a:t> convulsion or constipation </a:t>
              </a:r>
              <a:endParaRPr lang="en-US" sz="2200" b="1" i="1" dirty="0" smtClean="0">
                <a:solidFill>
                  <a:srgbClr val="006260"/>
                </a:solidFill>
                <a:sym typeface="Symbol" pitchFamily="18" charset="2"/>
              </a:endParaRP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Dependence.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Euphoria. </a:t>
              </a:r>
              <a:endParaRPr lang="en-US" sz="2400" b="1" dirty="0">
                <a:solidFill>
                  <a:srgbClr val="00626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2214" y="3972580"/>
              <a:ext cx="794199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ADR</a:t>
              </a:r>
            </a:p>
          </p:txBody>
        </p:sp>
      </p:grpSp>
      <p:pic>
        <p:nvPicPr>
          <p:cNvPr id="11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286000"/>
            <a:ext cx="1905000" cy="27451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15237" y="3621111"/>
            <a:ext cx="278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6260"/>
              </a:solidFill>
              <a:latin typeface="Arial Narrow" pitchFamily="34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152400" y="-304800"/>
            <a:ext cx="8305800" cy="4724400"/>
          </a:xfrm>
          <a:prstGeom prst="horizontalScroll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231021"/>
            <a:ext cx="800100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HEAD INJURY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PREGNANCY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BRONCHIAL ASTHMA or impaired pulmonary function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Liver &amp; Kidney diseases (including renal&amp; </a:t>
            </a:r>
            <a:r>
              <a:rPr lang="en-US" sz="2400" b="1" dirty="0" err="1" smtClean="0">
                <a:solidFill>
                  <a:srgbClr val="006666"/>
                </a:solidFill>
              </a:rPr>
              <a:t>biliary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lang="en-US" sz="2400" b="1" dirty="0" err="1" smtClean="0">
                <a:solidFill>
                  <a:srgbClr val="006666"/>
                </a:solidFill>
              </a:rPr>
              <a:t>colics</a:t>
            </a:r>
            <a:r>
              <a:rPr lang="en-US" sz="2400" b="1" dirty="0" smtClean="0">
                <a:solidFill>
                  <a:srgbClr val="006666"/>
                </a:solidFill>
              </a:rPr>
              <a:t> 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Endocrine diseases ( </a:t>
            </a:r>
            <a:r>
              <a:rPr lang="en-US" sz="2400" b="1" dirty="0" err="1" smtClean="0">
                <a:solidFill>
                  <a:srgbClr val="006666"/>
                </a:solidFill>
              </a:rPr>
              <a:t>myxedema</a:t>
            </a:r>
            <a:r>
              <a:rPr lang="en-US" sz="2400" b="1" dirty="0" smtClean="0">
                <a:solidFill>
                  <a:srgbClr val="006666"/>
                </a:solidFill>
              </a:rPr>
              <a:t> &amp; adrenal insufficiency)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Elderly are more  sensitive;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</a:rPr>
              <a:t>metabolism, lean body             </a:t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mass &amp; renal function </a:t>
            </a:r>
          </a:p>
          <a:p>
            <a:pPr lvl="0"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Not given infants, </a:t>
            </a:r>
            <a:r>
              <a:rPr lang="en-US" sz="2400" b="1" dirty="0" smtClean="0">
                <a:solidFill>
                  <a:srgbClr val="006260"/>
                </a:solidFill>
              </a:rPr>
              <a:t>neonates or </a:t>
            </a:r>
            <a:r>
              <a:rPr lang="en-US" sz="2400" b="1" dirty="0">
                <a:solidFill>
                  <a:srgbClr val="006260"/>
                </a:solidFill>
              </a:rPr>
              <a:t>during child </a:t>
            </a:r>
            <a:r>
              <a:rPr lang="en-US" sz="2400" b="1" dirty="0" smtClean="0">
                <a:solidFill>
                  <a:srgbClr val="006260"/>
                </a:solidFill>
              </a:rPr>
              <a:t>birth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   </a:t>
            </a:r>
            <a:br>
              <a:rPr lang="en-US" sz="2400" b="1" dirty="0" smtClean="0">
                <a:solidFill>
                  <a:srgbClr val="006260"/>
                </a:solidFill>
                <a:sym typeface="Wingdings 3"/>
              </a:rPr>
            </a:b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   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>
                <a:solidFill>
                  <a:srgbClr val="006260"/>
                </a:solidFill>
              </a:rPr>
              <a:t>conjugating capacity 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</a:t>
            </a:r>
            <a:r>
              <a:rPr lang="en-US" sz="2400" b="1" dirty="0">
                <a:solidFill>
                  <a:srgbClr val="006260"/>
                </a:solidFill>
                <a:sym typeface="Symbol" pitchFamily="18" charset="2"/>
              </a:rPr>
              <a:t>accumulate 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260"/>
                </a:solidFill>
                <a:sym typeface="Symbol" pitchFamily="18" charset="2"/>
              </a:rPr>
              <a:t>respiratory</a:t>
            </a:r>
            <a:endParaRPr lang="en-US" sz="2400" b="1" dirty="0" smtClean="0">
              <a:solidFill>
                <a:srgbClr val="006666"/>
              </a:solidFill>
            </a:endParaRP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With MAOIs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93513" y="381000"/>
            <a:ext cx="4145687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Contrindications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of Morphine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19600" y="3902764"/>
            <a:ext cx="4316296" cy="2809220"/>
            <a:chOff x="4648200" y="4048780"/>
            <a:chExt cx="4316296" cy="2809220"/>
          </a:xfrm>
        </p:grpSpPr>
        <p:sp>
          <p:nvSpPr>
            <p:cNvPr id="21" name="Rectangle 20"/>
            <p:cNvSpPr/>
            <p:nvPr/>
          </p:nvSpPr>
          <p:spPr>
            <a:xfrm>
              <a:off x="4648200" y="4343400"/>
              <a:ext cx="4114800" cy="25146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8163" y="4341927"/>
              <a:ext cx="4114800" cy="1477328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Symbol" pitchFamily="18" charset="2"/>
                </a:rPr>
                <a:t>m</a:t>
              </a: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 Agonist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Dependence &lt; morphine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Used in mild&amp; moderate pain, cough, diarrhea</a:t>
              </a:r>
              <a:endParaRPr lang="en-US" sz="2400" b="1" dirty="0">
                <a:solidFill>
                  <a:srgbClr val="00626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96200" y="4048780"/>
              <a:ext cx="1268296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Codeine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1000" y="4654584"/>
            <a:ext cx="3324952" cy="2057400"/>
            <a:chOff x="838200" y="4572000"/>
            <a:chExt cx="3324952" cy="2057400"/>
          </a:xfrm>
        </p:grpSpPr>
        <p:sp>
          <p:nvSpPr>
            <p:cNvPr id="20" name="Rectangle 19"/>
            <p:cNvSpPr/>
            <p:nvPr/>
          </p:nvSpPr>
          <p:spPr>
            <a:xfrm>
              <a:off x="838200" y="4837044"/>
              <a:ext cx="3124200" cy="17526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4805824"/>
              <a:ext cx="3124200" cy="1823576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Symbol" pitchFamily="18" charset="2"/>
                </a:rPr>
                <a:t>m</a:t>
              </a: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 agonist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Crosses BBB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Converted to morphine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No medical use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Strong addicting drug</a:t>
              </a:r>
              <a:endParaRPr lang="ar-SA" sz="2400" b="1" dirty="0" smtClean="0">
                <a:solidFill>
                  <a:srgbClr val="006260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71800" y="4572000"/>
              <a:ext cx="1191352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HEROIN</a:t>
              </a:r>
            </a:p>
          </p:txBody>
        </p:sp>
      </p:grpSp>
      <p:pic>
        <p:nvPicPr>
          <p:cNvPr id="24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543050"/>
            <a:ext cx="1447800" cy="231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 descr="babies_doctors_193969_tn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066800"/>
            <a:ext cx="316861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304800"/>
            <a:ext cx="1717137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Meperidine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453715"/>
            <a:ext cx="67056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514350"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analgesic,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constipating ,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depressant  on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faetal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respiration than morphine</a:t>
            </a:r>
          </a:p>
          <a:p>
            <a:pPr marL="0" marR="0" lvl="0" indent="-5143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Has atropine –like action / Smooth muscle relaxant</a:t>
            </a:r>
          </a:p>
          <a:p>
            <a:pPr marL="0" marR="0" lvl="0" indent="-5143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No  cough  suppressant effect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901521"/>
            <a:ext cx="12192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Actions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05200" y="304800"/>
            <a:ext cx="6248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42900"/>
            <a:r>
              <a:rPr lang="en-US" sz="2600" b="1" dirty="0" smtClean="0">
                <a:solidFill>
                  <a:srgbClr val="006260"/>
                </a:solidFill>
                <a:latin typeface="Arial Narrow" pitchFamily="34" charset="0"/>
              </a:rPr>
              <a:t>Synthetic  &gt; effective </a:t>
            </a:r>
            <a:r>
              <a:rPr lang="en-US" sz="2600" b="1" dirty="0" smtClean="0">
                <a:solidFill>
                  <a:srgbClr val="006260"/>
                </a:solidFill>
                <a:latin typeface="Symbol" pitchFamily="18" charset="2"/>
              </a:rPr>
              <a:t>k </a:t>
            </a:r>
            <a:r>
              <a:rPr lang="en-US" sz="2600" b="1" dirty="0" err="1" smtClean="0">
                <a:solidFill>
                  <a:srgbClr val="006260"/>
                </a:solidFill>
                <a:latin typeface="Arial Narrow" pitchFamily="34" charset="0"/>
              </a:rPr>
              <a:t>agonism</a:t>
            </a:r>
            <a:endParaRPr lang="en-US" sz="2600" b="1" dirty="0" smtClean="0">
              <a:solidFill>
                <a:srgbClr val="006260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04800"/>
            <a:ext cx="1511952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Pethidine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3620438"/>
            <a:ext cx="86106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As in morphine but not in cough &amp; diarrhea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Used in severe visceral pain; renal &amp; </a:t>
            </a: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biliary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colics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sm. relaxant) 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Used in obstetric analgesia (No </a:t>
            </a: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resp.)</a:t>
            </a:r>
          </a:p>
          <a:p>
            <a:pPr>
              <a:lnSpc>
                <a:spcPts val="2600"/>
              </a:lnSpc>
            </a:pP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Preanaesthetic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 medication ( better)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3068244"/>
            <a:ext cx="1524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689193"/>
            <a:ext cx="6781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Tremors, Convulsions, Hyperthermia, Hypotension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Burred vision, Dry mouth, Urine retention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Tolerance &amp; Addiction</a:t>
            </a:r>
            <a:endParaRPr lang="en-US" sz="25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5136998"/>
            <a:ext cx="762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263464"/>
            <a:ext cx="1721946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TRAMADOL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04800"/>
            <a:ext cx="70104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Synthetic, m agonist , 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potent, 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 NE &amp; 5HT also</a:t>
            </a:r>
            <a:endParaRPr lang="en-US" sz="2300" b="1" dirty="0" smtClean="0">
              <a:solidFill>
                <a:srgbClr val="006666"/>
              </a:solidFill>
              <a:latin typeface="Arial Narrow" pitchFamily="34" charset="0"/>
            </a:endParaRPr>
          </a:p>
          <a:p>
            <a:pPr lvl="0">
              <a:lnSpc>
                <a:spcPts val="28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  <a:endParaRPr lang="en-US" sz="2300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521" y="787758"/>
            <a:ext cx="6324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Can be given orally;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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 oral bioavailability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984018"/>
            <a:ext cx="858591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Seizures (not in epileptics), Nausea , Dry mouth</a:t>
            </a:r>
            <a:r>
              <a:rPr lang="en-US" sz="2300" dirty="0" smtClean="0">
                <a:solidFill>
                  <a:srgbClr val="006666"/>
                </a:solidFill>
                <a:latin typeface="Arial Narrow" pitchFamily="34" charset="0"/>
              </a:rPr>
              <a:t>,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Dizziness , Sedation</a:t>
            </a:r>
            <a:r>
              <a:rPr lang="en-US" sz="2300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Less  adverse  effects on respiratory &amp; C.V.S.</a:t>
            </a:r>
            <a:endParaRPr lang="en-US" sz="2300" dirty="0" smtClean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21" y="1369953"/>
            <a:ext cx="1498622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3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23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521" y="2104451"/>
            <a:ext cx="749311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3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</a:t>
            </a:r>
            <a:endParaRPr lang="en-US" sz="23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1371600"/>
            <a:ext cx="7467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Mild - moderate acute &amp; chronic visceral pain &amp; during  labor </a:t>
            </a:r>
            <a:endParaRPr lang="en-US" sz="2300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981980"/>
            <a:ext cx="135485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Fentanyl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00200" y="3022242"/>
            <a:ext cx="7543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/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Synthetic, </a:t>
            </a:r>
            <a:r>
              <a:rPr lang="en-US" sz="2400" b="1" dirty="0" smtClean="0">
                <a:solidFill>
                  <a:srgbClr val="006260"/>
                </a:solidFill>
                <a:latin typeface="Symbol" pitchFamily="18" charset="2"/>
              </a:rPr>
              <a:t>m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agonism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potency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&gt;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meperdine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&amp; morphine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52400" y="350520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Commonest analgesic supplement during anesthesia, IV or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intrathecal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To induce &amp; maintain anesthesia in poor-risk patients [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stabilizine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heart.]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In combination with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droperidol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as NEUROLEPTANALGESIA</a:t>
            </a:r>
            <a:endParaRPr lang="en-US" sz="2300" b="1" i="1" dirty="0" smtClean="0">
              <a:solidFill>
                <a:srgbClr val="00626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In cancer pain &amp; severe postoperative pain;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transdermal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patch changed every 72 hrs.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5253335"/>
            <a:ext cx="762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791200"/>
            <a:ext cx="845820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Mimic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opioid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agonists / respiratory depression most serious / CV effects are less.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Bradycardia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may still occur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2895600"/>
            <a:ext cx="9144000" cy="1588"/>
          </a:xfrm>
          <a:prstGeom prst="line">
            <a:avLst/>
          </a:prstGeom>
          <a:ln w="38100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486400"/>
            <a:ext cx="8610600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260"/>
                </a:solidFill>
                <a:sym typeface="Wingdings 3"/>
              </a:rPr>
              <a:t>In non addicts, it causes tolerance &amp; dependence but not as severe as that of morphine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279042"/>
            <a:ext cx="1872629" cy="477054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 marR="0" lvl="0" indent="0" fontAlgn="auto">
              <a:lnSpc>
                <a:spcPts val="29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METHADONE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5405" y="197166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Synthetic,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- Weaker Agonist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, t½ 55 h.</a:t>
            </a:r>
          </a:p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Used to treat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withdrawal.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400" y="1001777"/>
            <a:ext cx="899160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Firm occupancy of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receptors by methadone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desire for other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intake, because it is producing an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effect that stop withdrawal manifestations. With time addicts improve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600" b="1" dirty="0" smtClean="0">
                <a:solidFill>
                  <a:srgbClr val="006260"/>
                </a:solidFill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craving </a:t>
            </a:r>
            <a:endParaRPr lang="en-US" sz="26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pic>
        <p:nvPicPr>
          <p:cNvPr id="31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2" cstate="print"/>
          <a:srcRect r="3068" b="2847"/>
          <a:stretch>
            <a:fillRect/>
          </a:stretch>
        </p:blipFill>
        <p:spPr bwMode="auto">
          <a:xfrm>
            <a:off x="533400" y="2286000"/>
            <a:ext cx="7608276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oading Image"/>
          <p:cNvPicPr>
            <a:picLocks noChangeAspect="1" noChangeArrowheads="1"/>
          </p:cNvPicPr>
          <p:nvPr/>
        </p:nvPicPr>
        <p:blipFill>
          <a:blip r:embed="rId2" cstate="print"/>
          <a:srcRect l="4085" t="39615" r="2935" b="21016"/>
          <a:stretch>
            <a:fillRect/>
          </a:stretch>
        </p:blipFill>
        <p:spPr bwMode="auto">
          <a:xfrm>
            <a:off x="0" y="5105401"/>
            <a:ext cx="9144000" cy="1752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238780"/>
            <a:ext cx="502983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Antagonizing Acute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Toxicity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1219200"/>
            <a:ext cx="7177568" cy="4419600"/>
            <a:chOff x="990600" y="838200"/>
            <a:chExt cx="7177568" cy="4419600"/>
          </a:xfrm>
        </p:grpSpPr>
        <p:pic>
          <p:nvPicPr>
            <p:cNvPr id="3" name="Picture 4" descr="http://issues05.emcdda.europa.eu/en/images/bupfig01-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838200"/>
              <a:ext cx="7177568" cy="44196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3745605" y="964842"/>
              <a:ext cx="1694695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Nalorphine</a:t>
              </a:r>
              <a:endPara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964842"/>
              <a:ext cx="1447832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Symbol" pitchFamily="18" charset="2"/>
                </a:rPr>
                <a:t>Naloxone</a:t>
              </a:r>
              <a:endPara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924580"/>
              <a:ext cx="1475084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Morphine</a:t>
              </a:r>
              <a:endPara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219200"/>
            <a:ext cx="8534400" cy="2362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Used to treat respiratory depression caused by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overdose &amp; to reverse the effect of analgesia on the respiration of the new born baby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Effect lasts only for 2-4 hours.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Precipitates withdrawal syndrome in addicts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81000"/>
            <a:ext cx="1447832" cy="464230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Symbol" pitchFamily="18" charset="2"/>
              </a:rPr>
              <a:t>Naloxone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505200"/>
            <a:ext cx="1653851" cy="464230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Symbol" pitchFamily="18" charset="2"/>
              </a:rPr>
              <a:t>Naltrexone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4038600"/>
            <a:ext cx="8534400" cy="990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Very similar to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naloxone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but with longer duration of action [t½=10h]  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838200"/>
            <a:ext cx="8534400" cy="609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 smtClean="0">
                <a:solidFill>
                  <a:srgbClr val="006666"/>
                </a:solidFill>
                <a:sym typeface="Symbol" pitchFamily="18" charset="2"/>
              </a:rPr>
              <a:t>P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ure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antagonist.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562" y="152400"/>
            <a:ext cx="502983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Antagonizing Acute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Toxicity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000">
              <a:srgbClr val="003300"/>
            </a:gs>
            <a:gs pos="24000">
              <a:srgbClr val="003300">
                <a:alpha val="67000"/>
              </a:srgbClr>
            </a:gs>
            <a:gs pos="48000">
              <a:srgbClr val="003300">
                <a:alpha val="46000"/>
              </a:srgbClr>
            </a:gs>
            <a:gs pos="60000">
              <a:srgbClr val="FFFF99"/>
            </a:gs>
            <a:gs pos="100000">
              <a:srgbClr val="FFE98B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1.trekearth.com/photos/10285/poiies.jpg"/>
          <p:cNvPicPr>
            <a:picLocks noChangeAspect="1" noChangeArrowheads="1"/>
          </p:cNvPicPr>
          <p:nvPr/>
        </p:nvPicPr>
        <p:blipFill>
          <a:blip r:embed="rId2" cstate="print"/>
          <a:srcRect l="2702" t="3402" r="1843" b="3044"/>
          <a:stretch>
            <a:fillRect/>
          </a:stretch>
        </p:blipFill>
        <p:spPr bwMode="auto">
          <a:xfrm>
            <a:off x="533400" y="1981200"/>
            <a:ext cx="8077200" cy="4191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10385" y="505361"/>
            <a:ext cx="5495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rgbClr val="3A3ACE">
                  <a:alpha val="85000"/>
                </a:srgbClr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 l="55762" t="53621" r="16664" b="3841"/>
          <a:stretch>
            <a:fillRect/>
          </a:stretch>
        </p:blipFill>
        <p:spPr bwMode="auto">
          <a:xfrm>
            <a:off x="3276600" y="2390775"/>
            <a:ext cx="2667000" cy="2333625"/>
          </a:xfrm>
          <a:prstGeom prst="diamond">
            <a:avLst/>
          </a:prstGeom>
          <a:noFill/>
          <a:ln>
            <a:noFill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62000" y="737764"/>
            <a:ext cx="2438400" cy="717065"/>
            <a:chOff x="34844" y="2856707"/>
            <a:chExt cx="1764926" cy="779796"/>
          </a:xfrm>
          <a:solidFill>
            <a:srgbClr val="0000FF"/>
          </a:solidFill>
        </p:grpSpPr>
        <p:cxnSp>
          <p:nvCxnSpPr>
            <p:cNvPr id="5" name="Straight Arrow Connector 4"/>
            <p:cNvCxnSpPr/>
            <p:nvPr/>
          </p:nvCxnSpPr>
          <p:spPr bwMode="auto">
            <a:xfrm rot="5400000">
              <a:off x="621259" y="3008562"/>
              <a:ext cx="305297" cy="158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 bwMode="auto">
            <a:xfrm>
              <a:off x="34844" y="3187444"/>
              <a:ext cx="1764926" cy="44905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 smtClean="0">
                  <a:latin typeface="Bernard MT Condensed" pitchFamily="18" charset="0"/>
                </a:rPr>
                <a:t>Noniceptive</a:t>
              </a:r>
              <a:r>
                <a:rPr lang="en-US" sz="2400" dirty="0" smtClean="0">
                  <a:latin typeface="Bernard MT Condensed" pitchFamily="18" charset="0"/>
                </a:rPr>
                <a:t>  Pain</a:t>
              </a:r>
              <a:endParaRPr lang="en-US" sz="2400" dirty="0">
                <a:latin typeface="Bernard MT Condensed" pitchFamily="18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 rot="5400000">
            <a:off x="7224376" y="864829"/>
            <a:ext cx="280738" cy="2193"/>
          </a:xfrm>
          <a:prstGeom prst="straightConnector1">
            <a:avLst/>
          </a:prstGeom>
          <a:solidFill>
            <a:srgbClr val="0000FF"/>
          </a:solidFill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5486400" y="1029688"/>
            <a:ext cx="3429000" cy="412934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Bernard MT Condensed" pitchFamily="18" charset="0"/>
              </a:rPr>
              <a:t>Neuropathic as Cancer Pain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4517674" y="663248"/>
            <a:ext cx="107976" cy="6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752600" y="749968"/>
            <a:ext cx="5638800" cy="1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1"/>
          <p:cNvGrpSpPr/>
          <p:nvPr/>
        </p:nvGrpSpPr>
        <p:grpSpPr>
          <a:xfrm>
            <a:off x="381001" y="1732547"/>
            <a:ext cx="2743199" cy="1391400"/>
            <a:chOff x="381001" y="2494547"/>
            <a:chExt cx="2743199" cy="1391400"/>
          </a:xfrm>
        </p:grpSpPr>
        <p:grpSp>
          <p:nvGrpSpPr>
            <p:cNvPr id="16" name="Group 65"/>
            <p:cNvGrpSpPr/>
            <p:nvPr/>
          </p:nvGrpSpPr>
          <p:grpSpPr>
            <a:xfrm>
              <a:off x="381001" y="2494547"/>
              <a:ext cx="1142999" cy="693671"/>
              <a:chOff x="152401" y="2057400"/>
              <a:chExt cx="1142999" cy="753129"/>
            </a:xfrm>
          </p:grpSpPr>
          <p:sp>
            <p:nvSpPr>
              <p:cNvPr id="23" name="TextBox 22"/>
              <p:cNvSpPr txBox="1"/>
              <p:nvPr/>
            </p:nvSpPr>
            <p:spPr bwMode="auto">
              <a:xfrm>
                <a:off x="152401" y="2362200"/>
                <a:ext cx="1142999" cy="44832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NSAIDs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rot="5400000">
                <a:off x="469355" y="22087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>
              <a:off x="838200" y="2520868"/>
              <a:ext cx="2286000" cy="14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66"/>
            <p:cNvGrpSpPr/>
            <p:nvPr/>
          </p:nvGrpSpPr>
          <p:grpSpPr>
            <a:xfrm>
              <a:off x="685801" y="2522330"/>
              <a:ext cx="1295399" cy="1363617"/>
              <a:chOff x="457201" y="2087564"/>
              <a:chExt cx="1295399" cy="1480499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1157686" y="2605485"/>
                <a:ext cx="1037429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 bwMode="auto">
              <a:xfrm>
                <a:off x="457201" y="3119735"/>
                <a:ext cx="12953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OPIOIDS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9" name="Group 67"/>
          <p:cNvGrpSpPr/>
          <p:nvPr/>
        </p:nvGrpSpPr>
        <p:grpSpPr>
          <a:xfrm>
            <a:off x="1066800" y="1732547"/>
            <a:ext cx="2058988" cy="2105616"/>
            <a:chOff x="838200" y="2057400"/>
            <a:chExt cx="2058988" cy="2286097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838200" y="3895169"/>
              <a:ext cx="2057399" cy="4483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Adjunctive</a:t>
              </a:r>
              <a:endParaRPr lang="en-US" sz="2400" b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1981994" y="2971006"/>
              <a:ext cx="1828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Picture 2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820153"/>
            <a:ext cx="1485900" cy="2193257"/>
          </a:xfrm>
          <a:prstGeom prst="ellipse">
            <a:avLst/>
          </a:prstGeom>
          <a:noFill/>
        </p:spPr>
      </p:pic>
      <p:grpSp>
        <p:nvGrpSpPr>
          <p:cNvPr id="20" name="Group 83"/>
          <p:cNvGrpSpPr/>
          <p:nvPr/>
        </p:nvGrpSpPr>
        <p:grpSpPr>
          <a:xfrm>
            <a:off x="5029201" y="1676400"/>
            <a:ext cx="2666999" cy="2105615"/>
            <a:chOff x="5105401" y="2438400"/>
            <a:chExt cx="2666999" cy="2286096"/>
          </a:xfrm>
        </p:grpSpPr>
        <p:cxnSp>
          <p:nvCxnSpPr>
            <p:cNvPr id="62" name="Straight Arrow Connector 61"/>
            <p:cNvCxnSpPr/>
            <p:nvPr/>
          </p:nvCxnSpPr>
          <p:spPr>
            <a:xfrm rot="5400000">
              <a:off x="5182395" y="3352006"/>
              <a:ext cx="1828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5105401" y="4276168"/>
              <a:ext cx="2666999" cy="4483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Adjunctive</a:t>
              </a:r>
              <a:endParaRPr lang="en-US" sz="2400" b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1" name="Group 75"/>
          <p:cNvGrpSpPr/>
          <p:nvPr/>
        </p:nvGrpSpPr>
        <p:grpSpPr>
          <a:xfrm>
            <a:off x="6019800" y="1676400"/>
            <a:ext cx="2971800" cy="1391400"/>
            <a:chOff x="6019800" y="2438400"/>
            <a:chExt cx="2971800" cy="1391400"/>
          </a:xfrm>
        </p:grpSpPr>
        <p:grpSp>
          <p:nvGrpSpPr>
            <p:cNvPr id="22" name="Group 84"/>
            <p:cNvGrpSpPr/>
            <p:nvPr/>
          </p:nvGrpSpPr>
          <p:grpSpPr>
            <a:xfrm>
              <a:off x="6858002" y="2466182"/>
              <a:ext cx="1295399" cy="1363618"/>
              <a:chOff x="6934202" y="2468564"/>
              <a:chExt cx="1295399" cy="1480499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 rot="5400000">
                <a:off x="6644086" y="2986485"/>
                <a:ext cx="1037429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 bwMode="auto">
              <a:xfrm>
                <a:off x="6934202" y="3500735"/>
                <a:ext cx="12953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OPIOIDS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5" name="Group 64"/>
            <p:cNvGrpSpPr/>
            <p:nvPr/>
          </p:nvGrpSpPr>
          <p:grpSpPr>
            <a:xfrm>
              <a:off x="7848601" y="2438400"/>
              <a:ext cx="1142999" cy="693670"/>
              <a:chOff x="8382001" y="2438400"/>
              <a:chExt cx="1142999" cy="753127"/>
            </a:xfrm>
          </p:grpSpPr>
          <p:sp>
            <p:nvSpPr>
              <p:cNvPr id="51" name="TextBox 50"/>
              <p:cNvSpPr txBox="1"/>
              <p:nvPr/>
            </p:nvSpPr>
            <p:spPr bwMode="auto">
              <a:xfrm>
                <a:off x="8382001" y="2743199"/>
                <a:ext cx="11429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NSAIDs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 bwMode="auto">
              <a:xfrm rot="5400000">
                <a:off x="8698955" y="25897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>
              <a:off x="6019800" y="2464720"/>
              <a:ext cx="2286000" cy="14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0" y="4114800"/>
            <a:ext cx="9144000" cy="412934"/>
          </a:xfrm>
          <a:prstGeom prst="rect">
            <a:avLst/>
          </a:prstGeom>
          <a:solidFill>
            <a:srgbClr val="D9FFFF"/>
          </a:solidFill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ANALGESICS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Used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to induce ANALGESIA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4648200"/>
            <a:ext cx="9144000" cy="45140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</a:rPr>
              <a:t>A state in which a painful stimuli is modulated; though perceived but felt no more painful.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4200" y="152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TREATMENT OF PAIN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1000" y="5932141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For Mild To Moderate Dull Aching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5233599"/>
            <a:ext cx="2971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NSAIDs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53000" y="5233599"/>
            <a:ext cx="3886200" cy="914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OPIOIDS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81600" y="6027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For Moderate  To Severe</a:t>
            </a:r>
          </a:p>
          <a:p>
            <a:pPr algn="ctr"/>
            <a:r>
              <a:rPr lang="en-US" sz="2400" dirty="0" smtClean="0">
                <a:latin typeface="Bernard MT Condensed" pitchFamily="18" charset="0"/>
              </a:rPr>
              <a:t>&gt; Visceral 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90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It contains a mixture </a:t>
            </a:r>
            <a:r>
              <a:rPr lang="en-US" sz="2400" b="1" dirty="0">
                <a:solidFill>
                  <a:schemeClr val="bg1"/>
                </a:solidFill>
              </a:rPr>
              <a:t>of alkaloids, the principal components being</a:t>
            </a:r>
          </a:p>
          <a:p>
            <a:r>
              <a:rPr lang="en-US" sz="2400" b="1" u="sng" dirty="0">
                <a:solidFill>
                  <a:srgbClr val="006699"/>
                </a:solidFill>
              </a:rPr>
              <a:t>morphine, codeine </a:t>
            </a:r>
            <a:r>
              <a:rPr lang="en-US" sz="2400" b="1" dirty="0" smtClean="0">
                <a:solidFill>
                  <a:schemeClr val="bg1"/>
                </a:solidFill>
              </a:rPr>
              <a:t>&amp; </a:t>
            </a:r>
            <a:r>
              <a:rPr lang="en-US" sz="2400" b="1" dirty="0" err="1" smtClean="0">
                <a:solidFill>
                  <a:schemeClr val="bg1"/>
                </a:solidFill>
              </a:rPr>
              <a:t>papaverine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Derived </a:t>
            </a:r>
            <a:r>
              <a:rPr lang="en-US" sz="2400" b="1" dirty="0">
                <a:solidFill>
                  <a:schemeClr val="bg1"/>
                </a:solidFill>
              </a:rPr>
              <a:t>from the dried milky </a:t>
            </a:r>
            <a:r>
              <a:rPr lang="en-US" sz="2400" b="1" dirty="0" smtClean="0">
                <a:solidFill>
                  <a:schemeClr val="bg1"/>
                </a:solidFill>
              </a:rPr>
              <a:t>juice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exuded </a:t>
            </a:r>
            <a:r>
              <a:rPr lang="en-US" sz="2400" b="1" dirty="0" smtClean="0">
                <a:solidFill>
                  <a:schemeClr val="bg1"/>
                </a:solidFill>
              </a:rPr>
              <a:t>by incised </a:t>
            </a:r>
            <a:r>
              <a:rPr lang="en-US" sz="2400" b="1" dirty="0">
                <a:solidFill>
                  <a:schemeClr val="bg1"/>
                </a:solidFill>
              </a:rPr>
              <a:t>seed capsules of a species of poppy, </a:t>
            </a:r>
            <a:r>
              <a:rPr lang="en-US" sz="2400" b="1" i="1" dirty="0" err="1">
                <a:solidFill>
                  <a:schemeClr val="bg1"/>
                </a:solidFill>
              </a:rPr>
              <a:t>Papaver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somniferum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63148"/>
            <a:ext cx="4114800" cy="5029200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4648200" y="162580"/>
            <a:ext cx="4495800" cy="523220"/>
          </a:xfrm>
          <a:prstGeom prst="rect">
            <a:avLst/>
          </a:prstGeom>
          <a:solidFill>
            <a:srgbClr val="D9FFFF"/>
          </a:solidFill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ANALGESICS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 OPIOIDS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52400"/>
            <a:ext cx="1394934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OPIOIDS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990600" y="3240156"/>
            <a:ext cx="685800" cy="16002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3434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Mimic action of endogenous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opioids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</a:p>
          <a:p>
            <a:r>
              <a:rPr lang="en-US" sz="2400" b="1" u="sng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Endorphins, </a:t>
            </a:r>
            <a:r>
              <a:rPr lang="en-US" sz="2400" b="1" u="sng" dirty="0" err="1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Dynorphins,Enkephalins</a:t>
            </a:r>
            <a:endParaRPr lang="en-US" sz="2400" b="1" u="sng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646003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Act on endogenous </a:t>
            </a:r>
            <a:r>
              <a:rPr lang="en-US" sz="2400" b="1" dirty="0" err="1" smtClean="0">
                <a:solidFill>
                  <a:schemeClr val="bg1"/>
                </a:solidFill>
              </a:rPr>
              <a:t>opioid</a:t>
            </a:r>
            <a:r>
              <a:rPr lang="en-US" sz="2400" b="1" dirty="0" smtClean="0">
                <a:solidFill>
                  <a:schemeClr val="bg1"/>
                </a:solidFill>
              </a:rPr>
              <a:t> receptors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  mu, delta, kappa, sigma </a:t>
            </a:r>
            <a:endParaRPr lang="en-US" sz="24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2134137" y="4229100"/>
            <a:ext cx="609600" cy="23622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578" name="Picture 2" descr="http://images.google.com/images?q=tbn:Lj6SQW6XHdzONM::https://amsu-health-6r.wikispaces.com/file/view/opium.jpg/33529899/opium.jpg">
            <a:hlinkClick r:id="rId3" tooltip="amsu-health-6R - Narcotics. Poppy Plan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90599"/>
            <a:ext cx="1981200" cy="2517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304800"/>
            <a:ext cx="7396577" cy="492443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Functions mediated by endogenous OPIOIDS  RECEPTORS</a:t>
            </a:r>
            <a:endParaRPr 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838200"/>
            <a:ext cx="8839200" cy="392907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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supraspinal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analgesia, respiratory depression, euphoria,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physical dependence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spinal analgesia, respiratory depression,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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GIT motility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 spinal analgesia, sedation, pupil constriction,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dysphoria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All of them typical G-protein coupled receptors.</a:t>
            </a:r>
            <a:endParaRPr kumimoji="0" lang="en-US" sz="26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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dysphoria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 hallucination , pupil dilation, anxiety bad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dreams,…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sym typeface="Symbol" pitchFamily="18" charset="2"/>
              </a:rPr>
              <a:t>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It is not a true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receptor, as it binds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psychotomimetic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drugs.   </a:t>
            </a:r>
            <a:b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Exceptionally of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only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benzomorphans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binds to it.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953000"/>
            <a:ext cx="9144000" cy="1905000"/>
            <a:chOff x="0" y="4724400"/>
            <a:chExt cx="7543800" cy="2133600"/>
          </a:xfrm>
        </p:grpSpPr>
        <p:pic>
          <p:nvPicPr>
            <p:cNvPr id="4" name="Picture 4" descr="http://medicineworld.org/images/blogs/11-2009/morphine-1044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724400"/>
              <a:ext cx="3810000" cy="2133600"/>
            </a:xfrm>
            <a:prstGeom prst="rect">
              <a:avLst/>
            </a:prstGeom>
            <a:noFill/>
          </p:spPr>
        </p:pic>
        <p:pic>
          <p:nvPicPr>
            <p:cNvPr id="5" name="Picture 4" descr="http://medicineworld.org/images/blogs/11-2009/morphine-1044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4724400"/>
              <a:ext cx="3810000" cy="213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990600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their source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Natural  ( Morphine)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Semisynthetic</a:t>
            </a:r>
            <a:r>
              <a:rPr lang="en-US" sz="2400" b="1" dirty="0" smtClean="0">
                <a:solidFill>
                  <a:schemeClr val="bg1"/>
                </a:solidFill>
              </a:rPr>
              <a:t> ( </a:t>
            </a:r>
            <a:r>
              <a:rPr lang="en-US" sz="2400" b="1" dirty="0" err="1" smtClean="0">
                <a:solidFill>
                  <a:schemeClr val="bg1"/>
                </a:solidFill>
              </a:rPr>
              <a:t>Codine</a:t>
            </a:r>
            <a:r>
              <a:rPr lang="en-US" sz="2400" b="1" dirty="0" smtClean="0">
                <a:solidFill>
                  <a:schemeClr val="bg1"/>
                </a:solidFill>
              </a:rPr>
              <a:t> )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Synthetic ( </a:t>
            </a:r>
            <a:r>
              <a:rPr lang="en-US" sz="2400" b="1" dirty="0" err="1" smtClean="0">
                <a:solidFill>
                  <a:schemeClr val="bg1"/>
                </a:solidFill>
              </a:rPr>
              <a:t>Mepiridine</a:t>
            </a:r>
            <a:r>
              <a:rPr lang="en-US" sz="2400" b="1" dirty="0" smtClean="0">
                <a:solidFill>
                  <a:schemeClr val="bg1"/>
                </a:solidFill>
              </a:rPr>
              <a:t>,  Methadone, </a:t>
            </a:r>
            <a:r>
              <a:rPr lang="en-US" sz="2400" b="1" dirty="0" err="1" smtClean="0">
                <a:solidFill>
                  <a:schemeClr val="bg1"/>
                </a:solidFill>
              </a:rPr>
              <a:t>Fentanyl</a:t>
            </a:r>
            <a:r>
              <a:rPr lang="en-US" sz="2400" b="1" dirty="0" smtClean="0">
                <a:solidFill>
                  <a:schemeClr val="bg1"/>
                </a:solidFill>
              </a:rPr>
              <a:t>,   </a:t>
            </a:r>
            <a:r>
              <a:rPr lang="en-US" sz="2400" b="1" dirty="0" err="1" smtClean="0">
                <a:solidFill>
                  <a:schemeClr val="bg1"/>
                </a:solidFill>
              </a:rPr>
              <a:t>Tramadol</a:t>
            </a:r>
            <a:r>
              <a:rPr lang="en-US" sz="2400" b="1" dirty="0" smtClean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667000"/>
            <a:ext cx="8534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agonistic/antagonistic actions at receptors: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Agonists;</a:t>
            </a:r>
            <a:r>
              <a:rPr lang="en-US" sz="2400" b="1" dirty="0" smtClean="0">
                <a:solidFill>
                  <a:schemeClr val="bg1"/>
                </a:solidFill>
              </a:rPr>
              <a:t> Morphine, Codeine, </a:t>
            </a:r>
            <a:r>
              <a:rPr lang="en-US" sz="2400" b="1" dirty="0" err="1" smtClean="0">
                <a:solidFill>
                  <a:schemeClr val="bg1"/>
                </a:solidFill>
              </a:rPr>
              <a:t>Pethidine</a:t>
            </a:r>
            <a:r>
              <a:rPr lang="en-US" sz="2400" b="1" dirty="0" smtClean="0">
                <a:solidFill>
                  <a:schemeClr val="bg1"/>
                </a:solidFill>
              </a:rPr>
              <a:t>, Methadone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err="1" smtClean="0">
                <a:solidFill>
                  <a:schemeClr val="bg1"/>
                </a:solidFill>
              </a:rPr>
              <a:t>Fentanyl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Tramadol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Loperamide</a:t>
            </a:r>
            <a:r>
              <a:rPr lang="en-US" sz="2400" b="1" dirty="0" smtClean="0">
                <a:solidFill>
                  <a:schemeClr val="bg1"/>
                </a:solidFill>
              </a:rPr>
              <a:t> [no BBB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 diarrhea</a:t>
            </a:r>
            <a:r>
              <a:rPr lang="en-US" sz="2400" b="1" dirty="0" smtClean="0">
                <a:solidFill>
                  <a:schemeClr val="bg1"/>
                </a:solidFill>
              </a:rPr>
              <a:t>]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Mixed agonists /antagonists;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Pentazosine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Buprenorphine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Pure antagonist;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Nalaxone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Naltraxone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Nalmefene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5257800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CLASSIFICATION OF OPOID ANALGESICS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661452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their specificity of action on receptors:</a:t>
            </a:r>
          </a:p>
        </p:txBody>
      </p:sp>
      <p:sp>
        <p:nvSpPr>
          <p:cNvPr id="8" name="Chevron 7"/>
          <p:cNvSpPr/>
          <p:nvPr/>
        </p:nvSpPr>
        <p:spPr>
          <a:xfrm rot="10800000" flipH="1">
            <a:off x="63246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10800000" flipH="1">
            <a:off x="69342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10800000" flipH="1">
            <a:off x="75438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10800000" flipH="1">
            <a:off x="81534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7FFFB"/>
              </a:clrFrom>
              <a:clrTo>
                <a:srgbClr val="D7FFFB">
                  <a:alpha val="0"/>
                </a:srgbClr>
              </a:clrTo>
            </a:clrChange>
            <a:lum bright="-10000" contrast="20000"/>
          </a:blip>
          <a:srcRect b="11364"/>
          <a:stretch>
            <a:fillRect/>
          </a:stretch>
        </p:blipFill>
        <p:spPr bwMode="auto">
          <a:xfrm>
            <a:off x="76200" y="192156"/>
            <a:ext cx="8991600" cy="6400800"/>
          </a:xfrm>
          <a:prstGeom prst="rect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5712" y="351184"/>
            <a:ext cx="8839200" cy="783773"/>
          </a:xfrm>
          <a:prstGeom prst="rect">
            <a:avLst/>
          </a:prstGeom>
        </p:spPr>
        <p:txBody>
          <a:bodyPr/>
          <a:lstStyle/>
          <a:p>
            <a:pPr lvl="0" indent="-342900">
              <a:lnSpc>
                <a:spcPts val="2600"/>
              </a:lnSpc>
              <a:buBlip>
                <a:blip r:embed="rId2"/>
              </a:buBlip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Binding to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presynaptic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opioid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receptors coupled to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 AC &amp; </a:t>
            </a:r>
            <a:r>
              <a:rPr lang="en-US" sz="2400" b="1" dirty="0" err="1" smtClean="0">
                <a:solidFill>
                  <a:schemeClr val="bg1"/>
                </a:solidFill>
                <a:sym typeface="Wingdings 3"/>
              </a:rPr>
              <a:t>cAMP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 voltage-gated  Ca</a:t>
            </a:r>
            <a:r>
              <a:rPr lang="en-US" sz="2400" b="1" baseline="30000" dirty="0" smtClean="0">
                <a:solidFill>
                  <a:schemeClr val="bg1"/>
                </a:solidFill>
                <a:sym typeface="Wingdings 3"/>
              </a:rPr>
              <a:t>2+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channels  excitatory transmitter.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881812"/>
            <a:ext cx="8686800" cy="116618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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f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iring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nociceptive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pathways converging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Periaqueductal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GM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allow for inhibitory firing along the descending pathway returning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dorsal horn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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1" y="5310808"/>
            <a:ext cx="3124199" cy="1200329"/>
          </a:xfrm>
          <a:prstGeom prst="rect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A3FF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CELLULAR MECHANISM OF ACTION OF AGONISTS &amp; ANTAGONISTS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340" y="109662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Binding to postsynaptic opening of K channels neuronal excitability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0" y="3810000"/>
            <a:ext cx="5980138" cy="2945296"/>
            <a:chOff x="3048000" y="3810000"/>
            <a:chExt cx="5980138" cy="294529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841" t="39313" r="2961" b="7379"/>
            <a:stretch>
              <a:fillRect/>
            </a:stretch>
          </p:blipFill>
          <p:spPr bwMode="auto">
            <a:xfrm>
              <a:off x="3048000" y="3810000"/>
              <a:ext cx="5980138" cy="2945296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3048000" y="3810000"/>
              <a:ext cx="3124200" cy="707886"/>
            </a:xfrm>
            <a:prstGeom prst="rect">
              <a:avLst/>
            </a:prstGeom>
            <a:solidFill>
              <a:srgbClr val="0066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Narrow" pitchFamily="34" charset="0"/>
                </a:rPr>
                <a:t>Morphine, Heroin, </a:t>
              </a:r>
              <a:r>
                <a:rPr lang="en-US" sz="2000" b="1" dirty="0" err="1" smtClean="0">
                  <a:latin typeface="Arial Narrow" pitchFamily="34" charset="0"/>
                </a:rPr>
                <a:t>Pethadine</a:t>
              </a:r>
              <a:r>
                <a:rPr lang="en-US" sz="2000" b="1" dirty="0" smtClean="0">
                  <a:latin typeface="Arial Narrow" pitchFamily="34" charset="0"/>
                </a:rPr>
                <a:t>,</a:t>
              </a:r>
            </a:p>
            <a:p>
              <a:r>
                <a:rPr lang="en-US" sz="2000" b="1" dirty="0" smtClean="0">
                  <a:latin typeface="Arial Narrow" pitchFamily="34" charset="0"/>
                </a:rPr>
                <a:t>Codeine, </a:t>
              </a:r>
              <a:r>
                <a:rPr lang="en-US" sz="2000" b="1" dirty="0" err="1" smtClean="0">
                  <a:latin typeface="Arial Narrow" pitchFamily="34" charset="0"/>
                </a:rPr>
                <a:t>Fentanyl</a:t>
              </a:r>
              <a:endParaRPr lang="en-US" sz="2000" b="1" dirty="0">
                <a:latin typeface="Arial Narrow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2971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Also inhibit pain transmission by acting directly on the dorsal horn, and by 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 excitation of peripheral </a:t>
            </a:r>
            <a:r>
              <a:rPr lang="en-US" sz="2400" b="1" dirty="0" err="1" smtClean="0">
                <a:solidFill>
                  <a:srgbClr val="006666"/>
                </a:solidFill>
                <a:latin typeface="Arial Narrow" pitchFamily="34" charset="0"/>
              </a:rPr>
              <a:t>nociceptive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 afferent </a:t>
            </a:r>
            <a:r>
              <a:rPr lang="en-US" sz="2400" b="1" dirty="0" err="1" smtClean="0">
                <a:solidFill>
                  <a:srgbClr val="006666"/>
                </a:solidFill>
                <a:latin typeface="Arial Narrow" pitchFamily="34" charset="0"/>
              </a:rPr>
              <a:t>neurones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26182" y="1981200"/>
            <a:ext cx="3865418" cy="47244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228600" y="238780"/>
            <a:ext cx="5708614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Pharmacodynamic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Actions of Morphine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8600" y="801756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 Analgesia [in acute &amp; chronic pain]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 Euphoria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powerful sense of contentment &amp; well being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 Respiratory depression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pCO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8600" y="1828800"/>
            <a:ext cx="4929222" cy="5029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 Depression of cough reflexes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5- Nausea &amp; vomiting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CRTZ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 Pin point pupil:- due to stimulation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occulomotor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  <a:t>m, k </a:t>
            </a:r>
            <a:b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</a:b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  <a:t>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effects. 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iagnostic 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7- Effects on GIT:-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in tone motility 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severe constipation 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pressure in 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biliary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tract + </a:t>
            </a:r>
            <a:b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</a:b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     constriction of </a:t>
            </a:r>
            <a:r>
              <a:rPr lang="en-US" sz="2400" b="1" dirty="0" err="1" smtClean="0">
                <a:solidFill>
                  <a:srgbClr val="006666"/>
                </a:solidFill>
                <a:sym typeface="Symbol" pitchFamily="18" charset="2"/>
              </a:rPr>
              <a:t>biliary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sphincter 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 contraction of gall bladder 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 Releases histamine from mast cells</a:t>
            </a:r>
          </a:p>
          <a:p>
            <a:r>
              <a:rPr lang="en-US" sz="2400" b="1" dirty="0">
                <a:solidFill>
                  <a:srgbClr val="006666"/>
                </a:solidFill>
              </a:rPr>
              <a:t>9-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</a:rPr>
              <a:t>LH</a:t>
            </a:r>
            <a:r>
              <a:rPr lang="en-US" sz="2400" b="1" dirty="0">
                <a:solidFill>
                  <a:srgbClr val="006666"/>
                </a:solidFill>
              </a:rPr>
              <a:t>, FSH, ACTH , </a:t>
            </a:r>
            <a:r>
              <a:rPr lang="en-US" sz="2400" b="1" dirty="0" smtClean="0">
                <a:solidFill>
                  <a:srgbClr val="006666"/>
                </a:solidFill>
              </a:rPr>
              <a:t>testosterone       </a:t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</a:t>
            </a:r>
            <a:r>
              <a:rPr lang="en-US" sz="2400" b="1" dirty="0" err="1" smtClean="0">
                <a:solidFill>
                  <a:srgbClr val="006666"/>
                </a:solidFill>
              </a:rPr>
              <a:t>Prolactin</a:t>
            </a:r>
            <a:r>
              <a:rPr lang="en-US" sz="2400" b="1" dirty="0">
                <a:solidFill>
                  <a:srgbClr val="006666"/>
                </a:solidFill>
              </a:rPr>
              <a:t>, </a:t>
            </a:r>
            <a:r>
              <a:rPr lang="en-US" sz="2400" b="1" dirty="0" smtClean="0">
                <a:solidFill>
                  <a:srgbClr val="006666"/>
                </a:solidFill>
              </a:rPr>
              <a:t>GH, ADH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lang="en-US" sz="2400" b="1" dirty="0">
                <a:solidFill>
                  <a:srgbClr val="006666"/>
                </a:solidFill>
              </a:rPr>
              <a:t>urine </a:t>
            </a:r>
            <a:r>
              <a:rPr lang="en-US" sz="2400" b="1" dirty="0" smtClean="0">
                <a:solidFill>
                  <a:srgbClr val="006666"/>
                </a:solidFill>
              </a:rPr>
              <a:t/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  retention</a:t>
            </a:r>
            <a:endParaRPr lang="ar-SA" sz="2400" b="1" dirty="0">
              <a:solidFill>
                <a:srgbClr val="006666"/>
              </a:solidFill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431442"/>
            <a:ext cx="3505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3048000"/>
            <a:ext cx="7315200" cy="3124200"/>
            <a:chOff x="609600" y="2590800"/>
            <a:chExt cx="8305800" cy="3733800"/>
          </a:xfrm>
        </p:grpSpPr>
        <p:sp>
          <p:nvSpPr>
            <p:cNvPr id="5" name="Rectangle 4"/>
            <p:cNvSpPr/>
            <p:nvPr/>
          </p:nvSpPr>
          <p:spPr>
            <a:xfrm>
              <a:off x="609600" y="2590800"/>
              <a:ext cx="8305800" cy="37338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81200" y="2743200"/>
              <a:ext cx="6629400" cy="30480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 l="3906" t="6250" r="7812" b="41666"/>
            <a:stretch>
              <a:fillRect/>
            </a:stretch>
          </p:blipFill>
          <p:spPr bwMode="auto">
            <a:xfrm>
              <a:off x="609600" y="2667000"/>
              <a:ext cx="8072494" cy="35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381000"/>
            <a:ext cx="8534400" cy="2438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400" b="1" i="0" u="none" strike="noStrike" kern="1200" cap="none" spc="-4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TOLERANCE &amp; DEPENDENCE develop rapidly . </a:t>
            </a:r>
          </a:p>
          <a:p>
            <a:pPr marR="0" lvl="0" indent="-342900" algn="l" defTabSz="914400" rtl="0" eaLnBrk="1" fontAlgn="auto" latinLnBrk="0" hangingPunct="1">
              <a:spcBef>
                <a:spcPts val="600"/>
              </a:spcBef>
              <a:buClrTx/>
              <a:buSzTx/>
              <a:tabLst/>
              <a:defRPr/>
            </a:pPr>
            <a:r>
              <a:rPr lang="en-US" sz="2400" b="1" spc="-40" dirty="0" smtClean="0">
                <a:solidFill>
                  <a:srgbClr val="006666"/>
                </a:solidFill>
              </a:rPr>
              <a:t>Withdrawal manifes</a:t>
            </a:r>
            <a:r>
              <a:rPr lang="en-US" sz="2400" b="1" dirty="0" smtClean="0">
                <a:solidFill>
                  <a:srgbClr val="006666"/>
                </a:solidFill>
              </a:rPr>
              <a:t>tations develops upon stoppage.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Dependence comprises both:</a:t>
            </a:r>
          </a:p>
          <a:p>
            <a:pPr indent="-342900">
              <a:buBlip>
                <a:blip r:embed="rId3"/>
              </a:buBlip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Physical dependence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lasting for a few days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form of 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 </a:t>
            </a:r>
            <a:r>
              <a:rPr lang="en-US" sz="2400" b="1" dirty="0" smtClean="0">
                <a:solidFill>
                  <a:srgbClr val="006666"/>
                </a:solidFill>
              </a:rPr>
              <a:t>body ache, insomnia, diarrhea, goose flesh, </a:t>
            </a:r>
            <a:r>
              <a:rPr lang="en-US" sz="2400" b="1" dirty="0" err="1" smtClean="0">
                <a:solidFill>
                  <a:srgbClr val="006666"/>
                </a:solidFill>
              </a:rPr>
              <a:t>lacrimation</a:t>
            </a:r>
            <a:endParaRPr lang="ar-SA" sz="2400" b="1" dirty="0" smtClean="0">
              <a:solidFill>
                <a:srgbClr val="006666"/>
              </a:solidFill>
            </a:endParaRPr>
          </a:p>
          <a:p>
            <a:pPr lvl="0" indent="-342900">
              <a:buBlip>
                <a:blip r:embed="rId3"/>
              </a:buBlip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Psychological </a:t>
            </a:r>
            <a:r>
              <a:rPr lang="en-US" sz="2400" b="1" u="sng" dirty="0">
                <a:solidFill>
                  <a:srgbClr val="006666"/>
                </a:solidFill>
                <a:uFill>
                  <a:solidFill>
                    <a:srgbClr val="FF0000"/>
                  </a:solidFill>
                </a:uFill>
              </a:rPr>
              <a:t>dependence </a:t>
            </a:r>
            <a:r>
              <a:rPr lang="en-US" sz="2400" b="1" dirty="0">
                <a:solidFill>
                  <a:srgbClr val="006666"/>
                </a:solidFill>
              </a:rPr>
              <a:t>lasting for </a:t>
            </a:r>
            <a:r>
              <a:rPr lang="en-US" sz="2400" b="1" dirty="0" smtClean="0">
                <a:solidFill>
                  <a:srgbClr val="006666"/>
                </a:solidFill>
              </a:rPr>
              <a:t>months / years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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craving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19960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66"/>
                </a:solidFill>
                <a:sym typeface="Wingdings 3"/>
              </a:rPr>
              <a:t></a:t>
            </a:r>
            <a:r>
              <a:rPr lang="en-US" b="1" dirty="0" smtClean="0">
                <a:solidFill>
                  <a:srgbClr val="000000"/>
                </a:solidFill>
              </a:rPr>
              <a:t>Withdrawal</a:t>
            </a:r>
            <a:r>
              <a:rPr lang="en-US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703195" y="3384272"/>
            <a:ext cx="1588" cy="729734"/>
          </a:xfrm>
          <a:prstGeom prst="straightConnector1">
            <a:avLst/>
          </a:prstGeom>
          <a:ln w="38100">
            <a:solidFill>
              <a:srgbClr val="0066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591300" y="4152106"/>
            <a:ext cx="1447800" cy="1588"/>
          </a:xfrm>
          <a:prstGeom prst="straightConnector1">
            <a:avLst/>
          </a:prstGeom>
          <a:ln w="38100">
            <a:solidFill>
              <a:srgbClr val="0066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6575" y="3638550"/>
            <a:ext cx="2181225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982</Words>
  <Application>Microsoft Office PowerPoint</Application>
  <PresentationFormat>On-screen Show (4:3)</PresentationFormat>
  <Paragraphs>175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124</cp:revision>
  <dcterms:created xsi:type="dcterms:W3CDTF">2010-10-28T18:56:20Z</dcterms:created>
  <dcterms:modified xsi:type="dcterms:W3CDTF">2011-10-14T03:40:28Z</dcterms:modified>
</cp:coreProperties>
</file>