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7" r:id="rId1"/>
  </p:sldMasterIdLst>
  <p:notesMasterIdLst>
    <p:notesMasterId r:id="rId45"/>
  </p:notesMasterIdLst>
  <p:sldIdLst>
    <p:sldId id="256" r:id="rId2"/>
    <p:sldId id="284" r:id="rId3"/>
    <p:sldId id="289" r:id="rId4"/>
    <p:sldId id="285" r:id="rId5"/>
    <p:sldId id="286" r:id="rId6"/>
    <p:sldId id="257" r:id="rId7"/>
    <p:sldId id="290" r:id="rId8"/>
    <p:sldId id="258" r:id="rId9"/>
    <p:sldId id="276" r:id="rId10"/>
    <p:sldId id="306" r:id="rId11"/>
    <p:sldId id="299" r:id="rId12"/>
    <p:sldId id="268" r:id="rId13"/>
    <p:sldId id="294" r:id="rId14"/>
    <p:sldId id="283" r:id="rId15"/>
    <p:sldId id="269" r:id="rId16"/>
    <p:sldId id="270" r:id="rId17"/>
    <p:sldId id="273" r:id="rId18"/>
    <p:sldId id="287" r:id="rId19"/>
    <p:sldId id="291" r:id="rId20"/>
    <p:sldId id="266" r:id="rId21"/>
    <p:sldId id="304" r:id="rId22"/>
    <p:sldId id="308" r:id="rId23"/>
    <p:sldId id="274" r:id="rId24"/>
    <p:sldId id="259" r:id="rId25"/>
    <p:sldId id="293" r:id="rId26"/>
    <p:sldId id="295" r:id="rId27"/>
    <p:sldId id="271" r:id="rId28"/>
    <p:sldId id="260" r:id="rId29"/>
    <p:sldId id="262" r:id="rId30"/>
    <p:sldId id="261" r:id="rId31"/>
    <p:sldId id="296" r:id="rId32"/>
    <p:sldId id="263" r:id="rId33"/>
    <p:sldId id="309" r:id="rId34"/>
    <p:sldId id="297" r:id="rId35"/>
    <p:sldId id="275" r:id="rId36"/>
    <p:sldId id="302" r:id="rId37"/>
    <p:sldId id="265" r:id="rId38"/>
    <p:sldId id="264" r:id="rId39"/>
    <p:sldId id="298" r:id="rId40"/>
    <p:sldId id="303" r:id="rId41"/>
    <p:sldId id="267" r:id="rId42"/>
    <p:sldId id="307" r:id="rId43"/>
    <p:sldId id="31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99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38" autoAdjust="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3D74F15-533C-4DA0-987F-A6F18B37D0F2}" type="datetimeFigureOut">
              <a:rPr lang="ar-SA"/>
              <a:pPr>
                <a:defRPr/>
              </a:pPr>
              <a:t>29/12/1435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7AE7640-4773-4BD5-A705-AFD0539389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8315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6EF2-857A-457B-BF13-4A4064136A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AD2C-65C4-40ED-9C7B-B742F3B7D5B1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1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B856C-DF31-4B4F-B345-105DB5A5CE5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Drugs Used For Affective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 </a:t>
            </a:r>
          </a:p>
          <a:p>
            <a:pPr algn="l" eaLnBrk="1" hangingPunct="1">
              <a:defRPr/>
            </a:pPr>
            <a:r>
              <a:rPr lang="en-US" smtClean="0"/>
              <a:t>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Prof. Abdulqader Alhaider</a:t>
            </a:r>
            <a:r>
              <a:rPr 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(old Antidepressants)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Antidepressants Available in the Market (Worldwid</a:t>
            </a:r>
            <a:r>
              <a:rPr lang="en-US" dirty="0"/>
              <a:t>e)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/>
              <a:t>1) </a:t>
            </a:r>
            <a:r>
              <a:rPr lang="en-US" sz="1600" u="sng" dirty="0" err="1"/>
              <a:t>Tricyclics</a:t>
            </a:r>
            <a:r>
              <a:rPr lang="en-US" sz="1600" u="sng" dirty="0"/>
              <a:t> and </a:t>
            </a:r>
            <a:r>
              <a:rPr lang="en-US" sz="1600" u="sng" dirty="0" err="1"/>
              <a:t>Tetracyclics</a:t>
            </a:r>
            <a:r>
              <a:rPr lang="en-US" sz="1600" u="sng" dirty="0"/>
              <a:t> (TCA)</a:t>
            </a:r>
            <a:r>
              <a:rPr lang="en-US" sz="16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>
                <a:solidFill>
                  <a:srgbClr val="FFFF00"/>
                </a:solidFill>
              </a:rPr>
              <a:t>Imipramine</a:t>
            </a:r>
            <a:r>
              <a:rPr lang="en-US" sz="1600" dirty="0"/>
              <a:t>	  </a:t>
            </a:r>
            <a:r>
              <a:rPr lang="en-US" sz="1600" dirty="0" err="1"/>
              <a:t>Doxepin</a:t>
            </a:r>
            <a:r>
              <a:rPr lang="en-US" sz="1600" dirty="0"/>
              <a:t>	        </a:t>
            </a:r>
            <a:r>
              <a:rPr lang="en-US" sz="1600" dirty="0" err="1">
                <a:solidFill>
                  <a:srgbClr val="FFFF00"/>
                </a:solidFill>
              </a:rPr>
              <a:t>Desipramine</a:t>
            </a:r>
            <a:r>
              <a:rPr lang="en-US" sz="1600" dirty="0"/>
              <a:t>      </a:t>
            </a:r>
            <a:r>
              <a:rPr lang="en-US" sz="1600" dirty="0" err="1"/>
              <a:t>Amoxepine</a:t>
            </a:r>
            <a:r>
              <a:rPr lang="en-US" sz="1600" dirty="0"/>
              <a:t>	</a:t>
            </a:r>
            <a:r>
              <a:rPr lang="en-US" sz="1600" dirty="0" err="1"/>
              <a:t>Trimipramine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Maprotiline</a:t>
            </a:r>
            <a:r>
              <a:rPr lang="en-US" sz="1600" dirty="0"/>
              <a:t>	  </a:t>
            </a:r>
            <a:r>
              <a:rPr lang="en-US" sz="1600" dirty="0" err="1">
                <a:solidFill>
                  <a:srgbClr val="FFFF00"/>
                </a:solidFill>
              </a:rPr>
              <a:t>Clomipramine</a:t>
            </a:r>
            <a:r>
              <a:rPr lang="en-US" sz="1600" dirty="0"/>
              <a:t>    </a:t>
            </a:r>
            <a:r>
              <a:rPr lang="en-US" sz="1600" dirty="0" err="1">
                <a:solidFill>
                  <a:srgbClr val="FFFF00"/>
                </a:solidFill>
              </a:rPr>
              <a:t>Amitriptyline</a:t>
            </a:r>
            <a:r>
              <a:rPr lang="en-US" sz="1600" dirty="0"/>
              <a:t>      </a:t>
            </a:r>
            <a:r>
              <a:rPr lang="en-US" sz="1600" dirty="0" err="1"/>
              <a:t>Nortriptyline</a:t>
            </a:r>
            <a:r>
              <a:rPr lang="en-US" sz="1600" dirty="0"/>
              <a:t>	</a:t>
            </a:r>
            <a:r>
              <a:rPr lang="en-US" sz="1600" dirty="0" err="1"/>
              <a:t>Protriptyline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2) </a:t>
            </a:r>
            <a:r>
              <a:rPr lang="en-US" sz="1600" u="sng" dirty="0"/>
              <a:t>Monoamine </a:t>
            </a:r>
            <a:r>
              <a:rPr lang="en-US" sz="1600" u="sng" dirty="0" err="1"/>
              <a:t>Oxidase</a:t>
            </a:r>
            <a:r>
              <a:rPr lang="en-US" sz="1600" u="sng" dirty="0"/>
              <a:t> Inhibitors (MAOIs)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Tranylcypramine</a:t>
            </a:r>
            <a:r>
              <a:rPr lang="en-US" sz="1600" dirty="0"/>
              <a:t>	</a:t>
            </a:r>
            <a:r>
              <a:rPr lang="en-US" sz="1600" dirty="0" err="1"/>
              <a:t>Phenelzine</a:t>
            </a:r>
            <a:r>
              <a:rPr lang="en-US" sz="1600" dirty="0"/>
              <a:t>		</a:t>
            </a:r>
            <a:r>
              <a:rPr lang="en-US" sz="1600" dirty="0" err="1"/>
              <a:t>Moclobemide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3) </a:t>
            </a:r>
            <a:r>
              <a:rPr lang="en-US" sz="1600" u="sng" dirty="0"/>
              <a:t>Serotonin Selective Reuptake Inhibitors (SSRIs)</a:t>
            </a:r>
            <a:r>
              <a:rPr lang="en-US" sz="16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Fluoxetine</a:t>
            </a:r>
            <a:r>
              <a:rPr lang="en-US" sz="1600" dirty="0"/>
              <a:t>	</a:t>
            </a:r>
            <a:r>
              <a:rPr lang="en-US" sz="1600" dirty="0" err="1"/>
              <a:t>Fluvoxamine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 smtClean="0"/>
              <a:t>Sertraline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err="1"/>
              <a:t>Paroxetine</a:t>
            </a:r>
            <a:r>
              <a:rPr lang="en-US" sz="1600" dirty="0"/>
              <a:t>	</a:t>
            </a:r>
            <a:r>
              <a:rPr lang="en-US" sz="1600" dirty="0" err="1"/>
              <a:t>Citalopram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4) </a:t>
            </a:r>
            <a:r>
              <a:rPr lang="en-US" sz="1600" u="sng" dirty="0"/>
              <a:t>Dual Serotonin and </a:t>
            </a:r>
            <a:r>
              <a:rPr lang="en-US" sz="1600" u="sng" dirty="0" err="1"/>
              <a:t>Norepinephrine</a:t>
            </a:r>
            <a:r>
              <a:rPr lang="en-US" sz="1600" u="sng" dirty="0"/>
              <a:t> Reuptake Inhibitor (SNRI)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Venlafaxine</a:t>
            </a:r>
            <a:r>
              <a:rPr lang="en-US" sz="1600" dirty="0"/>
              <a:t> 		</a:t>
            </a:r>
            <a:r>
              <a:rPr lang="en-US" sz="1600" dirty="0" err="1"/>
              <a:t>Duloxetine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5) </a:t>
            </a:r>
            <a:r>
              <a:rPr lang="en-US" sz="1600" u="sng" dirty="0"/>
              <a:t>Serotonin-2 </a:t>
            </a:r>
            <a:r>
              <a:rPr lang="en-US" sz="1600" u="sng" dirty="0" err="1"/>
              <a:t>Antogonist</a:t>
            </a:r>
            <a:r>
              <a:rPr lang="en-US" sz="1600" u="sng" dirty="0"/>
              <a:t> and Reuptake Inhibitors (SARIs)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Nefazodone</a:t>
            </a:r>
            <a:r>
              <a:rPr lang="en-US" sz="1600" dirty="0"/>
              <a:t>		</a:t>
            </a:r>
            <a:r>
              <a:rPr lang="en-US" sz="1600" dirty="0" err="1"/>
              <a:t>Trazodone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6) </a:t>
            </a:r>
            <a:r>
              <a:rPr lang="en-US" sz="1600" u="sng" dirty="0" err="1"/>
              <a:t>Norepinephrine</a:t>
            </a:r>
            <a:r>
              <a:rPr lang="en-US" sz="1600" u="sng" dirty="0"/>
              <a:t> and Dopamine Reuptake Inhibitor (NDRI)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Bupropion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7) </a:t>
            </a:r>
            <a:r>
              <a:rPr lang="en-US" sz="1600" u="sng" dirty="0"/>
              <a:t>Noradrenergic and Specific </a:t>
            </a:r>
            <a:r>
              <a:rPr lang="en-US" sz="1600" u="sng" dirty="0" err="1"/>
              <a:t>Serotonergic</a:t>
            </a:r>
            <a:r>
              <a:rPr lang="en-US" sz="1600" u="sng" dirty="0"/>
              <a:t> Antidepressant (</a:t>
            </a:r>
            <a:r>
              <a:rPr lang="en-US" sz="1600" u="sng" dirty="0" err="1"/>
              <a:t>NaSSAs</a:t>
            </a:r>
            <a:r>
              <a:rPr lang="en-US" sz="1600" u="sng" dirty="0"/>
              <a:t>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Mirtazapine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8) </a:t>
            </a:r>
            <a:r>
              <a:rPr lang="en-US" sz="1600" u="sng" dirty="0"/>
              <a:t>Noradrenalin Specific Reuptake Inhibitor (NRI)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Reboxetine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9) </a:t>
            </a:r>
            <a:r>
              <a:rPr lang="en-US" sz="1600" u="sng" dirty="0"/>
              <a:t>Serotonin Reuptake Enhancer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Tianeptine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Mechanism of Action of Antidepressants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1) Inhibition of  reuptake of  NE and or 5-HT ?? or 	increases the release of  NE or 5-HT.  ???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2) Desensitization (down-regulation)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		    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(decrease c-AMP). (Very 	  		 important and related to clinical response).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does it take three weeks to see a significant effects of Antidepressants?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How do SSRIs desensitize </a:t>
            </a:r>
            <a:r>
              <a:rPr lang="el-GR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Hint: Remember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nuclei!!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7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3798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n-US" sz="36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3799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3800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3801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Serotonin Norepinephrine Reuptake Inhibitors (SNRIs)</a:t>
            </a:r>
          </a:p>
        </p:txBody>
      </p:sp>
      <p:sp>
        <p:nvSpPr>
          <p:cNvPr id="33802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3380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6629400" y="4295775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33808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4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A. Old Antidepressants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Antidepressants (TCAs)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Doxepin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Table 1).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Discovered in the late 1950s.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5" descr="imipramine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5791200" y="3200400"/>
            <a:ext cx="2971800" cy="3657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Pharmacological Actions of TCAs: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Blockade of Monoamine uptake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(see Table 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Which one of  them  selectively blocks  NE?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Side effects of TCA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(see table 2 )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are drugs with broad spectrum of  pharmacological effects at many receptors (e.g. Histamine ; ACH therefore, they are also associated  with many side effects) (see Table 2).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Sedation Why?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Cardiovascular effects (Tachycardia and hypotension) How?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effects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(dry mouth, constipation, urinary retention)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gain.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Seizure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Hypomania (How?)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Table 1: Effects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antidepressants on Reuptake and 5-HT</a:t>
            </a:r>
            <a:endParaRPr lang="en-US" sz="3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>
            <p:ph type="tbl" idx="1"/>
          </p:nvPr>
        </p:nvGraphicFramePr>
        <p:xfrm>
          <a:off x="203200" y="1600200"/>
          <a:ext cx="8712200" cy="3209544"/>
        </p:xfrm>
        <a:graphic>
          <a:graphicData uri="http://schemas.openxmlformats.org/drawingml/2006/table">
            <a:tbl>
              <a:tblPr rtl="1"/>
              <a:tblGrid>
                <a:gridCol w="233680"/>
                <a:gridCol w="3906520"/>
                <a:gridCol w="1676400"/>
                <a:gridCol w="2895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 +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0740" name="Text Box 47"/>
          <p:cNvSpPr txBox="1">
            <a:spLocks noChangeArrowheads="1"/>
          </p:cNvSpPr>
          <p:nvPr/>
        </p:nvSpPr>
        <p:spPr bwMode="auto">
          <a:xfrm>
            <a:off x="1127125" y="5746750"/>
            <a:ext cx="779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Which one of the tricyclics is more selective on inhibiting reuptake of NE?</a:t>
            </a:r>
          </a:p>
          <a:p>
            <a:r>
              <a:rPr lang="en-US"/>
              <a:t>Which one of the tricyclics is more selective on inhibiting reuptake of 5-HT?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Table 2: Side Effects of Tricyclic antidepressants</a:t>
            </a:r>
          </a:p>
        </p:txBody>
      </p:sp>
      <p:graphicFrame>
        <p:nvGraphicFramePr>
          <p:cNvPr id="25694" name="Group 94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3831590"/>
        </p:xfrm>
        <a:graphic>
          <a:graphicData uri="http://schemas.openxmlformats.org/drawingml/2006/table">
            <a:tbl>
              <a:tblPr rtl="1"/>
              <a:tblGrid>
                <a:gridCol w="1176337"/>
                <a:gridCol w="1174750"/>
                <a:gridCol w="1230313"/>
                <a:gridCol w="1120775"/>
                <a:gridCol w="860425"/>
                <a:gridCol w="914400"/>
                <a:gridCol w="1752600"/>
              </a:tblGrid>
              <a:tr h="4572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Relative Side effects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Reuptake inhibition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5-HT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Anti-Cholinnergic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Cardio-toxicity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0/+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Amoxapine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Lofepramine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152400"/>
            <a:ext cx="9753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Pharmacokinetics: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Lipophilic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High protein binding; basic in nature, 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metabolized in liver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Nowadays, this group of antidepressants became less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popular than it was, due to the unwanted effects.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overdose of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Tricyclic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Antidepressants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Why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hemodialysis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not effective for Rx of TCA toxicity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?.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NaCO3; Diazepam for seizure; Gastric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levage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plus charcoal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Monoamine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Inhibitors: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History: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anti TB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Iproniazide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exhibited        mood elevating properties and latter found to inhibit MOA.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Clinical Uses: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used for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refractory case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atypical depression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phobia and anxiety are prominent symptoms.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 of Affected Disorders</a:t>
            </a:r>
          </a:p>
          <a:p>
            <a:pPr lvl="1" eaLnBrk="1" hangingPunct="1">
              <a:defRPr/>
            </a:pPr>
            <a:r>
              <a:rPr lang="en-US" sz="3600" dirty="0" smtClean="0"/>
              <a:t>Either </a:t>
            </a:r>
            <a:r>
              <a:rPr lang="en-US" sz="3600" dirty="0" smtClean="0">
                <a:solidFill>
                  <a:srgbClr val="00FF00"/>
                </a:solidFill>
              </a:rPr>
              <a:t>Depression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rgbClr val="FFFF00"/>
                </a:solidFill>
              </a:rPr>
              <a:t>mania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Incidence:</a:t>
            </a:r>
            <a:r>
              <a:rPr lang="en-US" dirty="0" smtClean="0"/>
              <a:t> Depression is a chronic and recurrent illness that can affect at least 20% of the population at some period in their lifetime.  An estimated </a:t>
            </a:r>
            <a:r>
              <a:rPr lang="en-US" sz="3600" dirty="0" smtClean="0">
                <a:solidFill>
                  <a:srgbClr val="00FF00"/>
                </a:solidFill>
              </a:rPr>
              <a:t>35-40 million Americans</a:t>
            </a:r>
            <a:r>
              <a:rPr lang="en-US" dirty="0" smtClean="0"/>
              <a:t> living </a:t>
            </a:r>
            <a:r>
              <a:rPr lang="en-US" dirty="0" smtClean="0">
                <a:solidFill>
                  <a:srgbClr val="00FF00"/>
                </a:solidFill>
              </a:rPr>
              <a:t>today</a:t>
            </a:r>
            <a:r>
              <a:rPr lang="en-US" dirty="0" smtClean="0"/>
              <a:t> will suffer from major Depressive Illness during their lives.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Classifications of  MAOIs</a:t>
            </a:r>
            <a:endParaRPr lang="en-US" b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Either: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Derivatives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Nardil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Non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DER.(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Parnate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as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 –selective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reversible selective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Meclobemide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</a:rPr>
              <a:t>↑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</a:t>
            </a:r>
            <a:r>
              <a:rPr lang="en-US" sz="2400" b="1" dirty="0" smtClean="0">
                <a:latin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</a:rPr>
              <a:t> like)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SLE like;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Drug and Food interactions (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very important).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Hypretensinve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with:</a:t>
            </a:r>
          </a:p>
          <a:p>
            <a:pPr lvl="1"/>
            <a:r>
              <a:rPr lang="en-US" dirty="0" smtClean="0"/>
              <a:t>Food Containing </a:t>
            </a:r>
            <a:r>
              <a:rPr lang="en-US" dirty="0" err="1" smtClean="0"/>
              <a:t>Tyramine</a:t>
            </a:r>
            <a:r>
              <a:rPr lang="en-US" dirty="0" smtClean="0"/>
              <a:t>  such as: Aged cheese, Aged or cured meats (e.g., air-dried sausage); Any potentially spoiled meat, poultry, or fish  pickles and wines.</a:t>
            </a:r>
          </a:p>
          <a:p>
            <a:pPr lvl="1"/>
            <a:r>
              <a:rPr lang="en-US" dirty="0" err="1" smtClean="0"/>
              <a:t>Sympathomimetic</a:t>
            </a:r>
            <a:r>
              <a:rPr lang="en-US" dirty="0" smtClean="0"/>
              <a:t> drugs like (</a:t>
            </a:r>
            <a:r>
              <a:rPr lang="en-US" dirty="0" err="1" smtClean="0"/>
              <a:t>Tricyclics</a:t>
            </a:r>
            <a:r>
              <a:rPr lang="en-US" dirty="0" smtClean="0"/>
              <a:t>; pseudoephedrine.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00FF00"/>
                </a:solidFill>
              </a:rPr>
              <a:t>Serotonergic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 SSRIs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25603" name="Picture 4" descr="antidepress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graphicFrame>
        <p:nvGraphicFramePr>
          <p:cNvPr id="27707" name="Group 59"/>
          <p:cNvGraphicFramePr>
            <a:graphicFrameLocks noGrp="1"/>
          </p:cNvGraphicFramePr>
          <p:nvPr>
            <p:ph type="tbl" idx="1"/>
          </p:nvPr>
        </p:nvGraphicFramePr>
        <p:xfrm>
          <a:off x="457201" y="1600200"/>
          <a:ext cx="8686799" cy="3101976"/>
        </p:xfrm>
        <a:graphic>
          <a:graphicData uri="http://schemas.openxmlformats.org/drawingml/2006/table">
            <a:tbl>
              <a:tblPr rtl="1"/>
              <a:tblGrid>
                <a:gridCol w="1528233"/>
                <a:gridCol w="1882625"/>
                <a:gridCol w="1415141"/>
                <a:gridCol w="2123104"/>
                <a:gridCol w="1737696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649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Isocarboxazid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Phenelzine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Tranylcypromine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Non-selective irreversible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Moclobemide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B. New Antidepressants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1) Selective Serotonin Reuptake Inhibitors (SSRI)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Fluvoxamine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/>
              <a:t>Escitalopram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(see table 3).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Pharmacological Activities: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MOA : Selective uptake of 5-HT in the 		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cleft.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Why they are better choice as compared</a:t>
            </a:r>
            <a:r>
              <a:rPr lang="en-US" dirty="0" smtClean="0"/>
              <a:t> to TCA?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5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No block to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H, or  </a:t>
            </a:r>
            <a:r>
              <a:rPr lang="en-US" sz="2800" b="1" dirty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Adrenoceptor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nor sedative effects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Exept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Paroxetine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 dirty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 dirty="0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Escitalopram</a:t>
            </a:r>
            <a:r>
              <a:rPr lang="en-US" sz="2500" dirty="0" smtClean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</a:t>
            </a:r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  <a:cs typeface="Times" pitchFamily="18" charset="0"/>
              </a:rPr>
              <a:t>comparable efficacy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but of preferential response  in each individual </a:t>
            </a: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800" b="1" baseline="-25000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>
              <a:lnSpc>
                <a:spcPts val="29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>
              <a:lnSpc>
                <a:spcPts val="29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Metabolism: P450  then conjugation 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are enzyme inhibitors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TCA,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neuroleptic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some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antiarrhythmic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l-GR" sz="28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304800" y="3810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Table 3: Effect of SSRIs on Reuptake and 5-HT2</a:t>
            </a: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304800" y="1600200"/>
          <a:ext cx="8610600" cy="3200400"/>
        </p:xfrm>
        <a:graphic>
          <a:graphicData uri="http://schemas.openxmlformats.org/drawingml/2006/table">
            <a:tbl>
              <a:tblPr rtl="1"/>
              <a:tblGrid>
                <a:gridCol w="1600200"/>
                <a:gridCol w="1828800"/>
                <a:gridCol w="1752600"/>
                <a:gridCol w="3429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5-HT2 antagonists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serotonin reuptake inhibitors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Fluvxamine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381000" y="5645150"/>
            <a:ext cx="882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What is the clinical significant of the antagonistic effect on 5-HT2 receptors?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Side Effects of SSRI (see Table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Almost have no cardiovascular manifestations as 	compared to  TCA.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Nausea and vomiting and decrease appetite How? 5-HT3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Insomnia and anxiety (with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but 	not 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What?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Impotence and sexual dysfunction (in male and female) via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5-HT2 receptors 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Is the inhibition of the 5-HT reuptake  always harmful?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use in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epilepcy</a:t>
            </a:r>
            <a:endParaRPr lang="en-US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Decrease weight.  How?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</p:txBody>
      </p:sp>
      <p:graphicFrame>
        <p:nvGraphicFramePr>
          <p:cNvPr id="8301" name="Group 109"/>
          <p:cNvGraphicFramePr>
            <a:graphicFrameLocks noGrp="1"/>
          </p:cNvGraphicFramePr>
          <p:nvPr>
            <p:ph sz="half" idx="2"/>
          </p:nvPr>
        </p:nvGraphicFramePr>
        <p:xfrm>
          <a:off x="228600" y="1066800"/>
          <a:ext cx="8686800" cy="4384485"/>
        </p:xfrm>
        <a:graphic>
          <a:graphicData uri="http://schemas.openxmlformats.org/drawingml/2006/table">
            <a:tbl>
              <a:tblPr rtl="1"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             Cardiotoxicty               Nausea        Anticholinergic       Sedation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effects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42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?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-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Fluvoxamine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_                                  +++                      _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_                                   ++                       +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          _                           ++                 _                   _ 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5" name="Text Box 110"/>
          <p:cNvSpPr txBox="1">
            <a:spLocks noChangeArrowheads="1"/>
          </p:cNvSpPr>
          <p:nvPr/>
        </p:nvSpPr>
        <p:spPr bwMode="auto">
          <a:xfrm>
            <a:off x="669925" y="133350"/>
            <a:ext cx="484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Table 4: Side effects of SSRIs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For each person directly suffering, three or four times that number of their relatives, employees, associates, and friends will also be adversely affected.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Cost: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FF00"/>
                </a:solidFill>
              </a:rPr>
              <a:t>15-35 billions $/years in USA 		only. </a:t>
            </a: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endParaRPr lang="ar-SA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Side effects of SSRIs cont’d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interactions due to their significant inhibitory            action at CYP450 (Except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of SSRIs does produce active metabolite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Fluoxetine 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has the longest 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aseline="30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  <a:defRPr/>
            </a:pPr>
            <a:r>
              <a:rPr lang="en-US" b="1" dirty="0" err="1" smtClean="0">
                <a:latin typeface="Arial Narrow" pitchFamily="34" charset="0"/>
              </a:rPr>
              <a:t>Fluoxetine</a:t>
            </a:r>
            <a:r>
              <a:rPr lang="en-US" b="1" dirty="0" smtClean="0">
                <a:latin typeface="Arial Narrow" pitchFamily="34" charset="0"/>
              </a:rPr>
              <a:t> differs from others members of this class in :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1- It has a longer t</a:t>
            </a:r>
            <a:r>
              <a:rPr lang="en-US" b="1" baseline="-25000" dirty="0" smtClean="0">
                <a:latin typeface="Arial Narrow" pitchFamily="34" charset="0"/>
              </a:rPr>
              <a:t>1/2</a:t>
            </a:r>
            <a:r>
              <a:rPr lang="en-US" b="1" dirty="0" smtClean="0">
                <a:latin typeface="Arial Narrow" pitchFamily="34" charset="0"/>
              </a:rPr>
              <a:t>  (50hrs).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2- Available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b="1" dirty="0" smtClean="0">
                <a:latin typeface="Arial Narrow" pitchFamily="34" charset="0"/>
              </a:rPr>
              <a:t>as sustained release preparations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b="1" dirty="0" smtClean="0">
                <a:latin typeface="Arial Narrow" pitchFamily="34" charset="0"/>
              </a:rPr>
              <a:t>once weekly.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3- Metabolite </a:t>
            </a:r>
            <a:r>
              <a:rPr lang="en-US" b="1" dirty="0" err="1" smtClean="0">
                <a:latin typeface="Arial Narrow" pitchFamily="34" charset="0"/>
              </a:rPr>
              <a:t>norfluoxetine</a:t>
            </a:r>
            <a:r>
              <a:rPr lang="en-US" b="1" dirty="0" smtClean="0">
                <a:latin typeface="Arial Narrow" pitchFamily="34" charset="0"/>
              </a:rPr>
              <a:t> = potent as parent drug t</a:t>
            </a:r>
            <a:r>
              <a:rPr lang="en-US" b="1" baseline="-25000" dirty="0" smtClean="0">
                <a:latin typeface="Arial Narrow" pitchFamily="34" charset="0"/>
              </a:rPr>
              <a:t>1/2 </a:t>
            </a:r>
            <a:r>
              <a:rPr lang="en-US" b="1" dirty="0" smtClean="0">
                <a:latin typeface="Arial Narrow" pitchFamily="34" charset="0"/>
              </a:rPr>
              <a:t> 10 days.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Mirtazepine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Romeron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®);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Mianserin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acts by increasing the release of 5-HT and 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Via………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Differ from SSIRs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As it blocks 5-HT3 receptors,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Mirtazepine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increases appetite (good for patients taking cancer chemotherapy) NO N/V.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it blocks 5-HT2 receptors it produce no Sexual dysfunction.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a sedative effect thus good for agitated depressed patients.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produce constipation and rarely leads to </a:t>
            </a:r>
            <a:r>
              <a:rPr lang="en-US" dirty="0" err="1" smtClean="0"/>
              <a:t>agranulocytosis</a:t>
            </a:r>
            <a:r>
              <a:rPr lang="en-US" dirty="0" smtClean="0"/>
              <a:t> as with </a:t>
            </a:r>
            <a:r>
              <a:rPr lang="en-US" dirty="0" err="1" smtClean="0"/>
              <a:t>mianserin</a:t>
            </a:r>
            <a:r>
              <a:rPr lang="en-US" dirty="0" smtClean="0"/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n-US" sz="4000" b="1" dirty="0">
              <a:solidFill>
                <a:srgbClr val="97FFFF"/>
              </a:solidFill>
              <a:latin typeface="Bernard MT Condensed" pitchFamily="18" charset="0"/>
            </a:endParaRPr>
          </a:p>
        </p:txBody>
      </p:sp>
      <p:pic>
        <p:nvPicPr>
          <p:cNvPr id="44038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286000"/>
            <a:ext cx="5410200" cy="27241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rgbClr val="C00000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Blocks presynaptic </a:t>
            </a:r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adrenoceptors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9246403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Table 6: Side effects of atypical antidepressants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079750"/>
        </p:xfrm>
        <a:graphic>
          <a:graphicData uri="http://schemas.openxmlformats.org/drawingml/2006/table">
            <a:tbl>
              <a:tblPr rtl="1"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Mianserin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Mirtazepine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Nefazodone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Venlafaxine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66FFFF"/>
                </a:solidFill>
                <a:latin typeface="Bernard MT Condensed" pitchFamily="18" charset="0"/>
              </a:rPr>
              <a:t>3. Serotonin  Antagonists &amp; Reuptake Inhibitors (SARIs)</a:t>
            </a:r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Selective blocker of 5-HT uptake but has significant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blocking effect (hypotension and sedation);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Blocks 5-HT2 receptors 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Priapism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Nefazodone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Structurally related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 has less sedative effect and does not block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however; it likes most SSRI inhibit P450 3A4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4. Serotonin and </a:t>
            </a:r>
            <a:r>
              <a:rPr lang="en-US" sz="4000" dirty="0" err="1" smtClean="0">
                <a:solidFill>
                  <a:srgbClr val="00FF00"/>
                </a:solidFill>
              </a:rPr>
              <a:t>Noradrenaline</a:t>
            </a:r>
            <a:r>
              <a:rPr lang="en-US" sz="4000" dirty="0" smtClean="0">
                <a:solidFill>
                  <a:srgbClr val="00FF00"/>
                </a:solidFill>
              </a:rPr>
              <a:t> 	Reuptake Inhibitors (SNRIs)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Venlavaxine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/>
              <a:t>Effexor</a:t>
            </a:r>
            <a:r>
              <a:rPr lang="en-US" baseline="30000" dirty="0" err="1" smtClean="0"/>
              <a:t>R</a:t>
            </a:r>
            <a:r>
              <a:rPr lang="en-US" dirty="0" smtClean="0"/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Acts by blocking 5-HT  and NE uptake but it has side effects profile similar to SSRI. However, it may produce seizure and constipation. Why?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000" dirty="0" smtClean="0"/>
              <a:t>Differs from TCADs in structure and having low affinity for </a:t>
            </a:r>
            <a:r>
              <a:rPr lang="en-US" sz="2000" dirty="0" err="1" smtClean="0"/>
              <a:t>muscarinic</a:t>
            </a:r>
            <a:r>
              <a:rPr lang="en-US" sz="2000" dirty="0" smtClean="0"/>
              <a:t> cholinergic, histamine H1 and adrenergic receptors.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Desvenlafaxine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/>
              <a:t>PristiqR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(metabolite of </a:t>
            </a:r>
            <a:r>
              <a:rPr lang="en-US" sz="2400" b="1" dirty="0" err="1" smtClean="0">
                <a:solidFill>
                  <a:srgbClr val="FF0000"/>
                </a:solidFill>
              </a:rPr>
              <a:t>Venlavaxine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venlafaxine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6362700" y="3810000"/>
            <a:ext cx="2781300" cy="3270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28600"/>
            <a:ext cx="7848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5. </a:t>
            </a:r>
            <a:r>
              <a:rPr lang="en-A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Dopamine Reuptake Inhibitors  (NDRIs)</a:t>
            </a: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 unique in possessing significant potency 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 dirty="0">
                <a:latin typeface="Arial Narrow" pitchFamily="34" charset="0"/>
              </a:rPr>
              <a:t>cts as a </a:t>
            </a:r>
            <a:r>
              <a:rPr lang="en-US" sz="2400" b="1" dirty="0" err="1">
                <a:latin typeface="Arial Narrow" pitchFamily="34" charset="0"/>
              </a:rPr>
              <a:t>nAch</a:t>
            </a:r>
            <a:r>
              <a:rPr lang="en-US" sz="2400" b="1" dirty="0">
                <a:latin typeface="Arial Narrow" pitchFamily="34" charset="0"/>
              </a:rPr>
              <a:t>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 dirty="0">
                <a:latin typeface="Arial Narrow" pitchFamily="34" charset="0"/>
                <a:cs typeface="Times" pitchFamily="18" charset="0"/>
              </a:rPr>
            </a:br>
            <a:r>
              <a:rPr lang="en-US" sz="2400" b="1" dirty="0"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  <a:cs typeface="Times" pitchFamily="18" charset="0"/>
              </a:rPr>
              <a:t>   2- </a:t>
            </a:r>
            <a:r>
              <a:rPr lang="en-US" sz="2400" b="1" u="sng" dirty="0">
                <a:solidFill>
                  <a:srgbClr val="FF0000"/>
                </a:solidFill>
                <a:latin typeface="Arial Narrow" pitchFamily="34" charset="0"/>
                <a:cs typeface="Times" pitchFamily="18" charset="0"/>
              </a:rPr>
              <a:t>Can be used for smoking cessation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  As it reduces the severity of nicotine 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craving &amp; withdrawal symptoms</a:t>
            </a:r>
            <a:endParaRPr lang="en-US" sz="2400" b="1" dirty="0"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  <a:cs typeface="Times" pitchFamily="18" charset="0"/>
              </a:rPr>
              <a:t>Advantages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:  No sexual dysfunction </a:t>
            </a:r>
            <a:r>
              <a:rPr lang="en-US" sz="24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  <a:cs typeface="Times" pitchFamily="18" charset="0"/>
              </a:rPr>
              <a:t>Side effects</a:t>
            </a:r>
            <a:r>
              <a:rPr lang="en-US" sz="2400" dirty="0">
                <a:latin typeface="Arial Narrow" pitchFamily="34" charset="0"/>
                <a:cs typeface="Times" pitchFamily="18" charset="0"/>
              </a:rPr>
              <a:t>:  Seizures; it </a:t>
            </a:r>
            <a:r>
              <a:rPr lang="en-US" sz="2400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dirty="0"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Symptoms of Depression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symptoms of Depressive Illness are highly recognizable, both to those affected and to those closest to them, once they are told what to look for.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Here is a checklist of symptoms of Depressive illness: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Loss of energy and interest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Diminished ability to enjoy oneself.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Decreased -- or increased -- sleeping or appetite.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Difficulty in concentrating; indecisiveness; slowed or fuzzy thinking.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Exaggerated feelings of sadness, hopelessness, or anxiety.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Feelings of worthlessness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Recurring thoughts about death and </a:t>
            </a:r>
            <a:r>
              <a:rPr lang="en-US" sz="3200" dirty="0" smtClean="0">
                <a:solidFill>
                  <a:srgbClr val="00FF00"/>
                </a:solidFill>
              </a:rPr>
              <a:t>suicide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If most of these symptoms last for two weeks or more, you probably have Depressive Illness. Sometimes depression alternates with "mania" and is called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Manic-Depressive Illness (Bipolar)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 dirty="0" smtClean="0">
                <a:solidFill>
                  <a:schemeClr val="bg1"/>
                </a:solidFill>
                <a:latin typeface="Bernard MT Condensed" pitchFamily="18" charset="0"/>
              </a:rPr>
              <a:t>6. </a:t>
            </a:r>
            <a:r>
              <a:rPr lang="en-AU" sz="2800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chemeClr val="bg1"/>
                </a:solidFill>
                <a:latin typeface="Bernard MT Condensed" pitchFamily="18" charset="0"/>
              </a:rPr>
              <a:t>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FF0000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No affinity for 5HT, DA, ADR, H,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mAch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Clinical uses of Antidepressant Drugs.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Endogenous Depression ( SSRIs (first Choice) New generation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used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B.	Panic Disorders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C.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Obsessive Compulsive Disorders (SSRIs and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Clomipramine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lvl="0" indent="-6096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&amp; Chronic pain 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D.	Anorexia nervosa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Schizo-Afective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Disorders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Amoxapine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  + Haloperidol)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6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Premature ejaculation (SSRI)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Uses of Antidepressants (Continue…)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Anxiety disorders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lvl="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Migraine and Anxiety &amp; IBS(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Nocturnal Enuresis in children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Neuropathic Pain (Dual NE and 5-HT reuptake Blocker)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</a:p>
          <a:p>
            <a:r>
              <a:rPr lang="en-US" dirty="0" smtClean="0"/>
              <a:t>Any Questions</a:t>
            </a:r>
          </a:p>
          <a:p>
            <a:endParaRPr lang="en-US" dirty="0" smtClean="0"/>
          </a:p>
          <a:p>
            <a:pPr lvl="1"/>
            <a:r>
              <a:rPr lang="en-US" smtClean="0"/>
              <a:t>0505281200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-914400"/>
            <a:ext cx="8229600" cy="8229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u="sng" dirty="0" smtClean="0">
                <a:solidFill>
                  <a:srgbClr val="00B050"/>
                </a:solidFill>
              </a:rPr>
              <a:t>Symptoms of Mania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/>
              <a:t>causes mood swings creating periods with the following symptoms: </a:t>
            </a:r>
          </a:p>
          <a:p>
            <a:pPr lvl="1" eaLnBrk="1" hangingPunct="1">
              <a:defRPr/>
            </a:pPr>
            <a:r>
              <a:rPr lang="en-US" dirty="0" smtClean="0"/>
              <a:t>A high energy level with </a:t>
            </a:r>
            <a:r>
              <a:rPr lang="en-US" sz="3200" dirty="0" smtClean="0">
                <a:solidFill>
                  <a:srgbClr val="00FF00"/>
                </a:solidFill>
              </a:rPr>
              <a:t>decreased need for sleep. </a:t>
            </a:r>
          </a:p>
          <a:p>
            <a:pPr lvl="1" eaLnBrk="1" hangingPunct="1">
              <a:defRPr/>
            </a:pPr>
            <a:r>
              <a:rPr lang="en-US" dirty="0" smtClean="0"/>
              <a:t>Unwarranted or </a:t>
            </a:r>
            <a:r>
              <a:rPr lang="en-US" sz="3200" dirty="0" smtClean="0">
                <a:solidFill>
                  <a:srgbClr val="00FF00"/>
                </a:solidFill>
              </a:rPr>
              <a:t>exaggerated belief</a:t>
            </a:r>
            <a:r>
              <a:rPr lang="en-US" dirty="0" smtClean="0"/>
              <a:t> in one's own ability. </a:t>
            </a:r>
          </a:p>
          <a:p>
            <a:pPr lvl="1" eaLnBrk="1" hangingPunct="1">
              <a:defRPr/>
            </a:pPr>
            <a:r>
              <a:rPr lang="en-US" dirty="0" smtClean="0"/>
              <a:t>Extreme irritability. </a:t>
            </a:r>
          </a:p>
          <a:p>
            <a:pPr lvl="1" eaLnBrk="1" hangingPunct="1">
              <a:defRPr/>
            </a:pPr>
            <a:r>
              <a:rPr lang="en-US" dirty="0" smtClean="0"/>
              <a:t>Rapid, </a:t>
            </a:r>
            <a:r>
              <a:rPr lang="en-US" sz="3200" dirty="0" smtClean="0">
                <a:solidFill>
                  <a:srgbClr val="00FF00"/>
                </a:solidFill>
              </a:rPr>
              <a:t>unpredictable emotional change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Impulsive, thoughtless activity, with a high risk of damaging consequences (i.e., stock speculations, sudden love affairs, etc.).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Rx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increase NE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Amphetamine Ass with mania while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methyldopa produce depression.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3528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5029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5562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1600200" y="2590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5562600" y="2590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1600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7696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12192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7162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0" y="228600"/>
            <a:ext cx="9541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Figure 1:Biochemical Theory of Affective Disorders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 are the features of drugs that should be used for Rx of Depression?</a:t>
            </a:r>
          </a:p>
          <a:p>
            <a:pPr eaLnBrk="1" hangingPunct="1">
              <a:buNone/>
              <a:defRPr/>
            </a:pPr>
            <a:endParaRPr lang="en-US" sz="4000" dirty="0" smtClean="0"/>
          </a:p>
          <a:p>
            <a:pPr eaLnBrk="1" hangingPunct="1">
              <a:buNone/>
              <a:defRPr/>
            </a:pPr>
            <a:r>
              <a:rPr lang="en-US" sz="4000" dirty="0" smtClean="0"/>
              <a:t>	Simply either increase NE or 5-HT or both.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(old Antidepressants)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25603" name="Picture 4" descr="antidepress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1498</Words>
  <Application>Microsoft Office PowerPoint</Application>
  <PresentationFormat>On-screen Show (4:3)</PresentationFormat>
  <Paragraphs>505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Drugs Used For Affective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Antidepressants Based on Site of Action (see Fig 29-2)</vt:lpstr>
      <vt:lpstr> </vt:lpstr>
      <vt:lpstr>Classification of Antidepressants Based on Site of Action (see Fig 29-2)</vt:lpstr>
      <vt:lpstr>Antidepressants Available in the Market (Worldwide)1</vt:lpstr>
      <vt:lpstr>PowerPoint Presentation</vt:lpstr>
      <vt:lpstr>PowerPoint Presentation</vt:lpstr>
      <vt:lpstr>PowerPoint Presentation</vt:lpstr>
      <vt:lpstr> </vt:lpstr>
      <vt:lpstr>Table 1: Effects of tricyclic antidepressants on Reuptake and 5-HT</vt:lpstr>
      <vt:lpstr>Table 2: Side Effects of Tricyclic antidepressants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B. New Antidepressants 1) Selective Serotonin Reuptake Inhibitors (SSRI)</vt:lpstr>
      <vt:lpstr>PowerPoint Presentation</vt:lpstr>
      <vt:lpstr>PowerPoint Presentation</vt:lpstr>
      <vt:lpstr>Table 3: Effect of SSRIs on Reuptake and 5-HT2</vt:lpstr>
      <vt:lpstr>Side Effects of SSRI (see Table 4)</vt:lpstr>
      <vt:lpstr>PowerPoint Presentation</vt:lpstr>
      <vt:lpstr>Side effects of SSRIs cont’d</vt:lpstr>
      <vt:lpstr>PowerPoint Presentation</vt:lpstr>
      <vt:lpstr>2. α2 – adrenoceptors antagonists</vt:lpstr>
      <vt:lpstr>PowerPoint Presentation</vt:lpstr>
      <vt:lpstr>PowerPoint Presentation</vt:lpstr>
      <vt:lpstr>Table 6: Side effects of atypical antidepressants</vt:lpstr>
      <vt:lpstr>3. Serotonin  Antagonists &amp; Reuptake Inhibitors (SARIs) </vt:lpstr>
      <vt:lpstr>PowerPoint Presentation</vt:lpstr>
      <vt:lpstr>4. Serotonin and Noradrenaline  Reuptake Inhibitors (SNRIs) </vt:lpstr>
      <vt:lpstr>PowerPoint Presentation</vt:lpstr>
      <vt:lpstr>PowerPoint Presentation</vt:lpstr>
      <vt:lpstr>PowerPoint Presentation</vt:lpstr>
      <vt:lpstr>Clinical Uses of Antidepressants (Continue…)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DEPRESSANT DRUGS</dc:title>
  <dc:creator>Abdul Latif</dc:creator>
  <cp:lastModifiedBy>3422</cp:lastModifiedBy>
  <cp:revision>154</cp:revision>
  <dcterms:created xsi:type="dcterms:W3CDTF">2005-03-20T09:16:39Z</dcterms:created>
  <dcterms:modified xsi:type="dcterms:W3CDTF">2014-10-23T07:59:01Z</dcterms:modified>
</cp:coreProperties>
</file>