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50"/>
  </p:notesMasterIdLst>
  <p:handoutMasterIdLst>
    <p:handoutMasterId r:id="rId51"/>
  </p:handoutMasterIdLst>
  <p:sldIdLst>
    <p:sldId id="559" r:id="rId10"/>
    <p:sldId id="492" r:id="rId11"/>
    <p:sldId id="457" r:id="rId12"/>
    <p:sldId id="456" r:id="rId13"/>
    <p:sldId id="468" r:id="rId14"/>
    <p:sldId id="436" r:id="rId15"/>
    <p:sldId id="483" r:id="rId16"/>
    <p:sldId id="485" r:id="rId17"/>
    <p:sldId id="562" r:id="rId18"/>
    <p:sldId id="466" r:id="rId19"/>
    <p:sldId id="532" r:id="rId20"/>
    <p:sldId id="551" r:id="rId21"/>
    <p:sldId id="529" r:id="rId22"/>
    <p:sldId id="435" r:id="rId23"/>
    <p:sldId id="536" r:id="rId24"/>
    <p:sldId id="575" r:id="rId25"/>
    <p:sldId id="596" r:id="rId26"/>
    <p:sldId id="537" r:id="rId27"/>
    <p:sldId id="538" r:id="rId28"/>
    <p:sldId id="564" r:id="rId29"/>
    <p:sldId id="540" r:id="rId30"/>
    <p:sldId id="469" r:id="rId31"/>
    <p:sldId id="472" r:id="rId32"/>
    <p:sldId id="475" r:id="rId33"/>
    <p:sldId id="500" r:id="rId34"/>
    <p:sldId id="509" r:id="rId35"/>
    <p:sldId id="470" r:id="rId36"/>
    <p:sldId id="471" r:id="rId37"/>
    <p:sldId id="572" r:id="rId38"/>
    <p:sldId id="565" r:id="rId39"/>
    <p:sldId id="573" r:id="rId40"/>
    <p:sldId id="511" r:id="rId41"/>
    <p:sldId id="554" r:id="rId42"/>
    <p:sldId id="549" r:id="rId43"/>
    <p:sldId id="516" r:id="rId44"/>
    <p:sldId id="541" r:id="rId45"/>
    <p:sldId id="534" r:id="rId46"/>
    <p:sldId id="544" r:id="rId47"/>
    <p:sldId id="525" r:id="rId48"/>
    <p:sldId id="526" r:id="rId49"/>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00"/>
    <a:srgbClr val="66FF33"/>
    <a:srgbClr val="FF0000"/>
    <a:srgbClr val="FFFF00"/>
    <a:srgbClr val="5F5F5F"/>
    <a:srgbClr val="00005A"/>
    <a:srgbClr val="0080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87" autoAdjust="0"/>
  </p:normalViewPr>
  <p:slideViewPr>
    <p:cSldViewPr>
      <p:cViewPr varScale="1">
        <p:scale>
          <a:sx n="59" d="100"/>
          <a:sy n="59" d="100"/>
        </p:scale>
        <p:origin x="-1397" y="-7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4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5004F4C-3F9F-4789-BA65-3CF909ACF321}" type="datetimeFigureOut">
              <a:rPr lang="en-US" smtClean="0"/>
              <a:pPr/>
              <a:t>10/27/2014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A50E76B-A409-4A0E-840B-949CE5336A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atin typeface="Arial" pitchFamily="34" charset="0"/>
              </a:defRPr>
            </a:lvl1pPr>
          </a:lstStyle>
          <a:p>
            <a:pPr>
              <a:defRPr/>
            </a:pPr>
            <a:endParaRPr lang="en-GB"/>
          </a:p>
        </p:txBody>
      </p:sp>
      <p:sp>
        <p:nvSpPr>
          <p:cNvPr id="25395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atin typeface="Arial" pitchFamily="34" charset="0"/>
              </a:defRPr>
            </a:lvl1pPr>
          </a:lstStyle>
          <a:p>
            <a:pPr>
              <a:defRPr/>
            </a:pPr>
            <a:endParaRPr lang="en-GB"/>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5395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395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atin typeface="Arial" pitchFamily="34" charset="0"/>
              </a:defRPr>
            </a:lvl1pPr>
          </a:lstStyle>
          <a:p>
            <a:pPr>
              <a:defRPr/>
            </a:pPr>
            <a:endParaRPr lang="en-GB"/>
          </a:p>
        </p:txBody>
      </p:sp>
      <p:sp>
        <p:nvSpPr>
          <p:cNvPr id="25395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atin typeface="Arial" pitchFamily="34" charset="0"/>
              </a:defRPr>
            </a:lvl1pPr>
          </a:lstStyle>
          <a:p>
            <a:pPr>
              <a:defRPr/>
            </a:pPr>
            <a:fld id="{2C935409-36FD-4EBB-A337-A11161E239E2}" type="slidenum">
              <a:rPr lang="ar-SA"/>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5095B-D8E5-449A-99DE-B32C67F5F8D9}" type="slidenum">
              <a:rPr lang="en-US"/>
              <a:pPr/>
              <a:t>33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40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7FA6EB-0D1B-47D6-8F96-E17AA257B44C}"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3BA546-CA49-4A2B-A0C4-D2296B16120D}" type="slidenum">
              <a:rPr lang="ar-SA"/>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0B9D82-E28A-4CDA-B613-5FBBDB42E28F}" type="slidenum">
              <a:rPr lang="ar-SA"/>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71E7FF-B18A-4949-A496-124D65816962}" type="slidenum">
              <a:rPr lang="ar-SA"/>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2288DE-B8B4-4489-A238-22D936F70DCC}" type="slidenum">
              <a:rPr lang="ar-SA"/>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989C0A-2F01-4E72-B794-B0774024456C}"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33CDE0-15E6-43F5-B55F-8221764781C0}"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AA0AEF-9593-4D29-9E96-7B3E69DBD725}"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D637C8C-02B7-458B-A0A0-1C0F86513E87}"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3A0D2912-FC21-439B-A0EE-E0598F35EF47}" type="slidenum">
              <a:rPr lang="ar-SA"/>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B9C8802E-4458-43EA-B2D5-CF79CC0501C8}"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139540-F59B-4BE8-A97C-C78811040323}" type="slidenum">
              <a:rPr lang="ar-SA"/>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A4CF92-A89F-41F2-A868-4E06663AE4EA}" type="slidenum">
              <a:rPr lang="ar-SA"/>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351C1B-83DF-4A05-83B1-D6E0CAF56A35}" type="slidenum">
              <a:rPr lang="ar-SA"/>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6972C0-1E73-4ECC-BEF1-59169A385E3F}"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63AC10E-DC49-4247-8CF6-508201637CFB}" type="slidenum">
              <a:rPr lang="ar-SA"/>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E62C53D-D62A-4F66-8863-E5D24ABAE3CE}" type="slidenum">
              <a:rPr lang="ar-SA"/>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CCABA55-1759-4782-90A9-1BA45A75F303}" type="slidenum">
              <a:rPr lang="ar-SA"/>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CAC0527-33B4-4FF6-AA31-F1915E2E17D1}" type="slidenum">
              <a:rPr lang="ar-SA"/>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79DCFD-1655-40AB-BD53-EE402B2751B1}" type="slidenum">
              <a:rPr lang="ar-SA"/>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54FB6F-D64A-44F4-802E-25FAF9CBF534}" type="slidenum">
              <a:rPr lang="ar-SA"/>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4DD990-5430-4F98-BD1C-D1DECD8CCBD5}" type="slidenum">
              <a:rPr lang="ar-SA"/>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B6C91A-0F49-4B05-9AC0-95965590AF47}" type="slidenum">
              <a:rPr lang="ar-SA"/>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D79ACB-E14F-4E81-A7C8-022F1048A744}" type="slidenum">
              <a:rPr lang="ar-SA"/>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83186F-552F-4568-9658-6A39A4A5406C}" type="slidenum">
              <a:rPr lang="ar-SA"/>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27D49A-6982-44D1-AE8A-23748F35DD20}"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6FC2D1-B3B9-4BB3-B9C1-11C2F1661848}" type="slidenum">
              <a:rPr lang="ar-SA"/>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2502FC-242E-451A-94A7-43F114231887}" type="slidenum">
              <a:rPr lang="ar-SA"/>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5B3B05E-06B6-4B2D-9C0D-7538A4D54AEE}" type="slidenum">
              <a:rPr lang="ar-SA"/>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D386608-3F45-4B82-9CB8-2CAEDA1AA6FB}" type="slidenum">
              <a:rPr lang="ar-SA"/>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895117D-EC56-4F93-859D-59375CD3FDD7}" type="slidenum">
              <a:rPr lang="ar-SA"/>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7F4294-9AE3-4763-9DDE-3160506957AF}" type="slidenum">
              <a:rPr lang="ar-SA"/>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3E9629-CF2F-440F-8F61-2D40B5752F91}" type="slidenum">
              <a:rPr lang="ar-SA"/>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84445A-6A9F-4ECF-9E53-8CAA16BFAB29}" type="slidenum">
              <a:rPr lang="ar-SA"/>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E7A511-0A4B-4E43-B86F-793B34DE4A19}" type="slidenum">
              <a:rPr lang="ar-SA"/>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D1A3EC-BF7A-4E9E-A3E9-208134836319}" type="slidenum">
              <a:rPr lang="ar-SA"/>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144485-59B9-4BD2-B078-D1519845ED5C}" type="slidenum">
              <a:rPr lang="ar-SA"/>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ED5094-3D53-4DC5-B2AB-DBD54CCE4169}" type="slidenum">
              <a:rPr lang="ar-SA"/>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73EDD7-D370-4D8A-947D-5C64CBD32A53}" type="slidenum">
              <a:rPr lang="ar-SA"/>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2D72C7-A82A-4FCD-B74D-7100574CE358}" type="slidenum">
              <a:rPr lang="ar-SA"/>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49299EE-A67E-4D8B-B915-4E77CC183704}" type="slidenum">
              <a:rPr lang="ar-SA"/>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2E3F251-A205-4432-8B6A-9DDB4070CDC8}" type="slidenum">
              <a:rPr lang="ar-SA"/>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FBC111C-D18E-4FF2-83BE-B17ED905530E}" type="slidenum">
              <a:rPr lang="ar-SA"/>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E3E2E9B-C5FE-4EA2-9143-85E5B58B87DF}" type="slidenum">
              <a:rPr lang="ar-SA"/>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C12D93-348A-4C8D-8ABF-2C3E06BDF235}" type="slidenum">
              <a:rPr lang="ar-SA"/>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AA416A-3F02-4823-A979-C18105D17F36}" type="slidenum">
              <a:rPr lang="ar-SA"/>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B03EC0-70BC-46C6-AE8C-48F41688B169}" type="slidenum">
              <a:rPr lang="ar-SA"/>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4375CE-D697-4CB2-85FF-27147284D478}"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F2797D9-5534-4289-9976-5C6D5F893935}" type="slidenum">
              <a:rPr lang="ar-SA"/>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8FB662-92FC-4592-9E30-B18F9DA05E05}" type="slidenum">
              <a:rPr lang="ar-SA"/>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BC1853-BDA0-4368-93F1-C8D7E2658454}" type="slidenum">
              <a:rPr lang="ar-SA"/>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0861AE-75A7-44F9-80CD-5E4168870085}" type="slidenum">
              <a:rPr lang="ar-SA"/>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36DEC96-9875-411C-98FE-1D1825FD4673}" type="slidenum">
              <a:rPr lang="ar-SA"/>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2BA9CDF-12A4-412A-A776-23AEBC2A5244}" type="slidenum">
              <a:rPr lang="ar-SA"/>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2ED63D-0B8D-4213-B6A2-76363A066A84}" type="slidenum">
              <a:rPr lang="ar-SA"/>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8B87C1-72F4-4914-9AC3-CCA9CDD5E110}" type="slidenum">
              <a:rPr lang="ar-SA"/>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9B0973-9F2F-4C7C-8E32-326E629C9821}" type="slidenum">
              <a:rPr lang="ar-SA"/>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0DA1D2-8132-4A04-B020-207176F0A39D}" type="slidenum">
              <a:rPr lang="ar-SA"/>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614C14-B7D5-476E-B38B-0D0796B86C59}"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C799FD-CE86-481B-90EA-796B392ED00D}" type="slidenum">
              <a:rPr lang="ar-SA"/>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C754AB-D8D4-4C5F-9F9E-F701AFF1B9A7}" type="slidenum">
              <a:rPr lang="ar-SA"/>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B9FF99-E223-43B1-AF09-C80FBFFEC3A0}" type="slidenum">
              <a:rPr lang="ar-SA"/>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84E33D-9D9E-4DFD-86BE-C41128D20D18}" type="slidenum">
              <a:rPr lang="ar-SA"/>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E4D9CF-0D50-466E-9C30-516CAF173625}" type="slidenum">
              <a:rPr lang="ar-SA"/>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78F99B7-ABF9-469D-B890-E5EE705ACAED}" type="slidenum">
              <a:rPr lang="ar-SA"/>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F8E5807-7C0E-42BB-8489-FA60FCCB5C5D}" type="slidenum">
              <a:rPr lang="ar-SA"/>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B1278-2D63-4815-9F04-63AE63F6522F}" type="slidenum">
              <a:rPr lang="ar-SA"/>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66F6A1-B6D6-4A71-B3BC-B183B2E44CA6}" type="slidenum">
              <a:rPr lang="ar-SA"/>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49569F-AF97-4970-BA6E-59D573F25240}" type="slidenum">
              <a:rPr lang="ar-SA"/>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2D8852-774D-44B8-B916-D017D4E93295}"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4A8CBE4-6A51-4CD2-9333-0A433B06D0D1}" type="slidenum">
              <a:rPr lang="ar-SA"/>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DCA2D2-CB49-4EA4-A009-51139CE86351}" type="slidenum">
              <a:rPr lang="ar-SA"/>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C9D283-1667-4A69-95A0-618B056BA742}" type="slidenum">
              <a:rPr lang="ar-SA"/>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142470-8D73-4A1B-AE60-292050CED7C7}" type="slidenum">
              <a:rPr lang="ar-SA"/>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9CDDED-D227-401F-B6FD-D15CEAD6E305}" type="slidenum">
              <a:rPr lang="ar-SA"/>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C2389C-DFBF-4F5A-864A-41AF7CED0D07}" type="slidenum">
              <a:rPr lang="ar-SA"/>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C60CBB8-6A69-443A-ACBE-FE10C7925530}" type="slidenum">
              <a:rPr lang="ar-SA"/>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6003289-BB23-45A1-BFAB-30299198CBCB}" type="slidenum">
              <a:rPr lang="ar-SA"/>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BB1741E-FD66-47C6-8FF1-3DF9F5019148}" type="slidenum">
              <a:rPr lang="ar-SA"/>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D640A4-89C7-44AE-8B74-F5B13536FDC9}" type="slidenum">
              <a:rPr lang="ar-SA"/>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517F37-60AD-468D-A624-93E49167575F}"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673EAA8-5544-444B-8D93-5B89D360162D}" type="slidenum">
              <a:rPr lang="ar-SA"/>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2C544C-F396-4419-A0F7-77143EF513A7}" type="slidenum">
              <a:rPr lang="ar-SA"/>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C47A76-6AFF-4FDA-8F3B-D54FAFBA67B2}" type="slidenum">
              <a:rPr lang="ar-SA"/>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35F23C-778B-429E-9091-AF61A16C85DB}" type="slidenum">
              <a:rPr lang="ar-SA"/>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D2DACD-8F34-402D-9BD6-941151420E48}" type="slidenum">
              <a:rPr lang="ar-SA"/>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D6FF3F-C0DA-4CF0-9871-925522752D26}" type="slidenum">
              <a:rPr lang="ar-SA"/>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58F9CF-6474-4677-802A-51187F5D9AD7}" type="slidenum">
              <a:rPr lang="ar-SA"/>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4628CD1-C278-4809-AF11-43A93210BE60}" type="slidenum">
              <a:rPr lang="ar-SA"/>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1D64CE6-33CB-48EC-8401-C3A12F01AC03}" type="slidenum">
              <a:rPr lang="ar-SA"/>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E8BA978-6FAF-4A1F-A1C8-D69AFB6FAA3C}" type="slidenum">
              <a:rPr lang="ar-SA"/>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E3036B-87C6-4AAF-BAE6-878584C75C74}"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A999205-CD47-468E-A36C-27536F4EA07B}" type="slidenum">
              <a:rPr lang="ar-SA"/>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BB1C90-F1C1-4AD6-8520-194B923A7BD3}" type="slidenum">
              <a:rPr lang="ar-SA"/>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DAE5AC-1D4A-4BA0-853A-744F3A2E092F}" type="slidenum">
              <a:rPr lang="ar-SA"/>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5A96CE-933E-4E19-8C1E-2BC1A024EC67}" type="slidenum">
              <a:rPr lang="ar-SA"/>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999D5B-1B09-45DE-9EE8-52E7891D2830}" type="slidenum">
              <a:rPr lang="ar-SA"/>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C60C3C-BFB9-48BC-91E7-5E20816BFC24}" type="slidenum">
              <a:rPr lang="ar-SA"/>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ADC0B5-2566-4358-B665-1515ED028CA2}" type="slidenum">
              <a:rPr lang="ar-SA"/>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F8C2D9-0D2E-4E28-8A90-D08C69A5F28A}" type="slidenum">
              <a:rPr lang="ar-SA"/>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16F2E81-6064-4110-A4A8-639285D075C5}" type="slidenum">
              <a:rPr lang="ar-SA"/>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92C8AEB-EF4B-409D-9A11-B90A57AF6E50}" type="slidenum">
              <a:rPr lang="ar-SA"/>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51992C0-0B53-4971-9907-C707BC9CA800}"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6ED8D96-9ACC-4CC1-BE68-78E7DB5815E4}"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75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8545A58-0B23-413D-B2DA-AEBA6A3B320E}"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F9F39F45-9397-4647-9284-F213DAABCA5C}"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EF3BE789-4883-4A4B-8F20-E792CFFFC7FB}"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71B1EFDE-777D-4584-A762-56011E0E3D5B}"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712976E-3566-4CC8-B4C8-30EFEAB0606C}"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5BB3CAE-E223-4126-A8B0-8D8455DADC1B}"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FC6ECBCC-CA72-4756-A00A-093A09A52159}"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1114DF3-1F4E-4069-AD86-D411E26421B0}"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hat-when-how.com/wp-content/uploads/2012/04/tmp15F4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isdconsultants.co.uk/images/tick_icon.jpg&amp;imgrefurl=http://www.isdconsultants.co.uk/test.htm&amp;usg=__j2rj0RmZiyjV3YLFZdIsUNDUs6E=&amp;h=227&amp;w=227&amp;sz=59&amp;hl=en&amp;start=3&amp;tbnid=raVQTWlQxFpR4M:&amp;tbnh=108&amp;tbnw=108&amp;prev=/images?q=tick+mark&amp;gbv=2&amp;ndsp=20&amp;hl=en&amp;safe=active&amp;sa=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rrowheads="1"/>
          </p:cNvSpPr>
          <p:nvPr/>
        </p:nvSpPr>
        <p:spPr bwMode="auto">
          <a:xfrm>
            <a:off x="2209800" y="4800600"/>
            <a:ext cx="3810000" cy="1447800"/>
          </a:xfrm>
          <a:prstGeom prst="roundRect">
            <a:avLst>
              <a:gd name="adj" fmla="val 16667"/>
            </a:avLst>
          </a:prstGeom>
          <a:solidFill>
            <a:srgbClr val="333333"/>
          </a:solidFill>
          <a:ln w="9525">
            <a:solidFill>
              <a:srgbClr val="00005A"/>
            </a:solidFill>
            <a:round/>
            <a:headEnd/>
            <a:tailEnd/>
          </a:ln>
          <a:effectLst>
            <a:prstShdw prst="shdw17" dist="17961" dir="2700000">
              <a:srgbClr val="000036"/>
            </a:prstShdw>
          </a:effectLst>
        </p:spPr>
        <p:txBody>
          <a:bodyPr wrap="none" anchor="ctr"/>
          <a:lstStyle/>
          <a:p>
            <a:pPr algn="ctr">
              <a:lnSpc>
                <a:spcPct val="90000"/>
              </a:lnSpc>
            </a:pPr>
            <a:endParaRPr lang="en-US" b="1" dirty="0">
              <a:solidFill>
                <a:srgbClr val="FFFF00"/>
              </a:solidFill>
              <a:cs typeface="Arial" charset="0"/>
            </a:endParaRPr>
          </a:p>
          <a:p>
            <a:pPr algn="ctr">
              <a:lnSpc>
                <a:spcPct val="90000"/>
              </a:lnSpc>
            </a:pPr>
            <a:r>
              <a:rPr lang="en-US" b="1" i="1" dirty="0" smtClean="0">
                <a:solidFill>
                  <a:srgbClr val="FFFF00"/>
                </a:solidFill>
                <a:cs typeface="Arial" charset="0"/>
              </a:rPr>
              <a:t>DR </a:t>
            </a:r>
            <a:r>
              <a:rPr lang="en-US" b="1" i="1" dirty="0">
                <a:solidFill>
                  <a:srgbClr val="FFFF00"/>
                </a:solidFill>
                <a:cs typeface="Arial" charset="0"/>
              </a:rPr>
              <a:t>SYED SHAHID HABIB</a:t>
            </a:r>
          </a:p>
          <a:p>
            <a:pPr algn="ctr">
              <a:lnSpc>
                <a:spcPct val="90000"/>
              </a:lnSpc>
            </a:pPr>
            <a:r>
              <a:rPr lang="en-US" b="1" dirty="0">
                <a:solidFill>
                  <a:srgbClr val="FFFF00"/>
                </a:solidFill>
                <a:cs typeface="Arial" charset="0"/>
              </a:rPr>
              <a:t>MBBS DSDM </a:t>
            </a:r>
            <a:r>
              <a:rPr lang="en-US" b="1" dirty="0" smtClean="0">
                <a:solidFill>
                  <a:srgbClr val="FFFF00"/>
                </a:solidFill>
                <a:cs typeface="Arial" charset="0"/>
              </a:rPr>
              <a:t>PGDCR FCPS</a:t>
            </a:r>
            <a:endParaRPr lang="en-US" b="1" dirty="0">
              <a:solidFill>
                <a:srgbClr val="FFFF00"/>
              </a:solidFill>
              <a:cs typeface="Arial" charset="0"/>
            </a:endParaRPr>
          </a:p>
          <a:p>
            <a:pPr algn="ctr">
              <a:lnSpc>
                <a:spcPct val="90000"/>
              </a:lnSpc>
            </a:pPr>
            <a:r>
              <a:rPr lang="en-US" b="1" dirty="0" smtClean="0">
                <a:solidFill>
                  <a:srgbClr val="FFFF00"/>
                </a:solidFill>
                <a:cs typeface="Arial" charset="0"/>
              </a:rPr>
              <a:t>Professor</a:t>
            </a:r>
            <a:endParaRPr lang="en-US" b="1" dirty="0">
              <a:solidFill>
                <a:srgbClr val="FFFF00"/>
              </a:solidFill>
              <a:cs typeface="Arial" charset="0"/>
            </a:endParaRPr>
          </a:p>
          <a:p>
            <a:pPr algn="ctr">
              <a:lnSpc>
                <a:spcPct val="90000"/>
              </a:lnSpc>
            </a:pPr>
            <a:r>
              <a:rPr lang="en-US" b="1" dirty="0">
                <a:solidFill>
                  <a:srgbClr val="FFFF00"/>
                </a:solidFill>
                <a:cs typeface="Arial" charset="0"/>
              </a:rPr>
              <a:t>Dept. of Physiology</a:t>
            </a:r>
          </a:p>
          <a:p>
            <a:pPr algn="ctr">
              <a:lnSpc>
                <a:spcPct val="90000"/>
              </a:lnSpc>
            </a:pPr>
            <a:r>
              <a:rPr lang="en-US" b="1" dirty="0">
                <a:solidFill>
                  <a:srgbClr val="FFFF00"/>
                </a:solidFill>
                <a:cs typeface="Arial" charset="0"/>
              </a:rPr>
              <a:t>College of Medicine &amp; KKUH</a:t>
            </a:r>
          </a:p>
          <a:p>
            <a:pPr algn="ctr">
              <a:lnSpc>
                <a:spcPct val="90000"/>
              </a:lnSpc>
            </a:pPr>
            <a:endParaRPr lang="en-US" sz="1600" b="1" dirty="0">
              <a:solidFill>
                <a:srgbClr val="FFFF00"/>
              </a:solidFill>
              <a:cs typeface="Arial" charset="0"/>
            </a:endParaRPr>
          </a:p>
        </p:txBody>
      </p:sp>
      <p:sp>
        <p:nvSpPr>
          <p:cNvPr id="11268" name="Rectangle 9"/>
          <p:cNvSpPr>
            <a:spLocks noChangeArrowheads="1"/>
          </p:cNvSpPr>
          <p:nvPr/>
        </p:nvSpPr>
        <p:spPr bwMode="auto">
          <a:xfrm>
            <a:off x="838200" y="1295400"/>
            <a:ext cx="7467600" cy="1295400"/>
          </a:xfrm>
          <a:prstGeom prst="rect">
            <a:avLst/>
          </a:prstGeom>
          <a:noFill/>
          <a:ln w="9525">
            <a:solidFill>
              <a:srgbClr val="66FF33"/>
            </a:solidFill>
            <a:miter lim="800000"/>
            <a:headEnd/>
            <a:tailEnd/>
          </a:ln>
        </p:spPr>
        <p:txBody>
          <a:bodyPr/>
          <a:lstStyle/>
          <a:p>
            <a:pPr algn="ctr"/>
            <a:r>
              <a:rPr lang="en-US" sz="4000" b="1" dirty="0" smtClean="0">
                <a:solidFill>
                  <a:srgbClr val="66FF33"/>
                </a:solidFill>
              </a:rPr>
              <a:t>PHYSIOLOGY OF THE EYE </a:t>
            </a:r>
          </a:p>
          <a:p>
            <a:pPr algn="ctr"/>
            <a:r>
              <a:rPr lang="en-US" sz="4000" b="1" dirty="0" smtClean="0">
                <a:solidFill>
                  <a:srgbClr val="66FF33"/>
                </a:solidFill>
              </a:rPr>
              <a:t>&amp;  REFRACTION</a:t>
            </a:r>
          </a:p>
        </p:txBody>
      </p:sp>
      <p:pic>
        <p:nvPicPr>
          <p:cNvPr id="9" name="Picture 6"/>
          <p:cNvPicPr>
            <a:picLocks noChangeAspect="1" noChangeArrowheads="1"/>
          </p:cNvPicPr>
          <p:nvPr/>
        </p:nvPicPr>
        <p:blipFill>
          <a:blip r:embed="rId3" cstate="print"/>
          <a:srcRect b="3935"/>
          <a:stretch>
            <a:fillRect/>
          </a:stretch>
        </p:blipFill>
        <p:spPr bwMode="auto">
          <a:xfrm>
            <a:off x="2743200" y="2819400"/>
            <a:ext cx="2923760" cy="1828800"/>
          </a:xfrm>
          <a:prstGeom prst="rect">
            <a:avLst/>
          </a:prstGeom>
          <a:noFill/>
        </p:spPr>
      </p:pic>
      <p:sp>
        <p:nvSpPr>
          <p:cNvPr id="10" name="Rounded Rectangle 9"/>
          <p:cNvSpPr/>
          <p:nvPr/>
        </p:nvSpPr>
        <p:spPr>
          <a:xfrm>
            <a:off x="3200400" y="533400"/>
            <a:ext cx="2514600" cy="685800"/>
          </a:xfrm>
          <a:prstGeom prst="roundRect">
            <a:avLst/>
          </a:prstGeom>
          <a:solidFill>
            <a:schemeClr val="bg1">
              <a:lumMod val="50000"/>
            </a:scheme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LECTURE 1</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646331"/>
          </a:xfrm>
          <a:prstGeom prst="rect">
            <a:avLst/>
          </a:prstGeom>
          <a:solidFill>
            <a:schemeClr val="accent4">
              <a:lumMod val="10000"/>
            </a:schemeClr>
          </a:solidFill>
          <a:ln>
            <a:solidFill>
              <a:srgbClr val="FF0000"/>
            </a:solidFill>
          </a:ln>
        </p:spPr>
        <p:txBody>
          <a:bodyPr wrap="square">
            <a:spAutoFit/>
          </a:bodyPr>
          <a:lstStyle/>
          <a:p>
            <a:r>
              <a:rPr lang="en-US" b="1" dirty="0" smtClean="0">
                <a:latin typeface="Arial" pitchFamily="34" charset="0"/>
              </a:rPr>
              <a:t>The aqueous humor</a:t>
            </a:r>
            <a:r>
              <a:rPr lang="en-US" b="1" dirty="0" smtClean="0">
                <a:latin typeface="Arial" pitchFamily="34" charset="0"/>
                <a:sym typeface="Wingdings"/>
              </a:rPr>
              <a:t> </a:t>
            </a:r>
            <a:r>
              <a:rPr lang="en-US" b="1" dirty="0" smtClean="0">
                <a:latin typeface="Arial" pitchFamily="34" charset="0"/>
              </a:rPr>
              <a:t>nourishes the cornea and iris</a:t>
            </a:r>
            <a:r>
              <a:rPr lang="en-US" b="1" dirty="0" smtClean="0">
                <a:latin typeface="Arial" pitchFamily="34" charset="0"/>
                <a:sym typeface="Wingdings"/>
              </a:rPr>
              <a:t> </a:t>
            </a:r>
            <a:r>
              <a:rPr lang="en-US" b="1" dirty="0" smtClean="0">
                <a:latin typeface="Arial" pitchFamily="34" charset="0"/>
              </a:rPr>
              <a:t> it is produced in the ciliary body </a:t>
            </a:r>
            <a:r>
              <a:rPr lang="en-US" b="1" dirty="0" smtClean="0">
                <a:latin typeface="Arial" pitchFamily="34" charset="0"/>
                <a:sym typeface="Wingdings"/>
              </a:rPr>
              <a:t> drained into</a:t>
            </a:r>
            <a:r>
              <a:rPr lang="en-US" b="1" dirty="0" smtClean="0">
                <a:latin typeface="Arial" pitchFamily="34" charset="0"/>
              </a:rPr>
              <a:t> canal of </a:t>
            </a:r>
            <a:r>
              <a:rPr lang="en-US" b="1" dirty="0" err="1" smtClean="0">
                <a:latin typeface="Arial" pitchFamily="34" charset="0"/>
              </a:rPr>
              <a:t>Schlemm</a:t>
            </a:r>
            <a:r>
              <a:rPr lang="en-US" b="1" dirty="0" smtClean="0">
                <a:latin typeface="Arial" pitchFamily="34" charset="0"/>
              </a:rPr>
              <a:t>  in anterior chamber angle . </a:t>
            </a:r>
            <a:endParaRPr lang="en-US" b="1" dirty="0"/>
          </a:p>
        </p:txBody>
      </p:sp>
      <p:pic>
        <p:nvPicPr>
          <p:cNvPr id="2051" name="Picture 3"/>
          <p:cNvPicPr>
            <a:picLocks noChangeAspect="1" noChangeArrowheads="1"/>
          </p:cNvPicPr>
          <p:nvPr/>
        </p:nvPicPr>
        <p:blipFill>
          <a:blip r:embed="rId3" cstate="print"/>
          <a:srcRect l="11614" t="7958" r="14231"/>
          <a:stretch>
            <a:fillRect/>
          </a:stretch>
        </p:blipFill>
        <p:spPr bwMode="auto">
          <a:xfrm>
            <a:off x="1219200" y="914400"/>
            <a:ext cx="6477000"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l="23437" t="9375" r="21094" b="56250"/>
          <a:stretch>
            <a:fillRect/>
          </a:stretch>
        </p:blipFill>
        <p:spPr bwMode="auto">
          <a:xfrm>
            <a:off x="533400" y="152400"/>
            <a:ext cx="8033327" cy="4267200"/>
          </a:xfrm>
          <a:prstGeom prst="rect">
            <a:avLst/>
          </a:prstGeom>
          <a:noFill/>
          <a:ln w="9525">
            <a:noFill/>
            <a:miter lim="800000"/>
            <a:headEnd/>
            <a:tailEnd/>
          </a:ln>
        </p:spPr>
      </p:pic>
      <p:sp>
        <p:nvSpPr>
          <p:cNvPr id="3" name="Rectangle 2"/>
          <p:cNvSpPr/>
          <p:nvPr/>
        </p:nvSpPr>
        <p:spPr>
          <a:xfrm>
            <a:off x="838200" y="4572000"/>
            <a:ext cx="7620000" cy="2000548"/>
          </a:xfrm>
          <a:prstGeom prst="rect">
            <a:avLst/>
          </a:prstGeom>
          <a:ln>
            <a:solidFill>
              <a:srgbClr val="FF0000"/>
            </a:solidFill>
          </a:ln>
        </p:spPr>
        <p:txBody>
          <a:bodyPr wrap="square">
            <a:spAutoFit/>
          </a:bodyPr>
          <a:lstStyle/>
          <a:p>
            <a:r>
              <a:rPr lang="en-US" sz="2800" b="1" dirty="0" smtClean="0">
                <a:solidFill>
                  <a:srgbClr val="FFFF00"/>
                </a:solidFill>
              </a:rPr>
              <a:t>External protection of the eye </a:t>
            </a:r>
          </a:p>
          <a:p>
            <a:r>
              <a:rPr lang="en-US" sz="2400" b="1" dirty="0" smtClean="0">
                <a:solidFill>
                  <a:srgbClr val="00FF00"/>
                </a:solidFill>
              </a:rPr>
              <a:t>1- bony orbit </a:t>
            </a:r>
          </a:p>
          <a:p>
            <a:r>
              <a:rPr lang="en-US" sz="2400" b="1" dirty="0" smtClean="0">
                <a:solidFill>
                  <a:srgbClr val="00FF00"/>
                </a:solidFill>
              </a:rPr>
              <a:t>2- lids blinking keep cornea moist </a:t>
            </a:r>
          </a:p>
          <a:p>
            <a:r>
              <a:rPr lang="en-US" sz="2400" b="1" dirty="0" smtClean="0">
                <a:solidFill>
                  <a:srgbClr val="00FF00"/>
                </a:solidFill>
              </a:rPr>
              <a:t>3 -</a:t>
            </a:r>
            <a:r>
              <a:rPr lang="en-US" sz="2400" b="1" dirty="0" err="1" smtClean="0">
                <a:solidFill>
                  <a:srgbClr val="00FF00"/>
                </a:solidFill>
              </a:rPr>
              <a:t>conjuctiva</a:t>
            </a:r>
            <a:r>
              <a:rPr lang="en-US" sz="2400" b="1" dirty="0" smtClean="0">
                <a:solidFill>
                  <a:srgbClr val="00FF00"/>
                </a:solidFill>
              </a:rPr>
              <a:t> </a:t>
            </a:r>
          </a:p>
          <a:p>
            <a:r>
              <a:rPr lang="en-US" sz="2400" b="1" dirty="0" smtClean="0">
                <a:solidFill>
                  <a:srgbClr val="00FF00"/>
                </a:solidFill>
              </a:rPr>
              <a:t>4-tears have antibacterial &amp; lubricating effect </a:t>
            </a:r>
            <a:endParaRPr lang="en-US" sz="2400" b="1" dirty="0">
              <a:solidFill>
                <a:srgbClr val="00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crimal apparatus"/>
          <p:cNvPicPr>
            <a:picLocks noChangeAspect="1" noChangeArrowheads="1"/>
          </p:cNvPicPr>
          <p:nvPr/>
        </p:nvPicPr>
        <p:blipFill>
          <a:blip r:embed="rId3" cstate="print"/>
          <a:srcRect/>
          <a:stretch>
            <a:fillRect/>
          </a:stretch>
        </p:blipFill>
        <p:spPr>
          <a:xfrm>
            <a:off x="669925" y="274638"/>
            <a:ext cx="7802563" cy="5851525"/>
          </a:xfrm>
          <a:prstGeom prst="rect">
            <a:avLst/>
          </a:prstGeom>
          <a:noFill/>
        </p:spPr>
      </p:pic>
      <p:sp>
        <p:nvSpPr>
          <p:cNvPr id="3" name="Rectangle 2"/>
          <p:cNvSpPr/>
          <p:nvPr/>
        </p:nvSpPr>
        <p:spPr>
          <a:xfrm>
            <a:off x="838200" y="4419600"/>
            <a:ext cx="2667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Tears</a:t>
            </a:r>
          </a:p>
          <a:p>
            <a:pPr>
              <a:buFont typeface="Arial" pitchFamily="34" charset="0"/>
              <a:buChar char="•"/>
            </a:pPr>
            <a:r>
              <a:rPr lang="en-US" sz="2400" b="1" dirty="0" smtClean="0">
                <a:effectLst>
                  <a:outerShdw blurRad="38100" dist="38100" dir="2700000" algn="tl">
                    <a:srgbClr val="000000">
                      <a:alpha val="43137"/>
                    </a:srgbClr>
                  </a:outerShdw>
                </a:effectLst>
              </a:rPr>
              <a:t>Protection</a:t>
            </a:r>
          </a:p>
          <a:p>
            <a:pPr>
              <a:buFont typeface="Arial" pitchFamily="34" charset="0"/>
              <a:buChar char="•"/>
            </a:pPr>
            <a:r>
              <a:rPr lang="en-US" sz="2400" b="1" dirty="0" smtClean="0">
                <a:effectLst>
                  <a:outerShdw blurRad="38100" dist="38100" dir="2700000" algn="tl">
                    <a:srgbClr val="000000">
                      <a:alpha val="43137"/>
                    </a:srgbClr>
                  </a:outerShdw>
                </a:effectLst>
              </a:rPr>
              <a:t>Wetness</a:t>
            </a:r>
          </a:p>
          <a:p>
            <a:pPr>
              <a:buFont typeface="Arial" pitchFamily="34" charset="0"/>
              <a:buChar char="•"/>
            </a:pPr>
            <a:r>
              <a:rPr lang="en-US" sz="2400" b="1" dirty="0" smtClean="0">
                <a:effectLst>
                  <a:outerShdw blurRad="38100" dist="38100" dir="2700000" algn="tl">
                    <a:srgbClr val="000000">
                      <a:alpha val="43137"/>
                    </a:srgbClr>
                  </a:outerShdw>
                </a:effectLst>
              </a:rPr>
              <a:t>Cleaning</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cstate="print"/>
          <a:srcRect l="20313" t="9375" r="20312" b="5208"/>
          <a:stretch>
            <a:fillRect/>
          </a:stretch>
        </p:blipFill>
        <p:spPr bwMode="auto">
          <a:xfrm>
            <a:off x="1524000" y="216568"/>
            <a:ext cx="6172200" cy="6412832"/>
          </a:xfrm>
          <a:prstGeom prst="rect">
            <a:avLst/>
          </a:prstGeom>
          <a:noFill/>
          <a:ln w="9525">
            <a:noFill/>
            <a:miter lim="800000"/>
            <a:headEnd/>
            <a:tailEnd/>
          </a:ln>
        </p:spPr>
      </p:pic>
      <p:pic>
        <p:nvPicPr>
          <p:cNvPr id="3" name="Picture 3" descr="pupil function"/>
          <p:cNvPicPr>
            <a:picLocks noChangeAspect="1" noChangeArrowheads="1"/>
          </p:cNvPicPr>
          <p:nvPr/>
        </p:nvPicPr>
        <p:blipFill>
          <a:blip r:embed="rId4" cstate="print"/>
          <a:srcRect/>
          <a:stretch>
            <a:fillRect/>
          </a:stretch>
        </p:blipFill>
        <p:spPr>
          <a:xfrm>
            <a:off x="669925" y="274638"/>
            <a:ext cx="7802563" cy="5973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4600" y="609600"/>
            <a:ext cx="4495800" cy="808038"/>
          </a:xfrm>
          <a:ln w="38100">
            <a:solidFill>
              <a:schemeClr val="accent1"/>
            </a:solidFill>
          </a:ln>
        </p:spPr>
        <p:txBody>
          <a:bodyPr/>
          <a:lstStyle/>
          <a:p>
            <a:pPr eaLnBrk="1" hangingPunct="1"/>
            <a:r>
              <a:rPr lang="en-US" b="1" dirty="0" smtClean="0"/>
              <a:t>Visual Fields</a:t>
            </a:r>
          </a:p>
        </p:txBody>
      </p:sp>
      <p:pic>
        <p:nvPicPr>
          <p:cNvPr id="10243" name="Picture 3" descr="EyeFieldOfView"/>
          <p:cNvPicPr>
            <a:picLocks noChangeAspect="1" noChangeArrowheads="1"/>
          </p:cNvPicPr>
          <p:nvPr/>
        </p:nvPicPr>
        <p:blipFill>
          <a:blip r:embed="rId3" cstate="print"/>
          <a:srcRect/>
          <a:stretch>
            <a:fillRect/>
          </a:stretch>
        </p:blipFill>
        <p:spPr bwMode="auto">
          <a:xfrm>
            <a:off x="457200" y="1752600"/>
            <a:ext cx="8229600" cy="3635375"/>
          </a:xfrm>
          <a:prstGeom prst="rect">
            <a:avLst/>
          </a:prstGeom>
          <a:noFill/>
          <a:ln w="9525">
            <a:noFill/>
            <a:miter lim="800000"/>
            <a:headEnd/>
            <a:tailEnd/>
          </a:ln>
        </p:spPr>
      </p:pic>
      <p:sp>
        <p:nvSpPr>
          <p:cNvPr id="10244" name="Text Box 4"/>
          <p:cNvSpPr txBox="1">
            <a:spLocks noChangeArrowheads="1"/>
          </p:cNvSpPr>
          <p:nvPr/>
        </p:nvSpPr>
        <p:spPr bwMode="auto">
          <a:xfrm>
            <a:off x="1905000" y="5562600"/>
            <a:ext cx="1268413" cy="579438"/>
          </a:xfrm>
          <a:prstGeom prst="rect">
            <a:avLst/>
          </a:prstGeom>
          <a:noFill/>
          <a:ln w="9525">
            <a:solidFill>
              <a:srgbClr val="FF0000"/>
            </a:solidFill>
            <a:miter lim="800000"/>
            <a:headEnd/>
            <a:tailEnd/>
          </a:ln>
        </p:spPr>
        <p:txBody>
          <a:bodyPr wrap="none">
            <a:spAutoFit/>
          </a:bodyPr>
          <a:lstStyle/>
          <a:p>
            <a:pPr algn="ctr"/>
            <a:r>
              <a:rPr lang="en-US" sz="3200" dirty="0">
                <a:latin typeface="Times New Roman" pitchFamily="18" charset="0"/>
              </a:rPr>
              <a:t>Rabbit</a:t>
            </a:r>
          </a:p>
        </p:txBody>
      </p:sp>
      <p:sp>
        <p:nvSpPr>
          <p:cNvPr id="10245" name="Text Box 5"/>
          <p:cNvSpPr txBox="1">
            <a:spLocks noChangeArrowheads="1"/>
          </p:cNvSpPr>
          <p:nvPr/>
        </p:nvSpPr>
        <p:spPr bwMode="auto">
          <a:xfrm>
            <a:off x="5867400" y="5486400"/>
            <a:ext cx="1593850" cy="579438"/>
          </a:xfrm>
          <a:prstGeom prst="rect">
            <a:avLst/>
          </a:prstGeom>
          <a:noFill/>
          <a:ln w="9525">
            <a:solidFill>
              <a:srgbClr val="FF0000"/>
            </a:solidFill>
            <a:miter lim="800000"/>
            <a:headEnd/>
            <a:tailEnd/>
          </a:ln>
        </p:spPr>
        <p:txBody>
          <a:bodyPr>
            <a:spAutoFit/>
          </a:bodyPr>
          <a:lstStyle/>
          <a:p>
            <a:pPr algn="ctr"/>
            <a:r>
              <a:rPr lang="en-US" sz="3200">
                <a:latin typeface="Times New Roman" pitchFamily="18" charset="0"/>
              </a:rPr>
              <a:t>Human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5638800" cy="715962"/>
          </a:xfrm>
          <a:ln w="38100">
            <a:solidFill>
              <a:srgbClr val="FF0000"/>
            </a:solidFill>
          </a:ln>
        </p:spPr>
        <p:txBody>
          <a:bodyPr/>
          <a:lstStyle/>
          <a:p>
            <a:r>
              <a:rPr lang="en-US" sz="3600" b="1" dirty="0" smtClean="0"/>
              <a:t>BINOCULAR VISION</a:t>
            </a:r>
            <a:endParaRPr lang="en-US" sz="3600" b="1" dirty="0"/>
          </a:p>
        </p:txBody>
      </p:sp>
      <p:pic>
        <p:nvPicPr>
          <p:cNvPr id="1026" name="Picture 2"/>
          <p:cNvPicPr>
            <a:picLocks noChangeAspect="1" noChangeArrowheads="1"/>
          </p:cNvPicPr>
          <p:nvPr/>
        </p:nvPicPr>
        <p:blipFill>
          <a:blip r:embed="rId3" cstate="print"/>
          <a:srcRect/>
          <a:stretch>
            <a:fillRect/>
          </a:stretch>
        </p:blipFill>
        <p:spPr bwMode="auto">
          <a:xfrm>
            <a:off x="3048001" y="1359446"/>
            <a:ext cx="5943600" cy="5396643"/>
          </a:xfrm>
          <a:prstGeom prst="rect">
            <a:avLst/>
          </a:prstGeom>
          <a:noFill/>
          <a:ln w="9525">
            <a:noFill/>
            <a:miter lim="800000"/>
            <a:headEnd/>
            <a:tailEnd/>
          </a:ln>
        </p:spPr>
      </p:pic>
      <p:sp>
        <p:nvSpPr>
          <p:cNvPr id="6" name="Rectangle 5"/>
          <p:cNvSpPr/>
          <p:nvPr/>
        </p:nvSpPr>
        <p:spPr>
          <a:xfrm>
            <a:off x="3657600" y="914400"/>
            <a:ext cx="5105400" cy="707886"/>
          </a:xfrm>
          <a:prstGeom prst="rect">
            <a:avLst/>
          </a:prstGeom>
          <a:solidFill>
            <a:schemeClr val="accent4">
              <a:lumMod val="10000"/>
            </a:schemeClr>
          </a:solidFill>
          <a:ln>
            <a:solidFill>
              <a:srgbClr val="00FF00"/>
            </a:solidFill>
          </a:ln>
        </p:spPr>
        <p:txBody>
          <a:bodyPr wrap="square">
            <a:spAutoFit/>
          </a:bodyPr>
          <a:lstStyle/>
          <a:p>
            <a:pPr algn="ctr"/>
            <a:r>
              <a:rPr lang="en-US" sz="2000" b="1" dirty="0" smtClean="0">
                <a:latin typeface="Arial" pitchFamily="34" charset="0"/>
              </a:rPr>
              <a:t>The common area (heart-shaped clear zone) is viewed with binocular vision</a:t>
            </a:r>
            <a:endParaRPr lang="en-US" sz="2000" b="1" dirty="0"/>
          </a:p>
        </p:txBody>
      </p:sp>
      <p:sp>
        <p:nvSpPr>
          <p:cNvPr id="3" name="Rectangle 2"/>
          <p:cNvSpPr/>
          <p:nvPr/>
        </p:nvSpPr>
        <p:spPr>
          <a:xfrm>
            <a:off x="152400" y="914400"/>
            <a:ext cx="3352800" cy="2677656"/>
          </a:xfrm>
          <a:prstGeom prst="rect">
            <a:avLst/>
          </a:prstGeom>
          <a:solidFill>
            <a:schemeClr val="accent4">
              <a:lumMod val="10000"/>
            </a:schemeClr>
          </a:solidFill>
          <a:ln w="28575">
            <a:solidFill>
              <a:srgbClr val="FF0000"/>
            </a:solidFill>
          </a:ln>
        </p:spPr>
        <p:txBody>
          <a:bodyPr wrap="square">
            <a:spAutoFit/>
          </a:bodyPr>
          <a:lstStyle/>
          <a:p>
            <a:r>
              <a:rPr lang="en-US" sz="2400" b="1" dirty="0" smtClean="0"/>
              <a:t>1- Large visual field </a:t>
            </a:r>
          </a:p>
          <a:p>
            <a:r>
              <a:rPr lang="en-US" sz="2400" b="1" dirty="0" smtClean="0"/>
              <a:t>2- cancel the effect of blind spot </a:t>
            </a:r>
          </a:p>
          <a:p>
            <a:r>
              <a:rPr lang="en-US" sz="2400" b="1" dirty="0" smtClean="0"/>
              <a:t>3- stereoscopic vision </a:t>
            </a:r>
          </a:p>
          <a:p>
            <a:r>
              <a:rPr lang="en-US" sz="2400" b="1" dirty="0" smtClean="0"/>
              <a:t>4- one eye lesion does not affect vision </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554162"/>
          </a:xfrm>
          <a:ln>
            <a:solidFill>
              <a:schemeClr val="accent1"/>
            </a:solidFill>
          </a:ln>
        </p:spPr>
        <p:txBody>
          <a:bodyPr/>
          <a:lstStyle/>
          <a:p>
            <a:r>
              <a:rPr lang="en-US" sz="2800" b="1" dirty="0" smtClean="0">
                <a:solidFill>
                  <a:srgbClr val="66FF33"/>
                </a:solidFill>
              </a:rPr>
              <a:t/>
            </a:r>
            <a:br>
              <a:rPr lang="en-US" sz="2800" b="1" dirty="0" smtClean="0">
                <a:solidFill>
                  <a:srgbClr val="66FF33"/>
                </a:solidFill>
              </a:rPr>
            </a:br>
            <a:r>
              <a:rPr lang="en-US" sz="3600" b="1" dirty="0" smtClean="0">
                <a:solidFill>
                  <a:srgbClr val="66FF33"/>
                </a:solidFill>
              </a:rPr>
              <a:t>“Depth Perception”</a:t>
            </a:r>
            <a:r>
              <a:rPr lang="en-US" sz="2800" b="1" dirty="0" smtClean="0">
                <a:solidFill>
                  <a:srgbClr val="66FF33"/>
                </a:solidFill>
              </a:rPr>
              <a:t/>
            </a:r>
            <a:br>
              <a:rPr lang="en-US" sz="2800" b="1" dirty="0" smtClean="0">
                <a:solidFill>
                  <a:srgbClr val="66FF33"/>
                </a:solidFill>
              </a:rPr>
            </a:br>
            <a:r>
              <a:rPr lang="en-US" sz="2800" b="1" dirty="0" smtClean="0">
                <a:solidFill>
                  <a:schemeClr val="tx1"/>
                </a:solidFill>
              </a:rPr>
              <a:t>Ability to determine Distance of an Object from the Eye</a:t>
            </a:r>
            <a:r>
              <a:rPr lang="en-US" sz="3600" b="1" dirty="0" smtClean="0"/>
              <a:t/>
            </a:r>
            <a:br>
              <a:rPr lang="en-US" sz="3600" b="1" dirty="0" smtClean="0"/>
            </a:br>
            <a:endParaRPr lang="en-US" sz="3600" dirty="0">
              <a:solidFill>
                <a:srgbClr val="66FF33"/>
              </a:solidFill>
            </a:endParaRPr>
          </a:p>
        </p:txBody>
      </p:sp>
      <p:sp>
        <p:nvSpPr>
          <p:cNvPr id="3" name="Rectangle 2"/>
          <p:cNvSpPr/>
          <p:nvPr/>
        </p:nvSpPr>
        <p:spPr>
          <a:xfrm>
            <a:off x="609600" y="1905000"/>
            <a:ext cx="8001000" cy="1384995"/>
          </a:xfrm>
          <a:prstGeom prst="rect">
            <a:avLst/>
          </a:prstGeom>
        </p:spPr>
        <p:txBody>
          <a:bodyPr wrap="square">
            <a:spAutoFit/>
          </a:bodyPr>
          <a:lstStyle/>
          <a:p>
            <a:pPr>
              <a:buFont typeface="Wingdings" pitchFamily="2" charset="2"/>
              <a:buChar char="Ø"/>
            </a:pPr>
            <a:r>
              <a:rPr lang="en-US" sz="2800" b="1" dirty="0" smtClean="0">
                <a:solidFill>
                  <a:srgbClr val="FFFF00"/>
                </a:solidFill>
              </a:rPr>
              <a:t>Sizes of images of known objects on retina</a:t>
            </a:r>
          </a:p>
          <a:p>
            <a:pPr>
              <a:buFont typeface="Wingdings" pitchFamily="2" charset="2"/>
              <a:buChar char="Ø"/>
            </a:pPr>
            <a:r>
              <a:rPr lang="en-US" sz="2800" b="1" dirty="0" smtClean="0">
                <a:solidFill>
                  <a:srgbClr val="FFFF00"/>
                </a:solidFill>
              </a:rPr>
              <a:t>Phenomenon of moving parallax</a:t>
            </a:r>
          </a:p>
          <a:p>
            <a:pPr>
              <a:buFont typeface="Wingdings" pitchFamily="2" charset="2"/>
              <a:buChar char="Ø"/>
            </a:pPr>
            <a:r>
              <a:rPr lang="en-US" sz="2800" b="1" dirty="0" smtClean="0">
                <a:solidFill>
                  <a:srgbClr val="FFFF00"/>
                </a:solidFill>
              </a:rPr>
              <a:t>Phenomenon of </a:t>
            </a:r>
            <a:r>
              <a:rPr lang="en-US" sz="2800" b="1" dirty="0" err="1" smtClean="0">
                <a:solidFill>
                  <a:srgbClr val="FFFF00"/>
                </a:solidFill>
              </a:rPr>
              <a:t>Stereopsis</a:t>
            </a:r>
            <a:endParaRPr lang="en-US" sz="2800" b="1" dirty="0">
              <a:solidFill>
                <a:srgbClr val="FFFF00"/>
              </a:solidFill>
            </a:endParaRPr>
          </a:p>
        </p:txBody>
      </p:sp>
      <p:pic>
        <p:nvPicPr>
          <p:cNvPr id="4098" name="Picture 2"/>
          <p:cNvPicPr>
            <a:picLocks noChangeAspect="1" noChangeArrowheads="1"/>
          </p:cNvPicPr>
          <p:nvPr/>
        </p:nvPicPr>
        <p:blipFill>
          <a:blip r:embed="rId3" cstate="print"/>
          <a:srcRect/>
          <a:stretch>
            <a:fillRect/>
          </a:stretch>
        </p:blipFill>
        <p:spPr bwMode="auto">
          <a:xfrm>
            <a:off x="1828800" y="3276600"/>
            <a:ext cx="5334000" cy="329678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rrowheads="1"/>
          </p:cNvSpPr>
          <p:nvPr/>
        </p:nvSpPr>
        <p:spPr bwMode="auto">
          <a:xfrm>
            <a:off x="2438400" y="4953000"/>
            <a:ext cx="3810000" cy="1447800"/>
          </a:xfrm>
          <a:prstGeom prst="roundRect">
            <a:avLst>
              <a:gd name="adj" fmla="val 16667"/>
            </a:avLst>
          </a:prstGeom>
          <a:solidFill>
            <a:srgbClr val="333333"/>
          </a:solidFill>
          <a:ln w="9525">
            <a:solidFill>
              <a:srgbClr val="00005A"/>
            </a:solidFill>
            <a:round/>
            <a:headEnd/>
            <a:tailEnd/>
          </a:ln>
          <a:effectLst>
            <a:prstShdw prst="shdw17" dist="17961" dir="2700000">
              <a:srgbClr val="000036"/>
            </a:prstShdw>
          </a:effectLst>
        </p:spPr>
        <p:txBody>
          <a:bodyPr wrap="none" anchor="ctr"/>
          <a:lstStyle/>
          <a:p>
            <a:pPr algn="ctr">
              <a:lnSpc>
                <a:spcPct val="90000"/>
              </a:lnSpc>
            </a:pPr>
            <a:endParaRPr lang="en-US" b="1" dirty="0">
              <a:solidFill>
                <a:srgbClr val="FFFF00"/>
              </a:solidFill>
              <a:cs typeface="Arial" charset="0"/>
            </a:endParaRPr>
          </a:p>
          <a:p>
            <a:pPr algn="ctr">
              <a:lnSpc>
                <a:spcPct val="90000"/>
              </a:lnSpc>
            </a:pPr>
            <a:r>
              <a:rPr lang="en-US" b="1" i="1" dirty="0" smtClean="0">
                <a:solidFill>
                  <a:srgbClr val="FFFF00"/>
                </a:solidFill>
                <a:cs typeface="Arial" charset="0"/>
              </a:rPr>
              <a:t>DR </a:t>
            </a:r>
            <a:r>
              <a:rPr lang="en-US" b="1" i="1" dirty="0">
                <a:solidFill>
                  <a:srgbClr val="FFFF00"/>
                </a:solidFill>
                <a:cs typeface="Arial" charset="0"/>
              </a:rPr>
              <a:t>SYED SHAHID HABIB</a:t>
            </a:r>
          </a:p>
          <a:p>
            <a:pPr algn="ctr">
              <a:lnSpc>
                <a:spcPct val="90000"/>
              </a:lnSpc>
            </a:pPr>
            <a:r>
              <a:rPr lang="en-US" b="1" dirty="0">
                <a:solidFill>
                  <a:srgbClr val="FFFF00"/>
                </a:solidFill>
                <a:cs typeface="Arial" charset="0"/>
              </a:rPr>
              <a:t>MBBS DSDM </a:t>
            </a:r>
            <a:r>
              <a:rPr lang="en-US" b="1" dirty="0" smtClean="0">
                <a:solidFill>
                  <a:srgbClr val="FFFF00"/>
                </a:solidFill>
                <a:cs typeface="Arial" charset="0"/>
              </a:rPr>
              <a:t>PGDCR FCPS</a:t>
            </a:r>
            <a:endParaRPr lang="en-US" b="1" dirty="0">
              <a:solidFill>
                <a:srgbClr val="FFFF00"/>
              </a:solidFill>
              <a:cs typeface="Arial" charset="0"/>
            </a:endParaRPr>
          </a:p>
          <a:p>
            <a:pPr algn="ctr">
              <a:lnSpc>
                <a:spcPct val="90000"/>
              </a:lnSpc>
            </a:pPr>
            <a:r>
              <a:rPr lang="en-US" b="1" dirty="0" smtClean="0">
                <a:solidFill>
                  <a:srgbClr val="FFFF00"/>
                </a:solidFill>
                <a:cs typeface="Arial" charset="0"/>
              </a:rPr>
              <a:t>Professor</a:t>
            </a:r>
            <a:endParaRPr lang="en-US" b="1" dirty="0">
              <a:solidFill>
                <a:srgbClr val="FFFF00"/>
              </a:solidFill>
              <a:cs typeface="Arial" charset="0"/>
            </a:endParaRPr>
          </a:p>
          <a:p>
            <a:pPr algn="ctr">
              <a:lnSpc>
                <a:spcPct val="90000"/>
              </a:lnSpc>
            </a:pPr>
            <a:r>
              <a:rPr lang="en-US" b="1" dirty="0">
                <a:solidFill>
                  <a:srgbClr val="FFFF00"/>
                </a:solidFill>
                <a:cs typeface="Arial" charset="0"/>
              </a:rPr>
              <a:t>Dept. of Physiology</a:t>
            </a:r>
          </a:p>
          <a:p>
            <a:pPr algn="ctr">
              <a:lnSpc>
                <a:spcPct val="90000"/>
              </a:lnSpc>
            </a:pPr>
            <a:r>
              <a:rPr lang="en-US" b="1" dirty="0">
                <a:solidFill>
                  <a:srgbClr val="FFFF00"/>
                </a:solidFill>
                <a:cs typeface="Arial" charset="0"/>
              </a:rPr>
              <a:t>College of Medicine &amp; KKUH</a:t>
            </a:r>
          </a:p>
          <a:p>
            <a:pPr algn="ctr">
              <a:lnSpc>
                <a:spcPct val="90000"/>
              </a:lnSpc>
            </a:pPr>
            <a:endParaRPr lang="en-US" sz="1600" b="1" dirty="0">
              <a:solidFill>
                <a:srgbClr val="FFFF00"/>
              </a:solidFill>
              <a:cs typeface="Arial" charset="0"/>
            </a:endParaRPr>
          </a:p>
        </p:txBody>
      </p:sp>
      <p:sp>
        <p:nvSpPr>
          <p:cNvPr id="11268" name="Rectangle 9"/>
          <p:cNvSpPr>
            <a:spLocks noChangeArrowheads="1"/>
          </p:cNvSpPr>
          <p:nvPr/>
        </p:nvSpPr>
        <p:spPr bwMode="auto">
          <a:xfrm>
            <a:off x="838200" y="1371600"/>
            <a:ext cx="7467600" cy="1828800"/>
          </a:xfrm>
          <a:prstGeom prst="rect">
            <a:avLst/>
          </a:prstGeom>
          <a:noFill/>
          <a:ln w="9525">
            <a:solidFill>
              <a:srgbClr val="66FF33"/>
            </a:solidFill>
            <a:miter lim="800000"/>
            <a:headEnd/>
            <a:tailEnd/>
          </a:ln>
        </p:spPr>
        <p:txBody>
          <a:bodyPr/>
          <a:lstStyle/>
          <a:p>
            <a:pPr algn="ctr"/>
            <a:r>
              <a:rPr lang="en-US" sz="3600" b="1" dirty="0" smtClean="0">
                <a:solidFill>
                  <a:srgbClr val="66FF33"/>
                </a:solidFill>
              </a:rPr>
              <a:t>VISION, ACCOMMODATION &amp; THE LIGHT PATHWAYS AND EFFECT OF LESIONS</a:t>
            </a:r>
          </a:p>
        </p:txBody>
      </p:sp>
      <p:sp>
        <p:nvSpPr>
          <p:cNvPr id="10" name="Rounded Rectangle 9"/>
          <p:cNvSpPr/>
          <p:nvPr/>
        </p:nvSpPr>
        <p:spPr>
          <a:xfrm>
            <a:off x="3200400" y="533400"/>
            <a:ext cx="2514600" cy="685800"/>
          </a:xfrm>
          <a:prstGeom prst="roundRect">
            <a:avLst/>
          </a:prstGeom>
          <a:solidFill>
            <a:schemeClr val="bg1">
              <a:lumMod val="50000"/>
            </a:scheme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LECTURE 2</a:t>
            </a:r>
            <a:endParaRPr lang="en-US" sz="2400"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6934200" y="3352800"/>
            <a:ext cx="1515329" cy="2095849"/>
          </a:xfrm>
          <a:prstGeom prst="rect">
            <a:avLst/>
          </a:prstGeom>
          <a:noFill/>
          <a:ln w="9525">
            <a:noFill/>
            <a:miter lim="800000"/>
            <a:headEnd/>
            <a:tailEnd/>
          </a:ln>
        </p:spPr>
      </p:pic>
      <p:pic>
        <p:nvPicPr>
          <p:cNvPr id="7" name="Picture 2" descr="Origin and distribution of the oculomotor nerve (cranial nerve [CN] III). The anatomical organization of the general somatic efferent (GSE) cell columns of the oculomotor nerve (CN III) complex, whose axons innervate all of the extraocular eye muscles except the lateral rectus and superior oblique muscles, is shown; the Edinger-Westphal nucleus, whose axons (general visceral efferent) serve as preganglionic parasympathetic neurons, innervate the ciliary ganglia. The postganglionic parasympathetic neurons from the ciliary ganglia (not shown in figure) innervate the constrictor muscles of the pupil and the ciliary muscle. ">
            <a:hlinkClick r:id="rId4"/>
          </p:cNvPr>
          <p:cNvPicPr>
            <a:picLocks noChangeAspect="1" noChangeArrowheads="1"/>
          </p:cNvPicPr>
          <p:nvPr/>
        </p:nvPicPr>
        <p:blipFill>
          <a:blip r:embed="rId5" cstate="print"/>
          <a:srcRect/>
          <a:stretch>
            <a:fillRect/>
          </a:stretch>
        </p:blipFill>
        <p:spPr bwMode="auto">
          <a:xfrm>
            <a:off x="304800" y="3429000"/>
            <a:ext cx="1981201" cy="18646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1752600"/>
            <a:ext cx="8077200" cy="4724400"/>
          </a:xfrm>
          <a:prstGeom prst="rect">
            <a:avLst/>
          </a:prstGeom>
          <a:noFill/>
          <a:ln w="9525">
            <a:solidFill>
              <a:srgbClr val="00FF00"/>
            </a:solidFill>
            <a:miter lim="800000"/>
            <a:headEnd/>
            <a:tailEnd/>
          </a:ln>
        </p:spPr>
        <p:txBody>
          <a:bodyPr anchor="ctr"/>
          <a:lstStyle/>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Describe visual acuity</a:t>
            </a:r>
          </a:p>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Contrast </a:t>
            </a:r>
            <a:r>
              <a:rPr lang="en-US" sz="2800" b="1" dirty="0" err="1" smtClean="0">
                <a:solidFill>
                  <a:srgbClr val="66FF33"/>
                </a:solidFill>
                <a:latin typeface="Agency FB" pitchFamily="34" charset="0"/>
              </a:rPr>
              <a:t>photopic</a:t>
            </a:r>
            <a:r>
              <a:rPr lang="en-US" sz="2800" b="1" dirty="0" smtClean="0">
                <a:solidFill>
                  <a:srgbClr val="66FF33"/>
                </a:solidFill>
                <a:latin typeface="Agency FB" pitchFamily="34" charset="0"/>
              </a:rPr>
              <a:t> and </a:t>
            </a:r>
            <a:r>
              <a:rPr lang="en-US" sz="2800" b="1" dirty="0" err="1" smtClean="0">
                <a:solidFill>
                  <a:srgbClr val="66FF33"/>
                </a:solidFill>
                <a:latin typeface="Agency FB" pitchFamily="34" charset="0"/>
              </a:rPr>
              <a:t>scotopic</a:t>
            </a:r>
            <a:r>
              <a:rPr lang="en-US" sz="2800" b="1" dirty="0" smtClean="0">
                <a:solidFill>
                  <a:srgbClr val="66FF33"/>
                </a:solidFill>
                <a:latin typeface="Agency FB" pitchFamily="34" charset="0"/>
              </a:rPr>
              <a:t> vision</a:t>
            </a:r>
          </a:p>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To know visual pathway and field of vision </a:t>
            </a:r>
          </a:p>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Describe the process of accommodation reflex and its pathway, contrasting the refraction of light by the lens in near vision and in far vision</a:t>
            </a:r>
          </a:p>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Identify and describe </a:t>
            </a:r>
            <a:r>
              <a:rPr lang="en-US" sz="2800" b="1" dirty="0" err="1" smtClean="0">
                <a:solidFill>
                  <a:srgbClr val="66FF33"/>
                </a:solidFill>
                <a:latin typeface="Agency FB" pitchFamily="34" charset="0"/>
              </a:rPr>
              <a:t>pupillary</a:t>
            </a:r>
            <a:r>
              <a:rPr lang="en-US" sz="2800" b="1" dirty="0" smtClean="0">
                <a:solidFill>
                  <a:srgbClr val="66FF33"/>
                </a:solidFill>
                <a:latin typeface="Agency FB" pitchFamily="34" charset="0"/>
              </a:rPr>
              <a:t> light reflex and its pathway and -relate these to clinical situations as </a:t>
            </a:r>
            <a:r>
              <a:rPr lang="en-US" sz="2800" b="1" dirty="0" err="1" smtClean="0">
                <a:solidFill>
                  <a:srgbClr val="66FF33"/>
                </a:solidFill>
                <a:latin typeface="Agency FB" pitchFamily="34" charset="0"/>
              </a:rPr>
              <a:t>argyl</a:t>
            </a:r>
            <a:r>
              <a:rPr lang="en-US" sz="2800" b="1" dirty="0" smtClean="0">
                <a:solidFill>
                  <a:srgbClr val="66FF33"/>
                </a:solidFill>
                <a:latin typeface="Agency FB" pitchFamily="34" charset="0"/>
              </a:rPr>
              <a:t> Robertson pupil</a:t>
            </a:r>
          </a:p>
          <a:p>
            <a:pPr marL="520700" indent="-520700">
              <a:lnSpc>
                <a:spcPct val="85000"/>
              </a:lnSpc>
              <a:spcBef>
                <a:spcPct val="25000"/>
              </a:spcBef>
              <a:buClr>
                <a:srgbClr val="FFFF00"/>
              </a:buClr>
              <a:buSzPct val="165000"/>
              <a:buFont typeface="Wingdings" pitchFamily="2" charset="2"/>
              <a:buBlip>
                <a:blip r:embed="rId3"/>
              </a:buBlip>
            </a:pPr>
            <a:r>
              <a:rPr lang="en-US" sz="2800" b="1" dirty="0" smtClean="0">
                <a:solidFill>
                  <a:srgbClr val="66FF33"/>
                </a:solidFill>
                <a:latin typeface="Agency FB" pitchFamily="34" charset="0"/>
              </a:rPr>
              <a:t>Identify the lateral </a:t>
            </a:r>
            <a:r>
              <a:rPr lang="en-US" sz="2800" b="1" dirty="0" err="1" smtClean="0">
                <a:solidFill>
                  <a:srgbClr val="66FF33"/>
                </a:solidFill>
                <a:latin typeface="Agency FB" pitchFamily="34" charset="0"/>
              </a:rPr>
              <a:t>geniculate</a:t>
            </a:r>
            <a:r>
              <a:rPr lang="en-US" sz="2800" b="1" dirty="0" smtClean="0">
                <a:solidFill>
                  <a:srgbClr val="66FF33"/>
                </a:solidFill>
                <a:latin typeface="Agency FB" pitchFamily="34" charset="0"/>
              </a:rPr>
              <a:t> body and visual cortex </a:t>
            </a:r>
            <a:endParaRPr lang="en-US" sz="3200" b="1" dirty="0" smtClean="0">
              <a:solidFill>
                <a:srgbClr val="66FF33"/>
              </a:solidFill>
              <a:latin typeface="Agency FB" pitchFamily="34" charset="0"/>
            </a:endParaRPr>
          </a:p>
        </p:txBody>
      </p:sp>
      <p:sp>
        <p:nvSpPr>
          <p:cNvPr id="12291" name="AutoShape 4"/>
          <p:cNvSpPr>
            <a:spLocks noChangeArrowheads="1"/>
          </p:cNvSpPr>
          <p:nvPr/>
        </p:nvSpPr>
        <p:spPr bwMode="auto">
          <a:xfrm>
            <a:off x="1905000" y="228600"/>
            <a:ext cx="51816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r>
              <a:rPr lang="en-US" sz="4400" b="1">
                <a:solidFill>
                  <a:srgbClr val="FFFF00"/>
                </a:solidFill>
                <a:cs typeface="Arial" charset="0"/>
              </a:rPr>
              <a:t>OBJECTIVES</a:t>
            </a:r>
          </a:p>
        </p:txBody>
      </p:sp>
      <p:sp>
        <p:nvSpPr>
          <p:cNvPr id="12292" name="AutoShape 8"/>
          <p:cNvSpPr>
            <a:spLocks noChangeArrowheads="1"/>
          </p:cNvSpPr>
          <p:nvPr/>
        </p:nvSpPr>
        <p:spPr bwMode="auto">
          <a:xfrm>
            <a:off x="533400" y="990600"/>
            <a:ext cx="80010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lnSpc>
                <a:spcPct val="80000"/>
              </a:lnSpc>
            </a:pPr>
            <a:r>
              <a:rPr lang="en-US" sz="3200" b="1" dirty="0">
                <a:solidFill>
                  <a:srgbClr val="99FF33"/>
                </a:solidFill>
                <a:latin typeface="Agency FB" pitchFamily="34" charset="0"/>
                <a:cs typeface="Arial" charset="0"/>
              </a:rPr>
              <a:t>At the end of this lecture you should be able </a:t>
            </a:r>
            <a:r>
              <a:rPr lang="en-US" sz="3200" b="1" dirty="0" smtClean="0">
                <a:solidFill>
                  <a:srgbClr val="99FF33"/>
                </a:solidFill>
                <a:latin typeface="Agency FB" pitchFamily="34" charset="0"/>
                <a:cs typeface="Arial" charset="0"/>
              </a:rPr>
              <a:t>to describe:</a:t>
            </a:r>
            <a:endParaRPr lang="en-US" sz="3200" b="1" dirty="0">
              <a:solidFill>
                <a:srgbClr val="99FF33"/>
              </a:solidFill>
              <a:latin typeface="Agency FB" pitchFamily="34" charset="0"/>
              <a:cs typeface="Arial" charset="0"/>
            </a:endParaRPr>
          </a:p>
        </p:txBody>
      </p:sp>
      <p:pic>
        <p:nvPicPr>
          <p:cNvPr id="12293" name="Picture 11" descr="4nx03a"/>
          <p:cNvPicPr>
            <a:picLocks noChangeAspect="1" noChangeArrowheads="1" noCrop="1"/>
          </p:cNvPicPr>
          <p:nvPr/>
        </p:nvPicPr>
        <p:blipFill>
          <a:blip r:embed="rId4" cstate="print"/>
          <a:srcRect/>
          <a:stretch>
            <a:fillRect/>
          </a:stretch>
        </p:blipFill>
        <p:spPr bwMode="auto">
          <a:xfrm>
            <a:off x="7696200" y="6019800"/>
            <a:ext cx="838200" cy="41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checkerboard(across)">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checkerboard(across)">
                                      <p:cBhvr>
                                        <p:cTn id="17" dur="500"/>
                                        <p:tgtEl>
                                          <p:spTgt spid="21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checkerboard(across)">
                                      <p:cBhvr>
                                        <p:cTn id="22" dur="500"/>
                                        <p:tgtEl>
                                          <p:spTgt spid="21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checkerboard(across)">
                                      <p:cBhvr>
                                        <p:cTn id="27" dur="500"/>
                                        <p:tgtEl>
                                          <p:spTgt spid="21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9139">
                                            <p:txEl>
                                              <p:pRg st="5" end="5"/>
                                            </p:txEl>
                                          </p:spTgt>
                                        </p:tgtEl>
                                        <p:attrNameLst>
                                          <p:attrName>style.visibility</p:attrName>
                                        </p:attrNameLst>
                                      </p:cBhvr>
                                      <p:to>
                                        <p:strVal val="visible"/>
                                      </p:to>
                                    </p:set>
                                    <p:animEffect transition="in" filter="checkerboard(across)">
                                      <p:cBhvr>
                                        <p:cTn id="32" dur="500"/>
                                        <p:tgtEl>
                                          <p:spTgt spid="21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4953000" cy="762000"/>
          </a:xfrm>
          <a:ln w="38100">
            <a:solidFill>
              <a:srgbClr val="66FF33"/>
            </a:solidFill>
          </a:ln>
        </p:spPr>
        <p:txBody>
          <a:bodyPr/>
          <a:lstStyle/>
          <a:p>
            <a:r>
              <a:rPr lang="en-US" b="1" dirty="0" smtClean="0"/>
              <a:t>Visual Acuity </a:t>
            </a:r>
            <a:endParaRPr lang="en-US" dirty="0"/>
          </a:p>
        </p:txBody>
      </p:sp>
      <p:sp>
        <p:nvSpPr>
          <p:cNvPr id="3" name="Content Placeholder 2"/>
          <p:cNvSpPr>
            <a:spLocks noGrp="1"/>
          </p:cNvSpPr>
          <p:nvPr>
            <p:ph idx="1"/>
          </p:nvPr>
        </p:nvSpPr>
        <p:spPr>
          <a:xfrm>
            <a:off x="457200" y="1066800"/>
            <a:ext cx="8229600" cy="2209799"/>
          </a:xfrm>
        </p:spPr>
        <p:txBody>
          <a:bodyPr/>
          <a:lstStyle/>
          <a:p>
            <a:pPr indent="3175">
              <a:buNone/>
            </a:pPr>
            <a:r>
              <a:rPr lang="en-US" sz="2800" b="1" dirty="0" smtClean="0"/>
              <a:t>The degree to which the details and contours of objects are perceived, and it is usually defined in terms of the shortest distance by which two lines can be separated and still be perceived as two lines.</a:t>
            </a:r>
            <a:endParaRPr lang="en-US" sz="2800" b="1" dirty="0"/>
          </a:p>
        </p:txBody>
      </p:sp>
      <p:sp>
        <p:nvSpPr>
          <p:cNvPr id="4" name="Rectangle 3"/>
          <p:cNvSpPr/>
          <p:nvPr/>
        </p:nvSpPr>
        <p:spPr>
          <a:xfrm>
            <a:off x="762000" y="6290846"/>
            <a:ext cx="7620000" cy="338554"/>
          </a:xfrm>
          <a:prstGeom prst="rect">
            <a:avLst/>
          </a:prstGeom>
          <a:ln>
            <a:solidFill>
              <a:srgbClr val="00FF00"/>
            </a:solidFill>
          </a:ln>
        </p:spPr>
        <p:txBody>
          <a:bodyPr wrap="square">
            <a:spAutoFit/>
          </a:bodyPr>
          <a:lstStyle/>
          <a:p>
            <a:pPr algn="ctr"/>
            <a:r>
              <a:rPr lang="en-US" sz="1600" b="1" dirty="0" smtClean="0"/>
              <a:t>Visual threshold / is minimal amount of light that elicit sensation of light </a:t>
            </a:r>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3886200" y="3267075"/>
            <a:ext cx="4838700" cy="2981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1752600"/>
            <a:ext cx="8077200" cy="4724400"/>
          </a:xfrm>
          <a:prstGeom prst="rect">
            <a:avLst/>
          </a:prstGeom>
          <a:noFill/>
          <a:ln w="9525">
            <a:solidFill>
              <a:srgbClr val="00FF00"/>
            </a:solidFill>
            <a:miter lim="800000"/>
            <a:headEnd/>
            <a:tailEnd/>
          </a:ln>
        </p:spPr>
        <p:txBody>
          <a:bodyPr anchor="ctr"/>
          <a:lstStyle/>
          <a:p>
            <a:pPr marL="520700" indent="-520700">
              <a:lnSpc>
                <a:spcPct val="85000"/>
              </a:lnSpc>
              <a:spcBef>
                <a:spcPct val="25000"/>
              </a:spcBef>
              <a:buClr>
                <a:srgbClr val="FFFF00"/>
              </a:buClr>
              <a:buSzPct val="165000"/>
              <a:buFont typeface="Wingdings" pitchFamily="2" charset="2"/>
              <a:buBlip>
                <a:blip r:embed="rId3"/>
              </a:buBlip>
            </a:pPr>
            <a:r>
              <a:rPr lang="en-US" sz="3600" b="1" dirty="0" smtClean="0">
                <a:solidFill>
                  <a:srgbClr val="66FF33"/>
                </a:solidFill>
                <a:latin typeface="Agency FB" pitchFamily="34" charset="0"/>
              </a:rPr>
              <a:t>Different components of the eye and function of each and understand the eye protection media</a:t>
            </a:r>
          </a:p>
          <a:p>
            <a:pPr marL="520700" indent="-520700">
              <a:lnSpc>
                <a:spcPct val="85000"/>
              </a:lnSpc>
              <a:spcBef>
                <a:spcPct val="25000"/>
              </a:spcBef>
              <a:buClr>
                <a:srgbClr val="FFFF00"/>
              </a:buClr>
              <a:buSzPct val="165000"/>
              <a:buFont typeface="Wingdings" pitchFamily="2" charset="2"/>
              <a:buBlip>
                <a:blip r:embed="rId3"/>
              </a:buBlip>
            </a:pPr>
            <a:r>
              <a:rPr lang="en-US" sz="3600" b="1" dirty="0" smtClean="0">
                <a:solidFill>
                  <a:srgbClr val="66FF33"/>
                </a:solidFill>
                <a:latin typeface="Agency FB" pitchFamily="34" charset="0"/>
              </a:rPr>
              <a:t>Refraction of light as it passes through the eye to the retina, identifying the refractive media of the eye</a:t>
            </a:r>
          </a:p>
          <a:p>
            <a:pPr marL="520700" indent="-520700">
              <a:lnSpc>
                <a:spcPct val="85000"/>
              </a:lnSpc>
              <a:spcBef>
                <a:spcPct val="25000"/>
              </a:spcBef>
              <a:buClr>
                <a:srgbClr val="FFFF00"/>
              </a:buClr>
              <a:buSzPct val="165000"/>
              <a:buBlip>
                <a:blip r:embed="rId3"/>
              </a:buBlip>
            </a:pPr>
            <a:r>
              <a:rPr lang="en-US" sz="3600" b="1" dirty="0" smtClean="0">
                <a:solidFill>
                  <a:srgbClr val="66FF33"/>
                </a:solidFill>
                <a:latin typeface="Agency FB" pitchFamily="34" charset="0"/>
              </a:rPr>
              <a:t>Principles of optics and errors of refraction </a:t>
            </a:r>
          </a:p>
          <a:p>
            <a:pPr marL="520700" indent="-520700">
              <a:lnSpc>
                <a:spcPct val="85000"/>
              </a:lnSpc>
              <a:spcBef>
                <a:spcPct val="25000"/>
              </a:spcBef>
              <a:buClr>
                <a:srgbClr val="FFFF00"/>
              </a:buClr>
              <a:buSzPct val="165000"/>
              <a:buFont typeface="Wingdings" pitchFamily="2" charset="2"/>
              <a:buBlip>
                <a:blip r:embed="rId3"/>
              </a:buBlip>
            </a:pPr>
            <a:r>
              <a:rPr lang="en-US" sz="3600" b="1" dirty="0" smtClean="0">
                <a:solidFill>
                  <a:srgbClr val="66FF33"/>
                </a:solidFill>
                <a:latin typeface="Agency FB" pitchFamily="34" charset="0"/>
              </a:rPr>
              <a:t>Visual  acuity, glaucoma and binocular vision</a:t>
            </a:r>
          </a:p>
        </p:txBody>
      </p:sp>
      <p:sp>
        <p:nvSpPr>
          <p:cNvPr id="12291" name="AutoShape 4"/>
          <p:cNvSpPr>
            <a:spLocks noChangeArrowheads="1"/>
          </p:cNvSpPr>
          <p:nvPr/>
        </p:nvSpPr>
        <p:spPr bwMode="auto">
          <a:xfrm>
            <a:off x="1905000" y="228600"/>
            <a:ext cx="51816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r>
              <a:rPr lang="en-US" sz="4400" b="1">
                <a:solidFill>
                  <a:srgbClr val="FFFF00"/>
                </a:solidFill>
                <a:cs typeface="Arial" charset="0"/>
              </a:rPr>
              <a:t>OBJECTIVES</a:t>
            </a:r>
          </a:p>
        </p:txBody>
      </p:sp>
      <p:sp>
        <p:nvSpPr>
          <p:cNvPr id="12292" name="AutoShape 8"/>
          <p:cNvSpPr>
            <a:spLocks noChangeArrowheads="1"/>
          </p:cNvSpPr>
          <p:nvPr/>
        </p:nvSpPr>
        <p:spPr bwMode="auto">
          <a:xfrm>
            <a:off x="533400" y="990600"/>
            <a:ext cx="80010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lnSpc>
                <a:spcPct val="80000"/>
              </a:lnSpc>
            </a:pPr>
            <a:r>
              <a:rPr lang="en-US" sz="3200" b="1" dirty="0">
                <a:solidFill>
                  <a:srgbClr val="99FF33"/>
                </a:solidFill>
                <a:latin typeface="Agency FB" pitchFamily="34" charset="0"/>
                <a:cs typeface="Arial" charset="0"/>
              </a:rPr>
              <a:t>At the end of this lecture you should be able </a:t>
            </a:r>
            <a:r>
              <a:rPr lang="en-US" sz="3200" b="1" dirty="0" smtClean="0">
                <a:solidFill>
                  <a:srgbClr val="99FF33"/>
                </a:solidFill>
                <a:latin typeface="Agency FB" pitchFamily="34" charset="0"/>
                <a:cs typeface="Arial" charset="0"/>
              </a:rPr>
              <a:t>to describe:</a:t>
            </a:r>
            <a:endParaRPr lang="en-US" sz="3200" b="1" dirty="0">
              <a:solidFill>
                <a:srgbClr val="99FF33"/>
              </a:solidFill>
              <a:latin typeface="Agency FB" pitchFamily="34" charset="0"/>
              <a:cs typeface="Arial" charset="0"/>
            </a:endParaRPr>
          </a:p>
        </p:txBody>
      </p:sp>
      <p:pic>
        <p:nvPicPr>
          <p:cNvPr id="12293" name="Picture 11" descr="4nx03a"/>
          <p:cNvPicPr>
            <a:picLocks noChangeAspect="1" noChangeArrowheads="1" noCrop="1"/>
          </p:cNvPicPr>
          <p:nvPr/>
        </p:nvPicPr>
        <p:blipFill>
          <a:blip r:embed="rId4" cstate="print"/>
          <a:srcRect/>
          <a:stretch>
            <a:fillRect/>
          </a:stretch>
        </p:blipFill>
        <p:spPr bwMode="auto">
          <a:xfrm>
            <a:off x="7315200" y="6057900"/>
            <a:ext cx="838200" cy="41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checkerboard(across)">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9139">
                                            <p:txEl>
                                              <p:pRg st="3" end="3"/>
                                            </p:txEl>
                                          </p:spTgt>
                                        </p:tgtEl>
                                        <p:attrNameLst>
                                          <p:attrName>style.visibility</p:attrName>
                                        </p:attrNameLst>
                                      </p:cBhvr>
                                      <p:to>
                                        <p:strVal val="visible"/>
                                      </p:to>
                                    </p:set>
                                    <p:animEffect transition="in" filter="checkerboard(across)">
                                      <p:cBhvr>
                                        <p:cTn id="17" dur="500"/>
                                        <p:tgtEl>
                                          <p:spTgt spid="219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9139">
                                            <p:txEl>
                                              <p:pRg st="2" end="2"/>
                                            </p:txEl>
                                          </p:spTgt>
                                        </p:tgtEl>
                                        <p:attrNameLst>
                                          <p:attrName>style.visibility</p:attrName>
                                        </p:attrNameLst>
                                      </p:cBhvr>
                                      <p:to>
                                        <p:strVal val="visible"/>
                                      </p:to>
                                    </p:set>
                                    <p:animEffect transition="in" filter="checkerboard(across)">
                                      <p:cBhvr>
                                        <p:cTn id="22" dur="500"/>
                                        <p:tgtEl>
                                          <p:spTgt spid="219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4021"/>
            <a:ext cx="4648200" cy="5262979"/>
          </a:xfrm>
          <a:prstGeom prst="rect">
            <a:avLst/>
          </a:prstGeom>
          <a:ln w="57150">
            <a:solidFill>
              <a:srgbClr val="FF0000"/>
            </a:solidFill>
          </a:ln>
        </p:spPr>
        <p:txBody>
          <a:bodyPr wrap="square">
            <a:spAutoFit/>
          </a:bodyPr>
          <a:lstStyle/>
          <a:p>
            <a:pPr>
              <a:buClr>
                <a:srgbClr val="00FF00"/>
              </a:buClr>
              <a:buFont typeface="Wingdings" pitchFamily="2" charset="2"/>
              <a:buChar char="v"/>
            </a:pPr>
            <a:r>
              <a:rPr lang="en-US" sz="2100" b="1" dirty="0" smtClean="0"/>
              <a:t>Clinically, visual acuity is often determined by the use of the familiar </a:t>
            </a:r>
            <a:r>
              <a:rPr lang="en-US" sz="2100" b="1" dirty="0" err="1" smtClean="0">
                <a:solidFill>
                  <a:srgbClr val="FFFF00"/>
                </a:solidFill>
              </a:rPr>
              <a:t>Snellen’s</a:t>
            </a:r>
            <a:r>
              <a:rPr lang="en-US" sz="2100" b="1" dirty="0" smtClean="0">
                <a:solidFill>
                  <a:srgbClr val="FFFF00"/>
                </a:solidFill>
              </a:rPr>
              <a:t> letter charts </a:t>
            </a:r>
            <a:r>
              <a:rPr lang="en-US" sz="2100" b="1" dirty="0" smtClean="0"/>
              <a:t>viewed at a distance of 20 ft (6 m)</a:t>
            </a:r>
          </a:p>
          <a:p>
            <a:pPr>
              <a:buClr>
                <a:srgbClr val="00FF00"/>
              </a:buClr>
              <a:buFont typeface="Wingdings" pitchFamily="2" charset="2"/>
              <a:buChar char="v"/>
            </a:pPr>
            <a:endParaRPr lang="en-US" sz="2100" b="1" dirty="0" smtClean="0"/>
          </a:p>
          <a:p>
            <a:pPr>
              <a:buClr>
                <a:srgbClr val="00FF00"/>
              </a:buClr>
              <a:buFont typeface="Wingdings" pitchFamily="2" charset="2"/>
              <a:buChar char="v"/>
            </a:pPr>
            <a:r>
              <a:rPr lang="en-US" sz="2100" b="1" dirty="0" smtClean="0"/>
              <a:t>The numerator of the fraction is 20, the distance at which the subject reads the chart</a:t>
            </a:r>
          </a:p>
          <a:p>
            <a:pPr>
              <a:buClr>
                <a:srgbClr val="00FF00"/>
              </a:buClr>
              <a:buFont typeface="Wingdings" pitchFamily="2" charset="2"/>
              <a:buChar char="v"/>
            </a:pPr>
            <a:endParaRPr lang="en-US" sz="2100" b="1" dirty="0" smtClean="0"/>
          </a:p>
          <a:p>
            <a:pPr>
              <a:buClr>
                <a:srgbClr val="00FF00"/>
              </a:buClr>
              <a:buFont typeface="Wingdings" pitchFamily="2" charset="2"/>
              <a:buChar char="v"/>
            </a:pPr>
            <a:r>
              <a:rPr lang="en-US" sz="2100" b="1" dirty="0" smtClean="0"/>
              <a:t>Normal visual acuity is 20/20;</a:t>
            </a:r>
          </a:p>
          <a:p>
            <a:pPr>
              <a:buClr>
                <a:srgbClr val="00FF00"/>
              </a:buClr>
              <a:buFont typeface="Wingdings" pitchFamily="2" charset="2"/>
              <a:buChar char="v"/>
            </a:pPr>
            <a:endParaRPr lang="en-US" sz="2100" b="1" dirty="0" smtClean="0"/>
          </a:p>
          <a:p>
            <a:pPr>
              <a:buClr>
                <a:srgbClr val="00FF00"/>
              </a:buClr>
              <a:buFont typeface="Wingdings" pitchFamily="2" charset="2"/>
              <a:buChar char="v"/>
            </a:pPr>
            <a:r>
              <a:rPr lang="en-US" sz="2100" b="1" dirty="0" smtClean="0"/>
              <a:t>Subject with 20/15 visual acuity has better than normal vision</a:t>
            </a:r>
          </a:p>
          <a:p>
            <a:pPr>
              <a:buClr>
                <a:srgbClr val="00FF00"/>
              </a:buClr>
            </a:pPr>
            <a:endParaRPr lang="en-US" sz="2100" b="1" dirty="0" smtClean="0"/>
          </a:p>
          <a:p>
            <a:pPr>
              <a:buClr>
                <a:srgbClr val="00FF00"/>
              </a:buClr>
              <a:buFont typeface="Wingdings" pitchFamily="2" charset="2"/>
              <a:buChar char="v"/>
            </a:pPr>
            <a:r>
              <a:rPr lang="en-US" sz="2100" b="1" dirty="0" smtClean="0"/>
              <a:t> What is meant by 15/20 visual Acuity?</a:t>
            </a:r>
            <a:endParaRPr lang="en-US" sz="2100" b="1" dirty="0"/>
          </a:p>
        </p:txBody>
      </p:sp>
      <p:sp>
        <p:nvSpPr>
          <p:cNvPr id="5" name="Title 1"/>
          <p:cNvSpPr>
            <a:spLocks noGrp="1"/>
          </p:cNvSpPr>
          <p:nvPr>
            <p:ph type="title"/>
          </p:nvPr>
        </p:nvSpPr>
        <p:spPr>
          <a:xfrm>
            <a:off x="228600" y="381000"/>
            <a:ext cx="4572000" cy="609600"/>
          </a:xfrm>
          <a:ln w="57150">
            <a:solidFill>
              <a:srgbClr val="66FF33"/>
            </a:solidFill>
          </a:ln>
        </p:spPr>
        <p:txBody>
          <a:bodyPr/>
          <a:lstStyle/>
          <a:p>
            <a:r>
              <a:rPr lang="en-US" sz="3600" b="1" dirty="0" smtClean="0"/>
              <a:t>Visual Acuity </a:t>
            </a:r>
            <a:r>
              <a:rPr lang="en-US" sz="1600" b="1" dirty="0" smtClean="0"/>
              <a:t>(Cont.)</a:t>
            </a:r>
            <a:r>
              <a:rPr lang="en-US" sz="3600" b="1" dirty="0" smtClean="0"/>
              <a:t> </a:t>
            </a:r>
            <a:endParaRPr lang="en-US" sz="3600" dirty="0"/>
          </a:p>
        </p:txBody>
      </p:sp>
      <p:pic>
        <p:nvPicPr>
          <p:cNvPr id="6" name="Picture 2"/>
          <p:cNvPicPr>
            <a:picLocks noChangeAspect="1" noChangeArrowheads="1"/>
          </p:cNvPicPr>
          <p:nvPr/>
        </p:nvPicPr>
        <p:blipFill>
          <a:blip r:embed="rId3" cstate="print"/>
          <a:srcRect/>
          <a:stretch>
            <a:fillRect/>
          </a:stretch>
        </p:blipFill>
        <p:spPr bwMode="auto">
          <a:xfrm>
            <a:off x="5000624" y="267577"/>
            <a:ext cx="3990976" cy="620942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81200"/>
            <a:ext cx="8077200" cy="3970318"/>
          </a:xfrm>
          <a:prstGeom prst="rect">
            <a:avLst/>
          </a:prstGeom>
          <a:ln>
            <a:solidFill>
              <a:srgbClr val="00FF00"/>
            </a:solidFill>
          </a:ln>
        </p:spPr>
        <p:txBody>
          <a:bodyPr wrap="square">
            <a:spAutoFit/>
          </a:bodyPr>
          <a:lstStyle/>
          <a:p>
            <a:r>
              <a:rPr lang="en-US" sz="2800" b="1" dirty="0" smtClean="0">
                <a:solidFill>
                  <a:srgbClr val="00FF00"/>
                </a:solidFill>
              </a:rPr>
              <a:t>1-PHOTOPIC VISION </a:t>
            </a:r>
            <a:r>
              <a:rPr lang="en-US" sz="2800" b="1" dirty="0" smtClean="0"/>
              <a:t>(bright light vision) -served by cones -high visual acuity = colors &amp; details - low sensitivity to light = needs high visual threshold to be stimulated </a:t>
            </a:r>
          </a:p>
          <a:p>
            <a:endParaRPr lang="en-US" sz="2800" b="1" dirty="0" smtClean="0"/>
          </a:p>
          <a:p>
            <a:r>
              <a:rPr lang="en-US" sz="2800" b="1" dirty="0" smtClean="0">
                <a:solidFill>
                  <a:srgbClr val="00FF00"/>
                </a:solidFill>
              </a:rPr>
              <a:t>2-SCOTOPIC VISION </a:t>
            </a:r>
            <a:r>
              <a:rPr lang="en-US" sz="2800" b="1" dirty="0" smtClean="0"/>
              <a:t>(night vision, </a:t>
            </a:r>
            <a:r>
              <a:rPr lang="en-US" sz="2800" b="1" dirty="0" err="1" smtClean="0"/>
              <a:t>dimlight</a:t>
            </a:r>
            <a:r>
              <a:rPr lang="en-US" sz="2800" b="1" dirty="0" smtClean="0"/>
              <a:t> vision) - served by </a:t>
            </a:r>
            <a:r>
              <a:rPr lang="en-US" sz="2800" b="1" dirty="0" err="1" smtClean="0"/>
              <a:t>rodes</a:t>
            </a:r>
            <a:r>
              <a:rPr lang="en-US" sz="2800" b="1" dirty="0" smtClean="0"/>
              <a:t> - low visual acuity = no colors or details - great sensitivity to light =low visual threshold </a:t>
            </a:r>
            <a:endParaRPr lang="en-US" sz="2800" dirty="0"/>
          </a:p>
        </p:txBody>
      </p:sp>
      <p:sp>
        <p:nvSpPr>
          <p:cNvPr id="3" name="Rectangle 2"/>
          <p:cNvSpPr/>
          <p:nvPr/>
        </p:nvSpPr>
        <p:spPr>
          <a:xfrm>
            <a:off x="685800" y="457200"/>
            <a:ext cx="7848600" cy="1077218"/>
          </a:xfrm>
          <a:prstGeom prst="rect">
            <a:avLst/>
          </a:prstGeom>
          <a:ln>
            <a:solidFill>
              <a:srgbClr val="00FF00"/>
            </a:solidFill>
          </a:ln>
        </p:spPr>
        <p:txBody>
          <a:bodyPr wrap="square">
            <a:spAutoFit/>
          </a:bodyPr>
          <a:lstStyle/>
          <a:p>
            <a:pPr algn="ctr"/>
            <a:r>
              <a:rPr lang="en-US" sz="3200" b="1" dirty="0" smtClean="0">
                <a:solidFill>
                  <a:srgbClr val="FFFFFF"/>
                </a:solidFill>
              </a:rPr>
              <a:t>DUPLICITY THEORY OF VISION </a:t>
            </a:r>
          </a:p>
          <a:p>
            <a:pPr algn="ctr"/>
            <a:r>
              <a:rPr lang="en-US" sz="3200" b="1" dirty="0" smtClean="0">
                <a:solidFill>
                  <a:srgbClr val="FFFFFF"/>
                </a:solidFill>
              </a:rPr>
              <a:t>(2 kinds of vision)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0" y="533400"/>
            <a:ext cx="5105400" cy="808038"/>
          </a:xfrm>
          <a:ln w="38100">
            <a:solidFill>
              <a:srgbClr val="66FF33"/>
            </a:solidFill>
          </a:ln>
        </p:spPr>
        <p:txBody>
          <a:bodyPr/>
          <a:lstStyle/>
          <a:p>
            <a:r>
              <a:rPr lang="en-US" b="1" dirty="0" err="1">
                <a:solidFill>
                  <a:srgbClr val="FFFF00"/>
                </a:solidFill>
                <a:cs typeface="+mn-cs"/>
              </a:rPr>
              <a:t>Accomodation</a:t>
            </a:r>
            <a:endParaRPr lang="en-US" b="1" dirty="0">
              <a:solidFill>
                <a:srgbClr val="FFFF00"/>
              </a:solidFill>
              <a:cs typeface="+mn-cs"/>
            </a:endParaRPr>
          </a:p>
        </p:txBody>
      </p:sp>
      <p:sp>
        <p:nvSpPr>
          <p:cNvPr id="6147" name="Rectangle 3"/>
          <p:cNvSpPr>
            <a:spLocks noGrp="1" noChangeArrowheads="1"/>
          </p:cNvSpPr>
          <p:nvPr>
            <p:ph type="body" idx="1"/>
          </p:nvPr>
        </p:nvSpPr>
        <p:spPr>
          <a:xfrm>
            <a:off x="457200" y="1600200"/>
            <a:ext cx="8229600" cy="1295400"/>
          </a:xfrm>
        </p:spPr>
        <p:txBody>
          <a:bodyPr/>
          <a:lstStyle/>
          <a:p>
            <a:pPr algn="ctr" rtl="0">
              <a:buFontTx/>
              <a:buNone/>
            </a:pPr>
            <a:r>
              <a:rPr lang="en-US" sz="2400" b="1" dirty="0" err="1" smtClean="0">
                <a:solidFill>
                  <a:schemeClr val="accent1">
                    <a:lumMod val="40000"/>
                    <a:lumOff val="60000"/>
                  </a:schemeClr>
                </a:solidFill>
                <a:effectLst>
                  <a:outerShdw blurRad="38100" dist="38100" dir="2700000" algn="tl">
                    <a:srgbClr val="000000">
                      <a:alpha val="43137"/>
                    </a:srgbClr>
                  </a:outerShdw>
                </a:effectLst>
              </a:rPr>
              <a:t>Accomodatopn</a:t>
            </a:r>
            <a:r>
              <a:rPr lang="en-US" sz="2400" b="1" dirty="0" smtClean="0">
                <a:solidFill>
                  <a:schemeClr val="accent1">
                    <a:lumMod val="40000"/>
                    <a:lumOff val="60000"/>
                  </a:schemeClr>
                </a:solidFill>
                <a:effectLst>
                  <a:outerShdw blurRad="38100" dist="38100" dir="2700000" algn="tl">
                    <a:srgbClr val="000000">
                      <a:alpha val="43137"/>
                    </a:srgbClr>
                  </a:outerShdw>
                </a:effectLst>
              </a:rPr>
              <a:t> is an active process for modification </a:t>
            </a:r>
            <a:r>
              <a:rPr lang="en-US" sz="2400" b="1" dirty="0">
                <a:solidFill>
                  <a:schemeClr val="accent1">
                    <a:lumMod val="40000"/>
                    <a:lumOff val="60000"/>
                  </a:schemeClr>
                </a:solidFill>
                <a:effectLst>
                  <a:outerShdw blurRad="38100" dist="38100" dir="2700000" algn="tl">
                    <a:srgbClr val="000000">
                      <a:alpha val="43137"/>
                    </a:srgbClr>
                  </a:outerShdw>
                </a:effectLst>
              </a:rPr>
              <a:t>of the refractive power of the eye to view a nearby </a:t>
            </a:r>
            <a:r>
              <a:rPr lang="en-US" sz="2400" b="1" dirty="0" smtClean="0">
                <a:solidFill>
                  <a:schemeClr val="accent1">
                    <a:lumMod val="40000"/>
                    <a:lumOff val="60000"/>
                  </a:schemeClr>
                </a:solidFill>
                <a:effectLst>
                  <a:outerShdw blurRad="38100" dist="38100" dir="2700000" algn="tl">
                    <a:srgbClr val="000000">
                      <a:alpha val="43137"/>
                    </a:srgbClr>
                  </a:outerShdw>
                </a:effectLst>
              </a:rPr>
              <a:t>object by increasing the curvature of lens.</a:t>
            </a:r>
            <a:endParaRPr lang="en-US" sz="2400" b="1" dirty="0">
              <a:solidFill>
                <a:schemeClr val="accent1">
                  <a:lumMod val="40000"/>
                  <a:lumOff val="60000"/>
                </a:schemeClr>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cstate="print"/>
          <a:srcRect/>
          <a:stretch>
            <a:fillRect/>
          </a:stretch>
        </p:blipFill>
        <p:spPr bwMode="auto">
          <a:xfrm rot="5400000">
            <a:off x="6157912" y="3900488"/>
            <a:ext cx="3609975" cy="1905000"/>
          </a:xfrm>
          <a:prstGeom prst="rect">
            <a:avLst/>
          </a:prstGeom>
          <a:noFill/>
          <a:ln w="9525">
            <a:noFill/>
            <a:miter lim="800000"/>
            <a:headEnd/>
            <a:tailEnd/>
          </a:ln>
        </p:spPr>
      </p:pic>
      <p:sp>
        <p:nvSpPr>
          <p:cNvPr id="6" name="Rectangle 5"/>
          <p:cNvSpPr/>
          <p:nvPr/>
        </p:nvSpPr>
        <p:spPr>
          <a:xfrm>
            <a:off x="533400" y="5867400"/>
            <a:ext cx="4724400" cy="461665"/>
          </a:xfrm>
          <a:prstGeom prst="rect">
            <a:avLst/>
          </a:prstGeom>
          <a:ln>
            <a:solidFill>
              <a:srgbClr val="FF0000"/>
            </a:solidFill>
          </a:ln>
        </p:spPr>
        <p:txBody>
          <a:bodyPr wrap="square">
            <a:spAutoFit/>
          </a:bodyPr>
          <a:lstStyle/>
          <a:p>
            <a:pPr algn="ctr"/>
            <a:r>
              <a:rPr lang="en-US" sz="2400" b="1" dirty="0" smtClean="0"/>
              <a:t>Test: </a:t>
            </a:r>
            <a:r>
              <a:rPr lang="en-US" sz="2400" b="1" dirty="0" err="1" smtClean="0"/>
              <a:t>Sanson</a:t>
            </a:r>
            <a:r>
              <a:rPr lang="en-US" sz="2400" b="1" dirty="0" smtClean="0"/>
              <a:t> Purkinje Image </a:t>
            </a:r>
            <a:endParaRPr lang="en-US" sz="2400" dirty="0"/>
          </a:p>
        </p:txBody>
      </p:sp>
      <p:sp>
        <p:nvSpPr>
          <p:cNvPr id="7" name="Rectangle 6"/>
          <p:cNvSpPr/>
          <p:nvPr/>
        </p:nvSpPr>
        <p:spPr>
          <a:xfrm>
            <a:off x="685800" y="3124200"/>
            <a:ext cx="5791200" cy="1569660"/>
          </a:xfrm>
          <a:prstGeom prst="rect">
            <a:avLst/>
          </a:prstGeom>
          <a:ln>
            <a:solidFill>
              <a:srgbClr val="FF0000"/>
            </a:solidFill>
          </a:ln>
        </p:spPr>
        <p:txBody>
          <a:bodyPr wrap="square">
            <a:spAutoFit/>
          </a:bodyPr>
          <a:lstStyle/>
          <a:p>
            <a:r>
              <a:rPr lang="en-US" sz="2400" b="1" dirty="0" smtClean="0"/>
              <a:t>Mechanism: Ciliary muscles contract  </a:t>
            </a:r>
            <a:r>
              <a:rPr lang="en-US" sz="2400" b="1" dirty="0" smtClean="0">
                <a:sym typeface="Wingdings"/>
              </a:rPr>
              <a:t></a:t>
            </a:r>
            <a:r>
              <a:rPr lang="en-US" sz="2400" b="1" dirty="0" smtClean="0"/>
              <a:t> relaxes the lens ligaments </a:t>
            </a:r>
            <a:r>
              <a:rPr lang="en-US" sz="2400" b="1" dirty="0" smtClean="0">
                <a:sym typeface="Wingdings"/>
              </a:rPr>
              <a:t></a:t>
            </a:r>
            <a:r>
              <a:rPr lang="en-US" sz="2400" b="1" dirty="0" smtClean="0"/>
              <a:t> mainly increase curvature of anterior surface of lens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par>
                                <p:cTn id="8" presetID="5" presetClass="entr" presetSubtype="10" fill="hold"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10"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457200"/>
            <a:ext cx="7467600" cy="808038"/>
          </a:xfrm>
          <a:ln w="38100">
            <a:solidFill>
              <a:srgbClr val="00FF00"/>
            </a:solidFill>
          </a:ln>
        </p:spPr>
        <p:txBody>
          <a:bodyPr/>
          <a:lstStyle/>
          <a:p>
            <a:r>
              <a:rPr lang="en-US" sz="3600" b="1" dirty="0" smtClean="0">
                <a:solidFill>
                  <a:srgbClr val="FFFF00"/>
                </a:solidFill>
                <a:latin typeface="+mn-lt"/>
              </a:rPr>
              <a:t>THE ACCOMODATION REFLEX</a:t>
            </a:r>
            <a:endParaRPr lang="en-US" sz="3600" b="1" dirty="0">
              <a:solidFill>
                <a:srgbClr val="FFFF00"/>
              </a:solidFill>
              <a:latin typeface="+mn-lt"/>
            </a:endParaRPr>
          </a:p>
        </p:txBody>
      </p:sp>
      <p:sp>
        <p:nvSpPr>
          <p:cNvPr id="14339" name="Rectangle 3"/>
          <p:cNvSpPr>
            <a:spLocks noGrp="1" noChangeArrowheads="1"/>
          </p:cNvSpPr>
          <p:nvPr>
            <p:ph type="body" idx="1"/>
          </p:nvPr>
        </p:nvSpPr>
        <p:spPr>
          <a:xfrm>
            <a:off x="457200" y="1600201"/>
            <a:ext cx="8229600" cy="2590800"/>
          </a:xfrm>
        </p:spPr>
        <p:txBody>
          <a:bodyPr/>
          <a:lstStyle/>
          <a:p>
            <a:pPr marL="0" indent="0">
              <a:buNone/>
            </a:pPr>
            <a:r>
              <a:rPr lang="en-US" sz="2800" b="1" dirty="0" smtClean="0">
                <a:solidFill>
                  <a:srgbClr val="FFC000"/>
                </a:solidFill>
              </a:rPr>
              <a:t>Retina  </a:t>
            </a:r>
            <a:r>
              <a:rPr lang="en-US" sz="2800" b="1" dirty="0" smtClean="0">
                <a:solidFill>
                  <a:srgbClr val="FFC000"/>
                </a:solidFill>
                <a:sym typeface="Wingdings"/>
              </a:rPr>
              <a:t></a:t>
            </a:r>
            <a:r>
              <a:rPr lang="en-US" sz="2800" b="1" dirty="0" smtClean="0">
                <a:solidFill>
                  <a:srgbClr val="FFC000"/>
                </a:solidFill>
              </a:rPr>
              <a:t>optic </a:t>
            </a:r>
            <a:r>
              <a:rPr lang="en-US" sz="2800" b="1" dirty="0">
                <a:solidFill>
                  <a:srgbClr val="FFC000"/>
                </a:solidFill>
              </a:rPr>
              <a:t>nerve </a:t>
            </a:r>
            <a:r>
              <a:rPr lang="en-US" sz="2800" b="1" dirty="0" smtClean="0">
                <a:solidFill>
                  <a:srgbClr val="FFC000"/>
                </a:solidFill>
                <a:sym typeface="Wingdings"/>
              </a:rPr>
              <a:t> </a:t>
            </a:r>
            <a:r>
              <a:rPr lang="en-US" sz="2800" b="1" dirty="0" smtClean="0">
                <a:solidFill>
                  <a:srgbClr val="FFC000"/>
                </a:solidFill>
              </a:rPr>
              <a:t>optic </a:t>
            </a:r>
            <a:r>
              <a:rPr lang="en-US" sz="2800" b="1" dirty="0" err="1" smtClean="0">
                <a:solidFill>
                  <a:srgbClr val="FFC000"/>
                </a:solidFill>
              </a:rPr>
              <a:t>chiasma</a:t>
            </a:r>
            <a:r>
              <a:rPr lang="en-US" sz="2800" b="1" dirty="0">
                <a:solidFill>
                  <a:srgbClr val="FFC000"/>
                </a:solidFill>
              </a:rPr>
              <a:t> </a:t>
            </a:r>
            <a:r>
              <a:rPr lang="en-US" sz="2800" b="1" dirty="0" smtClean="0">
                <a:solidFill>
                  <a:srgbClr val="FFC000"/>
                </a:solidFill>
              </a:rPr>
              <a:t>optic </a:t>
            </a:r>
            <a:r>
              <a:rPr lang="en-US" sz="2800" b="1" dirty="0">
                <a:solidFill>
                  <a:srgbClr val="FFC000"/>
                </a:solidFill>
              </a:rPr>
              <a:t>tract </a:t>
            </a:r>
            <a:r>
              <a:rPr lang="en-US" sz="2800" b="1" dirty="0" smtClean="0">
                <a:solidFill>
                  <a:srgbClr val="FFC000"/>
                </a:solidFill>
                <a:sym typeface="Wingdings"/>
              </a:rPr>
              <a:t></a:t>
            </a:r>
            <a:r>
              <a:rPr lang="en-US" sz="2800" b="1" dirty="0" smtClean="0">
                <a:solidFill>
                  <a:srgbClr val="FFC000"/>
                </a:solidFill>
              </a:rPr>
              <a:t> </a:t>
            </a:r>
            <a:r>
              <a:rPr lang="en-US" sz="2800" b="1" dirty="0">
                <a:solidFill>
                  <a:srgbClr val="FFC000"/>
                </a:solidFill>
              </a:rPr>
              <a:t>lateral </a:t>
            </a:r>
            <a:r>
              <a:rPr lang="en-US" sz="2800" b="1" dirty="0" err="1">
                <a:solidFill>
                  <a:srgbClr val="FFC000"/>
                </a:solidFill>
              </a:rPr>
              <a:t>geniculate</a:t>
            </a:r>
            <a:r>
              <a:rPr lang="en-US" sz="2800" b="1" dirty="0">
                <a:solidFill>
                  <a:srgbClr val="FFC000"/>
                </a:solidFill>
              </a:rPr>
              <a:t> body </a:t>
            </a:r>
            <a:r>
              <a:rPr lang="en-US" sz="2800" b="1" dirty="0" smtClean="0">
                <a:solidFill>
                  <a:srgbClr val="FFC000"/>
                </a:solidFill>
                <a:sym typeface="Wingdings"/>
              </a:rPr>
              <a:t> </a:t>
            </a:r>
            <a:r>
              <a:rPr lang="en-US" sz="2800" b="1" dirty="0" smtClean="0">
                <a:solidFill>
                  <a:srgbClr val="FFC000"/>
                </a:solidFill>
              </a:rPr>
              <a:t>visual cortex</a:t>
            </a:r>
            <a:r>
              <a:rPr lang="en-US" sz="2800" b="1" dirty="0" smtClean="0">
                <a:solidFill>
                  <a:srgbClr val="FFC000"/>
                </a:solidFill>
                <a:sym typeface="Wingdings"/>
              </a:rPr>
              <a:t> </a:t>
            </a:r>
            <a:r>
              <a:rPr lang="en-US" sz="4800" b="1" dirty="0" smtClean="0">
                <a:solidFill>
                  <a:srgbClr val="00FF00"/>
                </a:solidFill>
                <a:sym typeface="Wingdings"/>
              </a:rPr>
              <a:t>EWN</a:t>
            </a:r>
            <a:r>
              <a:rPr lang="en-US" sz="2800" b="1" dirty="0" smtClean="0">
                <a:solidFill>
                  <a:srgbClr val="FF0000"/>
                </a:solidFill>
                <a:sym typeface="Wingdings"/>
              </a:rPr>
              <a:t> </a:t>
            </a:r>
            <a:r>
              <a:rPr lang="en-US" sz="2800" b="1" dirty="0" smtClean="0">
                <a:solidFill>
                  <a:srgbClr val="FFC000"/>
                </a:solidFill>
                <a:sym typeface="Wingdings"/>
              </a:rPr>
              <a:t></a:t>
            </a:r>
            <a:r>
              <a:rPr lang="en-US" sz="2800" b="1" dirty="0" smtClean="0">
                <a:solidFill>
                  <a:srgbClr val="FFC000"/>
                </a:solidFill>
              </a:rPr>
              <a:t> </a:t>
            </a:r>
            <a:r>
              <a:rPr lang="en-US" sz="2800" b="1" dirty="0" err="1">
                <a:solidFill>
                  <a:srgbClr val="FFC000"/>
                </a:solidFill>
              </a:rPr>
              <a:t>Occuluomotor</a:t>
            </a:r>
            <a:r>
              <a:rPr lang="en-US" sz="2800" b="1" dirty="0">
                <a:solidFill>
                  <a:srgbClr val="FFC000"/>
                </a:solidFill>
              </a:rPr>
              <a:t> nucleus  (parasympathetic) </a:t>
            </a:r>
            <a:r>
              <a:rPr lang="en-US" sz="2800" b="1" dirty="0" smtClean="0">
                <a:solidFill>
                  <a:srgbClr val="FFC000"/>
                </a:solidFill>
                <a:sym typeface="Wingdings"/>
              </a:rPr>
              <a:t> </a:t>
            </a:r>
            <a:r>
              <a:rPr lang="en-US" sz="2800" b="1" dirty="0" smtClean="0">
                <a:solidFill>
                  <a:srgbClr val="FFC000"/>
                </a:solidFill>
              </a:rPr>
              <a:t>ciliary </a:t>
            </a:r>
            <a:r>
              <a:rPr lang="en-US" sz="2800" b="1" dirty="0">
                <a:solidFill>
                  <a:srgbClr val="FFC000"/>
                </a:solidFill>
              </a:rPr>
              <a:t>ganglion </a:t>
            </a:r>
            <a:r>
              <a:rPr lang="en-US" sz="2800" b="1" dirty="0" smtClean="0">
                <a:solidFill>
                  <a:srgbClr val="FFC000"/>
                </a:solidFill>
                <a:sym typeface="Wingdings"/>
              </a:rPr>
              <a:t> </a:t>
            </a:r>
            <a:r>
              <a:rPr lang="en-US" sz="2800" b="1" dirty="0" smtClean="0">
                <a:solidFill>
                  <a:srgbClr val="FFC000"/>
                </a:solidFill>
              </a:rPr>
              <a:t>ciliary </a:t>
            </a:r>
            <a:r>
              <a:rPr lang="en-US" sz="2800" b="1" dirty="0">
                <a:solidFill>
                  <a:srgbClr val="FFC000"/>
                </a:solidFill>
              </a:rPr>
              <a:t>muscle </a:t>
            </a:r>
            <a:r>
              <a:rPr lang="en-US" sz="2800" b="1" dirty="0" smtClean="0">
                <a:solidFill>
                  <a:srgbClr val="FFC000"/>
                </a:solidFill>
                <a:sym typeface="Wingdings"/>
              </a:rPr>
              <a:t>&amp;  </a:t>
            </a:r>
            <a:r>
              <a:rPr lang="en-US" sz="2800" b="1" dirty="0">
                <a:solidFill>
                  <a:srgbClr val="FFC000"/>
                </a:solidFill>
              </a:rPr>
              <a:t>	</a:t>
            </a:r>
            <a:r>
              <a:rPr lang="en-US" sz="2800" b="1" dirty="0" smtClean="0">
                <a:solidFill>
                  <a:srgbClr val="FFC000"/>
                </a:solidFill>
              </a:rPr>
              <a:t>constrictor </a:t>
            </a:r>
            <a:r>
              <a:rPr lang="en-US" sz="2800" b="1" dirty="0" err="1">
                <a:solidFill>
                  <a:srgbClr val="FFC000"/>
                </a:solidFill>
              </a:rPr>
              <a:t>pupillary</a:t>
            </a:r>
            <a:r>
              <a:rPr lang="en-US" sz="2800" b="1" dirty="0">
                <a:solidFill>
                  <a:srgbClr val="FFC000"/>
                </a:solidFill>
              </a:rPr>
              <a:t> muscle</a:t>
            </a:r>
          </a:p>
        </p:txBody>
      </p:sp>
      <p:sp>
        <p:nvSpPr>
          <p:cNvPr id="14" name="Rectangle 2"/>
          <p:cNvSpPr txBox="1">
            <a:spLocks noChangeArrowheads="1"/>
          </p:cNvSpPr>
          <p:nvPr/>
        </p:nvSpPr>
        <p:spPr bwMode="auto">
          <a:xfrm>
            <a:off x="457200" y="40084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dirty="0">
              <a:ln>
                <a:noFill/>
              </a:ln>
              <a:solidFill>
                <a:srgbClr val="FFFF00"/>
              </a:solidFill>
              <a:effectLst/>
              <a:uLnTx/>
              <a:uFillTx/>
              <a:latin typeface="Comic Sans MS" pitchFamily="66" charset="0"/>
              <a:ea typeface="+mj-ea"/>
              <a:cs typeface="+mj-cs"/>
            </a:endParaRPr>
          </a:p>
        </p:txBody>
      </p:sp>
      <p:sp>
        <p:nvSpPr>
          <p:cNvPr id="15" name="Rectangle 3"/>
          <p:cNvSpPr txBox="1">
            <a:spLocks noChangeArrowheads="1"/>
          </p:cNvSpPr>
          <p:nvPr/>
        </p:nvSpPr>
        <p:spPr bwMode="auto">
          <a:xfrm>
            <a:off x="533400" y="4724400"/>
            <a:ext cx="8001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n-US" sz="2400" b="1" u="sng" kern="0" dirty="0" smtClean="0">
                <a:solidFill>
                  <a:srgbClr val="FFFF00"/>
                </a:solidFill>
                <a:latin typeface="+mj-lt"/>
                <a:ea typeface="+mj-ea"/>
                <a:cs typeface="+mj-cs"/>
              </a:rPr>
              <a:t>The light reflex: </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Retina</a:t>
            </a:r>
            <a:r>
              <a:rPr lang="en-US" sz="2400" b="1" dirty="0" smtClean="0">
                <a:solidFill>
                  <a:schemeClr val="tx1">
                    <a:lumMod val="95000"/>
                  </a:schemeClr>
                </a:solidFill>
                <a:latin typeface="+mj-lt"/>
                <a:sym typeface="Wingdings"/>
              </a:rPr>
              <a:t></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optic tract </a:t>
            </a:r>
            <a:r>
              <a:rPr lang="en-US" sz="2400" b="1" dirty="0" smtClean="0">
                <a:solidFill>
                  <a:schemeClr val="tx1">
                    <a:lumMod val="95000"/>
                  </a:schemeClr>
                </a:solidFill>
                <a:sym typeface="Wingdings"/>
              </a:rPr>
              <a:t></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a:t>
            </a:r>
            <a:r>
              <a:rPr kumimoji="0" lang="en-US" sz="3200" b="1" i="0" u="none" strike="noStrike" kern="0" cap="none" spc="0" normalizeH="0" baseline="0" noProof="0" dirty="0" smtClean="0">
                <a:ln>
                  <a:noFill/>
                </a:ln>
                <a:solidFill>
                  <a:srgbClr val="00FF00"/>
                </a:solidFill>
                <a:effectLst/>
                <a:uLnTx/>
                <a:uFillTx/>
                <a:latin typeface="+mj-lt"/>
                <a:ea typeface="+mn-ea"/>
                <a:cs typeface="+mn-cs"/>
              </a:rPr>
              <a:t>PRETECTAL</a:t>
            </a:r>
            <a:r>
              <a:rPr kumimoji="0" lang="en-US" sz="3200" b="1" i="0" u="none" strike="noStrike" kern="0" cap="none" spc="0" normalizeH="0" noProof="0" dirty="0" smtClean="0">
                <a:ln>
                  <a:noFill/>
                </a:ln>
                <a:solidFill>
                  <a:srgbClr val="00FF00"/>
                </a:solidFill>
                <a:effectLst/>
                <a:uLnTx/>
                <a:uFillTx/>
                <a:latin typeface="+mj-lt"/>
                <a:ea typeface="+mn-ea"/>
                <a:cs typeface="+mn-cs"/>
              </a:rPr>
              <a:t> NUCLEUS</a:t>
            </a:r>
            <a:r>
              <a:rPr lang="en-US" sz="3200" b="1" dirty="0" smtClean="0">
                <a:solidFill>
                  <a:srgbClr val="00FF00"/>
                </a:solidFill>
                <a:latin typeface="+mj-lt"/>
                <a:sym typeface="Wingdings"/>
              </a:rPr>
              <a:t> </a:t>
            </a:r>
            <a:r>
              <a:rPr lang="en-US" sz="2400" b="1" dirty="0" smtClean="0">
                <a:solidFill>
                  <a:schemeClr val="tx1">
                    <a:lumMod val="95000"/>
                  </a:schemeClr>
                </a:solidFill>
                <a:latin typeface="+mj-lt"/>
                <a:sym typeface="Wingdings"/>
              </a:rPr>
              <a:t> </a:t>
            </a:r>
            <a:r>
              <a:rPr kumimoji="0" lang="en-US" sz="2400" b="1" i="0" u="none" strike="noStrike" kern="0" cap="none" spc="0" normalizeH="0" baseline="0" noProof="0" dirty="0" err="1" smtClean="0">
                <a:ln>
                  <a:noFill/>
                </a:ln>
                <a:solidFill>
                  <a:schemeClr val="tx1">
                    <a:lumMod val="95000"/>
                  </a:schemeClr>
                </a:solidFill>
                <a:effectLst/>
                <a:uLnTx/>
                <a:uFillTx/>
                <a:latin typeface="+mj-lt"/>
                <a:ea typeface="+mn-ea"/>
                <a:cs typeface="+mn-cs"/>
              </a:rPr>
              <a:t>occulomotor</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nucleus (EWN)</a:t>
            </a:r>
            <a:r>
              <a:rPr lang="en-US" sz="2400" b="1" dirty="0" smtClean="0">
                <a:solidFill>
                  <a:schemeClr val="tx1">
                    <a:lumMod val="95000"/>
                  </a:schemeClr>
                </a:solidFill>
                <a:latin typeface="+mj-lt"/>
                <a:sym typeface="Wingdings"/>
              </a:rPr>
              <a:t> </a:t>
            </a:r>
            <a:r>
              <a:rPr lang="en-US" sz="2400" b="1" kern="0" dirty="0" smtClean="0">
                <a:solidFill>
                  <a:schemeClr val="tx1">
                    <a:lumMod val="95000"/>
                  </a:schemeClr>
                </a:solidFill>
                <a:latin typeface="+mj-lt"/>
              </a:rPr>
              <a:t> </a:t>
            </a:r>
            <a:r>
              <a:rPr lang="en-US" sz="2400" b="1" kern="0" dirty="0" err="1" smtClean="0">
                <a:solidFill>
                  <a:schemeClr val="tx1">
                    <a:lumMod val="95000"/>
                  </a:schemeClr>
                </a:solidFill>
                <a:latin typeface="+mj-lt"/>
              </a:rPr>
              <a:t>occulomotor</a:t>
            </a:r>
            <a:r>
              <a:rPr lang="en-US" sz="2400" b="1" kern="0" dirty="0" smtClean="0">
                <a:solidFill>
                  <a:schemeClr val="tx1">
                    <a:lumMod val="95000"/>
                  </a:schemeClr>
                </a:solidFill>
                <a:latin typeface="+mj-lt"/>
              </a:rPr>
              <a:t> nerve </a:t>
            </a:r>
            <a:r>
              <a:rPr lang="en-US" sz="2400" b="1" dirty="0" smtClean="0">
                <a:solidFill>
                  <a:schemeClr val="tx1">
                    <a:lumMod val="95000"/>
                  </a:schemeClr>
                </a:solidFill>
                <a:latin typeface="+mj-lt"/>
                <a:sym typeface="Wingdings"/>
              </a:rPr>
              <a:t> </a:t>
            </a:r>
            <a:r>
              <a:rPr lang="en-US" sz="2400" b="1" dirty="0" smtClean="0">
                <a:solidFill>
                  <a:schemeClr val="tx1">
                    <a:lumMod val="95000"/>
                  </a:schemeClr>
                </a:solidFill>
                <a:latin typeface="+mj-lt"/>
              </a:rPr>
              <a:t>ciliary ganglion </a:t>
            </a:r>
            <a:r>
              <a:rPr lang="en-US" sz="2400" b="1" dirty="0" smtClean="0">
                <a:solidFill>
                  <a:schemeClr val="tx1">
                    <a:lumMod val="95000"/>
                  </a:schemeClr>
                </a:solidFill>
                <a:latin typeface="+mj-lt"/>
                <a:sym typeface="Wingdings"/>
              </a:rPr>
              <a:t> </a:t>
            </a:r>
            <a:r>
              <a:rPr lang="en-US" sz="2400" b="1" dirty="0" smtClean="0">
                <a:solidFill>
                  <a:schemeClr val="tx1">
                    <a:lumMod val="95000"/>
                  </a:schemeClr>
                </a:solidFill>
                <a:latin typeface="+mj-lt"/>
              </a:rPr>
              <a:t>constrictor </a:t>
            </a:r>
            <a:r>
              <a:rPr lang="en-US" sz="2400" b="1" dirty="0" err="1" smtClean="0">
                <a:solidFill>
                  <a:schemeClr val="tx1">
                    <a:lumMod val="95000"/>
                  </a:schemeClr>
                </a:solidFill>
                <a:latin typeface="+mj-lt"/>
              </a:rPr>
              <a:t>pupillary</a:t>
            </a:r>
            <a:r>
              <a:rPr lang="en-US" sz="2400" b="1" dirty="0" smtClean="0">
                <a:solidFill>
                  <a:schemeClr val="tx1">
                    <a:lumMod val="95000"/>
                  </a:schemeClr>
                </a:solidFill>
                <a:latin typeface="+mj-lt"/>
              </a:rPr>
              <a:t> muscle</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a:t>
            </a:r>
            <a:endParaRPr lang="en-US" sz="2400" b="1" kern="0" dirty="0" smtClean="0">
              <a:solidFill>
                <a:schemeClr val="tx1">
                  <a:lumMod val="95000"/>
                </a:schemeClr>
              </a:solidFill>
              <a:latin typeface="+mj-lt"/>
              <a:ea typeface="+mj-ea"/>
              <a:cs typeface="+mj-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chemeClr val="tx1">
                  <a:lumMod val="95000"/>
                </a:schemeClr>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05000" y="520700"/>
            <a:ext cx="5562600" cy="850900"/>
          </a:xfrm>
          <a:ln>
            <a:solidFill>
              <a:schemeClr val="accent1"/>
            </a:solidFill>
          </a:ln>
        </p:spPr>
        <p:txBody>
          <a:bodyPr/>
          <a:lstStyle/>
          <a:p>
            <a:pPr lvl="1"/>
            <a:r>
              <a:rPr lang="en-US" sz="3600" b="1" dirty="0" smtClean="0">
                <a:solidFill>
                  <a:srgbClr val="FFFF00"/>
                </a:solidFill>
                <a:latin typeface="+mj-lt"/>
              </a:rPr>
              <a:t/>
            </a:r>
            <a:br>
              <a:rPr lang="en-US" sz="3600" b="1" dirty="0" smtClean="0">
                <a:solidFill>
                  <a:srgbClr val="FFFF00"/>
                </a:solidFill>
                <a:latin typeface="+mj-lt"/>
              </a:rPr>
            </a:br>
            <a:r>
              <a:rPr lang="en-US" sz="3600" b="1" dirty="0" smtClean="0">
                <a:solidFill>
                  <a:srgbClr val="FFFF00"/>
                </a:solidFill>
                <a:latin typeface="+mj-lt"/>
              </a:rPr>
              <a:t>The near response</a:t>
            </a:r>
            <a:br>
              <a:rPr lang="en-US" sz="3600" b="1" dirty="0" smtClean="0">
                <a:solidFill>
                  <a:srgbClr val="FFFF00"/>
                </a:solidFill>
                <a:latin typeface="+mj-lt"/>
              </a:rPr>
            </a:br>
            <a:endParaRPr lang="en-US" b="1" dirty="0">
              <a:solidFill>
                <a:srgbClr val="FFFF00"/>
              </a:solidFill>
            </a:endParaRPr>
          </a:p>
        </p:txBody>
      </p:sp>
      <p:sp>
        <p:nvSpPr>
          <p:cNvPr id="7171" name="Rectangle 3"/>
          <p:cNvSpPr>
            <a:spLocks noGrp="1" noChangeArrowheads="1"/>
          </p:cNvSpPr>
          <p:nvPr>
            <p:ph type="body" idx="1"/>
          </p:nvPr>
        </p:nvSpPr>
        <p:spPr>
          <a:xfrm>
            <a:off x="457200" y="2667000"/>
            <a:ext cx="8229600" cy="1676400"/>
          </a:xfrm>
        </p:spPr>
        <p:txBody>
          <a:bodyPr/>
          <a:lstStyle/>
          <a:p>
            <a:pPr lvl="1">
              <a:lnSpc>
                <a:spcPct val="90000"/>
              </a:lnSpc>
            </a:pPr>
            <a:r>
              <a:rPr lang="en-US" sz="3200" b="1" dirty="0" err="1" smtClean="0">
                <a:solidFill>
                  <a:schemeClr val="tx1">
                    <a:lumMod val="95000"/>
                  </a:schemeClr>
                </a:solidFill>
              </a:rPr>
              <a:t>Accomodation</a:t>
            </a:r>
            <a:endParaRPr lang="en-US" sz="3200" b="1" dirty="0" smtClean="0">
              <a:solidFill>
                <a:schemeClr val="tx1">
                  <a:lumMod val="95000"/>
                </a:schemeClr>
              </a:solidFill>
            </a:endParaRPr>
          </a:p>
          <a:p>
            <a:pPr lvl="1">
              <a:lnSpc>
                <a:spcPct val="90000"/>
              </a:lnSpc>
            </a:pPr>
            <a:r>
              <a:rPr lang="en-US" sz="3200" b="1" kern="1200" dirty="0" err="1" smtClean="0">
                <a:solidFill>
                  <a:schemeClr val="tx1">
                    <a:lumMod val="95000"/>
                  </a:schemeClr>
                </a:solidFill>
              </a:rPr>
              <a:t>Pupillary</a:t>
            </a:r>
            <a:r>
              <a:rPr lang="en-US" sz="3200" b="1" kern="1200" dirty="0" smtClean="0">
                <a:solidFill>
                  <a:schemeClr val="tx1">
                    <a:lumMod val="95000"/>
                  </a:schemeClr>
                </a:solidFill>
              </a:rPr>
              <a:t> Constriction </a:t>
            </a:r>
          </a:p>
          <a:p>
            <a:pPr lvl="1">
              <a:lnSpc>
                <a:spcPct val="90000"/>
              </a:lnSpc>
            </a:pPr>
            <a:r>
              <a:rPr lang="en-US" sz="3200" b="1" dirty="0" smtClean="0">
                <a:solidFill>
                  <a:schemeClr val="tx1">
                    <a:lumMod val="95000"/>
                  </a:schemeClr>
                </a:solidFill>
              </a:rPr>
              <a:t>Convergence of </a:t>
            </a:r>
            <a:r>
              <a:rPr lang="en-US" sz="3200" b="1" kern="1200" dirty="0" smtClean="0">
                <a:solidFill>
                  <a:schemeClr val="tx1">
                    <a:lumMod val="95000"/>
                  </a:schemeClr>
                </a:solidFill>
              </a:rPr>
              <a:t>Visual Axes</a:t>
            </a:r>
            <a:endParaRPr lang="en-US" sz="3200" b="1" dirty="0" smtClean="0">
              <a:solidFill>
                <a:schemeClr val="tx1">
                  <a:lumMod val="95000"/>
                </a:schemeClr>
              </a:solidFill>
            </a:endParaRPr>
          </a:p>
          <a:p>
            <a:pPr lvl="1" algn="l" rtl="0">
              <a:lnSpc>
                <a:spcPct val="90000"/>
              </a:lnSpc>
              <a:buFontTx/>
              <a:buNone/>
            </a:pPr>
            <a:endParaRPr lang="en-US" sz="3200" b="1" dirty="0">
              <a:solidFill>
                <a:schemeClr val="tx1">
                  <a:lumMod val="95000"/>
                </a:schemeClr>
              </a:solidFill>
            </a:endParaRPr>
          </a:p>
        </p:txBody>
      </p:sp>
      <p:sp>
        <p:nvSpPr>
          <p:cNvPr id="4" name="Rectangle 3"/>
          <p:cNvSpPr/>
          <p:nvPr/>
        </p:nvSpPr>
        <p:spPr>
          <a:xfrm>
            <a:off x="2575085" y="1752600"/>
            <a:ext cx="4078361" cy="584775"/>
          </a:xfrm>
          <a:prstGeom prst="rect">
            <a:avLst/>
          </a:prstGeom>
          <a:ln w="28575">
            <a:solidFill>
              <a:schemeClr val="bg1">
                <a:lumMod val="60000"/>
                <a:lumOff val="40000"/>
              </a:schemeClr>
            </a:solidFill>
          </a:ln>
        </p:spPr>
        <p:txBody>
          <a:bodyPr wrap="none">
            <a:spAutoFit/>
          </a:bodyPr>
          <a:lstStyle/>
          <a:p>
            <a:r>
              <a:rPr lang="en-US" sz="3200" dirty="0" smtClean="0">
                <a:latin typeface="Arial" pitchFamily="34" charset="0"/>
              </a:rPr>
              <a:t>Three Part Response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639762"/>
          </a:xfrm>
          <a:ln>
            <a:solidFill>
              <a:srgbClr val="00FF00"/>
            </a:solidFill>
          </a:ln>
        </p:spPr>
        <p:txBody>
          <a:bodyPr/>
          <a:lstStyle/>
          <a:p>
            <a:r>
              <a:rPr lang="en-US" sz="3600" b="1" dirty="0" smtClean="0"/>
              <a:t/>
            </a:r>
            <a:br>
              <a:rPr lang="en-US" sz="3600" b="1" dirty="0" smtClean="0"/>
            </a:br>
            <a:r>
              <a:rPr lang="en-US" sz="3600" b="1" dirty="0" smtClean="0"/>
              <a:t>PUPILLARY LIGHT REFLEXES</a:t>
            </a:r>
            <a:br>
              <a:rPr lang="en-US" sz="3600" b="1" dirty="0" smtClean="0"/>
            </a:br>
            <a:endParaRPr lang="en-US" sz="3600" dirty="0"/>
          </a:p>
        </p:txBody>
      </p:sp>
      <p:sp>
        <p:nvSpPr>
          <p:cNvPr id="3" name="Content Placeholder 2"/>
          <p:cNvSpPr>
            <a:spLocks noGrp="1"/>
          </p:cNvSpPr>
          <p:nvPr>
            <p:ph idx="1"/>
          </p:nvPr>
        </p:nvSpPr>
        <p:spPr>
          <a:xfrm>
            <a:off x="609600" y="1600201"/>
            <a:ext cx="8001000" cy="1981200"/>
          </a:xfrm>
        </p:spPr>
        <p:txBody>
          <a:bodyPr/>
          <a:lstStyle/>
          <a:p>
            <a:r>
              <a:rPr lang="en-US" sz="2800" b="1" dirty="0" smtClean="0"/>
              <a:t>When light is directed into one eye, the pupil constricts (</a:t>
            </a:r>
            <a:r>
              <a:rPr lang="en-US" sz="2800" b="1" dirty="0" smtClean="0">
                <a:solidFill>
                  <a:srgbClr val="00FF00"/>
                </a:solidFill>
              </a:rPr>
              <a:t>direct light response</a:t>
            </a:r>
            <a:r>
              <a:rPr lang="en-US" sz="2800" b="1" dirty="0" smtClean="0"/>
              <a:t>). </a:t>
            </a:r>
          </a:p>
          <a:p>
            <a:r>
              <a:rPr lang="en-US" sz="2800" b="1" dirty="0" smtClean="0"/>
              <a:t>The pupil of the other eye also constricts (</a:t>
            </a:r>
            <a:r>
              <a:rPr lang="en-US" sz="2800" b="1" dirty="0" smtClean="0">
                <a:solidFill>
                  <a:srgbClr val="00FF00"/>
                </a:solidFill>
              </a:rPr>
              <a:t>consensual light response</a:t>
            </a:r>
            <a:r>
              <a:rPr lang="en-US" sz="2800" b="1" dirty="0" smtClean="0"/>
              <a:t>).</a:t>
            </a:r>
            <a:endParaRPr lang="en-US" sz="2800" b="1" dirty="0"/>
          </a:p>
        </p:txBody>
      </p:sp>
      <p:sp>
        <p:nvSpPr>
          <p:cNvPr id="4" name="Rectangle 3"/>
          <p:cNvSpPr txBox="1">
            <a:spLocks noChangeArrowheads="1"/>
          </p:cNvSpPr>
          <p:nvPr/>
        </p:nvSpPr>
        <p:spPr bwMode="auto">
          <a:xfrm>
            <a:off x="533400" y="3886200"/>
            <a:ext cx="8001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n-US" sz="2400" b="1" kern="0" dirty="0" smtClean="0">
                <a:solidFill>
                  <a:schemeClr val="tx1">
                    <a:lumMod val="95000"/>
                  </a:schemeClr>
                </a:solidFill>
                <a:latin typeface="+mj-lt"/>
                <a:ea typeface="+mj-ea"/>
                <a:cs typeface="+mj-cs"/>
              </a:rPr>
              <a:t>The light reflex: </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Retina</a:t>
            </a:r>
            <a:r>
              <a:rPr lang="en-US" sz="2400" b="1" dirty="0" smtClean="0">
                <a:solidFill>
                  <a:schemeClr val="tx1">
                    <a:lumMod val="95000"/>
                  </a:schemeClr>
                </a:solidFill>
                <a:latin typeface="+mj-lt"/>
                <a:sym typeface="Wingdings"/>
              </a:rPr>
              <a:t></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optic tract </a:t>
            </a:r>
            <a:r>
              <a:rPr lang="en-US" sz="2400" b="1" dirty="0" smtClean="0">
                <a:solidFill>
                  <a:schemeClr val="tx1">
                    <a:lumMod val="95000"/>
                  </a:schemeClr>
                </a:solidFill>
                <a:sym typeface="Wingdings"/>
              </a:rPr>
              <a:t></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a:t>
            </a:r>
            <a:r>
              <a:rPr kumimoji="0" lang="en-US" sz="2400" b="1" i="0" u="none" strike="noStrike" kern="0" cap="none" spc="0" normalizeH="0" baseline="0" noProof="0" dirty="0" err="1" smtClean="0">
                <a:ln>
                  <a:noFill/>
                </a:ln>
                <a:solidFill>
                  <a:schemeClr val="tx1">
                    <a:lumMod val="95000"/>
                  </a:schemeClr>
                </a:solidFill>
                <a:effectLst/>
                <a:uLnTx/>
                <a:uFillTx/>
                <a:latin typeface="+mj-lt"/>
                <a:ea typeface="+mn-ea"/>
                <a:cs typeface="+mn-cs"/>
              </a:rPr>
              <a:t>Pretectal</a:t>
            </a:r>
            <a:r>
              <a:rPr kumimoji="0" lang="en-US" sz="2400" b="1" i="0" u="none" strike="noStrike" kern="0" cap="none" spc="0" normalizeH="0" noProof="0" dirty="0" smtClean="0">
                <a:ln>
                  <a:noFill/>
                </a:ln>
                <a:solidFill>
                  <a:schemeClr val="tx1">
                    <a:lumMod val="95000"/>
                  </a:schemeClr>
                </a:solidFill>
                <a:effectLst/>
                <a:uLnTx/>
                <a:uFillTx/>
                <a:latin typeface="+mj-lt"/>
                <a:ea typeface="+mn-ea"/>
                <a:cs typeface="+mn-cs"/>
              </a:rPr>
              <a:t> Nucleus</a:t>
            </a:r>
            <a:r>
              <a:rPr lang="en-US" sz="2400" b="1" dirty="0" smtClean="0">
                <a:solidFill>
                  <a:schemeClr val="tx1">
                    <a:lumMod val="95000"/>
                  </a:schemeClr>
                </a:solidFill>
                <a:latin typeface="+mj-lt"/>
                <a:sym typeface="Wingdings"/>
              </a:rPr>
              <a:t>  </a:t>
            </a:r>
            <a:r>
              <a:rPr kumimoji="0" lang="en-US" sz="2400" b="1" i="0" u="none" strike="noStrike" kern="0" cap="none" spc="0" normalizeH="0" baseline="0" noProof="0" dirty="0" err="1" smtClean="0">
                <a:ln>
                  <a:noFill/>
                </a:ln>
                <a:solidFill>
                  <a:schemeClr val="tx1">
                    <a:lumMod val="95000"/>
                  </a:schemeClr>
                </a:solidFill>
                <a:effectLst/>
                <a:uLnTx/>
                <a:uFillTx/>
                <a:latin typeface="+mj-lt"/>
                <a:ea typeface="+mn-ea"/>
                <a:cs typeface="+mn-cs"/>
              </a:rPr>
              <a:t>occulomotor</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nucleus (EWN)</a:t>
            </a:r>
            <a:r>
              <a:rPr lang="en-US" sz="2400" b="1" dirty="0" smtClean="0">
                <a:solidFill>
                  <a:schemeClr val="tx1">
                    <a:lumMod val="95000"/>
                  </a:schemeClr>
                </a:solidFill>
                <a:latin typeface="+mj-lt"/>
                <a:sym typeface="Wingdings"/>
              </a:rPr>
              <a:t> </a:t>
            </a:r>
            <a:r>
              <a:rPr lang="en-US" sz="2400" b="1" kern="0" dirty="0" smtClean="0">
                <a:solidFill>
                  <a:schemeClr val="tx1">
                    <a:lumMod val="95000"/>
                  </a:schemeClr>
                </a:solidFill>
                <a:latin typeface="+mj-lt"/>
              </a:rPr>
              <a:t> </a:t>
            </a:r>
            <a:r>
              <a:rPr lang="en-US" sz="2400" b="1" kern="0" dirty="0" err="1" smtClean="0">
                <a:solidFill>
                  <a:schemeClr val="tx1">
                    <a:lumMod val="95000"/>
                  </a:schemeClr>
                </a:solidFill>
                <a:latin typeface="+mj-lt"/>
              </a:rPr>
              <a:t>occulomotor</a:t>
            </a:r>
            <a:r>
              <a:rPr lang="en-US" sz="2400" b="1" kern="0" dirty="0" smtClean="0">
                <a:solidFill>
                  <a:schemeClr val="tx1">
                    <a:lumMod val="95000"/>
                  </a:schemeClr>
                </a:solidFill>
                <a:latin typeface="+mj-lt"/>
              </a:rPr>
              <a:t> nerve </a:t>
            </a:r>
            <a:r>
              <a:rPr lang="en-US" sz="2400" b="1" kern="0" dirty="0" err="1" smtClean="0">
                <a:solidFill>
                  <a:schemeClr val="tx1">
                    <a:lumMod val="95000"/>
                  </a:schemeClr>
                </a:solidFill>
                <a:latin typeface="+mj-lt"/>
              </a:rPr>
              <a:t>occulomotor</a:t>
            </a:r>
            <a:r>
              <a:rPr lang="en-US" sz="2400" b="1" kern="0" dirty="0" smtClean="0">
                <a:solidFill>
                  <a:schemeClr val="tx1">
                    <a:lumMod val="95000"/>
                  </a:schemeClr>
                </a:solidFill>
                <a:latin typeface="+mj-lt"/>
              </a:rPr>
              <a:t> </a:t>
            </a:r>
            <a:r>
              <a:rPr lang="en-US" sz="2400" b="1" dirty="0" smtClean="0">
                <a:solidFill>
                  <a:schemeClr val="tx1">
                    <a:lumMod val="95000"/>
                  </a:schemeClr>
                </a:solidFill>
                <a:latin typeface="+mj-lt"/>
                <a:sym typeface="Wingdings"/>
              </a:rPr>
              <a:t> </a:t>
            </a:r>
            <a:r>
              <a:rPr lang="en-US" sz="2400" b="1" dirty="0" smtClean="0">
                <a:solidFill>
                  <a:schemeClr val="tx1">
                    <a:lumMod val="95000"/>
                  </a:schemeClr>
                </a:solidFill>
                <a:latin typeface="+mj-lt"/>
              </a:rPr>
              <a:t>ciliary ganglion </a:t>
            </a:r>
            <a:r>
              <a:rPr lang="en-US" sz="2400" b="1" dirty="0" smtClean="0">
                <a:solidFill>
                  <a:schemeClr val="tx1">
                    <a:lumMod val="95000"/>
                  </a:schemeClr>
                </a:solidFill>
                <a:latin typeface="+mj-lt"/>
                <a:sym typeface="Wingdings"/>
              </a:rPr>
              <a:t> </a:t>
            </a:r>
            <a:r>
              <a:rPr lang="en-US" sz="2400" b="1" dirty="0" smtClean="0">
                <a:solidFill>
                  <a:schemeClr val="tx1">
                    <a:lumMod val="95000"/>
                  </a:schemeClr>
                </a:solidFill>
                <a:latin typeface="+mj-lt"/>
              </a:rPr>
              <a:t>constrictor </a:t>
            </a:r>
            <a:r>
              <a:rPr lang="en-US" sz="2400" b="1" dirty="0" err="1" smtClean="0">
                <a:solidFill>
                  <a:schemeClr val="tx1">
                    <a:lumMod val="95000"/>
                  </a:schemeClr>
                </a:solidFill>
                <a:latin typeface="+mj-lt"/>
              </a:rPr>
              <a:t>pupillary</a:t>
            </a:r>
            <a:r>
              <a:rPr lang="en-US" sz="2400" b="1" dirty="0" smtClean="0">
                <a:solidFill>
                  <a:schemeClr val="tx1">
                    <a:lumMod val="95000"/>
                  </a:schemeClr>
                </a:solidFill>
                <a:latin typeface="+mj-lt"/>
              </a:rPr>
              <a:t> muscle</a:t>
            </a:r>
            <a:r>
              <a:rPr kumimoji="0" lang="en-US" sz="2400" b="1" i="0" u="none" strike="noStrike" kern="0" cap="none" spc="0" normalizeH="0" baseline="0" noProof="0" dirty="0" smtClean="0">
                <a:ln>
                  <a:noFill/>
                </a:ln>
                <a:solidFill>
                  <a:schemeClr val="tx1">
                    <a:lumMod val="95000"/>
                  </a:schemeClr>
                </a:solidFill>
                <a:effectLst/>
                <a:uLnTx/>
                <a:uFillTx/>
                <a:latin typeface="+mj-lt"/>
                <a:ea typeface="+mn-ea"/>
                <a:cs typeface="+mn-cs"/>
              </a:rPr>
              <a:t> </a:t>
            </a:r>
            <a:endParaRPr lang="en-US" sz="2400" b="1" kern="0" dirty="0" smtClean="0">
              <a:solidFill>
                <a:schemeClr val="tx1">
                  <a:lumMod val="95000"/>
                </a:schemeClr>
              </a:solidFill>
              <a:latin typeface="+mj-lt"/>
              <a:ea typeface="+mj-ea"/>
              <a:cs typeface="+mj-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chemeClr val="tx1">
                  <a:lumMod val="95000"/>
                </a:schemeClr>
              </a:solidFill>
              <a:effectLst/>
              <a:uLnTx/>
              <a:uFillTx/>
              <a:latin typeface="+mj-lt"/>
              <a:ea typeface="+mn-ea"/>
              <a:cs typeface="+mn-cs"/>
            </a:endParaRPr>
          </a:p>
        </p:txBody>
      </p:sp>
      <p:sp>
        <p:nvSpPr>
          <p:cNvPr id="5" name="Rectangle 4"/>
          <p:cNvSpPr/>
          <p:nvPr/>
        </p:nvSpPr>
        <p:spPr>
          <a:xfrm>
            <a:off x="457200" y="5830669"/>
            <a:ext cx="8305800" cy="646331"/>
          </a:xfrm>
          <a:prstGeom prst="rect">
            <a:avLst/>
          </a:prstGeom>
          <a:solidFill>
            <a:srgbClr val="FF0000"/>
          </a:solidFill>
        </p:spPr>
        <p:txBody>
          <a:bodyPr wrap="square">
            <a:spAutoFit/>
          </a:bodyPr>
          <a:lstStyle/>
          <a:p>
            <a:r>
              <a:rPr lang="en-US" b="1" dirty="0" smtClean="0">
                <a:effectLst>
                  <a:outerShdw blurRad="38100" dist="38100" dir="2700000" algn="tl">
                    <a:srgbClr val="000000">
                      <a:alpha val="43137"/>
                    </a:srgbClr>
                  </a:outerShdw>
                </a:effectLst>
              </a:rPr>
              <a:t>Note: Blindness with preservation of the </a:t>
            </a:r>
            <a:r>
              <a:rPr lang="en-US" b="1" dirty="0" err="1" smtClean="0">
                <a:effectLst>
                  <a:outerShdw blurRad="38100" dist="38100" dir="2700000" algn="tl">
                    <a:srgbClr val="000000">
                      <a:alpha val="43137"/>
                    </a:srgbClr>
                  </a:outerShdw>
                </a:effectLst>
              </a:rPr>
              <a:t>pupillary</a:t>
            </a:r>
            <a:r>
              <a:rPr lang="en-US" b="1" dirty="0" smtClean="0">
                <a:effectLst>
                  <a:outerShdw blurRad="38100" dist="38100" dir="2700000" algn="tl">
                    <a:srgbClr val="000000">
                      <a:alpha val="43137"/>
                    </a:srgbClr>
                  </a:outerShdw>
                </a:effectLst>
              </a:rPr>
              <a:t> light reflex is usually due to bilateral lesions caudal to the optic tract.</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image"/>
          <p:cNvPicPr>
            <a:picLocks noChangeAspect="1" noChangeArrowheads="1"/>
          </p:cNvPicPr>
          <p:nvPr/>
        </p:nvPicPr>
        <p:blipFill>
          <a:blip r:embed="rId3" cstate="print"/>
          <a:srcRect/>
          <a:stretch>
            <a:fillRect/>
          </a:stretch>
        </p:blipFill>
        <p:spPr bwMode="auto">
          <a:xfrm>
            <a:off x="1066800" y="381000"/>
            <a:ext cx="7010400" cy="60563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333375"/>
            <a:ext cx="8210550" cy="1038225"/>
          </a:xfrm>
          <a:ln w="38100">
            <a:solidFill>
              <a:schemeClr val="bg1">
                <a:lumMod val="60000"/>
                <a:lumOff val="40000"/>
              </a:schemeClr>
            </a:solidFill>
          </a:ln>
        </p:spPr>
        <p:txBody>
          <a:bodyPr/>
          <a:lstStyle/>
          <a:p>
            <a:r>
              <a:rPr lang="en-US" sz="3200" b="1" dirty="0">
                <a:solidFill>
                  <a:srgbClr val="FFFF00"/>
                </a:solidFill>
              </a:rPr>
              <a:t>Near point and amplitude of </a:t>
            </a:r>
            <a:r>
              <a:rPr lang="en-US" sz="3200" b="1" dirty="0" err="1">
                <a:solidFill>
                  <a:srgbClr val="FFFF00"/>
                </a:solidFill>
              </a:rPr>
              <a:t>A</a:t>
            </a:r>
            <a:r>
              <a:rPr lang="en-US" sz="3200" b="1" dirty="0" err="1" smtClean="0">
                <a:solidFill>
                  <a:srgbClr val="FFFF00"/>
                </a:solidFill>
              </a:rPr>
              <a:t>ccomodation</a:t>
            </a:r>
            <a:endParaRPr lang="en-US" sz="3200" b="1" dirty="0">
              <a:solidFill>
                <a:srgbClr val="FFFF00"/>
              </a:solidFill>
            </a:endParaRPr>
          </a:p>
        </p:txBody>
      </p:sp>
      <p:graphicFrame>
        <p:nvGraphicFramePr>
          <p:cNvPr id="20553" name="Group 73"/>
          <p:cNvGraphicFramePr>
            <a:graphicFrameLocks noGrp="1"/>
          </p:cNvGraphicFramePr>
          <p:nvPr>
            <p:ph type="tbl" idx="1"/>
          </p:nvPr>
        </p:nvGraphicFramePr>
        <p:xfrm>
          <a:off x="457200" y="1600200"/>
          <a:ext cx="8229600" cy="4702812"/>
        </p:xfrm>
        <a:graphic>
          <a:graphicData uri="http://schemas.openxmlformats.org/drawingml/2006/table">
            <a:tbl>
              <a:tblPr rtl="1"/>
              <a:tblGrid>
                <a:gridCol w="2743200"/>
                <a:gridCol w="2743200"/>
                <a:gridCol w="2743200"/>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Arial" charset="0"/>
                        </a:rPr>
                        <a:t>Amplitude of </a:t>
                      </a:r>
                      <a:r>
                        <a:rPr kumimoji="0" lang="en-US" sz="2400" b="1" i="0" u="none" strike="noStrike" cap="none" normalizeH="0" baseline="0" dirty="0" err="1" smtClean="0">
                          <a:ln>
                            <a:noFill/>
                          </a:ln>
                          <a:solidFill>
                            <a:schemeClr val="tx1"/>
                          </a:solidFill>
                          <a:effectLst/>
                          <a:latin typeface="+mj-lt"/>
                          <a:cs typeface="Arial" charset="0"/>
                        </a:rPr>
                        <a:t>Accomodation</a:t>
                      </a:r>
                      <a:endParaRPr kumimoji="0" lang="en-US" sz="2400" b="1" i="0" u="none" strike="noStrike" cap="none" normalizeH="0" baseline="0" dirty="0" smtClean="0">
                        <a:ln>
                          <a:noFill/>
                        </a:ln>
                        <a:solidFill>
                          <a:schemeClr val="tx1"/>
                        </a:solidFill>
                        <a:effectLst/>
                        <a:latin typeface="+mj-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mj-lt"/>
                          <a:cs typeface="Arial" charset="0"/>
                        </a:rPr>
                        <a:t>Near point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Arial" charset="0"/>
                        </a:rPr>
                        <a:t>Age (yrs)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mj-lt"/>
                          <a:cs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mj-lt"/>
                          <a:cs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mj-lt"/>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mj-lt"/>
                          <a:cs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53"/>
                                        </p:tgtEl>
                                        <p:attrNameLst>
                                          <p:attrName>style.visibility</p:attrName>
                                        </p:attrNameLst>
                                      </p:cBhvr>
                                      <p:to>
                                        <p:strVal val="visible"/>
                                      </p:to>
                                    </p:set>
                                    <p:animEffect transition="in" filter="blinds(horizontal)">
                                      <p:cBhvr>
                                        <p:cTn id="12" dur="500"/>
                                        <p:tgtEl>
                                          <p:spTgt spid="20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838200"/>
            <a:ext cx="6172200" cy="1143000"/>
          </a:xfrm>
          <a:ln w="38100">
            <a:solidFill>
              <a:schemeClr val="accent1"/>
            </a:solidFill>
          </a:ln>
        </p:spPr>
        <p:txBody>
          <a:bodyPr/>
          <a:lstStyle/>
          <a:p>
            <a:r>
              <a:rPr lang="en-US" sz="3600" b="1" dirty="0">
                <a:solidFill>
                  <a:srgbClr val="FFFF00"/>
                </a:solidFill>
              </a:rPr>
              <a:t>Argyll Robertson pupils</a:t>
            </a:r>
            <a:br>
              <a:rPr lang="en-US" sz="3600" b="1" dirty="0">
                <a:solidFill>
                  <a:srgbClr val="FFFF00"/>
                </a:solidFill>
              </a:rPr>
            </a:br>
            <a:r>
              <a:rPr lang="en-US" sz="3600" b="1" dirty="0" smtClean="0">
                <a:solidFill>
                  <a:srgbClr val="FFFF00"/>
                </a:solidFill>
              </a:rPr>
              <a:t>in </a:t>
            </a:r>
            <a:r>
              <a:rPr lang="en-US" sz="3600" b="1" dirty="0" err="1" smtClean="0">
                <a:solidFill>
                  <a:srgbClr val="FFFF00"/>
                </a:solidFill>
              </a:rPr>
              <a:t>Neurosyphilis</a:t>
            </a:r>
            <a:endParaRPr lang="en-US" sz="3600" b="1" dirty="0">
              <a:solidFill>
                <a:srgbClr val="FFFF00"/>
              </a:solidFill>
            </a:endParaRPr>
          </a:p>
        </p:txBody>
      </p:sp>
      <p:sp>
        <p:nvSpPr>
          <p:cNvPr id="16387" name="Rectangle 3"/>
          <p:cNvSpPr>
            <a:spLocks noGrp="1" noChangeArrowheads="1"/>
          </p:cNvSpPr>
          <p:nvPr>
            <p:ph type="body" idx="1"/>
          </p:nvPr>
        </p:nvSpPr>
        <p:spPr>
          <a:xfrm>
            <a:off x="457200" y="2205038"/>
            <a:ext cx="8229600" cy="3921125"/>
          </a:xfrm>
        </p:spPr>
        <p:txBody>
          <a:bodyPr/>
          <a:lstStyle/>
          <a:p>
            <a:pPr algn="ctr" rtl="0">
              <a:buFontTx/>
              <a:buNone/>
            </a:pPr>
            <a:r>
              <a:rPr lang="en-US" sz="3600" b="1" dirty="0">
                <a:latin typeface="+mj-lt"/>
              </a:rPr>
              <a:t>Pupils constrict in response:</a:t>
            </a:r>
          </a:p>
          <a:p>
            <a:pPr algn="ctr" rtl="0">
              <a:buFontTx/>
              <a:buNone/>
            </a:pPr>
            <a:r>
              <a:rPr lang="en-US" sz="3600" b="1" dirty="0">
                <a:solidFill>
                  <a:srgbClr val="CCFF66"/>
                </a:solidFill>
                <a:latin typeface="+mj-lt"/>
              </a:rPr>
              <a:t>to </a:t>
            </a:r>
            <a:r>
              <a:rPr lang="en-US" sz="3600" b="1" dirty="0" err="1">
                <a:solidFill>
                  <a:srgbClr val="CCFF66"/>
                </a:solidFill>
                <a:latin typeface="+mj-lt"/>
              </a:rPr>
              <a:t>accomodation</a:t>
            </a:r>
            <a:r>
              <a:rPr lang="en-US" sz="3600" b="1" dirty="0">
                <a:solidFill>
                  <a:srgbClr val="CCFF66"/>
                </a:solidFill>
                <a:latin typeface="+mj-lt"/>
              </a:rPr>
              <a:t> reflex </a:t>
            </a:r>
          </a:p>
          <a:p>
            <a:pPr algn="ctr" rtl="0">
              <a:buFontTx/>
              <a:buNone/>
            </a:pPr>
            <a:r>
              <a:rPr lang="en-US" sz="3600" b="1" dirty="0">
                <a:solidFill>
                  <a:srgbClr val="FF9966"/>
                </a:solidFill>
                <a:latin typeface="+mj-lt"/>
              </a:rPr>
              <a:t>but not</a:t>
            </a:r>
            <a:r>
              <a:rPr lang="en-US" sz="3600" b="1" dirty="0">
                <a:solidFill>
                  <a:srgbClr val="FFCC00"/>
                </a:solidFill>
                <a:latin typeface="+mj-lt"/>
              </a:rPr>
              <a:t>   </a:t>
            </a:r>
          </a:p>
          <a:p>
            <a:pPr algn="ctr" rtl="0">
              <a:buFontTx/>
              <a:buNone/>
            </a:pPr>
            <a:r>
              <a:rPr lang="en-US" sz="3600" b="1" dirty="0">
                <a:solidFill>
                  <a:srgbClr val="FFCC00"/>
                </a:solidFill>
                <a:latin typeface="+mj-lt"/>
              </a:rPr>
              <a:t>to the light reflex</a:t>
            </a:r>
          </a:p>
        </p:txBody>
      </p:sp>
      <p:sp>
        <p:nvSpPr>
          <p:cNvPr id="4" name="Rectangle 3"/>
          <p:cNvSpPr/>
          <p:nvPr/>
        </p:nvSpPr>
        <p:spPr>
          <a:xfrm>
            <a:off x="1752600" y="5257800"/>
            <a:ext cx="5334000" cy="830997"/>
          </a:xfrm>
          <a:prstGeom prst="rect">
            <a:avLst/>
          </a:prstGeom>
          <a:ln>
            <a:solidFill>
              <a:srgbClr val="FF0000"/>
            </a:solidFill>
          </a:ln>
        </p:spPr>
        <p:txBody>
          <a:bodyPr wrap="square">
            <a:spAutoFit/>
          </a:bodyPr>
          <a:lstStyle/>
          <a:p>
            <a:pPr algn="ctr"/>
            <a:r>
              <a:rPr lang="en-US" sz="2400" b="1" dirty="0" smtClean="0">
                <a:solidFill>
                  <a:srgbClr val="66FF33"/>
                </a:solidFill>
              </a:rPr>
              <a:t>In syphilis </a:t>
            </a:r>
            <a:r>
              <a:rPr lang="en-US" sz="2400" b="1" dirty="0" err="1" smtClean="0">
                <a:solidFill>
                  <a:srgbClr val="66FF33"/>
                </a:solidFill>
              </a:rPr>
              <a:t>tabes</a:t>
            </a:r>
            <a:r>
              <a:rPr lang="en-US" sz="2400" b="1" dirty="0" smtClean="0">
                <a:solidFill>
                  <a:srgbClr val="66FF33"/>
                </a:solidFill>
              </a:rPr>
              <a:t> </a:t>
            </a:r>
            <a:r>
              <a:rPr lang="en-US" sz="2400" b="1" dirty="0" err="1" smtClean="0">
                <a:solidFill>
                  <a:srgbClr val="66FF33"/>
                </a:solidFill>
              </a:rPr>
              <a:t>dorsalis</a:t>
            </a:r>
            <a:r>
              <a:rPr lang="en-US" sz="2400" b="1" dirty="0" smtClean="0">
                <a:solidFill>
                  <a:srgbClr val="66FF33"/>
                </a:solidFill>
              </a:rPr>
              <a:t> destroys </a:t>
            </a:r>
            <a:r>
              <a:rPr lang="en-US" sz="2400" b="1" dirty="0" err="1" smtClean="0">
                <a:solidFill>
                  <a:srgbClr val="66FF33"/>
                </a:solidFill>
              </a:rPr>
              <a:t>pretectal</a:t>
            </a:r>
            <a:r>
              <a:rPr lang="en-US" sz="2400" b="1" dirty="0" smtClean="0">
                <a:solidFill>
                  <a:srgbClr val="66FF33"/>
                </a:solidFill>
              </a:rPr>
              <a:t> nucleus </a:t>
            </a:r>
            <a:endParaRPr lang="en-US" sz="2400" dirty="0">
              <a:solidFill>
                <a:srgbClr val="66FF33"/>
              </a:solidFill>
            </a:endParaRPr>
          </a:p>
        </p:txBody>
      </p:sp>
      <p:sp>
        <p:nvSpPr>
          <p:cNvPr id="5" name="AutoShape 12"/>
          <p:cNvSpPr>
            <a:spLocks noChangeArrowheads="1"/>
          </p:cNvSpPr>
          <p:nvPr/>
        </p:nvSpPr>
        <p:spPr bwMode="auto">
          <a:xfrm>
            <a:off x="6477000" y="4038600"/>
            <a:ext cx="914400" cy="990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9525">
            <a:solidFill>
              <a:schemeClr val="tx1"/>
            </a:solidFill>
            <a:miter lim="800000"/>
            <a:headEnd/>
            <a:tailEnd/>
          </a:ln>
          <a:effectLst/>
        </p:spPr>
        <p:txBody>
          <a:bodyPr wrap="none" anchor="ctr"/>
          <a:lstStyle/>
          <a:p>
            <a:endParaRPr lang="en-US"/>
          </a:p>
        </p:txBody>
      </p:sp>
      <p:pic>
        <p:nvPicPr>
          <p:cNvPr id="6" name="Picture 22" descr="tick_icon">
            <a:hlinkClick r:id="rId3"/>
          </p:cNvPr>
          <p:cNvPicPr>
            <a:picLocks noChangeAspect="1" noChangeArrowheads="1"/>
          </p:cNvPicPr>
          <p:nvPr/>
        </p:nvPicPr>
        <p:blipFill>
          <a:blip r:embed="rId4" cstate="print"/>
          <a:srcRect/>
          <a:stretch>
            <a:fillRect/>
          </a:stretch>
        </p:blipFill>
        <p:spPr bwMode="auto">
          <a:xfrm>
            <a:off x="7391400" y="2819400"/>
            <a:ext cx="9906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amond(in)">
                                      <p:cBhvr>
                                        <p:cTn id="12" dur="500"/>
                                        <p:tgtEl>
                                          <p:spTgt spid="16387">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diamond(in)">
                                      <p:cBhvr>
                                        <p:cTn id="15" dur="500"/>
                                        <p:tgtEl>
                                          <p:spTgt spid="163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box(in)">
                                      <p:cBhvr>
                                        <p:cTn id="20" dur="500"/>
                                        <p:tgtEl>
                                          <p:spTgt spid="163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Effect transition="in" filter="diamond(in)">
                                      <p:cBhvr>
                                        <p:cTn id="25" dur="500"/>
                                        <p:tgtEl>
                                          <p:spTgt spid="1638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ChangeAspect="1" noChangeArrowheads="1"/>
          </p:cNvPicPr>
          <p:nvPr/>
        </p:nvPicPr>
        <p:blipFill>
          <a:blip r:embed="rId3" cstate="print"/>
          <a:srcRect/>
          <a:stretch>
            <a:fillRect/>
          </a:stretch>
        </p:blipFill>
        <p:spPr bwMode="auto">
          <a:xfrm>
            <a:off x="457200" y="126176"/>
            <a:ext cx="8152569" cy="65794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accent1"/>
            </a:solidFill>
          </a:ln>
        </p:spPr>
        <p:txBody>
          <a:bodyPr/>
          <a:lstStyle/>
          <a:p>
            <a:r>
              <a:rPr lang="en-US" sz="3600" b="1" dirty="0" smtClean="0"/>
              <a:t>Physical Principles of Optics</a:t>
            </a:r>
            <a:endParaRPr lang="en-US" sz="3600" dirty="0"/>
          </a:p>
        </p:txBody>
      </p:sp>
      <p:pic>
        <p:nvPicPr>
          <p:cNvPr id="2050" name="Picture 2"/>
          <p:cNvPicPr>
            <a:picLocks noChangeAspect="1" noChangeArrowheads="1"/>
          </p:cNvPicPr>
          <p:nvPr/>
        </p:nvPicPr>
        <p:blipFill>
          <a:blip r:embed="rId3" cstate="print"/>
          <a:srcRect/>
          <a:stretch>
            <a:fillRect/>
          </a:stretch>
        </p:blipFill>
        <p:spPr bwMode="auto">
          <a:xfrm>
            <a:off x="152400" y="1143000"/>
            <a:ext cx="4648200" cy="202061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53000" y="1143000"/>
            <a:ext cx="3810000" cy="32670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953000" y="4495800"/>
            <a:ext cx="3810000" cy="19812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52400" y="3209925"/>
            <a:ext cx="4686300" cy="32670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638800" cy="762000"/>
          </a:xfrm>
          <a:ln w="38100">
            <a:solidFill>
              <a:schemeClr val="accent1"/>
            </a:solidFill>
          </a:ln>
        </p:spPr>
        <p:txBody>
          <a:bodyPr/>
          <a:lstStyle/>
          <a:p>
            <a:r>
              <a:rPr lang="en-US" sz="4000" b="1" dirty="0" smtClean="0">
                <a:solidFill>
                  <a:srgbClr val="00FF00"/>
                </a:solidFill>
              </a:rPr>
              <a:t>Errors of Refraction</a:t>
            </a:r>
            <a:endParaRPr lang="en-US" sz="4000" dirty="0">
              <a:solidFill>
                <a:srgbClr val="00FF00"/>
              </a:solidFill>
            </a:endParaRPr>
          </a:p>
        </p:txBody>
      </p:sp>
      <p:sp>
        <p:nvSpPr>
          <p:cNvPr id="3" name="Content Placeholder 2"/>
          <p:cNvSpPr>
            <a:spLocks noGrp="1"/>
          </p:cNvSpPr>
          <p:nvPr>
            <p:ph idx="1"/>
          </p:nvPr>
        </p:nvSpPr>
        <p:spPr>
          <a:xfrm>
            <a:off x="228600" y="1295400"/>
            <a:ext cx="8534400" cy="4953000"/>
          </a:xfrm>
        </p:spPr>
        <p:txBody>
          <a:bodyPr/>
          <a:lstStyle/>
          <a:p>
            <a:pPr>
              <a:spcBef>
                <a:spcPts val="0"/>
              </a:spcBef>
              <a:spcAft>
                <a:spcPts val="1200"/>
              </a:spcAft>
              <a:buFont typeface="Wingdings" pitchFamily="2" charset="2"/>
              <a:buChar char="v"/>
            </a:pPr>
            <a:r>
              <a:rPr lang="en-US" sz="2400" b="1" dirty="0" err="1" smtClean="0">
                <a:solidFill>
                  <a:srgbClr val="00FF00"/>
                </a:solidFill>
              </a:rPr>
              <a:t>Hyperopia</a:t>
            </a:r>
            <a:r>
              <a:rPr lang="en-US" sz="2400" b="1" dirty="0" smtClean="0"/>
              <a:t> (Farsightedness): the eyeball is shorter than normal and the parallel rays of light are brought to a focus behind the retina. </a:t>
            </a:r>
            <a:r>
              <a:rPr lang="en-US" sz="2400" b="1" dirty="0" smtClean="0">
                <a:solidFill>
                  <a:srgbClr val="FF0000"/>
                </a:solidFill>
              </a:rPr>
              <a:t>[Headache &amp; Blurred Vision]</a:t>
            </a:r>
          </a:p>
          <a:p>
            <a:pPr>
              <a:spcBef>
                <a:spcPts val="0"/>
              </a:spcBef>
              <a:spcAft>
                <a:spcPts val="1200"/>
              </a:spcAft>
              <a:buFont typeface="Wingdings" pitchFamily="2" charset="2"/>
              <a:buChar char="v"/>
            </a:pPr>
            <a:r>
              <a:rPr lang="en-US" sz="2400" b="1" dirty="0" smtClean="0">
                <a:solidFill>
                  <a:srgbClr val="00FF00"/>
                </a:solidFill>
              </a:rPr>
              <a:t>Myopia</a:t>
            </a:r>
            <a:r>
              <a:rPr lang="en-US" sz="2400" b="1" dirty="0" smtClean="0"/>
              <a:t> (Nearsightedness) the </a:t>
            </a:r>
            <a:r>
              <a:rPr lang="en-US" sz="2400" b="1" dirty="0" err="1" smtClean="0"/>
              <a:t>anteroposterior</a:t>
            </a:r>
            <a:r>
              <a:rPr lang="en-US" sz="2400" b="1" dirty="0" smtClean="0"/>
              <a:t> diameter of the eyeball is too long and the parallel rays of light are brought to a focus in front the retina.</a:t>
            </a:r>
          </a:p>
          <a:p>
            <a:pPr>
              <a:spcBef>
                <a:spcPts val="0"/>
              </a:spcBef>
              <a:spcAft>
                <a:spcPts val="1200"/>
              </a:spcAft>
              <a:buFont typeface="Wingdings" pitchFamily="2" charset="2"/>
              <a:buChar char="v"/>
            </a:pPr>
            <a:r>
              <a:rPr lang="en-US" sz="2400" b="1" dirty="0" smtClean="0">
                <a:solidFill>
                  <a:srgbClr val="00FF00"/>
                </a:solidFill>
              </a:rPr>
              <a:t>Astigmatism:</a:t>
            </a:r>
            <a:r>
              <a:rPr lang="en-US" sz="2400" b="1" dirty="0" smtClean="0"/>
              <a:t> the curvature of the cornea is not uniform. When the curvature in one meridian is different from that in others, light rays in that meridian are refracted to a different focus (part of the retinal image is blurred)</a:t>
            </a:r>
          </a:p>
          <a:p>
            <a:pPr>
              <a:spcBef>
                <a:spcPts val="0"/>
              </a:spcBef>
              <a:spcAft>
                <a:spcPts val="1200"/>
              </a:spcAft>
              <a:buFont typeface="Wingdings" pitchFamily="2" charset="2"/>
              <a:buChar char="v"/>
            </a:pPr>
            <a:r>
              <a:rPr lang="en-US" sz="2400" b="1" dirty="0" err="1" smtClean="0">
                <a:solidFill>
                  <a:srgbClr val="00FF00"/>
                </a:solidFill>
              </a:rPr>
              <a:t>Presbyopia</a:t>
            </a:r>
            <a:r>
              <a:rPr lang="en-US" sz="2400" b="1" dirty="0" smtClean="0">
                <a:solidFill>
                  <a:srgbClr val="00FF00"/>
                </a:solidFill>
              </a:rPr>
              <a:t>:</a:t>
            </a:r>
            <a:r>
              <a:rPr lang="en-US" sz="2400" b="1" dirty="0" smtClean="0"/>
              <a:t> loss of accommodation with age</a:t>
            </a:r>
          </a:p>
          <a:p>
            <a:pPr>
              <a:spcBef>
                <a:spcPts val="0"/>
              </a:spcBef>
              <a:spcAft>
                <a:spcPts val="1200"/>
              </a:spcAft>
              <a:buFont typeface="Wingdings" pitchFamily="2" charset="2"/>
              <a:buChar char="v"/>
            </a:pPr>
            <a:endParaRPr 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172200" cy="838200"/>
          </a:xfrm>
          <a:ln w="38100">
            <a:solidFill>
              <a:srgbClr val="FF0000"/>
            </a:solidFill>
          </a:ln>
        </p:spPr>
        <p:txBody>
          <a:bodyPr/>
          <a:lstStyle/>
          <a:p>
            <a:r>
              <a:rPr lang="en-US" sz="4000" b="1" dirty="0" smtClean="0"/>
              <a:t>NEAR POINT</a:t>
            </a:r>
            <a:endParaRPr lang="en-US" sz="4000" dirty="0"/>
          </a:p>
        </p:txBody>
      </p:sp>
      <p:sp>
        <p:nvSpPr>
          <p:cNvPr id="3" name="Content Placeholder 2"/>
          <p:cNvSpPr>
            <a:spLocks noGrp="1"/>
          </p:cNvSpPr>
          <p:nvPr>
            <p:ph idx="1"/>
          </p:nvPr>
        </p:nvSpPr>
        <p:spPr>
          <a:xfrm>
            <a:off x="457200" y="1600201"/>
            <a:ext cx="8229600" cy="1676400"/>
          </a:xfrm>
        </p:spPr>
        <p:txBody>
          <a:bodyPr/>
          <a:lstStyle/>
          <a:p>
            <a:r>
              <a:rPr lang="en-US" sz="2400" b="1" dirty="0" smtClean="0"/>
              <a:t>Nearest point to eye at which an object can be brought into focus on retina by ACCOMODATION </a:t>
            </a:r>
          </a:p>
          <a:p>
            <a:r>
              <a:rPr lang="en-US" sz="2400" b="1" dirty="0" smtClean="0"/>
              <a:t>10 years-----9 cm </a:t>
            </a:r>
          </a:p>
          <a:p>
            <a:r>
              <a:rPr lang="en-US" sz="2400" b="1" dirty="0" smtClean="0"/>
              <a:t>At 60 years-----80-100 cm. </a:t>
            </a:r>
          </a:p>
          <a:p>
            <a:endParaRPr lang="en-US" sz="2400" dirty="0"/>
          </a:p>
        </p:txBody>
      </p:sp>
      <p:sp>
        <p:nvSpPr>
          <p:cNvPr id="4" name="Rectangle 3"/>
          <p:cNvSpPr/>
          <p:nvPr/>
        </p:nvSpPr>
        <p:spPr>
          <a:xfrm>
            <a:off x="685800" y="3657600"/>
            <a:ext cx="7924800" cy="2369880"/>
          </a:xfrm>
          <a:prstGeom prst="rect">
            <a:avLst/>
          </a:prstGeom>
        </p:spPr>
        <p:txBody>
          <a:bodyPr wrap="square">
            <a:spAutoFit/>
          </a:bodyPr>
          <a:lstStyle/>
          <a:p>
            <a:r>
              <a:rPr lang="en-US" sz="2800" b="1" dirty="0" err="1" smtClean="0">
                <a:solidFill>
                  <a:srgbClr val="00FF00"/>
                </a:solidFill>
              </a:rPr>
              <a:t>Presbyopia</a:t>
            </a:r>
            <a:r>
              <a:rPr lang="en-US" sz="2800" b="1" dirty="0" smtClean="0">
                <a:solidFill>
                  <a:srgbClr val="00FF00"/>
                </a:solidFill>
              </a:rPr>
              <a:t> :</a:t>
            </a:r>
            <a:r>
              <a:rPr lang="en-US" sz="2400" dirty="0" smtClean="0">
                <a:solidFill>
                  <a:srgbClr val="00FF00"/>
                </a:solidFill>
              </a:rPr>
              <a:t> </a:t>
            </a:r>
            <a:r>
              <a:rPr lang="en-US" sz="2400" b="1" dirty="0" smtClean="0"/>
              <a:t>With increase in age (45-50) loss of accommodation is usually sufficient to make reading and close work difficult . </a:t>
            </a:r>
          </a:p>
          <a:p>
            <a:pPr>
              <a:buFont typeface="Arial" pitchFamily="34" charset="0"/>
              <a:buChar char="•"/>
            </a:pPr>
            <a:r>
              <a:rPr lang="en-US" sz="2400" b="1" dirty="0" smtClean="0"/>
              <a:t> Loss of lens elasticity </a:t>
            </a:r>
          </a:p>
          <a:p>
            <a:pPr>
              <a:buFont typeface="Arial" pitchFamily="34" charset="0"/>
              <a:buChar char="•"/>
            </a:pPr>
            <a:r>
              <a:rPr lang="en-US" sz="2400" b="1" dirty="0" smtClean="0"/>
              <a:t> Near point is receded  </a:t>
            </a:r>
          </a:p>
          <a:p>
            <a:pPr>
              <a:buFont typeface="Arial" pitchFamily="34" charset="0"/>
              <a:buChar char="•"/>
            </a:pPr>
            <a:r>
              <a:rPr lang="en-US" sz="2400" b="1" dirty="0" smtClean="0"/>
              <a:t> Corrected by convex lenses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1143000"/>
          </a:xfrm>
          <a:ln>
            <a:solidFill>
              <a:srgbClr val="FF0000"/>
            </a:solidFill>
          </a:ln>
        </p:spPr>
        <p:txBody>
          <a:bodyPr/>
          <a:lstStyle/>
          <a:p>
            <a:r>
              <a:rPr lang="en-US" sz="3600" b="1" dirty="0" smtClean="0"/>
              <a:t>COMMON DEFECTS OF THE</a:t>
            </a:r>
            <a:br>
              <a:rPr lang="en-US" sz="3600" b="1" dirty="0" smtClean="0"/>
            </a:br>
            <a:r>
              <a:rPr lang="en-US" sz="3600" b="1" dirty="0" smtClean="0"/>
              <a:t>IMAGE-FORMING MECHANISM</a:t>
            </a:r>
            <a:endParaRPr lang="en-US" sz="3600" dirty="0"/>
          </a:p>
        </p:txBody>
      </p:sp>
      <p:sp>
        <p:nvSpPr>
          <p:cNvPr id="4" name="Rectangle 3"/>
          <p:cNvSpPr/>
          <p:nvPr/>
        </p:nvSpPr>
        <p:spPr>
          <a:xfrm>
            <a:off x="457200" y="1676400"/>
            <a:ext cx="8382000" cy="4800600"/>
          </a:xfrm>
          <a:prstGeom prst="rect">
            <a:avLst/>
          </a:prstGeom>
          <a:solidFill>
            <a:srgbClr val="0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000" b="1" dirty="0" smtClean="0">
                <a:solidFill>
                  <a:srgbClr val="66FF33"/>
                </a:solidFill>
              </a:rPr>
              <a:t>Strabismus </a:t>
            </a:r>
            <a:r>
              <a:rPr lang="en-US" sz="3000" b="1" dirty="0" smtClean="0">
                <a:solidFill>
                  <a:schemeClr val="tx1"/>
                </a:solidFill>
              </a:rPr>
              <a:t>(misalignment of the eyes) </a:t>
            </a:r>
            <a:r>
              <a:rPr lang="en-US" sz="3000" b="1" dirty="0" smtClean="0">
                <a:solidFill>
                  <a:schemeClr val="tx1"/>
                </a:solidFill>
                <a:sym typeface="Wingdings"/>
              </a:rPr>
              <a:t> </a:t>
            </a:r>
            <a:r>
              <a:rPr lang="en-US" sz="3000" b="1" dirty="0" smtClean="0">
                <a:solidFill>
                  <a:schemeClr val="tx1"/>
                </a:solidFill>
              </a:rPr>
              <a:t>turning inward ( </a:t>
            </a:r>
            <a:r>
              <a:rPr lang="en-US" sz="3000" b="1" dirty="0" err="1" smtClean="0">
                <a:solidFill>
                  <a:schemeClr val="tx1"/>
                </a:solidFill>
              </a:rPr>
              <a:t>esotropia</a:t>
            </a:r>
            <a:r>
              <a:rPr lang="en-US" sz="3000" b="1" dirty="0" smtClean="0">
                <a:solidFill>
                  <a:schemeClr val="tx1"/>
                </a:solidFill>
              </a:rPr>
              <a:t> ), outward ( </a:t>
            </a:r>
            <a:r>
              <a:rPr lang="en-US" sz="3000" b="1" dirty="0" err="1" smtClean="0">
                <a:solidFill>
                  <a:schemeClr val="tx1"/>
                </a:solidFill>
              </a:rPr>
              <a:t>exotropia</a:t>
            </a:r>
            <a:r>
              <a:rPr lang="en-US" sz="3000" b="1" dirty="0" smtClean="0">
                <a:solidFill>
                  <a:schemeClr val="tx1"/>
                </a:solidFill>
              </a:rPr>
              <a:t> )</a:t>
            </a:r>
          </a:p>
          <a:p>
            <a:r>
              <a:rPr lang="en-US" sz="3000" b="1" dirty="0" smtClean="0">
                <a:solidFill>
                  <a:srgbClr val="00FF00"/>
                </a:solidFill>
              </a:rPr>
              <a:t>Suppression </a:t>
            </a:r>
            <a:r>
              <a:rPr lang="en-US" sz="3000" b="1" dirty="0" err="1" smtClean="0">
                <a:solidFill>
                  <a:srgbClr val="00FF00"/>
                </a:solidFill>
              </a:rPr>
              <a:t>scotoma</a:t>
            </a:r>
            <a:r>
              <a:rPr lang="en-US" sz="3000" b="1" dirty="0" smtClean="0">
                <a:solidFill>
                  <a:srgbClr val="00FF00"/>
                </a:solidFill>
              </a:rPr>
              <a:t> </a:t>
            </a:r>
            <a:r>
              <a:rPr lang="en-US" sz="3000" b="1" dirty="0" smtClean="0">
                <a:solidFill>
                  <a:schemeClr val="tx1"/>
                </a:solidFill>
              </a:rPr>
              <a:t>(Visual images chronically fall on </a:t>
            </a:r>
            <a:r>
              <a:rPr lang="en-US" sz="3000" b="1" dirty="0" err="1" smtClean="0">
                <a:solidFill>
                  <a:schemeClr val="tx1"/>
                </a:solidFill>
              </a:rPr>
              <a:t>noncorresponding</a:t>
            </a:r>
            <a:r>
              <a:rPr lang="en-US" sz="3000" b="1" dirty="0" smtClean="0">
                <a:solidFill>
                  <a:schemeClr val="tx1"/>
                </a:solidFill>
              </a:rPr>
              <a:t> points in the two retinas in young children &amp; one is eventually suppressed It is a cortical phenomenon)</a:t>
            </a:r>
          </a:p>
          <a:p>
            <a:r>
              <a:rPr lang="en-US" sz="3000" b="1" dirty="0" err="1" smtClean="0">
                <a:solidFill>
                  <a:srgbClr val="66FF33"/>
                </a:solidFill>
              </a:rPr>
              <a:t>Amblyopia</a:t>
            </a:r>
            <a:r>
              <a:rPr lang="en-US" sz="3000" b="1" dirty="0" smtClean="0">
                <a:solidFill>
                  <a:srgbClr val="66FF33"/>
                </a:solidFill>
              </a:rPr>
              <a:t> </a:t>
            </a:r>
            <a:r>
              <a:rPr lang="en-US" sz="3000" b="1" dirty="0" smtClean="0">
                <a:solidFill>
                  <a:schemeClr val="tx1"/>
                </a:solidFill>
              </a:rPr>
              <a:t>(suppression with subsequent permanent loss of visual acuity children)</a:t>
            </a:r>
            <a:endParaRPr lang="en-US" sz="30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1066800"/>
            <a:ext cx="3505200" cy="685800"/>
          </a:xfrm>
          <a:ln>
            <a:solidFill>
              <a:schemeClr val="accent1"/>
            </a:solidFill>
          </a:ln>
        </p:spPr>
        <p:txBody>
          <a:bodyPr/>
          <a:lstStyle/>
          <a:p>
            <a:r>
              <a:rPr lang="en-US" dirty="0"/>
              <a:t>Astigmatism</a:t>
            </a:r>
          </a:p>
        </p:txBody>
      </p:sp>
      <p:pic>
        <p:nvPicPr>
          <p:cNvPr id="102404" name="Picture 4" descr="Astigmatism"/>
          <p:cNvPicPr>
            <a:picLocks noChangeAspect="1" noChangeArrowheads="1"/>
          </p:cNvPicPr>
          <p:nvPr/>
        </p:nvPicPr>
        <p:blipFill>
          <a:blip r:embed="rId3" cstate="print"/>
          <a:srcRect/>
          <a:stretch>
            <a:fillRect/>
          </a:stretch>
        </p:blipFill>
        <p:spPr bwMode="auto">
          <a:xfrm>
            <a:off x="152400" y="2971800"/>
            <a:ext cx="5081588" cy="3683000"/>
          </a:xfrm>
          <a:prstGeom prst="rect">
            <a:avLst/>
          </a:prstGeom>
          <a:noFill/>
          <a:ln w="57150">
            <a:solidFill>
              <a:srgbClr val="000000"/>
            </a:solidFill>
            <a:miter lim="800000"/>
            <a:headEnd/>
            <a:tailEnd/>
          </a:ln>
        </p:spPr>
      </p:pic>
      <p:pic>
        <p:nvPicPr>
          <p:cNvPr id="102405" name="Picture 5" descr="astigmatism cross section"/>
          <p:cNvPicPr>
            <a:picLocks noChangeAspect="1" noChangeArrowheads="1"/>
          </p:cNvPicPr>
          <p:nvPr/>
        </p:nvPicPr>
        <p:blipFill>
          <a:blip r:embed="rId4" cstate="print"/>
          <a:srcRect/>
          <a:stretch>
            <a:fillRect/>
          </a:stretch>
        </p:blipFill>
        <p:spPr bwMode="auto">
          <a:xfrm>
            <a:off x="4572000" y="304800"/>
            <a:ext cx="4340539" cy="3717184"/>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295400" y="244798"/>
            <a:ext cx="6553200" cy="636840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50416"/>
            <a:ext cx="4191000" cy="4154984"/>
          </a:xfrm>
          <a:prstGeom prst="rect">
            <a:avLst/>
          </a:prstGeom>
          <a:solidFill>
            <a:schemeClr val="accent4">
              <a:lumMod val="10000"/>
            </a:schemeClr>
          </a:solidFill>
          <a:ln w="28575">
            <a:solidFill>
              <a:srgbClr val="00FF00"/>
            </a:solidFill>
          </a:ln>
        </p:spPr>
        <p:txBody>
          <a:bodyPr wrap="square">
            <a:spAutoFit/>
          </a:bodyPr>
          <a:lstStyle/>
          <a:p>
            <a:pPr algn="just"/>
            <a:r>
              <a:rPr lang="en-US" sz="2400" b="1" dirty="0" smtClean="0">
                <a:solidFill>
                  <a:srgbClr val="FFFF00"/>
                </a:solidFill>
              </a:rPr>
              <a:t>Cones &amp; rods </a:t>
            </a:r>
            <a:r>
              <a:rPr lang="en-US" sz="2400" b="1" dirty="0" smtClean="0">
                <a:sym typeface="Wingdings"/>
              </a:rPr>
              <a:t> </a:t>
            </a:r>
            <a:r>
              <a:rPr lang="en-US" sz="2400" b="1" dirty="0" smtClean="0"/>
              <a:t>bipolar cells </a:t>
            </a:r>
            <a:r>
              <a:rPr lang="en-US" sz="2400" b="1" dirty="0" smtClean="0">
                <a:sym typeface="Wingdings"/>
              </a:rPr>
              <a:t></a:t>
            </a:r>
            <a:r>
              <a:rPr lang="en-US" sz="2400" b="1" dirty="0" smtClean="0"/>
              <a:t> ganglion cells</a:t>
            </a:r>
            <a:r>
              <a:rPr lang="en-US" sz="2400" b="1" dirty="0" smtClean="0">
                <a:sym typeface="Wingdings"/>
              </a:rPr>
              <a:t> </a:t>
            </a:r>
            <a:r>
              <a:rPr lang="en-US" sz="2400" b="1" dirty="0" smtClean="0"/>
              <a:t> optic nerve (axons of ganglion cells) </a:t>
            </a:r>
            <a:r>
              <a:rPr lang="en-US" sz="2400" b="1" dirty="0" smtClean="0">
                <a:sym typeface="Wingdings"/>
              </a:rPr>
              <a:t></a:t>
            </a:r>
            <a:r>
              <a:rPr lang="en-US" sz="2400" b="1" dirty="0" smtClean="0"/>
              <a:t> optic </a:t>
            </a:r>
            <a:r>
              <a:rPr lang="en-US" sz="2400" b="1" dirty="0" err="1" smtClean="0"/>
              <a:t>chiasma</a:t>
            </a:r>
            <a:r>
              <a:rPr lang="en-US" sz="2400" b="1" dirty="0" smtClean="0"/>
              <a:t> </a:t>
            </a:r>
            <a:r>
              <a:rPr lang="en-US" sz="2400" b="1" dirty="0" smtClean="0">
                <a:sym typeface="Wingdings"/>
              </a:rPr>
              <a:t></a:t>
            </a:r>
            <a:r>
              <a:rPr lang="en-US" sz="2400" b="1" dirty="0" smtClean="0"/>
              <a:t> optic tract </a:t>
            </a:r>
            <a:r>
              <a:rPr lang="en-US" sz="2400" b="1" dirty="0" smtClean="0">
                <a:sym typeface="Wingdings"/>
              </a:rPr>
              <a:t> </a:t>
            </a:r>
            <a:r>
              <a:rPr lang="en-US" sz="2400" b="1" dirty="0" smtClean="0"/>
              <a:t>lateral </a:t>
            </a:r>
            <a:r>
              <a:rPr lang="en-US" sz="2400" b="1" dirty="0" err="1" smtClean="0"/>
              <a:t>geniculate</a:t>
            </a:r>
            <a:r>
              <a:rPr lang="en-US" sz="2400" b="1" dirty="0" smtClean="0"/>
              <a:t> body in thalamus </a:t>
            </a:r>
            <a:r>
              <a:rPr lang="en-US" sz="2400" b="1" dirty="0" smtClean="0">
                <a:sym typeface="Wingdings"/>
              </a:rPr>
              <a:t></a:t>
            </a:r>
            <a:r>
              <a:rPr lang="en-US" sz="2400" b="1" dirty="0" smtClean="0"/>
              <a:t> axons of cells form </a:t>
            </a:r>
            <a:r>
              <a:rPr lang="en-US" sz="2400" b="1" dirty="0" err="1" smtClean="0"/>
              <a:t>geniculocalcarine</a:t>
            </a:r>
            <a:r>
              <a:rPr lang="en-US" sz="2400" b="1" dirty="0" smtClean="0"/>
              <a:t> tract</a:t>
            </a:r>
            <a:r>
              <a:rPr lang="en-US" sz="2400" b="1" dirty="0" smtClean="0">
                <a:sym typeface="Wingdings"/>
              </a:rPr>
              <a:t> </a:t>
            </a:r>
            <a:r>
              <a:rPr lang="en-US" sz="2400" b="1" dirty="0" smtClean="0"/>
              <a:t> optic radiation </a:t>
            </a:r>
            <a:r>
              <a:rPr lang="en-US" sz="2400" b="1" dirty="0" smtClean="0">
                <a:sym typeface="Wingdings"/>
              </a:rPr>
              <a:t></a:t>
            </a:r>
            <a:r>
              <a:rPr lang="en-US" sz="2400" b="1" dirty="0" smtClean="0"/>
              <a:t> </a:t>
            </a:r>
            <a:r>
              <a:rPr lang="en-US" sz="2400" b="1" dirty="0" smtClean="0">
                <a:solidFill>
                  <a:srgbClr val="FFFF00"/>
                </a:solidFill>
              </a:rPr>
              <a:t>Visual cortex </a:t>
            </a:r>
            <a:r>
              <a:rPr lang="en-US" sz="2400" b="1" dirty="0" smtClean="0"/>
              <a:t>in occipital cortex (</a:t>
            </a:r>
            <a:r>
              <a:rPr lang="en-US" sz="2400" b="1" dirty="0" err="1" smtClean="0"/>
              <a:t>Broadmann</a:t>
            </a:r>
            <a:r>
              <a:rPr lang="en-US" sz="2400" b="1" dirty="0" smtClean="0"/>
              <a:t> Area17)</a:t>
            </a:r>
            <a:endParaRPr lang="en-US" sz="2400" dirty="0"/>
          </a:p>
        </p:txBody>
      </p:sp>
      <p:sp>
        <p:nvSpPr>
          <p:cNvPr id="4" name="Rectangle 3"/>
          <p:cNvSpPr/>
          <p:nvPr/>
        </p:nvSpPr>
        <p:spPr>
          <a:xfrm>
            <a:off x="762000" y="238780"/>
            <a:ext cx="7620000" cy="523220"/>
          </a:xfrm>
          <a:prstGeom prst="rect">
            <a:avLst/>
          </a:prstGeom>
          <a:ln w="28575">
            <a:solidFill>
              <a:srgbClr val="00FF00"/>
            </a:solidFill>
          </a:ln>
        </p:spPr>
        <p:txBody>
          <a:bodyPr wrap="square">
            <a:spAutoFit/>
          </a:bodyPr>
          <a:lstStyle/>
          <a:p>
            <a:r>
              <a:rPr lang="en-US" sz="2800" b="1" dirty="0" smtClean="0">
                <a:solidFill>
                  <a:srgbClr val="FFFFFF"/>
                </a:solidFill>
              </a:rPr>
              <a:t>NEURAL PATHWAYS </a:t>
            </a:r>
            <a:r>
              <a:rPr lang="en-US" sz="2800" b="1" dirty="0" smtClean="0">
                <a:solidFill>
                  <a:srgbClr val="FFFFFF"/>
                </a:solidFill>
                <a:sym typeface="Wingdings"/>
              </a:rPr>
              <a:t></a:t>
            </a:r>
            <a:r>
              <a:rPr lang="en-US" sz="2800" b="1" dirty="0" smtClean="0">
                <a:solidFill>
                  <a:srgbClr val="FFFFFF"/>
                </a:solidFill>
              </a:rPr>
              <a:t>VISUAL PATHWAY</a:t>
            </a:r>
            <a:endParaRPr lang="en-US" dirty="0"/>
          </a:p>
        </p:txBody>
      </p:sp>
      <p:pic>
        <p:nvPicPr>
          <p:cNvPr id="5" name="Picture 2"/>
          <p:cNvPicPr>
            <a:picLocks noChangeAspect="1" noChangeArrowheads="1"/>
          </p:cNvPicPr>
          <p:nvPr/>
        </p:nvPicPr>
        <p:blipFill>
          <a:blip r:embed="rId3" cstate="print"/>
          <a:srcRect/>
          <a:stretch>
            <a:fillRect/>
          </a:stretch>
        </p:blipFill>
        <p:spPr bwMode="auto">
          <a:xfrm rot="16200000">
            <a:off x="3920490" y="1489710"/>
            <a:ext cx="5646420" cy="4343400"/>
          </a:xfrm>
          <a:prstGeom prst="rect">
            <a:avLst/>
          </a:prstGeom>
          <a:noFill/>
          <a:ln w="9525">
            <a:noFill/>
            <a:miter lim="800000"/>
            <a:headEnd/>
            <a:tailEnd/>
          </a:ln>
        </p:spPr>
      </p:pic>
      <p:sp>
        <p:nvSpPr>
          <p:cNvPr id="6" name="Rectangle 5"/>
          <p:cNvSpPr/>
          <p:nvPr/>
        </p:nvSpPr>
        <p:spPr>
          <a:xfrm>
            <a:off x="152400" y="5334000"/>
            <a:ext cx="6019800" cy="1323439"/>
          </a:xfrm>
          <a:prstGeom prst="rect">
            <a:avLst/>
          </a:prstGeom>
          <a:solidFill>
            <a:schemeClr val="bg1">
              <a:lumMod val="50000"/>
            </a:schemeClr>
          </a:solidFill>
          <a:ln>
            <a:solidFill>
              <a:srgbClr val="FFFF00"/>
            </a:solidFill>
          </a:ln>
        </p:spPr>
        <p:txBody>
          <a:bodyPr wrap="square">
            <a:spAutoFit/>
          </a:bodyPr>
          <a:lstStyle/>
          <a:p>
            <a:r>
              <a:rPr lang="en-US" sz="1600" b="1" dirty="0" smtClean="0"/>
              <a:t>Cortical Areas Activated: inferior temporal cortex, the </a:t>
            </a:r>
            <a:r>
              <a:rPr lang="en-US" sz="1600" b="1" dirty="0" err="1" smtClean="0"/>
              <a:t>posteroinferior</a:t>
            </a:r>
            <a:r>
              <a:rPr lang="en-US" sz="1600" b="1" dirty="0" smtClean="0"/>
              <a:t> parietal cortex, portions of the frontal lobe, and the </a:t>
            </a:r>
            <a:r>
              <a:rPr lang="en-US" sz="1600" b="1" dirty="0" err="1" smtClean="0"/>
              <a:t>amygdala</a:t>
            </a:r>
            <a:endParaRPr lang="en-US" sz="1600" b="1" dirty="0" smtClean="0"/>
          </a:p>
          <a:p>
            <a:r>
              <a:rPr lang="en-US" sz="1600" b="1" dirty="0" err="1" smtClean="0"/>
              <a:t>Subcortical</a:t>
            </a:r>
            <a:r>
              <a:rPr lang="en-US" sz="1600" b="1" dirty="0" smtClean="0"/>
              <a:t> Areas Activated: superior </a:t>
            </a:r>
            <a:r>
              <a:rPr lang="en-US" sz="1600" b="1" dirty="0" err="1" smtClean="0"/>
              <a:t>colliculus</a:t>
            </a:r>
            <a:r>
              <a:rPr lang="en-US" sz="1600" b="1" dirty="0" smtClean="0"/>
              <a:t>, </a:t>
            </a:r>
            <a:r>
              <a:rPr lang="en-US" sz="1600" b="1" dirty="0" err="1" smtClean="0"/>
              <a:t>pulvinar</a:t>
            </a:r>
            <a:r>
              <a:rPr lang="en-US" sz="1600" b="1" dirty="0" smtClean="0"/>
              <a:t>, caudate nucleus, </a:t>
            </a:r>
            <a:r>
              <a:rPr lang="en-US" sz="1600" b="1" dirty="0" err="1" smtClean="0"/>
              <a:t>putamen</a:t>
            </a:r>
            <a:r>
              <a:rPr lang="en-US" sz="1600" b="1" dirty="0" smtClean="0"/>
              <a:t>, and </a:t>
            </a:r>
            <a:r>
              <a:rPr lang="en-US" sz="1600" b="1" dirty="0" err="1" smtClean="0"/>
              <a:t>claustrum</a:t>
            </a:r>
            <a:endParaRPr lang="en-US" sz="1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229600" cy="3276600"/>
          </a:xfrm>
          <a:ln>
            <a:solidFill>
              <a:schemeClr val="bg1">
                <a:lumMod val="60000"/>
                <a:lumOff val="40000"/>
              </a:schemeClr>
            </a:solidFill>
          </a:ln>
        </p:spPr>
        <p:txBody>
          <a:bodyPr/>
          <a:lstStyle/>
          <a:p>
            <a:r>
              <a:rPr lang="en-US" sz="2400" b="1" dirty="0" smtClean="0"/>
              <a:t>1- Some ganglion cells axons pass to </a:t>
            </a:r>
            <a:r>
              <a:rPr lang="en-US" sz="2400" b="1" dirty="0" err="1" smtClean="0"/>
              <a:t>pretectal</a:t>
            </a:r>
            <a:r>
              <a:rPr lang="en-US" sz="2400" b="1" dirty="0" smtClean="0"/>
              <a:t> region of midbrain for </a:t>
            </a:r>
            <a:r>
              <a:rPr lang="en-US" sz="2400" b="1" dirty="0" err="1" smtClean="0"/>
              <a:t>pupillary</a:t>
            </a:r>
            <a:r>
              <a:rPr lang="en-US" sz="2400" b="1" dirty="0" smtClean="0"/>
              <a:t> reflexes &amp; eye movement </a:t>
            </a:r>
          </a:p>
          <a:p>
            <a:r>
              <a:rPr lang="en-US" sz="2400" b="1" dirty="0" smtClean="0"/>
              <a:t>2- Some axons of ganglion cells from optic </a:t>
            </a:r>
            <a:r>
              <a:rPr lang="en-US" sz="2400" b="1" dirty="0" err="1" smtClean="0"/>
              <a:t>chiasma</a:t>
            </a:r>
            <a:r>
              <a:rPr lang="en-US" sz="2400" b="1" dirty="0" smtClean="0"/>
              <a:t> pass directly to hypothalamus for circadian rhythm (light-dark cycle) </a:t>
            </a:r>
          </a:p>
          <a:p>
            <a:r>
              <a:rPr lang="en-US" sz="2400" b="1" dirty="0" smtClean="0"/>
              <a:t>3-Some axons pass to superior </a:t>
            </a:r>
            <a:r>
              <a:rPr lang="en-US" sz="2400" b="1" dirty="0" err="1" smtClean="0"/>
              <a:t>colliculus</a:t>
            </a:r>
            <a:r>
              <a:rPr lang="en-US" sz="2400" b="1" dirty="0" smtClean="0"/>
              <a:t> in midbrain for </a:t>
            </a:r>
            <a:r>
              <a:rPr lang="en-US" sz="2400" b="1" dirty="0" err="1" smtClean="0"/>
              <a:t>accomodation</a:t>
            </a:r>
            <a:r>
              <a:rPr lang="en-US" sz="2400" b="1" dirty="0" smtClean="0"/>
              <a:t> and eye movements</a:t>
            </a:r>
            <a:endParaRPr lang="en-US" sz="2400" dirty="0"/>
          </a:p>
        </p:txBody>
      </p:sp>
      <p:sp>
        <p:nvSpPr>
          <p:cNvPr id="4" name="Rectangle 3"/>
          <p:cNvSpPr/>
          <p:nvPr/>
        </p:nvSpPr>
        <p:spPr>
          <a:xfrm>
            <a:off x="304800" y="1110496"/>
            <a:ext cx="8458200" cy="1785104"/>
          </a:xfrm>
          <a:prstGeom prst="rect">
            <a:avLst/>
          </a:prstGeom>
          <a:solidFill>
            <a:srgbClr val="FF0000"/>
          </a:solidFill>
          <a:ln>
            <a:solidFill>
              <a:srgbClr val="FFFF00"/>
            </a:solidFill>
          </a:ln>
        </p:spPr>
        <p:txBody>
          <a:bodyPr wrap="square">
            <a:spAutoFit/>
          </a:bodyPr>
          <a:lstStyle/>
          <a:p>
            <a:r>
              <a:rPr lang="en-US" sz="2200" b="1" dirty="0" smtClean="0">
                <a:solidFill>
                  <a:srgbClr val="66FF33"/>
                </a:solidFill>
              </a:rPr>
              <a:t>Cortical Areas Activated: </a:t>
            </a:r>
            <a:r>
              <a:rPr lang="en-US" sz="2200" b="1" dirty="0" smtClean="0"/>
              <a:t>Inferior temporal cortex, the </a:t>
            </a:r>
            <a:r>
              <a:rPr lang="en-US" sz="2200" b="1" dirty="0" err="1" smtClean="0"/>
              <a:t>posteroinferior</a:t>
            </a:r>
            <a:r>
              <a:rPr lang="en-US" sz="2200" b="1" dirty="0" smtClean="0"/>
              <a:t> parietal cortex, portions of the frontal lobe, and the </a:t>
            </a:r>
            <a:r>
              <a:rPr lang="en-US" sz="2200" b="1" dirty="0" err="1" smtClean="0"/>
              <a:t>amygdala</a:t>
            </a:r>
            <a:endParaRPr lang="en-US" sz="2200" b="1" dirty="0" smtClean="0"/>
          </a:p>
          <a:p>
            <a:r>
              <a:rPr lang="en-US" sz="2200" b="1" dirty="0" err="1" smtClean="0">
                <a:solidFill>
                  <a:srgbClr val="66FF33"/>
                </a:solidFill>
              </a:rPr>
              <a:t>Subcortical</a:t>
            </a:r>
            <a:r>
              <a:rPr lang="en-US" sz="2200" b="1" dirty="0" smtClean="0">
                <a:solidFill>
                  <a:srgbClr val="66FF33"/>
                </a:solidFill>
              </a:rPr>
              <a:t> Areas Activated: </a:t>
            </a:r>
            <a:r>
              <a:rPr lang="en-US" sz="2200" b="1" dirty="0" smtClean="0"/>
              <a:t>superior </a:t>
            </a:r>
            <a:r>
              <a:rPr lang="en-US" sz="2200" b="1" dirty="0" err="1" smtClean="0"/>
              <a:t>colliculus</a:t>
            </a:r>
            <a:r>
              <a:rPr lang="en-US" sz="2200" b="1" dirty="0" smtClean="0"/>
              <a:t>, </a:t>
            </a:r>
            <a:r>
              <a:rPr lang="en-US" sz="2200" b="1" dirty="0" err="1" smtClean="0"/>
              <a:t>pulvinar</a:t>
            </a:r>
            <a:r>
              <a:rPr lang="en-US" sz="2200" b="1" dirty="0" smtClean="0"/>
              <a:t>, caudate nucleus, </a:t>
            </a:r>
            <a:r>
              <a:rPr lang="en-US" sz="2200" b="1" dirty="0" err="1" smtClean="0"/>
              <a:t>putamen</a:t>
            </a:r>
            <a:r>
              <a:rPr lang="en-US" sz="2200" b="1" dirty="0" smtClean="0"/>
              <a:t>, and </a:t>
            </a:r>
            <a:r>
              <a:rPr lang="en-US" sz="2200" b="1" dirty="0" err="1" smtClean="0"/>
              <a:t>claustrum</a:t>
            </a:r>
            <a:endParaRPr lang="en-US" sz="2200" b="1" dirty="0"/>
          </a:p>
        </p:txBody>
      </p:sp>
      <p:sp>
        <p:nvSpPr>
          <p:cNvPr id="5" name="Rectangle 4"/>
          <p:cNvSpPr/>
          <p:nvPr/>
        </p:nvSpPr>
        <p:spPr>
          <a:xfrm>
            <a:off x="685800" y="391180"/>
            <a:ext cx="7620000" cy="523220"/>
          </a:xfrm>
          <a:prstGeom prst="rect">
            <a:avLst/>
          </a:prstGeom>
          <a:ln>
            <a:solidFill>
              <a:srgbClr val="00FF00"/>
            </a:solidFill>
          </a:ln>
        </p:spPr>
        <p:txBody>
          <a:bodyPr wrap="square">
            <a:spAutoFit/>
          </a:bodyPr>
          <a:lstStyle/>
          <a:p>
            <a:r>
              <a:rPr lang="en-US" sz="2800" b="1" dirty="0" smtClean="0">
                <a:solidFill>
                  <a:srgbClr val="FFFFFF"/>
                </a:solidFill>
              </a:rPr>
              <a:t>NEURAL PATHWAYS </a:t>
            </a:r>
            <a:r>
              <a:rPr lang="en-US" sz="2800" b="1" dirty="0" smtClean="0">
                <a:solidFill>
                  <a:srgbClr val="FFFFFF"/>
                </a:solidFill>
                <a:sym typeface="Wingdings"/>
              </a:rPr>
              <a:t></a:t>
            </a:r>
            <a:r>
              <a:rPr lang="en-US" sz="2800" b="1" dirty="0" smtClean="0">
                <a:solidFill>
                  <a:srgbClr val="FFFFFF"/>
                </a:solidFill>
              </a:rPr>
              <a:t>VISUAL PATHWAY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46850" y="76200"/>
            <a:ext cx="4820950" cy="6667849"/>
          </a:xfrm>
          <a:prstGeom prst="rect">
            <a:avLst/>
          </a:prstGeom>
          <a:noFill/>
          <a:ln w="9525">
            <a:noFill/>
            <a:miter lim="800000"/>
            <a:headEnd/>
            <a:tailEnd/>
          </a:ln>
        </p:spPr>
      </p:pic>
      <p:sp>
        <p:nvSpPr>
          <p:cNvPr id="3" name="Rectangle 2"/>
          <p:cNvSpPr/>
          <p:nvPr/>
        </p:nvSpPr>
        <p:spPr>
          <a:xfrm>
            <a:off x="152400" y="609600"/>
            <a:ext cx="3962400" cy="5570756"/>
          </a:xfrm>
          <a:prstGeom prst="rect">
            <a:avLst/>
          </a:prstGeom>
        </p:spPr>
        <p:txBody>
          <a:bodyPr wrap="square">
            <a:spAutoFit/>
          </a:bodyPr>
          <a:lstStyle/>
          <a:p>
            <a:r>
              <a:rPr lang="en-US" sz="2000" b="1" dirty="0" smtClean="0"/>
              <a:t>70% to 80% </a:t>
            </a:r>
          </a:p>
          <a:p>
            <a:r>
              <a:rPr lang="en-US" sz="2000" b="1" dirty="0" smtClean="0"/>
              <a:t>of the axons from the retina pass to the LGB </a:t>
            </a:r>
            <a:r>
              <a:rPr lang="en-US" sz="2000" b="1" dirty="0" smtClean="0">
                <a:sym typeface="Wingdings"/>
              </a:rPr>
              <a:t></a:t>
            </a:r>
            <a:endParaRPr lang="en-US" sz="2000" b="1" dirty="0" smtClean="0"/>
          </a:p>
          <a:p>
            <a:r>
              <a:rPr lang="en-US" sz="2000" b="1" dirty="0" smtClean="0"/>
              <a:t>This </a:t>
            </a:r>
            <a:r>
              <a:rPr lang="en-US" sz="2000" b="1" dirty="0" err="1" smtClean="0"/>
              <a:t>geniculostriate</a:t>
            </a:r>
            <a:r>
              <a:rPr lang="en-US" sz="2000" b="1" dirty="0" smtClean="0"/>
              <a:t> system</a:t>
            </a:r>
            <a:r>
              <a:rPr lang="en-US" sz="2000" b="1" dirty="0" smtClean="0">
                <a:sym typeface="Wingdings"/>
              </a:rPr>
              <a:t></a:t>
            </a:r>
            <a:r>
              <a:rPr lang="en-US" sz="2000" b="1" dirty="0" smtClean="0"/>
              <a:t> perception of the visual details</a:t>
            </a:r>
            <a:r>
              <a:rPr lang="en-US" sz="2000" b="1" dirty="0" smtClean="0">
                <a:sym typeface="Wingdings"/>
              </a:rPr>
              <a:t> </a:t>
            </a:r>
            <a:r>
              <a:rPr lang="en-US" sz="2800" b="1" dirty="0" smtClean="0">
                <a:solidFill>
                  <a:srgbClr val="00FF00"/>
                </a:solidFill>
              </a:rPr>
              <a:t>What is it? </a:t>
            </a:r>
            <a:endParaRPr lang="en-US" sz="2000" b="1" dirty="0" smtClean="0">
              <a:solidFill>
                <a:srgbClr val="00FF00"/>
              </a:solidFill>
            </a:endParaRPr>
          </a:p>
          <a:p>
            <a:endParaRPr lang="en-US" sz="2000" b="1" dirty="0" smtClean="0"/>
          </a:p>
          <a:p>
            <a:r>
              <a:rPr lang="en-US" sz="2000" b="1" dirty="0" smtClean="0"/>
              <a:t>20% to 30%</a:t>
            </a:r>
          </a:p>
          <a:p>
            <a:r>
              <a:rPr lang="en-US" sz="2000" b="1" dirty="0" smtClean="0"/>
              <a:t>of the fibers from the retina, </a:t>
            </a:r>
            <a:r>
              <a:rPr lang="en-US" sz="2000" b="1" dirty="0" smtClean="0">
                <a:sym typeface="Wingdings"/>
              </a:rPr>
              <a:t> </a:t>
            </a:r>
            <a:r>
              <a:rPr lang="en-US" sz="2000" b="1" dirty="0" smtClean="0"/>
              <a:t>superior </a:t>
            </a:r>
            <a:r>
              <a:rPr lang="en-US" sz="2000" b="1" dirty="0" err="1" smtClean="0"/>
              <a:t>colliculus</a:t>
            </a:r>
            <a:r>
              <a:rPr lang="en-US" sz="2000" b="1" dirty="0" smtClean="0"/>
              <a:t> of the midbrain (optic </a:t>
            </a:r>
            <a:r>
              <a:rPr lang="en-US" sz="2000" b="1" dirty="0" err="1" smtClean="0"/>
              <a:t>tectum</a:t>
            </a:r>
            <a:r>
              <a:rPr lang="en-US" sz="2000" b="1" dirty="0" smtClean="0"/>
              <a:t>).</a:t>
            </a:r>
          </a:p>
          <a:p>
            <a:endParaRPr lang="en-US" sz="2000" b="1" dirty="0" smtClean="0"/>
          </a:p>
          <a:p>
            <a:r>
              <a:rPr lang="en-US" sz="2000" b="1" dirty="0" smtClean="0"/>
              <a:t>Axons from the superior </a:t>
            </a:r>
            <a:r>
              <a:rPr lang="en-US" sz="2000" b="1" dirty="0" err="1" smtClean="0"/>
              <a:t>colliculus</a:t>
            </a:r>
            <a:r>
              <a:rPr lang="en-US" sz="2000" b="1" dirty="0" smtClean="0"/>
              <a:t> activate motor pathways for eye and body movements. </a:t>
            </a:r>
            <a:r>
              <a:rPr lang="en-US" sz="2000" b="1" dirty="0" smtClean="0">
                <a:sym typeface="Wingdings"/>
              </a:rPr>
              <a:t> </a:t>
            </a:r>
          </a:p>
          <a:p>
            <a:r>
              <a:rPr lang="en-US" sz="2800" b="1" dirty="0" smtClean="0">
                <a:solidFill>
                  <a:srgbClr val="00FF00"/>
                </a:solidFill>
              </a:rPr>
              <a:t>Where is it?</a:t>
            </a:r>
            <a:endParaRPr lang="en-US" sz="2800" b="1" dirty="0">
              <a:solidFill>
                <a:srgbClr val="00FF00"/>
              </a:solidFill>
            </a:endParaRPr>
          </a:p>
        </p:txBody>
      </p:sp>
      <p:sp>
        <p:nvSpPr>
          <p:cNvPr id="4" name="Rounded Rectangular Callout 3"/>
          <p:cNvSpPr/>
          <p:nvPr/>
        </p:nvSpPr>
        <p:spPr>
          <a:xfrm>
            <a:off x="2209800" y="152400"/>
            <a:ext cx="2362200" cy="609600"/>
          </a:xfrm>
          <a:prstGeom prst="wedgeRoundRectCallout">
            <a:avLst>
              <a:gd name="adj1" fmla="val -75269"/>
              <a:gd name="adj2" fmla="val 882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Note: From Ganglion Cells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3400" y="1600200"/>
            <a:ext cx="8072786" cy="4857750"/>
          </a:xfrm>
          <a:prstGeom prst="rect">
            <a:avLst/>
          </a:prstGeom>
          <a:noFill/>
          <a:ln w="9525">
            <a:noFill/>
            <a:miter lim="800000"/>
            <a:headEnd/>
            <a:tailEnd/>
          </a:ln>
        </p:spPr>
      </p:pic>
      <p:sp>
        <p:nvSpPr>
          <p:cNvPr id="4" name="Rectangle 2"/>
          <p:cNvSpPr txBox="1">
            <a:spLocks noChangeArrowheads="1"/>
          </p:cNvSpPr>
          <p:nvPr/>
        </p:nvSpPr>
        <p:spPr bwMode="auto">
          <a:xfrm>
            <a:off x="1009650" y="471487"/>
            <a:ext cx="7296150"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2"/>
                </a:solidFill>
                <a:effectLst/>
                <a:uLnTx/>
                <a:uFillTx/>
                <a:latin typeface="+mj-lt"/>
                <a:ea typeface="+mj-ea"/>
                <a:cs typeface="+mj-cs"/>
              </a:rPr>
              <a:t>Visual Areas of the Human Cortex</a:t>
            </a:r>
            <a:endParaRPr kumimoji="0" lang="en-US" sz="32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34200" cy="563562"/>
          </a:xfrm>
          <a:ln w="38100">
            <a:solidFill>
              <a:srgbClr val="FFFF00"/>
            </a:solidFill>
          </a:ln>
        </p:spPr>
        <p:txBody>
          <a:bodyPr/>
          <a:lstStyle/>
          <a:p>
            <a:r>
              <a:rPr lang="en-US" sz="4000" b="1" dirty="0" smtClean="0"/>
              <a:t>VISUAL CORTEX</a:t>
            </a:r>
            <a:endParaRPr lang="en-US" sz="4000" b="1" dirty="0"/>
          </a:p>
        </p:txBody>
      </p:sp>
      <p:pic>
        <p:nvPicPr>
          <p:cNvPr id="11266" name="Picture 2"/>
          <p:cNvPicPr>
            <a:picLocks noChangeAspect="1" noChangeArrowheads="1"/>
          </p:cNvPicPr>
          <p:nvPr/>
        </p:nvPicPr>
        <p:blipFill>
          <a:blip r:embed="rId3" cstate="print"/>
          <a:srcRect/>
          <a:stretch>
            <a:fillRect/>
          </a:stretch>
        </p:blipFill>
        <p:spPr bwMode="auto">
          <a:xfrm>
            <a:off x="4406748" y="3886200"/>
            <a:ext cx="4661051" cy="2819400"/>
          </a:xfrm>
          <a:prstGeom prst="rect">
            <a:avLst/>
          </a:prstGeom>
          <a:noFill/>
          <a:ln w="9525">
            <a:noFill/>
            <a:miter lim="800000"/>
            <a:headEnd/>
            <a:tailEnd/>
          </a:ln>
        </p:spPr>
      </p:pic>
      <p:sp>
        <p:nvSpPr>
          <p:cNvPr id="5" name="Rectangle 4"/>
          <p:cNvSpPr/>
          <p:nvPr/>
        </p:nvSpPr>
        <p:spPr>
          <a:xfrm>
            <a:off x="533400" y="1056144"/>
            <a:ext cx="7924800" cy="2677656"/>
          </a:xfrm>
          <a:prstGeom prst="rect">
            <a:avLst/>
          </a:prstGeom>
          <a:ln>
            <a:solidFill>
              <a:schemeClr val="accent1"/>
            </a:solidFill>
          </a:ln>
        </p:spPr>
        <p:txBody>
          <a:bodyPr wrap="square">
            <a:spAutoFit/>
          </a:bodyPr>
          <a:lstStyle/>
          <a:p>
            <a:r>
              <a:rPr lang="en-US" sz="2400" b="1" dirty="0" smtClean="0"/>
              <a:t>Visual cortex has 6 layers </a:t>
            </a:r>
          </a:p>
          <a:p>
            <a:r>
              <a:rPr lang="en-US" sz="2400" b="1" dirty="0" smtClean="0">
                <a:solidFill>
                  <a:srgbClr val="66FF33"/>
                </a:solidFill>
              </a:rPr>
              <a:t>1-Primary visual cortex(</a:t>
            </a:r>
            <a:r>
              <a:rPr lang="en-US" sz="2400" b="1" dirty="0" err="1" smtClean="0">
                <a:solidFill>
                  <a:srgbClr val="66FF33"/>
                </a:solidFill>
              </a:rPr>
              <a:t>braodmann</a:t>
            </a:r>
            <a:r>
              <a:rPr lang="en-US" sz="2400" b="1" dirty="0" smtClean="0">
                <a:solidFill>
                  <a:srgbClr val="66FF33"/>
                </a:solidFill>
              </a:rPr>
              <a:t> area 17</a:t>
            </a:r>
            <a:r>
              <a:rPr lang="en-US" sz="2400" b="1" dirty="0" smtClean="0"/>
              <a:t> (also V1): </a:t>
            </a:r>
            <a:r>
              <a:rPr lang="en-US" sz="2400" b="1" dirty="0" err="1" smtClean="0"/>
              <a:t>percieve</a:t>
            </a:r>
            <a:r>
              <a:rPr lang="en-US" sz="2400" b="1" dirty="0" smtClean="0"/>
              <a:t> sensation of vision (movement + shapes+ stereoscopic vision + brightness) &amp; has clusters of cells called blobs for color detection </a:t>
            </a:r>
          </a:p>
          <a:p>
            <a:r>
              <a:rPr lang="en-US" sz="2400" b="1" dirty="0" smtClean="0">
                <a:solidFill>
                  <a:srgbClr val="66FF33"/>
                </a:solidFill>
              </a:rPr>
              <a:t>2-Association visual cortex(area 18&amp;19): </a:t>
            </a:r>
            <a:r>
              <a:rPr lang="en-US" sz="2400" b="1" dirty="0" smtClean="0"/>
              <a:t>for interpretation of visual information </a:t>
            </a:r>
            <a:endParaRPr lang="en-US" sz="2400" dirty="0"/>
          </a:p>
        </p:txBody>
      </p:sp>
      <p:sp>
        <p:nvSpPr>
          <p:cNvPr id="6" name="Rectangle 5"/>
          <p:cNvSpPr/>
          <p:nvPr/>
        </p:nvSpPr>
        <p:spPr>
          <a:xfrm>
            <a:off x="228600" y="5867400"/>
            <a:ext cx="3962400" cy="830997"/>
          </a:xfrm>
          <a:prstGeom prst="rect">
            <a:avLst/>
          </a:prstGeom>
          <a:solidFill>
            <a:srgbClr val="FF0000"/>
          </a:solidFill>
          <a:ln>
            <a:solidFill>
              <a:schemeClr val="bg1">
                <a:lumMod val="60000"/>
                <a:lumOff val="40000"/>
              </a:schemeClr>
            </a:solidFill>
          </a:ln>
        </p:spPr>
        <p:txBody>
          <a:bodyPr wrap="square">
            <a:spAutoFit/>
          </a:bodyPr>
          <a:lstStyle/>
          <a:p>
            <a:pPr algn="ctr"/>
            <a:r>
              <a:rPr lang="en-US" sz="2400" b="1" dirty="0" smtClean="0">
                <a:latin typeface="Arial" pitchFamily="34" charset="0"/>
              </a:rPr>
              <a:t>Note: Macular sparing in cortical Lesions Why?</a:t>
            </a:r>
            <a:endParaRPr lang="en-US" sz="2400" dirty="0"/>
          </a:p>
        </p:txBody>
      </p:sp>
      <p:sp>
        <p:nvSpPr>
          <p:cNvPr id="7" name="Rectangle 6"/>
          <p:cNvSpPr/>
          <p:nvPr/>
        </p:nvSpPr>
        <p:spPr>
          <a:xfrm>
            <a:off x="76200" y="3886200"/>
            <a:ext cx="4267200" cy="1905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a:t>
            </a:r>
            <a:r>
              <a:rPr lang="sr-Cyrl-CS" sz="2400" b="1" dirty="0" smtClean="0"/>
              <a:t>EATURE DETECTORS</a:t>
            </a:r>
            <a:endParaRPr lang="en-US" sz="2400" b="1" dirty="0" smtClean="0">
              <a:effectLst>
                <a:outerShdw blurRad="38100" dist="38100" dir="2700000" algn="tl">
                  <a:srgbClr val="000000">
                    <a:alpha val="43137"/>
                  </a:srgbClr>
                </a:outerShdw>
              </a:effectLst>
            </a:endParaRPr>
          </a:p>
          <a:p>
            <a:pPr>
              <a:buFont typeface="Arial" pitchFamily="34" charset="0"/>
              <a:buChar char="•"/>
            </a:pPr>
            <a:r>
              <a:rPr lang="en-US" sz="2400" b="1" dirty="0" smtClean="0">
                <a:effectLst>
                  <a:outerShdw blurRad="38100" dist="38100" dir="2700000" algn="tl">
                    <a:srgbClr val="000000">
                      <a:alpha val="43137"/>
                    </a:srgbClr>
                  </a:outerShdw>
                </a:effectLst>
              </a:rPr>
              <a:t>Simple cells detect bars of light, lines and edges</a:t>
            </a:r>
          </a:p>
          <a:p>
            <a:pPr>
              <a:buFont typeface="Arial" pitchFamily="34" charset="0"/>
              <a:buChar char="•"/>
            </a:pPr>
            <a:r>
              <a:rPr lang="en-US" sz="2400" b="1" dirty="0" smtClean="0">
                <a:effectLst>
                  <a:outerShdw blurRad="38100" dist="38100" dir="2700000" algn="tl">
                    <a:srgbClr val="000000">
                      <a:alpha val="43137"/>
                    </a:srgbClr>
                  </a:outerShdw>
                </a:effectLst>
              </a:rPr>
              <a:t>Complex cells detect linear movements of a stimulus</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8200" y="4505324"/>
            <a:ext cx="7467600" cy="2276476"/>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a:ln>
            <a:solidFill>
              <a:schemeClr val="accent1"/>
            </a:solidFill>
          </a:ln>
        </p:spPr>
        <p:txBody>
          <a:bodyPr/>
          <a:lstStyle/>
          <a:p>
            <a:r>
              <a:rPr lang="en-US" sz="3600" b="1" dirty="0" smtClean="0"/>
              <a:t>Formation of an Image on the Retina</a:t>
            </a:r>
            <a:endParaRPr lang="en-US" sz="3600" dirty="0"/>
          </a:p>
        </p:txBody>
      </p:sp>
      <p:pic>
        <p:nvPicPr>
          <p:cNvPr id="1027" name="Picture 3"/>
          <p:cNvPicPr>
            <a:picLocks noChangeAspect="1" noChangeArrowheads="1"/>
          </p:cNvPicPr>
          <p:nvPr/>
        </p:nvPicPr>
        <p:blipFill>
          <a:blip r:embed="rId4" cstate="print"/>
          <a:srcRect/>
          <a:stretch>
            <a:fillRect/>
          </a:stretch>
        </p:blipFill>
        <p:spPr bwMode="auto">
          <a:xfrm>
            <a:off x="1447800" y="1066800"/>
            <a:ext cx="6080704" cy="3352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4495800" cy="4876800"/>
          </a:xfrm>
          <a:solidFill>
            <a:schemeClr val="accent4">
              <a:lumMod val="10000"/>
            </a:schemeClr>
          </a:solidFill>
          <a:ln>
            <a:solidFill>
              <a:srgbClr val="00FF00"/>
            </a:solidFill>
          </a:ln>
        </p:spPr>
        <p:txBody>
          <a:bodyPr/>
          <a:lstStyle/>
          <a:p>
            <a:r>
              <a:rPr lang="en-US" sz="2400" b="1" dirty="0" smtClean="0">
                <a:solidFill>
                  <a:srgbClr val="00FF00"/>
                </a:solidFill>
              </a:rPr>
              <a:t>The </a:t>
            </a:r>
            <a:r>
              <a:rPr lang="en-US" sz="2400" b="1" dirty="0" err="1" smtClean="0">
                <a:solidFill>
                  <a:srgbClr val="00FF00"/>
                </a:solidFill>
              </a:rPr>
              <a:t>Magnocellular</a:t>
            </a:r>
            <a:r>
              <a:rPr lang="en-US" sz="2400" b="1" dirty="0" smtClean="0">
                <a:solidFill>
                  <a:srgbClr val="00FF00"/>
                </a:solidFill>
              </a:rPr>
              <a:t> pathway</a:t>
            </a:r>
            <a:r>
              <a:rPr lang="en-US" sz="2000" b="1" dirty="0" smtClean="0"/>
              <a:t/>
            </a:r>
            <a:br>
              <a:rPr lang="en-US" sz="2000" b="1" dirty="0" smtClean="0"/>
            </a:br>
            <a:r>
              <a:rPr lang="en-US" sz="2000" b="1" dirty="0" smtClean="0"/>
              <a:t>from layers 1 and 2, carries signals for detection of movement,</a:t>
            </a:r>
            <a:br>
              <a:rPr lang="en-US" sz="2000" b="1" dirty="0" smtClean="0"/>
            </a:br>
            <a:r>
              <a:rPr lang="en-US" sz="2000" b="1" dirty="0" smtClean="0"/>
              <a:t>depth, and flicker. </a:t>
            </a:r>
            <a:br>
              <a:rPr lang="en-US" sz="2000" b="1" dirty="0" smtClean="0"/>
            </a:br>
            <a:r>
              <a:rPr lang="en-US" sz="2000" b="1" dirty="0" smtClean="0"/>
              <a:t/>
            </a:r>
            <a:br>
              <a:rPr lang="en-US" sz="2000" b="1" dirty="0" smtClean="0"/>
            </a:br>
            <a:r>
              <a:rPr lang="en-US" sz="2400" b="1" dirty="0" smtClean="0">
                <a:solidFill>
                  <a:srgbClr val="00FF00"/>
                </a:solidFill>
              </a:rPr>
              <a:t>The </a:t>
            </a:r>
            <a:r>
              <a:rPr lang="en-US" sz="2400" b="1" dirty="0" err="1" smtClean="0">
                <a:solidFill>
                  <a:srgbClr val="00FF00"/>
                </a:solidFill>
              </a:rPr>
              <a:t>Parvocellular</a:t>
            </a:r>
            <a:r>
              <a:rPr lang="en-US" sz="2400" b="1" dirty="0" smtClean="0">
                <a:solidFill>
                  <a:srgbClr val="00FF00"/>
                </a:solidFill>
              </a:rPr>
              <a:t> pathway</a:t>
            </a:r>
            <a:r>
              <a:rPr lang="en-US" sz="2000" b="1" dirty="0" smtClean="0"/>
              <a:t> </a:t>
            </a:r>
            <a:br>
              <a:rPr lang="en-US" sz="2000" b="1" dirty="0" smtClean="0"/>
            </a:br>
            <a:r>
              <a:rPr lang="en-US" sz="2000" b="1" dirty="0" smtClean="0"/>
              <a:t>from layers 3–6,</a:t>
            </a:r>
            <a:br>
              <a:rPr lang="en-US" sz="2000" b="1" dirty="0" smtClean="0"/>
            </a:br>
            <a:r>
              <a:rPr lang="en-US" sz="2000" b="1" dirty="0" smtClean="0"/>
              <a:t>carries signals for color vision, texture, shape, and fine detail.</a:t>
            </a:r>
            <a:br>
              <a:rPr lang="en-US" sz="2000" b="1" dirty="0" smtClean="0"/>
            </a:br>
            <a:r>
              <a:rPr lang="en-US" sz="2000" b="1" dirty="0" smtClean="0"/>
              <a:t/>
            </a:r>
            <a:br>
              <a:rPr lang="en-US" sz="2000" b="1" dirty="0" smtClean="0"/>
            </a:br>
            <a:r>
              <a:rPr lang="en-US" sz="2000" b="1" dirty="0" smtClean="0">
                <a:solidFill>
                  <a:srgbClr val="FFFF00"/>
                </a:solidFill>
              </a:rPr>
              <a:t>LGB </a:t>
            </a:r>
            <a:r>
              <a:rPr lang="en-US" sz="2000" b="1" dirty="0" err="1" smtClean="0">
                <a:solidFill>
                  <a:srgbClr val="FFFF00"/>
                </a:solidFill>
              </a:rPr>
              <a:t>interlaminar</a:t>
            </a:r>
            <a:r>
              <a:rPr lang="en-US" sz="2000" b="1" dirty="0" smtClean="0">
                <a:solidFill>
                  <a:srgbClr val="FFFF00"/>
                </a:solidFill>
              </a:rPr>
              <a:t> cells project to Visual Cortex Cells called </a:t>
            </a:r>
            <a:r>
              <a:rPr lang="en-US" sz="2000" b="1" dirty="0" smtClean="0">
                <a:solidFill>
                  <a:schemeClr val="bg1">
                    <a:lumMod val="20000"/>
                    <a:lumOff val="80000"/>
                  </a:schemeClr>
                </a:solidFill>
              </a:rPr>
              <a:t>BLOBS</a:t>
            </a:r>
            <a:endParaRPr lang="en-US" sz="2000" b="1" dirty="0">
              <a:solidFill>
                <a:schemeClr val="bg1">
                  <a:lumMod val="20000"/>
                  <a:lumOff val="80000"/>
                </a:schemeClr>
              </a:solidFill>
            </a:endParaRPr>
          </a:p>
        </p:txBody>
      </p:sp>
      <p:pic>
        <p:nvPicPr>
          <p:cNvPr id="4" name="Picture 2"/>
          <p:cNvPicPr>
            <a:picLocks noChangeAspect="1" noChangeArrowheads="1"/>
          </p:cNvPicPr>
          <p:nvPr/>
        </p:nvPicPr>
        <p:blipFill>
          <a:blip r:embed="rId3" cstate="print"/>
          <a:srcRect l="16883" r="16883" b="27523"/>
          <a:stretch>
            <a:fillRect/>
          </a:stretch>
        </p:blipFill>
        <p:spPr bwMode="auto">
          <a:xfrm>
            <a:off x="4876800" y="118817"/>
            <a:ext cx="4191000" cy="6510583"/>
          </a:xfrm>
          <a:prstGeom prst="rect">
            <a:avLst/>
          </a:prstGeom>
          <a:noFill/>
          <a:ln w="9525">
            <a:noFill/>
            <a:miter lim="800000"/>
            <a:headEnd/>
            <a:tailEnd/>
          </a:ln>
        </p:spPr>
      </p:pic>
      <p:sp>
        <p:nvSpPr>
          <p:cNvPr id="5" name="Rectangle 4"/>
          <p:cNvSpPr/>
          <p:nvPr/>
        </p:nvSpPr>
        <p:spPr>
          <a:xfrm>
            <a:off x="304803" y="152400"/>
            <a:ext cx="4419597" cy="1569660"/>
          </a:xfrm>
          <a:prstGeom prst="rect">
            <a:avLst/>
          </a:prstGeom>
        </p:spPr>
        <p:txBody>
          <a:bodyPr wrap="square">
            <a:spAutoFit/>
          </a:bodyPr>
          <a:lstStyle/>
          <a:p>
            <a:pPr algn="ctr"/>
            <a:r>
              <a:rPr lang="en-US" sz="2400" b="1" dirty="0" smtClean="0">
                <a:solidFill>
                  <a:srgbClr val="FFFF00"/>
                </a:solidFill>
              </a:rPr>
              <a:t>LATERAL GENICULATE BODY </a:t>
            </a:r>
          </a:p>
          <a:p>
            <a:pPr algn="ctr"/>
            <a:r>
              <a:rPr lang="en-US" sz="2400" b="1" dirty="0" smtClean="0">
                <a:solidFill>
                  <a:srgbClr val="00FF00"/>
                </a:solidFill>
              </a:rPr>
              <a:t>(Relay Station with</a:t>
            </a:r>
          </a:p>
          <a:p>
            <a:pPr algn="ctr"/>
            <a:r>
              <a:rPr lang="en-US" sz="2400" b="1" dirty="0" smtClean="0">
                <a:solidFill>
                  <a:srgbClr val="00FF00"/>
                </a:solidFill>
              </a:rPr>
              <a:t> Spatial Representation) </a:t>
            </a:r>
          </a:p>
        </p:txBody>
      </p:sp>
      <p:sp>
        <p:nvSpPr>
          <p:cNvPr id="6" name="Rectangle 5"/>
          <p:cNvSpPr/>
          <p:nvPr/>
        </p:nvSpPr>
        <p:spPr>
          <a:xfrm>
            <a:off x="6629400" y="228600"/>
            <a:ext cx="2209800" cy="1200329"/>
          </a:xfrm>
          <a:prstGeom prst="rect">
            <a:avLst/>
          </a:prstGeom>
          <a:solidFill>
            <a:schemeClr val="bg1">
              <a:lumMod val="50000"/>
            </a:schemeClr>
          </a:solidFill>
        </p:spPr>
        <p:txBody>
          <a:bodyPr wrap="square">
            <a:spAutoFit/>
          </a:bodyPr>
          <a:lstStyle/>
          <a:p>
            <a:r>
              <a:rPr lang="en-US" b="1" dirty="0" smtClean="0"/>
              <a:t>P ganglion cells (</a:t>
            </a:r>
            <a:r>
              <a:rPr lang="en-US" b="1" dirty="0" err="1" smtClean="0"/>
              <a:t>parvo</a:t>
            </a:r>
            <a:r>
              <a:rPr lang="en-US" b="1" dirty="0" smtClean="0"/>
              <a:t>, P cells)</a:t>
            </a:r>
          </a:p>
          <a:p>
            <a:r>
              <a:rPr lang="en-US" b="1" dirty="0" smtClean="0"/>
              <a:t>M ganglion cells </a:t>
            </a:r>
          </a:p>
          <a:p>
            <a:r>
              <a:rPr lang="en-US" b="1" dirty="0" smtClean="0"/>
              <a:t>(M Cells)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609600"/>
            <a:ext cx="7620000" cy="914400"/>
          </a:xfrm>
          <a:ln>
            <a:solidFill>
              <a:schemeClr val="accent1"/>
            </a:solidFill>
          </a:ln>
        </p:spPr>
        <p:txBody>
          <a:bodyPr/>
          <a:lstStyle/>
          <a:p>
            <a:r>
              <a:rPr lang="en-US" sz="3200" b="1" dirty="0" smtClean="0">
                <a:solidFill>
                  <a:srgbClr val="FFFF00"/>
                </a:solidFill>
                <a:latin typeface="+mn-lt"/>
              </a:rPr>
              <a:t>Refractive power of lens is measured in </a:t>
            </a:r>
            <a:r>
              <a:rPr lang="en-US" sz="3200" b="1" dirty="0" err="1" smtClean="0">
                <a:solidFill>
                  <a:srgbClr val="FFFF00"/>
                </a:solidFill>
                <a:latin typeface="+mn-lt"/>
              </a:rPr>
              <a:t>Dioptre</a:t>
            </a:r>
            <a:r>
              <a:rPr lang="en-US" sz="3200" b="1" dirty="0" smtClean="0">
                <a:solidFill>
                  <a:srgbClr val="FFFF00"/>
                </a:solidFill>
                <a:latin typeface="+mn-lt"/>
              </a:rPr>
              <a:t> </a:t>
            </a:r>
            <a:r>
              <a:rPr lang="en-US" sz="3200" b="1" dirty="0">
                <a:solidFill>
                  <a:srgbClr val="FFFF00"/>
                </a:solidFill>
                <a:latin typeface="+mn-lt"/>
              </a:rPr>
              <a:t>(D)</a:t>
            </a:r>
          </a:p>
        </p:txBody>
      </p:sp>
      <p:sp>
        <p:nvSpPr>
          <p:cNvPr id="93187" name="Rectangle 3"/>
          <p:cNvSpPr>
            <a:spLocks noGrp="1" noChangeArrowheads="1"/>
          </p:cNvSpPr>
          <p:nvPr>
            <p:ph type="body" idx="1"/>
          </p:nvPr>
        </p:nvSpPr>
        <p:spPr>
          <a:xfrm>
            <a:off x="533400" y="2514601"/>
            <a:ext cx="7239000" cy="2743200"/>
          </a:xfrm>
        </p:spPr>
        <p:txBody>
          <a:bodyPr/>
          <a:lstStyle/>
          <a:p>
            <a:pPr>
              <a:buNone/>
            </a:pPr>
            <a:r>
              <a:rPr lang="en-US" sz="2800" b="1" dirty="0" err="1" smtClean="0"/>
              <a:t>Dioptre</a:t>
            </a:r>
            <a:r>
              <a:rPr lang="en-US" sz="2800" b="1" dirty="0" smtClean="0"/>
              <a:t> (s) = 1 / Focal length (m)           </a:t>
            </a:r>
          </a:p>
          <a:p>
            <a:pPr algn="l">
              <a:buFontTx/>
              <a:buNone/>
            </a:pPr>
            <a:r>
              <a:rPr lang="en-US" sz="2800" b="1" dirty="0" err="1" smtClean="0">
                <a:solidFill>
                  <a:srgbClr val="FF9966"/>
                </a:solidFill>
              </a:rPr>
              <a:t>Diopteric</a:t>
            </a:r>
            <a:r>
              <a:rPr lang="en-US" sz="2800" b="1" dirty="0" smtClean="0">
                <a:solidFill>
                  <a:srgbClr val="FF9966"/>
                </a:solidFill>
              </a:rPr>
              <a:t> power of the eye:</a:t>
            </a:r>
          </a:p>
          <a:p>
            <a:pPr algn="l">
              <a:buFontTx/>
              <a:buNone/>
            </a:pPr>
            <a:r>
              <a:rPr lang="en-US" sz="2800" b="1" dirty="0" smtClean="0">
                <a:solidFill>
                  <a:srgbClr val="FFFF00"/>
                </a:solidFill>
              </a:rPr>
              <a:t>Cornea  …………40-45 D (max refraction)</a:t>
            </a:r>
          </a:p>
          <a:p>
            <a:pPr algn="l">
              <a:buFontTx/>
              <a:buNone/>
            </a:pPr>
            <a:r>
              <a:rPr lang="en-US" sz="2800" b="1" dirty="0" smtClean="0">
                <a:solidFill>
                  <a:srgbClr val="FFFF00"/>
                </a:solidFill>
              </a:rPr>
              <a:t>Lens  …………… 15-20 D</a:t>
            </a:r>
          </a:p>
          <a:p>
            <a:pPr algn="l">
              <a:buFontTx/>
              <a:buNone/>
            </a:pPr>
            <a:r>
              <a:rPr lang="en-US" sz="2800" b="1" dirty="0" err="1" smtClean="0">
                <a:solidFill>
                  <a:srgbClr val="FFFF00"/>
                </a:solidFill>
              </a:rPr>
              <a:t>Accomodation</a:t>
            </a:r>
            <a:r>
              <a:rPr lang="en-US" sz="2800" b="1" dirty="0" smtClean="0">
                <a:solidFill>
                  <a:srgbClr val="FFFF00"/>
                </a:solidFill>
              </a:rPr>
              <a:t> …. +12 D</a:t>
            </a:r>
            <a:endParaRPr lang="en-US" sz="2800" b="1" dirty="0">
              <a:solidFill>
                <a:srgbClr val="FFFF00"/>
              </a:solidFill>
            </a:endParaRPr>
          </a:p>
        </p:txBody>
      </p:sp>
      <p:sp>
        <p:nvSpPr>
          <p:cNvPr id="4" name="Rectangle 3"/>
          <p:cNvSpPr/>
          <p:nvPr/>
        </p:nvSpPr>
        <p:spPr>
          <a:xfrm>
            <a:off x="1066800" y="1730514"/>
            <a:ext cx="6858000" cy="707886"/>
          </a:xfrm>
          <a:prstGeom prst="rect">
            <a:avLst/>
          </a:prstGeom>
          <a:ln>
            <a:solidFill>
              <a:srgbClr val="00FF00"/>
            </a:solidFill>
          </a:ln>
        </p:spPr>
        <p:txBody>
          <a:bodyPr wrap="square">
            <a:spAutoFit/>
          </a:bodyPr>
          <a:lstStyle/>
          <a:p>
            <a:pPr algn="ctr"/>
            <a:r>
              <a:rPr lang="en-US" sz="2000" b="1" dirty="0" smtClean="0"/>
              <a:t>Equals the reciprocal of the focal distance in meters.</a:t>
            </a:r>
          </a:p>
          <a:p>
            <a:pPr algn="ctr"/>
            <a:r>
              <a:rPr lang="en-US" sz="2000" b="1" dirty="0" smtClean="0"/>
              <a:t>Example: 10 </a:t>
            </a:r>
            <a:r>
              <a:rPr lang="en-US" sz="2000" b="1" dirty="0" err="1" smtClean="0"/>
              <a:t>diopters</a:t>
            </a:r>
            <a:r>
              <a:rPr lang="en-US" sz="2000" b="1" dirty="0" smtClean="0"/>
              <a:t> = 1/10 meters = 10 cm</a:t>
            </a:r>
            <a:endParaRPr lang="en-US" sz="2000" b="1" dirty="0"/>
          </a:p>
        </p:txBody>
      </p:sp>
      <p:pic>
        <p:nvPicPr>
          <p:cNvPr id="1026" name="Picture 2"/>
          <p:cNvPicPr>
            <a:picLocks noChangeAspect="1" noChangeArrowheads="1"/>
          </p:cNvPicPr>
          <p:nvPr/>
        </p:nvPicPr>
        <p:blipFill>
          <a:blip r:embed="rId3" cstate="print"/>
          <a:srcRect b="16446"/>
          <a:stretch>
            <a:fillRect/>
          </a:stretch>
        </p:blipFill>
        <p:spPr bwMode="auto">
          <a:xfrm>
            <a:off x="5410200" y="4159828"/>
            <a:ext cx="3657600" cy="2621972"/>
          </a:xfrm>
          <a:prstGeom prst="rect">
            <a:avLst/>
          </a:prstGeom>
          <a:noFill/>
          <a:ln w="9525">
            <a:noFill/>
            <a:miter lim="800000"/>
            <a:headEnd/>
            <a:tailEnd/>
          </a:ln>
        </p:spPr>
      </p:pic>
      <p:sp>
        <p:nvSpPr>
          <p:cNvPr id="6" name="Rectangle 5"/>
          <p:cNvSpPr/>
          <p:nvPr/>
        </p:nvSpPr>
        <p:spPr>
          <a:xfrm>
            <a:off x="304800" y="5323582"/>
            <a:ext cx="4953000" cy="1077218"/>
          </a:xfrm>
          <a:prstGeom prst="rect">
            <a:avLst/>
          </a:prstGeom>
          <a:solidFill>
            <a:srgbClr val="FF0000"/>
          </a:solidFill>
          <a:ln>
            <a:solidFill>
              <a:schemeClr val="bg1">
                <a:lumMod val="60000"/>
                <a:lumOff val="40000"/>
              </a:schemeClr>
            </a:solidFill>
          </a:ln>
        </p:spPr>
        <p:txBody>
          <a:bodyPr wrap="square">
            <a:spAutoFit/>
          </a:bodyPr>
          <a:lstStyle/>
          <a:p>
            <a:r>
              <a:rPr lang="en-US" sz="4000" b="1" dirty="0" smtClean="0">
                <a:solidFill>
                  <a:srgbClr val="00FF0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If Principal focal distance of a lens is 50cm,how much is RF? </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152400"/>
            <a:ext cx="6172200" cy="671513"/>
          </a:xfrm>
          <a:solidFill>
            <a:srgbClr val="000000"/>
          </a:solidFill>
          <a:ln w="57150">
            <a:solidFill>
              <a:schemeClr val="accent1"/>
            </a:solidFill>
          </a:ln>
        </p:spPr>
        <p:txBody>
          <a:bodyPr/>
          <a:lstStyle/>
          <a:p>
            <a:pPr eaLnBrk="1" hangingPunct="1"/>
            <a:r>
              <a:rPr lang="en-US" sz="3600" b="1" dirty="0" smtClean="0"/>
              <a:t>Human Eye – </a:t>
            </a:r>
            <a:r>
              <a:rPr lang="en-US" sz="3500" b="1" dirty="0" smtClean="0"/>
              <a:t>Cross</a:t>
            </a:r>
            <a:r>
              <a:rPr lang="en-US" sz="3600" b="1" dirty="0" smtClean="0"/>
              <a:t> section</a:t>
            </a:r>
          </a:p>
        </p:txBody>
      </p:sp>
      <p:pic>
        <p:nvPicPr>
          <p:cNvPr id="11267" name="Picture 3" descr="eyesmall"/>
          <p:cNvPicPr>
            <a:picLocks noChangeAspect="1" noChangeArrowheads="1"/>
          </p:cNvPicPr>
          <p:nvPr/>
        </p:nvPicPr>
        <p:blipFill>
          <a:blip r:embed="rId3" cstate="print"/>
          <a:srcRect/>
          <a:stretch>
            <a:fillRect/>
          </a:stretch>
        </p:blipFill>
        <p:spPr bwMode="auto">
          <a:xfrm>
            <a:off x="3505200" y="914400"/>
            <a:ext cx="5410200" cy="5722194"/>
          </a:xfrm>
          <a:prstGeom prst="rect">
            <a:avLst/>
          </a:prstGeom>
          <a:noFill/>
          <a:ln w="9525">
            <a:noFill/>
            <a:miter lim="800000"/>
            <a:headEnd/>
            <a:tailEnd/>
          </a:ln>
        </p:spPr>
      </p:pic>
      <p:sp>
        <p:nvSpPr>
          <p:cNvPr id="4" name="Rectangle 3"/>
          <p:cNvSpPr/>
          <p:nvPr/>
        </p:nvSpPr>
        <p:spPr>
          <a:xfrm>
            <a:off x="304800" y="990600"/>
            <a:ext cx="3124200" cy="2209800"/>
          </a:xfrm>
          <a:prstGeom prst="rect">
            <a:avLst/>
          </a:prstGeom>
          <a:solidFill>
            <a:schemeClr val="accent4">
              <a:lumMod val="1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200" b="1" dirty="0" smtClean="0">
                <a:effectLst>
                  <a:outerShdw blurRad="38100" dist="38100" dir="2700000" algn="tl">
                    <a:srgbClr val="000000">
                      <a:alpha val="43137"/>
                    </a:srgbClr>
                  </a:outerShdw>
                </a:effectLst>
              </a:rPr>
              <a:t>Refracting Media</a:t>
            </a:r>
          </a:p>
          <a:p>
            <a:pPr marL="342900" indent="-342900">
              <a:buFont typeface="+mj-lt"/>
              <a:buAutoNum type="arabicPeriod"/>
            </a:pPr>
            <a:r>
              <a:rPr lang="en-US" sz="2200" b="1" dirty="0" smtClean="0">
                <a:effectLst>
                  <a:outerShdw blurRad="38100" dist="38100" dir="2700000" algn="tl">
                    <a:srgbClr val="000000">
                      <a:alpha val="43137"/>
                    </a:srgbClr>
                  </a:outerShdw>
                </a:effectLst>
              </a:rPr>
              <a:t>3 Coats (Sclera, Choroid and Retina)</a:t>
            </a:r>
          </a:p>
          <a:p>
            <a:pPr marL="342900" indent="-342900">
              <a:buFont typeface="+mj-lt"/>
              <a:buAutoNum type="arabicPeriod"/>
            </a:pPr>
            <a:r>
              <a:rPr lang="en-US" sz="2200" b="1" dirty="0" smtClean="0">
                <a:effectLst>
                  <a:outerShdw blurRad="38100" dist="38100" dir="2700000" algn="tl">
                    <a:srgbClr val="000000">
                      <a:alpha val="43137"/>
                    </a:srgbClr>
                  </a:outerShdw>
                </a:effectLst>
              </a:rPr>
              <a:t>Post2/3Retina, Ant1/6Cornea </a:t>
            </a:r>
            <a:endParaRPr lang="en-US" sz="2200" b="1" dirty="0">
              <a:effectLst>
                <a:outerShdw blurRad="38100" dist="38100" dir="2700000" algn="tl">
                  <a:srgbClr val="000000">
                    <a:alpha val="43137"/>
                  </a:srgbClr>
                </a:outerShdw>
              </a:effectLst>
            </a:endParaRPr>
          </a:p>
        </p:txBody>
      </p:sp>
      <p:sp>
        <p:nvSpPr>
          <p:cNvPr id="5" name="Rectangle 4"/>
          <p:cNvSpPr/>
          <p:nvPr/>
        </p:nvSpPr>
        <p:spPr>
          <a:xfrm>
            <a:off x="228600" y="6172200"/>
            <a:ext cx="3962400" cy="400110"/>
          </a:xfrm>
          <a:prstGeom prst="rect">
            <a:avLst/>
          </a:prstGeom>
          <a:solidFill>
            <a:schemeClr val="accent4">
              <a:lumMod val="10000"/>
            </a:schemeClr>
          </a:solidFill>
          <a:ln>
            <a:solidFill>
              <a:srgbClr val="00FF00"/>
            </a:solidFill>
          </a:ln>
        </p:spPr>
        <p:txBody>
          <a:bodyPr wrap="square">
            <a:spAutoFit/>
          </a:bodyPr>
          <a:lstStyle/>
          <a:p>
            <a:pPr algn="ctr"/>
            <a:r>
              <a:rPr lang="en-US" sz="2000" b="1" dirty="0" smtClean="0"/>
              <a:t>Lens--retina distance =15mm </a:t>
            </a:r>
            <a:endParaRPr lang="en-US" sz="2000" dirty="0"/>
          </a:p>
        </p:txBody>
      </p:sp>
      <p:sp>
        <p:nvSpPr>
          <p:cNvPr id="6" name="Rectangle 3"/>
          <p:cNvSpPr txBox="1">
            <a:spLocks noChangeArrowheads="1"/>
          </p:cNvSpPr>
          <p:nvPr/>
        </p:nvSpPr>
        <p:spPr>
          <a:xfrm>
            <a:off x="228600" y="3581400"/>
            <a:ext cx="3200400" cy="2362200"/>
          </a:xfrm>
          <a:prstGeom prst="rect">
            <a:avLst/>
          </a:prstGeom>
          <a:ln w="38100">
            <a:solidFill>
              <a:schemeClr val="accent1"/>
            </a:solidFill>
          </a:ln>
        </p:spPr>
        <p:txBody>
          <a:bodyPr/>
          <a:lstStyle/>
          <a:p>
            <a:pPr marL="0" marR="0" lvl="1" indent="52388" algn="l" defTabSz="914400" rtl="0" eaLnBrk="0" fontAlgn="base" latinLnBrk="0" hangingPunct="0">
              <a:lnSpc>
                <a:spcPct val="90000"/>
              </a:lnSpc>
              <a:spcBef>
                <a:spcPct val="20000"/>
              </a:spcBef>
              <a:spcAft>
                <a:spcPct val="0"/>
              </a:spcAft>
              <a:buClrTx/>
              <a:buSzTx/>
              <a:buFontTx/>
              <a:buAutoNum type="arabicPeriod"/>
              <a:tabLst/>
              <a:defRPr/>
            </a:pPr>
            <a:r>
              <a:rPr kumimoji="0" lang="en-US" sz="2100" b="1" i="0" u="none" strike="noStrike" kern="0" cap="none" spc="0" normalizeH="0" baseline="0" noProof="0" dirty="0" smtClean="0">
                <a:ln>
                  <a:noFill/>
                </a:ln>
                <a:solidFill>
                  <a:schemeClr val="tx1"/>
                </a:solidFill>
                <a:effectLst/>
                <a:uLnTx/>
                <a:uFillTx/>
                <a:latin typeface="+mn-lt"/>
              </a:rPr>
              <a:t>70% of all sensory receptors in body are in the eye.</a:t>
            </a:r>
          </a:p>
          <a:p>
            <a:pPr marL="0" marR="0" lvl="1" indent="52388" algn="l" defTabSz="914400" rtl="0" eaLnBrk="0" fontAlgn="base" latinLnBrk="0" hangingPunct="0">
              <a:lnSpc>
                <a:spcPct val="90000"/>
              </a:lnSpc>
              <a:spcBef>
                <a:spcPct val="20000"/>
              </a:spcBef>
              <a:spcAft>
                <a:spcPct val="0"/>
              </a:spcAft>
              <a:buClrTx/>
              <a:buSzTx/>
              <a:buFontTx/>
              <a:buAutoNum type="arabicPeriod"/>
              <a:tabLst/>
              <a:defRPr/>
            </a:pPr>
            <a:r>
              <a:rPr kumimoji="0" lang="en-US" sz="2100" b="1" i="0" u="none" strike="noStrike" kern="0" cap="none" spc="0" normalizeH="0" baseline="0" noProof="0" dirty="0" smtClean="0">
                <a:ln>
                  <a:noFill/>
                </a:ln>
                <a:solidFill>
                  <a:schemeClr val="tx1"/>
                </a:solidFill>
                <a:effectLst/>
                <a:uLnTx/>
                <a:uFillTx/>
                <a:latin typeface="+mn-lt"/>
              </a:rPr>
              <a:t>Requires the most learning.</a:t>
            </a:r>
          </a:p>
          <a:p>
            <a:pPr marL="0" marR="0" lvl="1" indent="52388" algn="l" defTabSz="914400" rtl="0" eaLnBrk="0" fontAlgn="base" latinLnBrk="0" hangingPunct="0">
              <a:lnSpc>
                <a:spcPct val="90000"/>
              </a:lnSpc>
              <a:spcBef>
                <a:spcPct val="20000"/>
              </a:spcBef>
              <a:spcAft>
                <a:spcPct val="0"/>
              </a:spcAft>
              <a:buClrTx/>
              <a:buSzTx/>
              <a:buFontTx/>
              <a:buAutoNum type="arabicPeriod"/>
              <a:tabLst/>
              <a:defRPr/>
            </a:pPr>
            <a:r>
              <a:rPr kumimoji="0" lang="en-US" sz="2100" b="1" i="0" u="none" strike="noStrike" kern="0" cap="none" spc="0" normalizeH="0" baseline="0" noProof="0" dirty="0" smtClean="0">
                <a:ln>
                  <a:noFill/>
                </a:ln>
                <a:solidFill>
                  <a:schemeClr val="tx1"/>
                </a:solidFill>
                <a:effectLst/>
                <a:uLnTx/>
                <a:uFillTx/>
                <a:latin typeface="+mn-lt"/>
              </a:rPr>
              <a:t>Easily fooled sense (optical illusions)</a:t>
            </a:r>
            <a:endParaRPr kumimoji="0" lang="en-US" sz="2100" b="1"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381000"/>
            <a:ext cx="8221174" cy="5415360"/>
          </a:xfrm>
          <a:prstGeom prst="rect">
            <a:avLst/>
          </a:prstGeom>
          <a:noFill/>
          <a:ln w="9525">
            <a:noFill/>
            <a:miter lim="800000"/>
            <a:headEnd/>
            <a:tailEnd/>
          </a:ln>
        </p:spPr>
      </p:pic>
      <p:sp>
        <p:nvSpPr>
          <p:cNvPr id="3" name="Rectangle 2"/>
          <p:cNvSpPr/>
          <p:nvPr/>
        </p:nvSpPr>
        <p:spPr>
          <a:xfrm>
            <a:off x="457200" y="5769114"/>
            <a:ext cx="8229600" cy="707886"/>
          </a:xfrm>
          <a:prstGeom prst="rect">
            <a:avLst/>
          </a:prstGeom>
          <a:solidFill>
            <a:schemeClr val="bg1">
              <a:lumMod val="50000"/>
            </a:schemeClr>
          </a:solidFill>
          <a:ln w="28575">
            <a:solidFill>
              <a:schemeClr val="accent1"/>
            </a:solidFill>
          </a:ln>
        </p:spPr>
        <p:txBody>
          <a:bodyPr wrap="square">
            <a:spAutoFit/>
          </a:bodyPr>
          <a:lstStyle/>
          <a:p>
            <a:pPr>
              <a:buFont typeface="Arial" pitchFamily="34" charset="0"/>
              <a:buChar char="•"/>
            </a:pPr>
            <a:r>
              <a:rPr lang="en-US" sz="2000" b="1" dirty="0" smtClean="0"/>
              <a:t>What is glaucoma ? (intraocular pressure more than 20mm Hg) </a:t>
            </a:r>
          </a:p>
          <a:p>
            <a:pPr>
              <a:buFont typeface="Arial" pitchFamily="34" charset="0"/>
              <a:buChar char="•"/>
            </a:pPr>
            <a:r>
              <a:rPr lang="en-US" sz="2000" b="1" dirty="0" smtClean="0"/>
              <a:t>Why it causes damage of optic nerve? </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09052" y="212725"/>
            <a:ext cx="7960295" cy="3673475"/>
          </a:xfrm>
          <a:prstGeom prst="rect">
            <a:avLst/>
          </a:prstGeom>
          <a:noFill/>
          <a:ln w="9525">
            <a:noFill/>
            <a:miter lim="800000"/>
            <a:headEnd/>
            <a:tailEnd/>
          </a:ln>
        </p:spPr>
      </p:pic>
      <p:sp>
        <p:nvSpPr>
          <p:cNvPr id="3" name="Rectangle 2"/>
          <p:cNvSpPr/>
          <p:nvPr/>
        </p:nvSpPr>
        <p:spPr>
          <a:xfrm>
            <a:off x="533400" y="3962400"/>
            <a:ext cx="8001000" cy="2600712"/>
          </a:xfrm>
          <a:prstGeom prst="rect">
            <a:avLst/>
          </a:prstGeom>
          <a:ln>
            <a:solidFill>
              <a:schemeClr val="bg1">
                <a:lumMod val="60000"/>
                <a:lumOff val="40000"/>
              </a:schemeClr>
            </a:solidFill>
          </a:ln>
        </p:spPr>
        <p:txBody>
          <a:bodyPr wrap="square">
            <a:spAutoFit/>
          </a:bodyPr>
          <a:lstStyle/>
          <a:p>
            <a:pPr>
              <a:spcAft>
                <a:spcPts val="600"/>
              </a:spcAft>
            </a:pPr>
            <a:r>
              <a:rPr lang="en-US" sz="2800" b="1" u="sng" dirty="0" smtClean="0">
                <a:solidFill>
                  <a:srgbClr val="FFFF00"/>
                </a:solidFill>
              </a:rPr>
              <a:t>Retina:</a:t>
            </a:r>
          </a:p>
          <a:p>
            <a:pPr>
              <a:spcAft>
                <a:spcPts val="600"/>
              </a:spcAft>
              <a:buFont typeface="Wingdings" pitchFamily="2" charset="2"/>
              <a:buChar char="Ø"/>
            </a:pPr>
            <a:r>
              <a:rPr lang="en-US" b="1" dirty="0" smtClean="0"/>
              <a:t> </a:t>
            </a:r>
            <a:r>
              <a:rPr lang="en-US" sz="2000" b="1" dirty="0" smtClean="0">
                <a:solidFill>
                  <a:srgbClr val="00FF00"/>
                </a:solidFill>
              </a:rPr>
              <a:t>PHOTORECEPTORS: </a:t>
            </a:r>
            <a:r>
              <a:rPr lang="en-US" sz="2000" b="1" dirty="0" smtClean="0"/>
              <a:t>Rods &amp; Cones</a:t>
            </a:r>
          </a:p>
          <a:p>
            <a:pPr>
              <a:spcAft>
                <a:spcPts val="600"/>
              </a:spcAft>
              <a:buFont typeface="Wingdings" pitchFamily="2" charset="2"/>
              <a:buChar char="Ø"/>
            </a:pPr>
            <a:r>
              <a:rPr lang="en-US" sz="2000" b="1" dirty="0" smtClean="0">
                <a:solidFill>
                  <a:srgbClr val="00FF00"/>
                </a:solidFill>
              </a:rPr>
              <a:t>OPTIC DISC: </a:t>
            </a:r>
            <a:r>
              <a:rPr lang="en-US" sz="2000" b="1" dirty="0" smtClean="0"/>
              <a:t>( blind spot-WHY? -2 - 3mm medial &amp; above post pole of eye - optic nerve leave &amp; retinal blood </a:t>
            </a:r>
            <a:r>
              <a:rPr lang="en-US" sz="2000" b="1" dirty="0" err="1" smtClean="0"/>
              <a:t>vessles</a:t>
            </a:r>
            <a:r>
              <a:rPr lang="en-US" sz="2000" b="1" dirty="0" smtClean="0"/>
              <a:t> enter &amp; no photoreceptors)</a:t>
            </a:r>
          </a:p>
          <a:p>
            <a:pPr>
              <a:spcAft>
                <a:spcPts val="600"/>
              </a:spcAft>
              <a:buFont typeface="Wingdings" pitchFamily="2" charset="2"/>
              <a:buChar char="Ø"/>
            </a:pPr>
            <a:r>
              <a:rPr lang="en-US" sz="2000" b="1" dirty="0" smtClean="0">
                <a:solidFill>
                  <a:srgbClr val="00FF00"/>
                </a:solidFill>
              </a:rPr>
              <a:t>FOVEA CENTRALIS: </a:t>
            </a:r>
            <a:r>
              <a:rPr lang="en-US" sz="2000" b="1" dirty="0" smtClean="0"/>
              <a:t>Depression in Macula </a:t>
            </a:r>
            <a:r>
              <a:rPr lang="en-US" sz="2000" b="1" dirty="0" err="1" smtClean="0"/>
              <a:t>lutea</a:t>
            </a:r>
            <a:r>
              <a:rPr lang="en-US" sz="2000" b="1" dirty="0" smtClean="0"/>
              <a:t> - yellow pigmented spot at post pole of eye. Have cones only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89297" y="1438712"/>
            <a:ext cx="8802303" cy="5114488"/>
          </a:xfrm>
          <a:prstGeom prst="rect">
            <a:avLst/>
          </a:prstGeom>
          <a:noFill/>
          <a:ln w="9525">
            <a:noFill/>
            <a:miter lim="800000"/>
            <a:headEnd/>
            <a:tailEnd/>
          </a:ln>
        </p:spPr>
      </p:pic>
      <p:sp>
        <p:nvSpPr>
          <p:cNvPr id="4" name="Rectangle 2"/>
          <p:cNvSpPr txBox="1">
            <a:spLocks noChangeArrowheads="1"/>
          </p:cNvSpPr>
          <p:nvPr/>
        </p:nvSpPr>
        <p:spPr bwMode="auto">
          <a:xfrm>
            <a:off x="838200" y="457200"/>
            <a:ext cx="7543800" cy="609600"/>
          </a:xfrm>
          <a:prstGeom prst="rect">
            <a:avLst/>
          </a:prstGeom>
          <a:solidFill>
            <a:srgbClr val="000000"/>
          </a:solidFill>
          <a:ln w="9525">
            <a:solidFill>
              <a:srgbClr val="00B0F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smtClean="0">
                <a:solidFill>
                  <a:srgbClr val="66FF33"/>
                </a:solidFill>
                <a:latin typeface="+mj-lt"/>
                <a:ea typeface="+mj-ea"/>
                <a:cs typeface="+mj-cs"/>
              </a:rPr>
              <a:t>Retina Rods and Cones</a:t>
            </a:r>
            <a:endParaRPr kumimoji="0" lang="en-US" sz="4400" b="0" i="0" u="none" strike="noStrike" kern="0" cap="none" spc="0" normalizeH="0" baseline="0" noProof="0" dirty="0" smtClean="0">
              <a:ln>
                <a:noFill/>
              </a:ln>
              <a:solidFill>
                <a:srgbClr val="66FF33"/>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b_044">
  <a:themeElements>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b_04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_044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_044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_044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_044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_044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_044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_044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_044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_044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_044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_044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_044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_044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_044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_044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b_044</Template>
  <TotalTime>6037</TotalTime>
  <Words>1663</Words>
  <Application>Microsoft Office PowerPoint</Application>
  <PresentationFormat>On-screen Show (4:3)</PresentationFormat>
  <Paragraphs>237</Paragraphs>
  <Slides>40</Slides>
  <Notes>40</Notes>
  <HiddenSlides>0</HiddenSlides>
  <MMClips>0</MMClips>
  <ScaleCrop>false</ScaleCrop>
  <HeadingPairs>
    <vt:vector size="4" baseType="variant">
      <vt:variant>
        <vt:lpstr>Theme</vt:lpstr>
      </vt:variant>
      <vt:variant>
        <vt:i4>9</vt:i4>
      </vt:variant>
      <vt:variant>
        <vt:lpstr>Slide Titles</vt:lpstr>
      </vt:variant>
      <vt:variant>
        <vt:i4>40</vt:i4>
      </vt:variant>
    </vt:vector>
  </HeadingPairs>
  <TitlesOfParts>
    <vt:vector size="49" baseType="lpstr">
      <vt:lpstr>b_044</vt:lpstr>
      <vt:lpstr>1_colormaster</vt:lpstr>
      <vt:lpstr>2_colormaster</vt:lpstr>
      <vt:lpstr>3_colormaster</vt:lpstr>
      <vt:lpstr>4_colormaster</vt:lpstr>
      <vt:lpstr>5_colormaster</vt:lpstr>
      <vt:lpstr>6_colormaster</vt:lpstr>
      <vt:lpstr>7_colormaster</vt:lpstr>
      <vt:lpstr>8_colormaster</vt:lpstr>
      <vt:lpstr>Slide 1</vt:lpstr>
      <vt:lpstr>Slide 2</vt:lpstr>
      <vt:lpstr>Physical Principles of Optics</vt:lpstr>
      <vt:lpstr>Formation of an Image on the Retina</vt:lpstr>
      <vt:lpstr>Refractive power of lens is measured in Dioptre (D)</vt:lpstr>
      <vt:lpstr>Human Eye – Cross section</vt:lpstr>
      <vt:lpstr>Slide 7</vt:lpstr>
      <vt:lpstr>Slide 8</vt:lpstr>
      <vt:lpstr>Slide 9</vt:lpstr>
      <vt:lpstr>Slide 10</vt:lpstr>
      <vt:lpstr>Slide 11</vt:lpstr>
      <vt:lpstr>Slide 12</vt:lpstr>
      <vt:lpstr>Slide 13</vt:lpstr>
      <vt:lpstr>Visual Fields</vt:lpstr>
      <vt:lpstr>BINOCULAR VISION</vt:lpstr>
      <vt:lpstr> “Depth Perception” Ability to determine Distance of an Object from the Eye </vt:lpstr>
      <vt:lpstr>Slide 17</vt:lpstr>
      <vt:lpstr>Slide 18</vt:lpstr>
      <vt:lpstr>Visual Acuity </vt:lpstr>
      <vt:lpstr>Visual Acuity (Cont.) </vt:lpstr>
      <vt:lpstr>Slide 21</vt:lpstr>
      <vt:lpstr>Accomodation</vt:lpstr>
      <vt:lpstr>THE ACCOMODATION REFLEX</vt:lpstr>
      <vt:lpstr> The near response </vt:lpstr>
      <vt:lpstr> PUPILLARY LIGHT REFLEXES </vt:lpstr>
      <vt:lpstr>Slide 26</vt:lpstr>
      <vt:lpstr>Near point and amplitude of Accomodation</vt:lpstr>
      <vt:lpstr>Argyll Robertson pupils in Neurosyphilis</vt:lpstr>
      <vt:lpstr>Slide 29</vt:lpstr>
      <vt:lpstr>Errors of Refraction</vt:lpstr>
      <vt:lpstr>NEAR POINT</vt:lpstr>
      <vt:lpstr>COMMON DEFECTS OF THE IMAGE-FORMING MECHANISM</vt:lpstr>
      <vt:lpstr>Astigmatism</vt:lpstr>
      <vt:lpstr>Slide 34</vt:lpstr>
      <vt:lpstr>Slide 35</vt:lpstr>
      <vt:lpstr>Slide 36</vt:lpstr>
      <vt:lpstr>Slide 37</vt:lpstr>
      <vt:lpstr>Slide 38</vt:lpstr>
      <vt:lpstr>VISUAL CORTEX</vt:lpstr>
      <vt:lpstr>The Magnocellular pathway from layers 1 and 2, carries signals for detection of movement, depth, and flicker.   The Parvocellular pathway  from layers 3–6, carries signals for color vision, texture, shape, and fine detail.  LGB interlaminar cells project to Visual Cortex Cells called BLOBS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Shahid</dc:creator>
  <cp:lastModifiedBy>Dr Shahid</cp:lastModifiedBy>
  <cp:revision>337</cp:revision>
  <dcterms:created xsi:type="dcterms:W3CDTF">2007-12-23T06:10:09Z</dcterms:created>
  <dcterms:modified xsi:type="dcterms:W3CDTF">2014-10-27T19:14:01Z</dcterms:modified>
</cp:coreProperties>
</file>