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0"/>
  </p:notesMasterIdLst>
  <p:handoutMasterIdLst>
    <p:handoutMasterId r:id="rId31"/>
  </p:handoutMasterIdLst>
  <p:sldIdLst>
    <p:sldId id="258" r:id="rId10"/>
    <p:sldId id="433" r:id="rId11"/>
    <p:sldId id="498" r:id="rId12"/>
    <p:sldId id="513" r:id="rId13"/>
    <p:sldId id="516" r:id="rId14"/>
    <p:sldId id="538" r:id="rId15"/>
    <p:sldId id="554" r:id="rId16"/>
    <p:sldId id="450" r:id="rId17"/>
    <p:sldId id="514" r:id="rId18"/>
    <p:sldId id="444" r:id="rId19"/>
    <p:sldId id="452" r:id="rId20"/>
    <p:sldId id="553" r:id="rId21"/>
    <p:sldId id="563" r:id="rId22"/>
    <p:sldId id="551" r:id="rId23"/>
    <p:sldId id="569" r:id="rId24"/>
    <p:sldId id="552" r:id="rId25"/>
    <p:sldId id="571" r:id="rId26"/>
    <p:sldId id="550" r:id="rId27"/>
    <p:sldId id="546" r:id="rId28"/>
    <p:sldId id="573" r:id="rId29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00"/>
    <a:srgbClr val="FFFF00"/>
    <a:srgbClr val="000000"/>
    <a:srgbClr val="00005A"/>
    <a:srgbClr val="008000"/>
    <a:srgbClr val="CC00CC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47" autoAdjust="0"/>
  </p:normalViewPr>
  <p:slideViewPr>
    <p:cSldViewPr>
      <p:cViewPr varScale="1">
        <p:scale>
          <a:sx n="60" d="100"/>
          <a:sy n="60" d="100"/>
        </p:scale>
        <p:origin x="-1373" y="-6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004F4C-3F9F-4789-BA65-3CF909ACF32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50E76B-A409-4A0E-840B-949CE5336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2C935409-36FD-4EBB-A337-A11161E239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b="1" u="sng" dirty="0" smtClean="0"/>
              <a:t>several </a:t>
            </a:r>
            <a:r>
              <a:rPr lang="en-GB" b="1" dirty="0" err="1" smtClean="0"/>
              <a:t>rodes</a:t>
            </a:r>
            <a:r>
              <a:rPr lang="en-GB" b="1" dirty="0" smtClean="0"/>
              <a:t> about 300 synapse with one bipolar cell&amp; one ganglion cell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b="1" dirty="0" smtClean="0"/>
              <a:t>-high convergence/// decreases visual acuity </a:t>
            </a:r>
            <a:r>
              <a:rPr lang="en-GB" b="1" dirty="0" err="1" smtClean="0"/>
              <a:t>acuity</a:t>
            </a:r>
            <a:r>
              <a:rPr lang="en-GB" b="1" dirty="0" smtClean="0"/>
              <a:t> = integrated information from large area of retina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b="1" dirty="0" smtClean="0"/>
              <a:t>- but increases sensitivity to light </a:t>
            </a:r>
            <a:r>
              <a:rPr lang="en-GB" b="1" dirty="0" err="1" smtClean="0"/>
              <a:t>i.e</a:t>
            </a:r>
            <a:r>
              <a:rPr lang="en-GB" b="1" dirty="0" smtClean="0"/>
              <a:t>  so low light threshold </a:t>
            </a:r>
            <a:r>
              <a:rPr lang="en-GB" b="1" dirty="0" err="1" smtClean="0"/>
              <a:t>stimlate</a:t>
            </a:r>
            <a:r>
              <a:rPr lang="en-GB" b="1" dirty="0" smtClean="0"/>
              <a:t> the rods)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b="1" dirty="0" smtClean="0"/>
              <a:t>3- 120 million rode&amp; 6 million cone &amp;1.2 million optic nerve </a:t>
            </a:r>
            <a:r>
              <a:rPr lang="en-GB" b="1" dirty="0" err="1" smtClean="0"/>
              <a:t>fibers</a:t>
            </a:r>
            <a:r>
              <a:rPr lang="en-GB" b="1" dirty="0" smtClean="0"/>
              <a:t> , (126 million </a:t>
            </a:r>
            <a:r>
              <a:rPr lang="en-GB" b="1" dirty="0" err="1" smtClean="0"/>
              <a:t>recepton</a:t>
            </a:r>
            <a:r>
              <a:rPr lang="en-GB" b="1" dirty="0" smtClean="0"/>
              <a:t> on 1.2 million nerve </a:t>
            </a:r>
            <a:r>
              <a:rPr lang="en-GB" b="1" dirty="0" err="1" smtClean="0"/>
              <a:t>fiber</a:t>
            </a:r>
            <a:r>
              <a:rPr lang="en-GB" b="1" dirty="0" smtClean="0"/>
              <a:t> )so convergence is 105 receptor : 1 </a:t>
            </a:r>
            <a:r>
              <a:rPr lang="en-GB" b="1" dirty="0" err="1" smtClean="0"/>
              <a:t>fiber</a:t>
            </a:r>
            <a:r>
              <a:rPr lang="en-GB" b="1" dirty="0" smtClean="0"/>
              <a:t>.</a:t>
            </a:r>
            <a:endParaRPr lang="en-US" b="1" dirty="0" smtClean="0"/>
          </a:p>
          <a:p>
            <a:pPr eaLnBrk="1" hangingPunct="1"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Diagrammatic representation of the structure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of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rhodopsin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showing the position of retinal in the rod disk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membrane . Retinal (R) is located in parallel to the surface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membrane and is attached to a lysine residue at position 296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7th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transmembrane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 amount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rhodopsin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the receptors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therefore varies inversely with the incident light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 the dark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a),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continuous dark current causes the rod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release inhibitory neurotransmitter.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light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b), the conversion of cyclic GMP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to GMP causes Na+ channels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outer segment of the rod to close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(see text for details). This prevents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dark current, thereby hyperpolarizing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rod. When the rod is hyperpolarized, it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longer secretes inhibitory neurotransmitter.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This allows the bipolar cell to become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activated, releasing excitatory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neurotransmitter to the ganglion cell,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which can then generate action potentials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 its axon (part of the optic nerve).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amount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rhodopsin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the receptors therefore varies inversely with the incident light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level.</a:t>
            </a:r>
            <a:r>
              <a:rPr lang="en-US" sz="1200" dirty="0" err="1" smtClean="0"/>
              <a:t>Rhodopsin</a:t>
            </a:r>
            <a:r>
              <a:rPr lang="en-US" sz="1200" dirty="0" smtClean="0"/>
              <a:t>-retinal visual cycle in the rod, showing decomposition of </a:t>
            </a:r>
            <a:r>
              <a:rPr lang="en-US" sz="1200" dirty="0" err="1" smtClean="0"/>
              <a:t>rhodopsin</a:t>
            </a:r>
            <a:r>
              <a:rPr lang="en-US" sz="1200" dirty="0" smtClean="0"/>
              <a:t> during exposure to light and subsequent slow reformation of </a:t>
            </a:r>
            <a:r>
              <a:rPr lang="en-US" sz="1200" dirty="0" err="1" smtClean="0"/>
              <a:t>rhodopsin</a:t>
            </a:r>
            <a:r>
              <a:rPr lang="en-US" sz="1200" dirty="0" smtClean="0"/>
              <a:t> by the chemical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Rhodopsin</a:t>
            </a:r>
            <a:r>
              <a:rPr lang="en-US" dirty="0" smtClean="0"/>
              <a:t>-retinal visual cycle in the rod, showing decomposition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rhodopsin</a:t>
            </a:r>
            <a:r>
              <a:rPr lang="en-US" dirty="0" smtClean="0"/>
              <a:t> during exposure to light and subsequent slow reformation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rhodopsin</a:t>
            </a:r>
            <a:r>
              <a:rPr lang="en-US" dirty="0" smtClean="0"/>
              <a:t> by the chemical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Light striking the photoreceptors causes Na+ channels to close. Light causes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photoisomerization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11-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cis to all-trans-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retinene</a:t>
            </a:r>
            <a:endParaRPr lang="en-US" sz="1200" i="1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and its dissociation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opsin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This releases α subunits of G-proteins, which activate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phosphodiesterase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This activated enzyme converts cyclic GMP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to GMP. Since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is needed to keep the Na+ channels of the plasma membrane open, conversion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to GMP causes these channels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close. This stops the dark current produced by Na+ entry in the dark, leading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hyperpolarization</a:t>
            </a:r>
            <a:r>
              <a:rPr lang="en-US" sz="1200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the photoreceptor.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Light striking the photoreceptors causes Na+ channels to close. Light causes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photoisomerization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11-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cis to all-trans-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retinene</a:t>
            </a:r>
            <a:endParaRPr lang="en-US" sz="1200" i="1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and its dissociation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opsin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This releases α subunits of G-proteins, which activate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phosphodiesterase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This activated enzyme converts cyclic GMP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to GMP. Since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is needed to keep the Na+ channels of the plasma membrane open, conversion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cGMP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to GMP causes these channels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close. This stops the dark current produced by Na+ entry in the dark, leading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hyperpolarization</a:t>
            </a:r>
            <a:r>
              <a:rPr lang="en-US" sz="1200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the photoreceptor.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A6EB-0D1B-47D6-8F96-E17AA257B44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A546-CA49-4A2B-A0C4-D2296B1612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E7FF-B18A-4949-A496-124D6581696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88DE-B8B4-4489-A238-22D936F70D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9C0A-2F01-4E72-B794-B077402445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CDE0-15E6-43F5-B55F-8221764781C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0AEF-9593-4D29-9E96-7B3E69DBD7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7C8C-02B7-458B-A0A0-1C0F86513E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912-FC21-439B-A0EE-E0598F35E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9540-F59B-4BE8-A97C-C78811040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CF92-A89F-41F2-A868-4E06663AE4E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1C1B-83DF-4A05-83B1-D6E0CAF56A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972C0-1E73-4ECC-BEF1-59169A385E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C53D-D62A-4F66-8863-E5D24ABAE3C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C10E-DC49-4247-8CF6-508201637C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BA55-1759-4782-90A9-1BA45A75F3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0527-33B4-4FF6-AA31-F1915E2E17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DCFD-1655-40AB-BD53-EE402B2751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FB6F-D64A-44F4-802E-25FAF9CBF5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D990-5430-4F98-BD1C-D1DECD8CCB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C91A-0F49-4B05-9AC0-95965590A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9ACB-E14F-4E81-A7C8-022F1048A7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186F-552F-4568-9658-6A39A4A54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D49A-6982-44D1-AE8A-23748F35DD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02FC-242E-451A-94A7-43F1142318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C2D1-B3B9-4BB3-B9C1-11C2F16618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B05E-06B6-4B2D-9C0D-7538A4D54AE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6608-3F45-4B82-9CB8-2CAEDA1AA6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17D-EC56-4F93-859D-59375CD3FD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4294-9AE3-4763-9DDE-3160506957A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9629-CF2F-440F-8F61-2D40B5752F9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445A-6A9F-4ECF-9E53-8CAA16BFAB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A511-0A4B-4E43-B86F-793B34DE4A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A3EC-BF7A-4E9E-A3E9-2081348363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4485-59B9-4BD2-B078-D1519845ED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EDD7-D370-4D8A-947D-5C64CBD32A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5094-3D53-4DC5-B2AB-DBD54CCE4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72C7-A82A-4FCD-B74D-7100574CE3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99EE-A67E-4D8B-B915-4E77CC18370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F251-A205-4432-8B6A-9DDB4070CD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111C-D18E-4FF2-83BE-B17ED90553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2E9B-C5FE-4EA2-9143-85E5B58B87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2D93-348A-4C8D-8ABF-2C3E06BDF2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416A-3F02-4823-A979-C18105D17F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3EC0-70BC-46C6-AE8C-48F41688B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75CE-D697-4CB2-85FF-27147284D47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B662-92FC-4592-9E30-B18F9DA05E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97D9-5534-4289-9976-5C6D5F8939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C1853-BDA0-4368-93F1-C8D7E26584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61AE-75A7-44F9-80CD-5E41688700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EC96-9875-411C-98FE-1D1825FD46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CDF-12A4-412A-A776-23AEBC2A52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D63D-0B8D-4213-B6A2-76363A066A8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87C1-72F4-4914-9AC3-CCA9CDD5E1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0973-9F2F-4C7C-8E32-326E629C982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1D2-8132-4A04-B020-207176F0A3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4C14-B7D5-476E-B38B-0D0796B86C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54AB-D8D4-4C5F-9F9E-F701AFF1B9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99FD-CE86-481B-90EA-796B392ED0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FF99-E223-43B1-AF09-C80FBFFEC3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E33D-9D9E-4DFD-86BE-C41128D20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D9CF-0D50-466E-9C30-516CAF1736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99B7-ABF9-469D-B890-E5EE705ACA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5807-7C0E-42BB-8489-FA60FCCB5C5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1278-2D63-4815-9F04-63AE63F652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F6A1-B6D6-4A71-B3BC-B183B2E44C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569F-AF97-4970-BA6E-59D573F252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8852-774D-44B8-B916-D017D4E9329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A2D2-CB49-4EA4-A009-51139CE863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CBE4-6A51-4CD2-9333-0A433B06D0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D283-1667-4A69-95A0-618B056BA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2470-8D73-4A1B-AE60-292050CED7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DDED-D227-401F-B6FD-D15CEAD6E3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89C-DFBF-4F5A-864A-41AF7CED0D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CBB8-6A69-443A-ACBE-FE10C79255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3289-BB23-45A1-BFAB-30299198CB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741E-FD66-47C6-8FF1-3DF9F50191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40A4-89C7-44AE-8B74-F5B13536FDC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7F37-60AD-468D-A624-93E4916757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44C-F396-4419-A0F7-77143EF513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EAA8-5544-444B-8D93-5B89D36016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7A76-6AFF-4FDA-8F3B-D54FAFBA67B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F23C-778B-429E-9091-AF61A16C85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DACD-8F34-402D-9BD6-941151420E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FF3F-C0DA-4CF0-9871-925522752D2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F9CF-6474-4677-802A-51187F5D9A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8CD1-C278-4809-AF11-43A93210BE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4CE6-33CB-48EC-8401-C3A12F01AC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A978-6FAF-4A1F-A1C8-D69AFB6FAA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036B-87C6-4AAF-BAE6-878584C75C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1C90-F1C1-4AD6-8520-194B923A7B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9205-CD47-468E-A36C-27536F4EA0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E5AC-1D4A-4BA0-853A-744F3A2E09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96CE-933E-4E19-8C1E-2BC1A024EC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9D5B-1B09-45DE-9EE8-52E7891D28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0C3C-BFB9-48BC-91E7-5E20816BFC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C0B5-2566-4358-B665-1515ED028CA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C2D9-0D2E-4E28-8A90-D08C69A5F2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2E81-6064-4110-A4A8-639285D075C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8AEB-EF4B-409D-9A11-B90A57AF6E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92C0-0B53-4971-9907-C707BC9CA8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D82-E28A-4CDA-B613-5FBBDB42E2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D8D96-9ACC-4CC1-BE68-78E7DB5815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545A58-0B23-413D-B2DA-AEBA6A3B32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F39F45-9397-4647-9284-F213DAABCA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3BE789-4883-4A4B-8F20-E792CFFFC7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1EFDE-777D-4584-A762-56011E0E3D5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12976E-3566-4CC8-B4C8-30EFEAB06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B3CAE-E223-4126-A8B0-8D8455DADC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6ECBCC-CA72-4756-A00A-093A09A521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14DF3-1F4E-4069-AD86-D411E26421B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Rod_cel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2133600" y="4953000"/>
            <a:ext cx="4267200" cy="14478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>
            <a:solidFill>
              <a:srgbClr val="00005A"/>
            </a:solidFill>
            <a:round/>
            <a:headEnd/>
            <a:tailEnd/>
          </a:ln>
          <a:effectLst>
            <a:prstShdw prst="shdw17" dist="17961" dir="2700000">
              <a:srgbClr val="000036"/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FFFF00"/>
                </a:solidFill>
                <a:cs typeface="Arial" charset="0"/>
              </a:rPr>
              <a:t>DR </a:t>
            </a:r>
            <a:r>
              <a:rPr lang="en-US" b="1" i="1" dirty="0">
                <a:solidFill>
                  <a:srgbClr val="FFFF00"/>
                </a:solidFill>
                <a:cs typeface="Arial" charset="0"/>
              </a:rPr>
              <a:t>SYED SHAHID HABIB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MBBS DSDM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PGDCR FCPS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Professor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Dept. of Physiology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College of Medicine &amp; KKUH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838200" y="1676400"/>
            <a:ext cx="7467600" cy="1143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66FF33"/>
                </a:solidFill>
              </a:rPr>
              <a:t>PHOTO TRANSDUCTION IN LIGHT AND DARK</a:t>
            </a:r>
            <a:endParaRPr lang="en-US" sz="3600" b="1" u="words" dirty="0" smtClean="0">
              <a:solidFill>
                <a:srgbClr val="66FF33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685800"/>
            <a:ext cx="2514600" cy="6858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2209800" cy="19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998"/>
            <a:ext cx="6630903" cy="650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1524000"/>
            <a:ext cx="2590800" cy="2308324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RhodopsinRetinal</a:t>
            </a:r>
            <a:r>
              <a:rPr lang="en-US" sz="3600" b="1" dirty="0" smtClean="0"/>
              <a:t> Visual Cycle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2524"/>
            <a:ext cx="5257800" cy="51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654076"/>
            <a:ext cx="2743200" cy="2308324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Photopsins</a:t>
            </a:r>
            <a:r>
              <a:rPr lang="en-US" sz="3600" b="1" dirty="0" smtClean="0"/>
              <a:t> Retinal Visual Cycle</a:t>
            </a:r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rgbClr val="00000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3600" b="1" dirty="0" smtClean="0"/>
              <a:t>Photochemistry of Color Vision by the Cones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3352800" cy="2246769"/>
          </a:xfrm>
          <a:prstGeom prst="rect">
            <a:avLst/>
          </a:prstGeom>
          <a:solidFill>
            <a:srgbClr val="0000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cones are about 30 to 300 times less sensitive than rods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562600" y="4800600"/>
            <a:ext cx="1157689" cy="30777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Photopsins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27432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700" b="1" dirty="0" smtClean="0"/>
              <a:t>SEQUENCE </a:t>
            </a:r>
            <a:br>
              <a:rPr lang="en-US" sz="2700" b="1" dirty="0" smtClean="0"/>
            </a:br>
            <a:r>
              <a:rPr lang="en-US" sz="2700" b="1" dirty="0" smtClean="0"/>
              <a:t>OF EVENTS IN</a:t>
            </a:r>
            <a:br>
              <a:rPr lang="en-US" sz="2700" b="1" dirty="0" smtClean="0"/>
            </a:br>
            <a:r>
              <a:rPr lang="en-US" sz="2700" b="1" dirty="0" smtClean="0"/>
              <a:t>PHOTOTRANSDUCTION OF RODS AND CONES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711" t="2923" r="10744" b="7917"/>
          <a:stretch>
            <a:fillRect/>
          </a:stretch>
        </p:blipFill>
        <p:spPr bwMode="auto">
          <a:xfrm>
            <a:off x="4495800" y="86591"/>
            <a:ext cx="4572000" cy="654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8382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600" b="1" dirty="0" smtClean="0"/>
              <a:t>SEQUENCE OF EVENTS IN</a:t>
            </a:r>
            <a:br>
              <a:rPr lang="en-US" sz="2600" b="1" dirty="0" smtClean="0"/>
            </a:br>
            <a:r>
              <a:rPr lang="en-US" sz="2600" b="1" dirty="0" smtClean="0"/>
              <a:t>RODS AND CONES ACTIVATED BY LIGHT</a:t>
            </a:r>
            <a:endParaRPr lang="en-US" sz="2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219200"/>
            <a:ext cx="8686800" cy="52629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/>
              <a:t>1. The </a:t>
            </a:r>
            <a:r>
              <a:rPr lang="en-US" sz="2600" b="1" dirty="0" smtClean="0">
                <a:solidFill>
                  <a:srgbClr val="66FF33"/>
                </a:solidFill>
              </a:rPr>
              <a:t>Photon</a:t>
            </a:r>
            <a:r>
              <a:rPr lang="en-US" sz="2600" b="1" dirty="0" smtClean="0"/>
              <a:t> transforms 11-cis retinal of </a:t>
            </a:r>
            <a:r>
              <a:rPr lang="en-US" sz="2600" b="1" dirty="0" err="1" smtClean="0"/>
              <a:t>rhodopsin</a:t>
            </a:r>
            <a:r>
              <a:rPr lang="en-US" sz="2600" b="1" dirty="0" smtClean="0"/>
              <a:t> to </a:t>
            </a:r>
            <a:r>
              <a:rPr lang="en-US" sz="2600" b="1" dirty="0" err="1" smtClean="0"/>
              <a:t>metarhodopsin</a:t>
            </a:r>
            <a:r>
              <a:rPr lang="en-US" sz="2600" b="1" dirty="0" smtClean="0"/>
              <a:t> II, [active form of </a:t>
            </a:r>
            <a:r>
              <a:rPr lang="en-US" sz="2600" b="1" dirty="0" err="1" smtClean="0"/>
              <a:t>rhodopsin</a:t>
            </a:r>
            <a:r>
              <a:rPr lang="en-US" sz="2600" b="1" dirty="0" smtClean="0"/>
              <a:t> in 11-trans retinal form]</a:t>
            </a:r>
            <a:r>
              <a:rPr lang="en-US" sz="2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/>
              <a:t>2. The activated </a:t>
            </a:r>
            <a:r>
              <a:rPr lang="en-US" sz="2600" b="1" dirty="0" err="1" smtClean="0"/>
              <a:t>rhodopsin</a:t>
            </a:r>
            <a:r>
              <a:rPr lang="en-US" sz="2600" b="1" dirty="0" smtClean="0"/>
              <a:t> </a:t>
            </a:r>
            <a:r>
              <a:rPr lang="en-US" sz="2600" b="1" dirty="0" smtClean="0">
                <a:sym typeface="Wingdings"/>
              </a:rPr>
              <a:t></a:t>
            </a:r>
            <a:r>
              <a:rPr lang="en-US" sz="2600" b="1" dirty="0" smtClean="0"/>
              <a:t> activates </a:t>
            </a:r>
            <a:r>
              <a:rPr lang="en-US" sz="2600" b="1" dirty="0" err="1" smtClean="0"/>
              <a:t>transducin</a:t>
            </a:r>
            <a:r>
              <a:rPr lang="en-US" sz="2600" b="1" dirty="0" smtClean="0"/>
              <a:t> [G Protein]</a:t>
            </a:r>
            <a:r>
              <a:rPr lang="en-US" sz="2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/>
              <a:t>3. Activated </a:t>
            </a:r>
            <a:r>
              <a:rPr lang="en-US" sz="2600" b="1" dirty="0" err="1" smtClean="0"/>
              <a:t>transducin</a:t>
            </a:r>
            <a:r>
              <a:rPr lang="en-US" sz="2600" b="1" dirty="0" smtClean="0"/>
              <a:t> </a:t>
            </a:r>
            <a:r>
              <a:rPr lang="en-US" sz="2600" b="1" dirty="0" smtClean="0">
                <a:sym typeface="Wingdings"/>
              </a:rPr>
              <a:t></a:t>
            </a:r>
            <a:r>
              <a:rPr lang="en-US" sz="2600" b="1" dirty="0" smtClean="0"/>
              <a:t>activates </a:t>
            </a:r>
            <a:r>
              <a:rPr lang="en-US" sz="2600" b="1" dirty="0" err="1" smtClean="0"/>
              <a:t>phosphodiesterase</a:t>
            </a:r>
            <a:r>
              <a:rPr lang="en-US" sz="2600" b="1" dirty="0" smtClean="0"/>
              <a:t>.</a:t>
            </a:r>
            <a:r>
              <a:rPr lang="en-US" sz="2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/>
              <a:t>4. Activated </a:t>
            </a:r>
            <a:r>
              <a:rPr lang="en-US" sz="2600" b="1" dirty="0" err="1" smtClean="0"/>
              <a:t>phosphodiesterase</a:t>
            </a:r>
            <a:r>
              <a:rPr lang="en-US" sz="2600" b="1" dirty="0" smtClean="0"/>
              <a:t> </a:t>
            </a:r>
            <a:r>
              <a:rPr lang="en-US" sz="2600" b="1" dirty="0" smtClean="0">
                <a:sym typeface="Wingdings"/>
              </a:rPr>
              <a:t></a:t>
            </a:r>
            <a:r>
              <a:rPr lang="en-US" sz="2600" b="1" dirty="0" smtClean="0"/>
              <a:t> converts </a:t>
            </a:r>
            <a:r>
              <a:rPr lang="en-US" sz="2600" b="1" dirty="0" err="1" smtClean="0"/>
              <a:t>cGMP</a:t>
            </a:r>
            <a:r>
              <a:rPr lang="en-US" sz="2600" b="1" dirty="0" smtClean="0"/>
              <a:t> to 5-GMP</a:t>
            </a:r>
            <a:r>
              <a:rPr lang="en-US" sz="2600" dirty="0" smtClean="0"/>
              <a:t> </a:t>
            </a:r>
            <a:r>
              <a:rPr lang="en-US" sz="2600" b="1" dirty="0" smtClean="0">
                <a:sym typeface="Wingdings"/>
              </a:rPr>
              <a:t> Decrease in </a:t>
            </a:r>
            <a:r>
              <a:rPr lang="en-US" sz="2600" b="1" dirty="0" err="1" smtClean="0"/>
              <a:t>cGMP</a:t>
            </a:r>
            <a:r>
              <a:rPr lang="en-US" sz="2600" b="1" dirty="0" smtClean="0"/>
              <a:t> </a:t>
            </a:r>
            <a:r>
              <a:rPr lang="en-US" sz="2600" b="1" dirty="0" smtClean="0">
                <a:sym typeface="Wingdings"/>
              </a:rPr>
              <a:t></a:t>
            </a:r>
            <a:r>
              <a:rPr lang="en-US" sz="2600" b="1" dirty="0" smtClean="0"/>
              <a:t>closes Na Channels</a:t>
            </a:r>
            <a:r>
              <a:rPr lang="en-US" sz="2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/>
              <a:t>5. Leads to </a:t>
            </a:r>
            <a:r>
              <a:rPr lang="en-US" sz="2600" b="1" dirty="0" err="1" smtClean="0">
                <a:sym typeface="Wingdings"/>
              </a:rPr>
              <a:t>Hyperpolarization</a:t>
            </a:r>
            <a:r>
              <a:rPr lang="en-US" sz="2600" b="1" dirty="0" smtClean="0">
                <a:sym typeface="Wingdings"/>
              </a:rPr>
              <a:t>   </a:t>
            </a:r>
            <a:r>
              <a:rPr lang="en-US" sz="2600" b="1" dirty="0" smtClean="0">
                <a:solidFill>
                  <a:srgbClr val="66FF33"/>
                </a:solidFill>
                <a:sym typeface="Wingdings"/>
              </a:rPr>
              <a:t> Glutamate</a:t>
            </a:r>
            <a:endParaRPr lang="en-US" sz="2600" dirty="0" smtClean="0">
              <a:solidFill>
                <a:srgbClr val="66FF33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/>
              <a:t>6. </a:t>
            </a:r>
            <a:r>
              <a:rPr lang="en-US" sz="2600" b="1" dirty="0" err="1" smtClean="0"/>
              <a:t>Rhodopsin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kinase</a:t>
            </a:r>
            <a:r>
              <a:rPr lang="en-US" sz="2600" b="1" dirty="0" smtClean="0"/>
              <a:t> </a:t>
            </a:r>
            <a:r>
              <a:rPr lang="en-US" sz="2600" b="1" dirty="0" smtClean="0">
                <a:sym typeface="Wingdings"/>
              </a:rPr>
              <a:t></a:t>
            </a:r>
            <a:r>
              <a:rPr lang="en-US" sz="2600" b="1" dirty="0" smtClean="0"/>
              <a:t>inactivates  </a:t>
            </a:r>
            <a:r>
              <a:rPr lang="en-US" sz="2600" b="1" dirty="0" err="1" smtClean="0"/>
              <a:t>metarhodopsin</a:t>
            </a:r>
            <a:r>
              <a:rPr lang="en-US" sz="2600" b="1" dirty="0" smtClean="0"/>
              <a:t> II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971800"/>
            <a:ext cx="3886200" cy="3477875"/>
          </a:xfrm>
          <a:prstGeom prst="rect">
            <a:avLst/>
          </a:prstGeom>
          <a:solidFill>
            <a:schemeClr val="accent2">
              <a:lumMod val="1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Glutamate binds to specific receptor sites on the bipolar cells, associated with specific types of ion channels.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Depending on the kinds of ion channels present, the bipolar cell may become depolarized  (On Center)  or it may become</a:t>
            </a:r>
          </a:p>
          <a:p>
            <a:r>
              <a:rPr lang="en-US" sz="2000" b="1" dirty="0" smtClean="0"/>
              <a:t>Hyperpolarized (Off Center)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3918"/>
          <a:stretch>
            <a:fillRect/>
          </a:stretch>
        </p:blipFill>
        <p:spPr bwMode="auto">
          <a:xfrm>
            <a:off x="53939" y="76200"/>
            <a:ext cx="8920432" cy="56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5830669"/>
            <a:ext cx="8610600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This may be due to lateral inhibition by Horizontal cells to sharpen the edges of a stimulus and improve discrimination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299"/>
          <a:stretch>
            <a:fillRect/>
          </a:stretch>
        </p:blipFill>
        <p:spPr bwMode="auto">
          <a:xfrm>
            <a:off x="2590800" y="211170"/>
            <a:ext cx="6477000" cy="64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76200"/>
            <a:ext cx="5486400" cy="156966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 err="1" smtClean="0"/>
              <a:t>Rodes</a:t>
            </a:r>
            <a:r>
              <a:rPr lang="en-GB" sz="2000" b="1" dirty="0" smtClean="0"/>
              <a:t> &amp;cones potentials are graded,   local potential  (generator potential) propagated  as AP in ganglion cells.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 smtClean="0"/>
              <a:t>Only Ganglion cell  action potential (All or none AP) are transmitted  to optic nerve.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636" r="52514" b="10909"/>
          <a:stretch>
            <a:fillRect/>
          </a:stretch>
        </p:blipFill>
        <p:spPr bwMode="auto">
          <a:xfrm>
            <a:off x="609600" y="74815"/>
            <a:ext cx="7848600" cy="67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1803" t="1818" r="711" b="9091"/>
          <a:stretch>
            <a:fillRect/>
          </a:stretch>
        </p:blipFill>
        <p:spPr bwMode="auto">
          <a:xfrm>
            <a:off x="609600" y="76200"/>
            <a:ext cx="8001000" cy="66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If a person moves from brightly lighted surroundings to a dim lighted area the retinas slowly become more sensitive to light as the individual becomes </a:t>
            </a:r>
            <a:r>
              <a:rPr lang="en-US" sz="2800" b="1" dirty="0" smtClean="0">
                <a:solidFill>
                  <a:srgbClr val="66FF33"/>
                </a:solidFill>
              </a:rPr>
              <a:t>“accustomed to the dark” </a:t>
            </a:r>
            <a:r>
              <a:rPr lang="en-US" sz="2800" b="1" dirty="0" smtClean="0"/>
              <a:t>[20 min] for dark vision (only gross features but no details or colors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457199"/>
            <a:ext cx="6217920" cy="584775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Arial"/>
              </a:rPr>
              <a:t>DARK ADAPTATION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4078474"/>
            <a:ext cx="4800600" cy="18651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/>
              <a:t>More light sensitive pigments</a:t>
            </a:r>
            <a:endParaRPr lang="en-US" sz="2400" b="1" kern="0" dirty="0" smtClean="0">
              <a:solidFill>
                <a:srgbClr val="FFFFFF"/>
              </a:solidFill>
              <a:latin typeface="Arial"/>
              <a:sym typeface="Wingdings"/>
            </a:endParaRP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 In Visual threshold 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 In Visual sensitivity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</a:rPr>
              <a:t>Na channels remain open 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Na current continues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3886200"/>
            <a:ext cx="3962400" cy="259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n-lt"/>
              </a:rPr>
              <a:t>R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 minutes) due to adaptation of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fovea  (sensitivity of cones to light increases)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n-lt"/>
              </a:rPr>
              <a:t>L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rapid (20 min) due to adaptation of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rodes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peripheral retina  (sensitivity of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light increases)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85800" y="2286000"/>
            <a:ext cx="7924800" cy="411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Explain functional properties of rods and cones in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scotopic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and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photopic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vision</a:t>
            </a:r>
          </a:p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Know the convergence and its value</a:t>
            </a:r>
            <a:endParaRPr lang="en-US" sz="2800" b="1" u="words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Describe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phototransduction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process for rods and cones in light and dark  and the ionic basis of these responses</a:t>
            </a:r>
            <a:endParaRPr lang="en-US" sz="2800" b="1" u="words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Enumarate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Synaptic mediators at retina</a:t>
            </a:r>
            <a:endParaRPr lang="en-US" sz="2800" b="1" u="words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Describe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Rhodopsin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regeneration</a:t>
            </a:r>
            <a:endParaRPr lang="en-US" sz="2800" b="1" u="words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indent="-52070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Define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nyctalopia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, dark and light adaptation</a:t>
            </a:r>
            <a:r>
              <a:rPr lang="en-US" sz="2800" b="1" u="words" dirty="0" smtClean="0">
                <a:solidFill>
                  <a:srgbClr val="66FF33"/>
                </a:solidFill>
                <a:latin typeface="Agency FB" pitchFamily="34" charset="0"/>
              </a:rPr>
              <a:t/>
            </a:r>
            <a:br>
              <a:rPr lang="en-US" sz="2800" b="1" u="words" dirty="0" smtClean="0">
                <a:solidFill>
                  <a:srgbClr val="66FF33"/>
                </a:solidFill>
                <a:latin typeface="Agency FB" pitchFamily="34" charset="0"/>
              </a:rPr>
            </a:br>
            <a:endParaRPr lang="en-US" sz="2800" b="1" dirty="0">
              <a:solidFill>
                <a:srgbClr val="66FF33"/>
              </a:solidFill>
              <a:latin typeface="Agency FB" pitchFamily="34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1905000" y="533400"/>
            <a:ext cx="5181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200">
                  <a:alpha val="39998"/>
                </a:srgbClr>
              </a:gs>
              <a:gs pos="100000">
                <a:srgbClr val="001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cs typeface="Arial" charset="0"/>
              </a:rPr>
              <a:t>OBJECTIVES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533400" y="1371600"/>
            <a:ext cx="800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200">
                  <a:alpha val="39998"/>
                </a:srgbClr>
              </a:gs>
              <a:gs pos="100000">
                <a:srgbClr val="001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99FF33"/>
                </a:solidFill>
                <a:latin typeface="Agency FB" pitchFamily="34" charset="0"/>
                <a:cs typeface="Arial" charset="0"/>
              </a:rPr>
              <a:t>At the end of this lecture you should be able </a:t>
            </a:r>
            <a:r>
              <a:rPr lang="en-US" sz="3200" b="1" dirty="0" smtClean="0">
                <a:solidFill>
                  <a:srgbClr val="99FF33"/>
                </a:solidFill>
                <a:latin typeface="Agency FB" pitchFamily="34" charset="0"/>
                <a:cs typeface="Arial" charset="0"/>
              </a:rPr>
              <a:t>to:</a:t>
            </a:r>
            <a:endParaRPr lang="en-US" sz="3200" b="1" dirty="0">
              <a:solidFill>
                <a:srgbClr val="99FF33"/>
              </a:solidFill>
              <a:latin typeface="Agency FB" pitchFamily="34" charset="0"/>
              <a:cs typeface="Arial" charset="0"/>
            </a:endParaRPr>
          </a:p>
        </p:txBody>
      </p:sp>
      <p:pic>
        <p:nvPicPr>
          <p:cNvPr id="12293" name="Picture 11" descr="4nx03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943600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If a person moves from dim to enlightened area light seems intensely and even uncomfortably bright until the eyes adapt to the increased illumination and the visual threshold rises in 5 minutes.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17920" cy="584775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Arial"/>
              </a:rPr>
              <a:t>LIGHT ADAPTATION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697540"/>
            <a:ext cx="4800600" cy="1569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/>
              <a:t>Less light sensitive pigments</a:t>
            </a:r>
            <a:endParaRPr lang="en-US" sz="2000" b="1" kern="0" dirty="0" smtClean="0">
              <a:solidFill>
                <a:srgbClr val="FFFFFF"/>
              </a:solidFill>
              <a:latin typeface="Arial"/>
              <a:sym typeface="Wingdings"/>
            </a:endParaRP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 In Visual threshold 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 In Visual sensitivity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</a:rPr>
              <a:t>Na channels remain close </a:t>
            </a:r>
          </a:p>
          <a:p>
            <a:pPr marL="174625" lvl="0" indent="-1746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sym typeface="Wingdings"/>
              </a:rPr>
              <a:t>Na current decreases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4343400"/>
            <a:ext cx="8839200" cy="2362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Why radiologists &amp; aircraft pilots wear red goggles in bright light?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Red light mainly stimulates the cones &amp; rods to some extent, so red goggles  for rods act as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dimlight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so with it  rods are adapted to darkness &amp; form large amounts of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rhodopsin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while the person is in bright light &amp; when person enters a dark place he can see well &amp; do not have to wait for 20 minutes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dark adaptation.</a:t>
            </a: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112" r="2875"/>
          <a:stretch>
            <a:fillRect/>
          </a:stretch>
        </p:blipFill>
        <p:spPr bwMode="auto">
          <a:xfrm>
            <a:off x="3962400" y="152400"/>
            <a:ext cx="495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532888"/>
            <a:ext cx="3733800" cy="507831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b="1" u="sng" dirty="0" smtClean="0">
                <a:solidFill>
                  <a:srgbClr val="66FF33"/>
                </a:solidFill>
              </a:rPr>
              <a:t>Low </a:t>
            </a:r>
            <a:r>
              <a:rPr lang="en-GB" sz="2400" b="1" u="sng" dirty="0" err="1" smtClean="0">
                <a:solidFill>
                  <a:srgbClr val="66FF33"/>
                </a:solidFill>
              </a:rPr>
              <a:t>convergenc</a:t>
            </a:r>
            <a:r>
              <a:rPr lang="en-GB" sz="2400" b="1" u="sng" dirty="0" smtClean="0">
                <a:solidFill>
                  <a:srgbClr val="66FF33"/>
                </a:solidFill>
              </a:rPr>
              <a:t> in cones: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cones synapse with </a:t>
            </a:r>
            <a:r>
              <a:rPr lang="en-US" sz="2400" b="1" dirty="0" smtClean="0"/>
              <a:t>→one bipolar cell →one ganglion cell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It increases visual acuity </a:t>
            </a:r>
            <a:r>
              <a:rPr lang="en-US" sz="2400" b="1" dirty="0" smtClean="0"/>
              <a:t>&amp; </a:t>
            </a:r>
            <a:r>
              <a:rPr lang="en-GB" sz="2400" b="1" dirty="0" smtClean="0"/>
              <a:t>decreases sensitivity to light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u="sng" dirty="0" smtClean="0">
                <a:solidFill>
                  <a:srgbClr val="66FF33"/>
                </a:solidFill>
              </a:rPr>
              <a:t>High convergence of rods:</a:t>
            </a:r>
            <a:r>
              <a:rPr lang="en-GB" sz="2400" b="1" u="sng" dirty="0" smtClean="0"/>
              <a:t> 300:1-</a:t>
            </a:r>
            <a:r>
              <a:rPr lang="en-GB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It decreases visual acuity </a:t>
            </a:r>
            <a:r>
              <a:rPr lang="en-US" sz="2400" b="1" dirty="0" smtClean="0"/>
              <a:t>&amp; </a:t>
            </a:r>
            <a:r>
              <a:rPr lang="en-GB" sz="2400" b="1" dirty="0" smtClean="0"/>
              <a:t>increases sensitivity to light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696200" cy="792162"/>
          </a:xfrm>
          <a:ln>
            <a:solidFill>
              <a:srgbClr val="66FF33"/>
            </a:solidFill>
          </a:ln>
        </p:spPr>
        <p:txBody>
          <a:bodyPr/>
          <a:lstStyle/>
          <a:p>
            <a:pPr lvl="0"/>
            <a:r>
              <a:rPr lang="en-GB" b="1" dirty="0" smtClean="0">
                <a:latin typeface="+mn-lt"/>
                <a:ea typeface="+mn-ea"/>
                <a:cs typeface="+mn-cs"/>
              </a:rPr>
              <a:t/>
            </a:r>
            <a:br>
              <a:rPr lang="en-GB" b="1" dirty="0" smtClean="0">
                <a:latin typeface="+mn-lt"/>
                <a:ea typeface="+mn-ea"/>
                <a:cs typeface="+mn-cs"/>
              </a:rPr>
            </a:br>
            <a:r>
              <a:rPr lang="en-GB" b="1" dirty="0" smtClean="0">
                <a:latin typeface="+mn-lt"/>
                <a:ea typeface="+mn-ea"/>
                <a:cs typeface="+mn-cs"/>
              </a:rPr>
              <a:t>Receptors of vision </a:t>
            </a:r>
            <a:r>
              <a:rPr lang="en-GB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en-GB" sz="2400" b="1" dirty="0" err="1" smtClean="0">
                <a:latin typeface="+mn-lt"/>
                <a:ea typeface="+mn-ea"/>
                <a:cs typeface="+mn-cs"/>
              </a:rPr>
              <a:t>Rods&amp;cones</a:t>
            </a:r>
            <a:r>
              <a:rPr lang="en-GB" sz="2400" b="1" dirty="0" smtClean="0">
                <a:latin typeface="+mn-lt"/>
                <a:ea typeface="+mn-ea"/>
                <a:cs typeface="+mn-cs"/>
              </a:rPr>
              <a:t>)</a:t>
            </a:r>
            <a:r>
              <a:rPr lang="en-GB" sz="4000" b="1" dirty="0" smtClean="0">
                <a:latin typeface="+mn-lt"/>
                <a:ea typeface="+mn-ea"/>
                <a:cs typeface="+mn-cs"/>
              </a:rPr>
              <a:t/>
            </a:r>
            <a:br>
              <a:rPr lang="en-GB" sz="4000" b="1" dirty="0" smtClean="0">
                <a:latin typeface="+mn-lt"/>
                <a:ea typeface="+mn-ea"/>
                <a:cs typeface="+mn-cs"/>
              </a:rPr>
            </a:br>
            <a:r>
              <a:rPr lang="en-GB" b="1" dirty="0" smtClean="0"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05000"/>
            <a:ext cx="78486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uLnTx/>
                <a:uFillTx/>
                <a:latin typeface="+mn-lt"/>
                <a:ea typeface="+mn-ea"/>
                <a:cs typeface="+mn-cs"/>
              </a:rPr>
              <a:t>Outer segment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(modified cilia) has disks full of photosensitive pigment (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rhodopsin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) react with light to initiate action potential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-In cones is conical , small and contain 3 types of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rhodopsin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- in rods it is big, rode like and contain one type of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rhodopsin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-There are Na channels in the outer segment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uLnTx/>
                <a:uFillTx/>
                <a:latin typeface="+mn-lt"/>
                <a:ea typeface="+mn-ea"/>
                <a:cs typeface="+mn-cs"/>
              </a:rPr>
              <a:t>Inner segment</a:t>
            </a:r>
            <a:r>
              <a:rPr kumimoji="0" lang="en-GB" sz="2400" b="1" i="0" u="sng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full of mitochondria ( source of energy for Na-K pump), it is thick in cones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There is Na-K pump in inner segment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533400"/>
            <a:ext cx="7696200" cy="533400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Comparison of  Rods and Cones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62000" y="1655326"/>
            <a:ext cx="3276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b="1" u="sng" dirty="0">
                <a:solidFill>
                  <a:srgbClr val="66FF33"/>
                </a:solidFill>
              </a:rPr>
              <a:t>Rods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Abundant </a:t>
            </a:r>
            <a:r>
              <a:rPr lang="en-US" altLang="en-US" sz="2400" b="1" dirty="0"/>
              <a:t>in the periphery of the </a:t>
            </a:r>
            <a:r>
              <a:rPr lang="en-US" altLang="en-US" sz="2400" b="1" dirty="0" smtClean="0"/>
              <a:t>retina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About 120 million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Contain </a:t>
            </a:r>
            <a:r>
              <a:rPr lang="en-US" altLang="en-US" sz="2400" b="1" dirty="0" err="1" smtClean="0"/>
              <a:t>Scotopsin</a:t>
            </a:r>
            <a:endParaRPr lang="en-US" altLang="en-US" sz="2400" b="1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Best </a:t>
            </a:r>
            <a:r>
              <a:rPr lang="en-US" altLang="en-US" sz="2400" b="1" dirty="0"/>
              <a:t>for low light conditions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See </a:t>
            </a:r>
            <a:r>
              <a:rPr lang="en-US" altLang="en-US" sz="2400" b="1" dirty="0"/>
              <a:t>black/white and shades of gray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724400" y="1670983"/>
            <a:ext cx="38100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2800" b="1" u="sng" dirty="0" smtClean="0">
                <a:solidFill>
                  <a:srgbClr val="66FF33"/>
                </a:solidFill>
              </a:rPr>
              <a:t>Cones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Abundant </a:t>
            </a:r>
            <a:r>
              <a:rPr lang="en-US" altLang="en-US" sz="2400" b="1" dirty="0"/>
              <a:t>in </a:t>
            </a:r>
            <a:r>
              <a:rPr lang="en-US" altLang="en-US" sz="2400" b="1" dirty="0" smtClean="0"/>
              <a:t>fovea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About 6 million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Contain </a:t>
            </a:r>
            <a:r>
              <a:rPr lang="en-US" altLang="en-US" sz="2400" b="1" dirty="0" err="1" smtClean="0"/>
              <a:t>Photopsin</a:t>
            </a:r>
            <a:r>
              <a:rPr lang="en-US" altLang="en-US" sz="2400" b="1" dirty="0" smtClean="0"/>
              <a:t> </a:t>
            </a:r>
            <a:r>
              <a:rPr lang="en-US" altLang="en-US" sz="1400" b="1" dirty="0" smtClean="0"/>
              <a:t>(3Types)</a:t>
            </a:r>
            <a:endParaRPr lang="en-US" altLang="en-US" sz="2400" b="1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Best </a:t>
            </a:r>
            <a:r>
              <a:rPr lang="en-US" altLang="en-US" sz="2400" b="1" dirty="0"/>
              <a:t>for bright light </a:t>
            </a:r>
            <a:r>
              <a:rPr lang="en-US" altLang="en-US" sz="2400" b="1" dirty="0" smtClean="0"/>
              <a:t>conditions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b="1" dirty="0" smtClean="0"/>
              <a:t>See  </a:t>
            </a:r>
            <a:r>
              <a:rPr lang="en-US" altLang="en-US" sz="2400" b="1" dirty="0"/>
              <a:t>all colors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91180"/>
            <a:ext cx="4511107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Photochemistry of Vision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3276600"/>
            <a:ext cx="8626475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2- In cones there are 3 types of </a:t>
            </a:r>
            <a:r>
              <a:rPr lang="en-GB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Photopsins</a:t>
            </a: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 (I,II &amp; III) :</a:t>
            </a:r>
          </a:p>
          <a:p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[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Photopsin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protein (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opsin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 + retinal (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retinene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1 =  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Vit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A)] 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1-In Rods: it is  </a:t>
            </a:r>
            <a:r>
              <a:rPr lang="en-GB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rhodopsin</a:t>
            </a: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  </a:t>
            </a:r>
          </a:p>
          <a:p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[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Scotopsin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protein (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opsin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 + retinal (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retinene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1 =  </a:t>
            </a:r>
            <a:r>
              <a:rPr lang="en-GB" sz="2400" b="1" kern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Vit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A)] </a:t>
            </a: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Called visual purple (</a:t>
            </a:r>
            <a:r>
              <a:rPr lang="en-US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Rhodopsin</a:t>
            </a:r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of the </a:t>
            </a:r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hlinkClick r:id="rId2" tooltip="Rod cell"/>
              </a:rPr>
              <a:t>rods</a:t>
            </a:r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most strongly absorbs green-blue light and, therefore, appears reddish-purple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853440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It is stored in disks of rods at outer segment </a:t>
            </a:r>
            <a:b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It forms (90% of its protein )</a:t>
            </a:r>
            <a:b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-In dark </a:t>
            </a:r>
            <a:r>
              <a:rPr lang="en-GB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rhodopsin</a:t>
            </a: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is in  11-cisretinal form (</a:t>
            </a: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INACTIVE</a:t>
            </a:r>
            <a:r>
              <a:rPr lang="en-GB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 </a:t>
            </a:r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It is light sensitive form which increase sensitivity of rods to light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5278" r="13889" b="23163"/>
          <a:stretch>
            <a:fillRect/>
          </a:stretch>
        </p:blipFill>
        <p:spPr bwMode="auto">
          <a:xfrm>
            <a:off x="7897552" y="76200"/>
            <a:ext cx="1094048" cy="128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943600"/>
            <a:ext cx="6397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78" r="13889" b="23163"/>
          <a:stretch>
            <a:fillRect/>
          </a:stretch>
        </p:blipFill>
        <p:spPr bwMode="auto">
          <a:xfrm>
            <a:off x="3581400" y="152400"/>
            <a:ext cx="5486400" cy="64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657600" cy="944562"/>
          </a:xfr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b="1" kern="1200" dirty="0" smtClean="0">
                <a:solidFill>
                  <a:schemeClr val="tx1"/>
                </a:solidFill>
                <a:latin typeface="Arial" pitchFamily="34" charset="0"/>
              </a:rPr>
              <a:t>RHODOPSIN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600200"/>
            <a:ext cx="3276600" cy="3124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NYCTALOPIA (night blindness)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Deficiency of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Vitamine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(main source of retinal of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rhodopsin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cause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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rods pigments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causes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xerophthamia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(Dry Eyes)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2133600" cy="2062103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Current in Rods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Dark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5181600" cy="63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76800" y="5257800"/>
            <a:ext cx="2590800" cy="1200329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Sodium Current is flowing in Dark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477000" y="3581400"/>
            <a:ext cx="2438400" cy="1447800"/>
          </a:xfrm>
          <a:prstGeom prst="wedgeRoundRectCallout">
            <a:avLst>
              <a:gd name="adj1" fmla="val -96448"/>
              <a:gd name="adj2" fmla="val -58639"/>
              <a:gd name="adj3" fmla="val 16667"/>
            </a:avLst>
          </a:prstGeom>
          <a:solidFill>
            <a:schemeClr val="bg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175" algn="ctr"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Negativity</a:t>
            </a:r>
          </a:p>
          <a:p>
            <a:pPr marL="342900" indent="-34290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(-70 to -80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553200" y="1447800"/>
            <a:ext cx="2438400" cy="1447800"/>
          </a:xfrm>
          <a:prstGeom prst="wedgeRoundRectCallout">
            <a:avLst>
              <a:gd name="adj1" fmla="val -103825"/>
              <a:gd name="adj2" fmla="val -22401"/>
              <a:gd name="adj3" fmla="val 16667"/>
            </a:avLst>
          </a:prstGeom>
          <a:solidFill>
            <a:schemeClr val="bg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Cancels Negativity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(-40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164" y="57150"/>
            <a:ext cx="5428636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09600"/>
            <a:ext cx="2438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FFFF"/>
                </a:solidFill>
                <a:latin typeface="Arial"/>
              </a:rPr>
              <a:t>In dark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3505200" cy="527836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GB" sz="2400" b="1" dirty="0" smtClean="0"/>
              <a:t>Na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  current leads to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GB" sz="2400" b="1" dirty="0" smtClean="0">
                <a:solidFill>
                  <a:srgbClr val="66FF33"/>
                </a:solidFill>
              </a:rPr>
              <a:t>Depolarization flow to synaptic endings to steadily release glutamate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in bipolar cells( depolarization)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Stimulate ganglion cells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 in optic nerve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in dark called </a:t>
            </a:r>
            <a:r>
              <a:rPr lang="en-US" sz="2400" b="1" dirty="0" smtClean="0">
                <a:solidFill>
                  <a:srgbClr val="66FF33"/>
                </a:solidFill>
                <a:sym typeface="Wingdings"/>
              </a:rPr>
              <a:t>Dark vision (</a:t>
            </a:r>
            <a:r>
              <a:rPr lang="en-US" sz="2400" b="1" dirty="0" err="1" smtClean="0">
                <a:solidFill>
                  <a:srgbClr val="66FF33"/>
                </a:solidFill>
                <a:sym typeface="Wingdings"/>
              </a:rPr>
              <a:t>Scotopic</a:t>
            </a:r>
            <a:r>
              <a:rPr lang="en-US" sz="2400" b="1" dirty="0" smtClean="0">
                <a:solidFill>
                  <a:srgbClr val="66FF33"/>
                </a:solidFill>
                <a:sym typeface="Wingdings"/>
              </a:rPr>
              <a:t> Vision)</a:t>
            </a:r>
            <a:endParaRPr lang="en-US" sz="2400" b="1" dirty="0" smtClean="0">
              <a:solidFill>
                <a:srgbClr val="66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38862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PHOTOTRANSDUCTION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3124200"/>
            <a:ext cx="1295400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Steady State Release of Glutamate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543800" y="3124200"/>
            <a:ext cx="1295400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Release of Glutamate </a:t>
            </a:r>
            <a:r>
              <a:rPr lang="en-US" sz="1600" b="1" dirty="0" smtClean="0">
                <a:sym typeface="Wingdings"/>
              </a:rPr>
              <a:t>  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_044">
  <a:themeElements>
    <a:clrScheme name="b_04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b_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_04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993366"/>
      </a:dk2>
      <a:lt2>
        <a:srgbClr val="FFCCCC"/>
      </a:lt2>
      <a:accent1>
        <a:srgbClr val="993366"/>
      </a:accent1>
      <a:accent2>
        <a:srgbClr val="FF9999"/>
      </a:accent2>
      <a:accent3>
        <a:srgbClr val="CAAD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b_044</Template>
  <TotalTime>5495</TotalTime>
  <Words>1435</Words>
  <Application>Microsoft Office PowerPoint</Application>
  <PresentationFormat>On-screen Show (4:3)</PresentationFormat>
  <Paragraphs>158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b_044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Slide 1</vt:lpstr>
      <vt:lpstr>Slide 2</vt:lpstr>
      <vt:lpstr>Slide 3</vt:lpstr>
      <vt:lpstr> Receptors of vision (Rods&amp;cones)  </vt:lpstr>
      <vt:lpstr>Comparison of  Rods and Cones</vt:lpstr>
      <vt:lpstr>Slide 6</vt:lpstr>
      <vt:lpstr>RHODOPSIN</vt:lpstr>
      <vt:lpstr>Sodium Current in Rods In Dark</vt:lpstr>
      <vt:lpstr>Slide 9</vt:lpstr>
      <vt:lpstr>Slide 10</vt:lpstr>
      <vt:lpstr>Photochemistry of Color Vision by the Cones</vt:lpstr>
      <vt:lpstr>SEQUENCE  OF EVENTS IN PHOTOTRANSDUCTION OF RODS AND CONES</vt:lpstr>
      <vt:lpstr>SEQUENCE OF EVENTS IN RODS AND CONES ACTIVATED BY LIGHT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Shahid</dc:creator>
  <cp:lastModifiedBy>Dr Shahid</cp:lastModifiedBy>
  <cp:revision>307</cp:revision>
  <dcterms:created xsi:type="dcterms:W3CDTF">2007-12-23T06:10:09Z</dcterms:created>
  <dcterms:modified xsi:type="dcterms:W3CDTF">2014-10-27T19:08:25Z</dcterms:modified>
</cp:coreProperties>
</file>