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26"/>
  </p:notesMasterIdLst>
  <p:handoutMasterIdLst>
    <p:handoutMasterId r:id="rId27"/>
  </p:handoutMasterIdLst>
  <p:sldIdLst>
    <p:sldId id="500" r:id="rId10"/>
    <p:sldId id="520" r:id="rId11"/>
    <p:sldId id="534" r:id="rId12"/>
    <p:sldId id="535" r:id="rId13"/>
    <p:sldId id="503" r:id="rId14"/>
    <p:sldId id="533" r:id="rId15"/>
    <p:sldId id="506" r:id="rId16"/>
    <p:sldId id="536" r:id="rId17"/>
    <p:sldId id="544" r:id="rId18"/>
    <p:sldId id="507" r:id="rId19"/>
    <p:sldId id="508" r:id="rId20"/>
    <p:sldId id="537" r:id="rId21"/>
    <p:sldId id="538" r:id="rId22"/>
    <p:sldId id="510" r:id="rId23"/>
    <p:sldId id="511" r:id="rId24"/>
    <p:sldId id="548" r:id="rId25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FFFF00"/>
    <a:srgbClr val="008000"/>
    <a:srgbClr val="000000"/>
    <a:srgbClr val="00005A"/>
    <a:srgbClr val="CC00CC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43" autoAdjust="0"/>
  </p:normalViewPr>
  <p:slideViewPr>
    <p:cSldViewPr>
      <p:cViewPr varScale="1">
        <p:scale>
          <a:sx n="57" d="100"/>
          <a:sy n="57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004F4C-3F9F-4789-BA65-3CF909ACF32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50E76B-A409-4A0E-840B-949CE5336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2C935409-36FD-4EBB-A337-A11161E239E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686D-E561-4488-82C2-9E65567E2DD0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A9275-1385-4099-85B6-230453062690}" type="slidenum">
              <a:rPr lang="en-US"/>
              <a:pPr/>
              <a:t>2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FA6EB-0D1B-47D6-8F96-E17AA257B44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A546-CA49-4A2B-A0C4-D2296B16120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E7FF-B18A-4949-A496-124D6581696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88DE-B8B4-4489-A238-22D936F70D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9C0A-2F01-4E72-B794-B077402445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CDE0-15E6-43F5-B55F-8221764781C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0AEF-9593-4D29-9E96-7B3E69DBD7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7C8C-02B7-458B-A0A0-1C0F86513E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2912-FC21-439B-A0EE-E0598F35EF4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39540-F59B-4BE8-A97C-C78811040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CF92-A89F-41F2-A868-4E06663AE4E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1C1B-83DF-4A05-83B1-D6E0CAF56A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972C0-1E73-4ECC-BEF1-59169A385E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C53D-D62A-4F66-8863-E5D24ABAE3C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C10E-DC49-4247-8CF6-508201637C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BA55-1759-4782-90A9-1BA45A75F3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0527-33B4-4FF6-AA31-F1915E2E17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DCFD-1655-40AB-BD53-EE402B2751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FB6F-D64A-44F4-802E-25FAF9CBF5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DD990-5430-4F98-BD1C-D1DECD8CCBD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C91A-0F49-4B05-9AC0-95965590AF4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9ACB-E14F-4E81-A7C8-022F1048A74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186F-552F-4568-9658-6A39A4A540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D49A-6982-44D1-AE8A-23748F35DD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02FC-242E-451A-94A7-43F1142318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C2D1-B3B9-4BB3-B9C1-11C2F16618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B05E-06B6-4B2D-9C0D-7538A4D54AE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86608-3F45-4B82-9CB8-2CAEDA1AA6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17D-EC56-4F93-859D-59375CD3FDD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4294-9AE3-4763-9DDE-3160506957A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9629-CF2F-440F-8F61-2D40B5752F9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445A-6A9F-4ECF-9E53-8CAA16BFAB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A511-0A4B-4E43-B86F-793B34DE4A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1A3EC-BF7A-4E9E-A3E9-2081348363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4485-59B9-4BD2-B078-D1519845ED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3EDD7-D370-4D8A-947D-5C64CBD32A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5094-3D53-4DC5-B2AB-DBD54CCE41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72C7-A82A-4FCD-B74D-7100574CE35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99EE-A67E-4D8B-B915-4E77CC18370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F251-A205-4432-8B6A-9DDB4070CDC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111C-D18E-4FF2-83BE-B17ED90553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2E9B-C5FE-4EA2-9143-85E5B58B87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2D93-348A-4C8D-8ABF-2C3E06BDF2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416A-3F02-4823-A979-C18105D17F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03EC0-70BC-46C6-AE8C-48F41688B1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75CE-D697-4CB2-85FF-27147284D47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B662-92FC-4592-9E30-B18F9DA05E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97D9-5534-4289-9976-5C6D5F8939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C1853-BDA0-4368-93F1-C8D7E265845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61AE-75A7-44F9-80CD-5E41688700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EC96-9875-411C-98FE-1D1825FD46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9CDF-12A4-412A-A776-23AEBC2A524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D63D-0B8D-4213-B6A2-76363A066A8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87C1-72F4-4914-9AC3-CCA9CDD5E1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0973-9F2F-4C7C-8E32-326E629C982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A1D2-8132-4A04-B020-207176F0A3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4C14-B7D5-476E-B38B-0D0796B86C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754AB-D8D4-4C5F-9F9E-F701AFF1B9A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99FD-CE86-481B-90EA-796B392ED00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FF99-E223-43B1-AF09-C80FBFFEC3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E33D-9D9E-4DFD-86BE-C41128D20D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D9CF-0D50-466E-9C30-516CAF1736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F99B7-ABF9-469D-B890-E5EE705ACA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E5807-7C0E-42BB-8489-FA60FCCB5C5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1278-2D63-4815-9F04-63AE63F652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F6A1-B6D6-4A71-B3BC-B183B2E44C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569F-AF97-4970-BA6E-59D573F2524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8852-774D-44B8-B916-D017D4E9329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A2D2-CB49-4EA4-A009-51139CE863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CBE4-6A51-4CD2-9333-0A433B06D0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D283-1667-4A69-95A0-618B056BA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2470-8D73-4A1B-AE60-292050CED7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DDED-D227-401F-B6FD-D15CEAD6E3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389C-DFBF-4F5A-864A-41AF7CED0D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CBB8-6A69-443A-ACBE-FE10C79255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3289-BB23-45A1-BFAB-30299198CB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741E-FD66-47C6-8FF1-3DF9F50191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40A4-89C7-44AE-8B74-F5B13536FDC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7F37-60AD-468D-A624-93E49167575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544C-F396-4419-A0F7-77143EF513A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EAA8-5544-444B-8D93-5B89D360162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7A76-6AFF-4FDA-8F3B-D54FAFBA67B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F23C-778B-429E-9091-AF61A16C85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DACD-8F34-402D-9BD6-941151420E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FF3F-C0DA-4CF0-9871-925522752D2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F9CF-6474-4677-802A-51187F5D9AD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8CD1-C278-4809-AF11-43A93210BE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4CE6-33CB-48EC-8401-C3A12F01AC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A978-6FAF-4A1F-A1C8-D69AFB6FAA3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3036B-87C6-4AAF-BAE6-878584C75C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1C90-F1C1-4AD6-8520-194B923A7BD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9205-CD47-468E-A36C-27536F4EA07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E5AC-1D4A-4BA0-853A-744F3A2E09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96CE-933E-4E19-8C1E-2BC1A024EC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9D5B-1B09-45DE-9EE8-52E7891D28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0C3C-BFB9-48BC-91E7-5E20816BFC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C0B5-2566-4358-B665-1515ED028CA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C2D9-0D2E-4E28-8A90-D08C69A5F2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F2E81-6064-4110-A4A8-639285D075C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8AEB-EF4B-409D-9A11-B90A57AF6E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92C0-0B53-4971-9907-C707BC9CA8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D82-E28A-4CDA-B613-5FBBDB42E2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ED8D96-9ACC-4CC1-BE68-78E7DB5815E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545A58-0B23-413D-B2DA-AEBA6A3B32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F39F45-9397-4647-9284-F213DAABCA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3BE789-4883-4A4B-8F20-E792CFFFC7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B1EFDE-777D-4584-A762-56011E0E3D5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12976E-3566-4CC8-B4C8-30EFEAB060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BB3CAE-E223-4126-A8B0-8D8455DADC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6ECBCC-CA72-4756-A00A-093A09A521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114DF3-1F4E-4069-AD86-D411E26421B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086600" cy="990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66FF33"/>
                </a:solidFill>
              </a:rPr>
              <a:t>PHYSIOLOGY OF </a:t>
            </a:r>
            <a:br>
              <a:rPr lang="en-US" sz="3600" b="1" dirty="0" smtClean="0">
                <a:solidFill>
                  <a:srgbClr val="66FF33"/>
                </a:solidFill>
              </a:rPr>
            </a:br>
            <a:r>
              <a:rPr lang="en-US" sz="3600" b="1" dirty="0" smtClean="0">
                <a:solidFill>
                  <a:srgbClr val="66FF33"/>
                </a:solidFill>
              </a:rPr>
              <a:t>COLOR VISION</a:t>
            </a:r>
            <a:endParaRPr lang="en-US" sz="3600" b="1" u="words" dirty="0" smtClean="0">
              <a:solidFill>
                <a:srgbClr val="66FF33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4200" y="838200"/>
            <a:ext cx="2514600" cy="6858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352800"/>
            <a:ext cx="1981200" cy="137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shihara"/>
          <p:cNvPicPr>
            <a:picLocks noChangeAspect="1" noChangeArrowheads="1"/>
          </p:cNvPicPr>
          <p:nvPr/>
        </p:nvPicPr>
        <p:blipFill>
          <a:blip r:embed="rId4" cstate="print"/>
          <a:srcRect l="26572"/>
          <a:stretch>
            <a:fillRect/>
          </a:stretch>
        </p:blipFill>
        <p:spPr bwMode="auto">
          <a:xfrm>
            <a:off x="609600" y="3352800"/>
            <a:ext cx="1219200" cy="12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CNSBlock2014\Vision\col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352800"/>
            <a:ext cx="1520190" cy="1447800"/>
          </a:xfrm>
          <a:prstGeom prst="rect">
            <a:avLst/>
          </a:prstGeom>
          <a:noFill/>
        </p:spPr>
      </p:pic>
      <p:pic>
        <p:nvPicPr>
          <p:cNvPr id="1027" name="Picture 3" descr="I:\CNSBlock2014\Vision\pigmen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352800"/>
            <a:ext cx="1371600" cy="1371600"/>
          </a:xfrm>
          <a:prstGeom prst="rect">
            <a:avLst/>
          </a:prstGeom>
          <a:noFill/>
        </p:spPr>
      </p:pic>
      <p:pic>
        <p:nvPicPr>
          <p:cNvPr id="8" name="Picture 2" descr="I:\CNSBlock2014\Vision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800600"/>
            <a:ext cx="2514600" cy="1542054"/>
          </a:xfrm>
          <a:prstGeom prst="rect">
            <a:avLst/>
          </a:prstGeom>
          <a:noFill/>
        </p:spPr>
      </p:pic>
      <p:pic>
        <p:nvPicPr>
          <p:cNvPr id="1030" name="Picture 6" descr="I:\CNSBlock2014\Vision\imagesCALDPH9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352800"/>
            <a:ext cx="1524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858000" cy="838200"/>
          </a:xfrm>
          <a:ln w="38100">
            <a:solidFill>
              <a:srgbClr val="66FF33"/>
            </a:solidFill>
          </a:ln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COLOR BLINDNESS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848600" cy="3886200"/>
          </a:xfrm>
          <a:ln w="57150"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Gene for </a:t>
            </a:r>
            <a:r>
              <a:rPr lang="en-US" sz="2400" b="1" dirty="0" err="1" smtClean="0"/>
              <a:t>rhodopsin</a:t>
            </a:r>
            <a:r>
              <a:rPr lang="en-US" sz="2400" b="1" dirty="0" smtClean="0"/>
              <a:t> is on chromosome 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Gene for blue sensitive S cone pigment is on chromosome 7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Gene for red &amp; green sensitive cone pigment is on X chromosome.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when a single group of color receptive cones is absent ( due to absence of there gene) the person can not see or distinguish some colors from others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7"/>
            <a:ext cx="8001000" cy="4602163"/>
          </a:xfrm>
          <a:ln w="76200"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Red-green blindness:-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Green &amp; red cones see different colors between wave length 525-675 nm &amp; distinguish them.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If either of these cones are absent, the person can not distinguish 4 colors ( red –green-yellow-orange) &amp; he can not distinguish red from green (primary colors)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It is x-linked disease (the gene is on x chromosome). Females from color blind fathers are carriers and transmit the disease to ½ of their sons.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858000" cy="838200"/>
          </a:xfrm>
          <a:ln w="76200">
            <a:solidFill>
              <a:srgbClr val="66FF33"/>
            </a:solidFill>
          </a:ln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COLOR BLINDNESS</a:t>
            </a:r>
            <a:br>
              <a:rPr lang="en-US" sz="3600" b="1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:\CNSBlock2014\Vision\Slide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096000" cy="792162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Ishihara charts</a:t>
            </a:r>
            <a:endParaRPr lang="en-US" dirty="0"/>
          </a:p>
        </p:txBody>
      </p:sp>
      <p:pic>
        <p:nvPicPr>
          <p:cNvPr id="3074" name="Picture 2" descr="I:\CNSBlock2014\Vision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8763000" cy="537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229600" cy="792162"/>
          </a:xfrm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 sz="3600" b="1" dirty="0" smtClean="0">
                <a:solidFill>
                  <a:srgbClr val="66FF33"/>
                </a:solidFill>
              </a:rPr>
              <a:t>Chromatic theories of color vision</a:t>
            </a:r>
            <a:endParaRPr lang="en-US" sz="3600" b="1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Trichromats</a:t>
            </a:r>
            <a:r>
              <a:rPr lang="en-US" sz="2400" b="1" dirty="0" smtClean="0">
                <a:solidFill>
                  <a:srgbClr val="FFFF00"/>
                </a:solidFill>
              </a:rPr>
              <a:t>:-</a:t>
            </a:r>
            <a:r>
              <a:rPr lang="en-US" sz="2400" b="1" dirty="0" smtClean="0"/>
              <a:t>have 3 cone pigments( normal or have slight weakness in detecting red or green or blue color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Dichromats</a:t>
            </a:r>
            <a:r>
              <a:rPr lang="en-US" sz="2400" b="1" dirty="0" smtClean="0">
                <a:solidFill>
                  <a:srgbClr val="FFFF00"/>
                </a:solidFill>
              </a:rPr>
              <a:t>:-</a:t>
            </a:r>
            <a:r>
              <a:rPr lang="en-US" sz="2400" b="1" dirty="0" smtClean="0"/>
              <a:t>have only 2 cone pigments systems only so he is completely blind to red or green or blue ( so they may have </a:t>
            </a:r>
            <a:r>
              <a:rPr lang="en-US" sz="2400" b="1" dirty="0" err="1" smtClean="0"/>
              <a:t>protanopia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deuteranopia,or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tritanopia</a:t>
            </a:r>
            <a:r>
              <a:rPr lang="en-US" sz="2400" b="1" dirty="0" smtClean="0"/>
              <a:t>) they get color by mixing only 2 of the primary colors.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Monochromats</a:t>
            </a:r>
            <a:r>
              <a:rPr lang="en-US" sz="2400" b="1" dirty="0" smtClean="0">
                <a:solidFill>
                  <a:srgbClr val="FFFF00"/>
                </a:solidFill>
              </a:rPr>
              <a:t>:-</a:t>
            </a:r>
            <a:r>
              <a:rPr lang="en-US" sz="2400" b="1" dirty="0" smtClean="0"/>
              <a:t>have only one cone system or loss of all so see only </a:t>
            </a:r>
            <a:r>
              <a:rPr lang="en-US" sz="2400" b="1" dirty="0" err="1" smtClean="0"/>
              <a:t>blackor</a:t>
            </a:r>
            <a:r>
              <a:rPr lang="en-US" sz="2400" b="1" dirty="0" smtClean="0"/>
              <a:t> grey or have no color perception.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543800" cy="114300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NOPIA (BLINDNESS)</a:t>
            </a:r>
            <a:br>
              <a:rPr lang="en-US" sz="2800" b="1" dirty="0" smtClean="0"/>
            </a:br>
            <a:r>
              <a:rPr lang="en-US" sz="2800" b="1" dirty="0" smtClean="0"/>
              <a:t> NOMALY (WEAKNESS)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916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1-Protanopia</a:t>
            </a:r>
            <a:r>
              <a:rPr lang="en-US" sz="2400" b="1" dirty="0" smtClean="0"/>
              <a:t> (red-blindness): no red cones system so person has vision in shorter spectrum wave lengths. weakness </a:t>
            </a:r>
            <a:r>
              <a:rPr lang="en-US" sz="2400" b="1" dirty="0" smtClean="0">
                <a:sym typeface="Wingdings"/>
              </a:rPr>
              <a:t></a:t>
            </a:r>
            <a:r>
              <a:rPr lang="en-US" sz="2400" b="1" dirty="0" err="1" smtClean="0"/>
              <a:t>protanomaly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66FF33"/>
                </a:solidFill>
              </a:rPr>
              <a:t>2-Deutranopia</a:t>
            </a:r>
            <a:r>
              <a:rPr lang="en-US" sz="2400" b="1" dirty="0" smtClean="0"/>
              <a:t> (green -blindness):-no green cones system-so person see only long &amp; short wave length) . weakness </a:t>
            </a:r>
            <a:r>
              <a:rPr lang="en-US" sz="2400" b="1" dirty="0" smtClean="0">
                <a:sym typeface="Wingdings"/>
              </a:rPr>
              <a:t> </a:t>
            </a:r>
            <a:r>
              <a:rPr lang="en-US" sz="2400" b="1" dirty="0" err="1" smtClean="0"/>
              <a:t>deutranomaly</a:t>
            </a:r>
            <a:r>
              <a:rPr lang="en-US" sz="2400" b="1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3-Tritanopia</a:t>
            </a:r>
            <a:r>
              <a:rPr lang="en-US" sz="2400" b="1" dirty="0" smtClean="0"/>
              <a:t> (blue -blindness) : no blue cones system. weakness </a:t>
            </a:r>
            <a:r>
              <a:rPr lang="en-US" sz="2400" b="1" dirty="0" smtClean="0">
                <a:sym typeface="Wingdings"/>
              </a:rPr>
              <a:t> </a:t>
            </a:r>
            <a:r>
              <a:rPr lang="en-US" sz="2400" b="1" dirty="0" err="1" smtClean="0"/>
              <a:t>tritanomaly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Gradient-optical-ill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538"/>
            <a:ext cx="9144000" cy="66389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2971800"/>
            <a:ext cx="6096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534400" y="2971800"/>
            <a:ext cx="6096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olor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Colors have </a:t>
            </a:r>
            <a:r>
              <a:rPr lang="en-US" sz="2800" b="1" dirty="0" smtClean="0">
                <a:solidFill>
                  <a:srgbClr val="66FF33"/>
                </a:solidFill>
              </a:rPr>
              <a:t>three attributes </a:t>
            </a:r>
            <a:r>
              <a:rPr lang="en-US" sz="2800" b="1" dirty="0" smtClean="0"/>
              <a:t>hue, intensity, and saturation (degree of freedom from dilution with white).</a:t>
            </a:r>
          </a:p>
          <a:p>
            <a:r>
              <a:rPr lang="en-US" sz="2800" b="1" dirty="0" smtClean="0"/>
              <a:t>For any color there is a complementary color that, when properly mixed with it, produces a sensation of white</a:t>
            </a:r>
          </a:p>
          <a:p>
            <a:r>
              <a:rPr lang="en-US" sz="2800" b="1" dirty="0" smtClean="0"/>
              <a:t>Black is the sensation produced by the absence of light, but it is probably a positive sensation because the blind eye does not “see black;” rather, it “sees nothing.”</a:t>
            </a:r>
            <a:endParaRPr lang="en-US" sz="2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248400" cy="762000"/>
          </a:xfrm>
          <a:solidFill>
            <a:srgbClr val="000000"/>
          </a:solidFill>
          <a:ln w="28575">
            <a:solidFill>
              <a:srgbClr val="66FF33"/>
            </a:solidFill>
          </a:ln>
        </p:spPr>
        <p:txBody>
          <a:bodyPr/>
          <a:lstStyle/>
          <a:p>
            <a:r>
              <a:rPr lang="en-US" sz="3600" b="1" dirty="0" smtClean="0"/>
              <a:t>Color Vision Concepts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248400" cy="1219200"/>
          </a:xfrm>
          <a:solidFill>
            <a:srgbClr val="000000"/>
          </a:solidFill>
          <a:ln w="28575">
            <a:solidFill>
              <a:srgbClr val="66FF33"/>
            </a:solidFill>
          </a:ln>
        </p:spPr>
        <p:txBody>
          <a:bodyPr/>
          <a:lstStyle/>
          <a:p>
            <a:r>
              <a:rPr lang="en-US" sz="3600" b="1" dirty="0" smtClean="0"/>
              <a:t>Color Vision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66FF33"/>
                </a:solidFill>
              </a:rPr>
              <a:t>primary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colors</a:t>
            </a:r>
            <a:endParaRPr lang="en-US" sz="36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709440"/>
            <a:ext cx="7924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66FF33"/>
                </a:solidFill>
              </a:rPr>
              <a:t>Tricolor Mechanism of Color Detection: </a:t>
            </a:r>
            <a:r>
              <a:rPr lang="en-US" sz="2400" b="1" dirty="0" smtClean="0"/>
              <a:t>When red, green, and blue monochromatic lights are appropriately mixed in different combinations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66FF33"/>
              </a:buClr>
              <a:buFont typeface="Wingdings" pitchFamily="2" charset="2"/>
              <a:buChar char="v"/>
            </a:pPr>
            <a:r>
              <a:rPr lang="en-US" sz="2400" b="1" dirty="0" smtClean="0"/>
              <a:t>Each cone system respond to its color at a different threshold than needed to sense other colors (red cones respond to red or yellow color at a lower threshold than to green color)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66FF33"/>
              </a:buClr>
              <a:buFont typeface="Wingdings" pitchFamily="2" charset="2"/>
              <a:buChar char="v"/>
            </a:pPr>
            <a:r>
              <a:rPr lang="en-US" sz="2400" b="1" dirty="0" smtClean="0"/>
              <a:t>Perception of white is due to equal stimulation of blue &amp; red &amp; green cones. There is no wave length corresponds to white, white is a combination of all wave 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COLOR VISION THEORY </a:t>
            </a:r>
            <a:br>
              <a:rPr lang="en-US" sz="3200" b="1" dirty="0" smtClean="0"/>
            </a:br>
            <a:r>
              <a:rPr lang="en-US" sz="3200" b="1" dirty="0" smtClean="0"/>
              <a:t>(YOUNG–HELMHOLTZ THEORY)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525963"/>
          </a:xfrm>
        </p:spPr>
        <p:txBody>
          <a:bodyPr/>
          <a:lstStyle/>
          <a:p>
            <a:r>
              <a:rPr lang="en-US" sz="2100" b="1" dirty="0" smtClean="0"/>
              <a:t>There are 3 kinds of cone </a:t>
            </a:r>
            <a:r>
              <a:rPr lang="en-US" sz="2100" b="1" dirty="0" err="1" smtClean="0"/>
              <a:t>photopigments</a:t>
            </a:r>
            <a:r>
              <a:rPr lang="en-US" sz="2100" b="1" dirty="0" smtClean="0"/>
              <a:t> &amp; are sensitive to one of the 3 primary colors</a:t>
            </a:r>
          </a:p>
          <a:p>
            <a:r>
              <a:rPr lang="en-U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Blue cone system:</a:t>
            </a:r>
            <a:r>
              <a:rPr lang="en-US" sz="2400" b="1" dirty="0" smtClean="0"/>
              <a:t> </a:t>
            </a:r>
            <a:r>
              <a:rPr lang="en-US" sz="2200" b="1" dirty="0" err="1" smtClean="0"/>
              <a:t>Conatins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 pigment </a:t>
            </a:r>
            <a:r>
              <a:rPr lang="en-US" sz="2200" b="1" dirty="0" smtClean="0"/>
              <a:t>(blue sensation pigment) which respond to short wave length ( 440nm senses the blue color)</a:t>
            </a:r>
          </a:p>
          <a:p>
            <a:r>
              <a:rPr lang="en-US" sz="2400" b="1" dirty="0" smtClean="0">
                <a:solidFill>
                  <a:srgbClr val="66FF33"/>
                </a:solidFill>
              </a:rPr>
              <a:t>Green cone system: </a:t>
            </a:r>
            <a:r>
              <a:rPr lang="en-US" sz="2200" b="1" dirty="0" smtClean="0"/>
              <a:t>Contains </a:t>
            </a:r>
            <a:r>
              <a:rPr lang="en-US" sz="2200" b="1" dirty="0" smtClean="0">
                <a:solidFill>
                  <a:srgbClr val="66FF33"/>
                </a:solidFill>
              </a:rPr>
              <a:t>M pigment </a:t>
            </a:r>
            <a:r>
              <a:rPr lang="en-US" sz="2200" b="1" dirty="0" smtClean="0"/>
              <a:t>(green sensation pigment) which respond to middle wave length ( 535nm senses the green color &amp; less to yellow) &amp; absorb light at the green portion.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Red cone system:</a:t>
            </a:r>
            <a:r>
              <a:rPr lang="en-US" sz="2400" b="1" dirty="0" smtClean="0"/>
              <a:t> </a:t>
            </a:r>
            <a:r>
              <a:rPr lang="en-US" sz="2200" b="1" dirty="0" smtClean="0"/>
              <a:t>Contains </a:t>
            </a:r>
            <a:r>
              <a:rPr lang="en-US" sz="2200" b="1" dirty="0" smtClean="0">
                <a:solidFill>
                  <a:srgbClr val="FF0000"/>
                </a:solidFill>
              </a:rPr>
              <a:t>L pigment </a:t>
            </a:r>
            <a:r>
              <a:rPr lang="en-US" sz="2200" b="1" dirty="0" smtClean="0"/>
              <a:t>( red sensation pigment) which respond to large wave length at or &gt; 535 nm so senses the red &amp; yellow color &amp; absorb light at the red portion.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729"/>
            <a:ext cx="8763000" cy="582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13438"/>
            <a:ext cx="8763000" cy="792162"/>
          </a:xfrm>
          <a:solidFill>
            <a:srgbClr val="000000"/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sz="2400" b="1" dirty="0" smtClean="0"/>
              <a:t>Light absorption by the pigment of the rods and by the pigments of three color-receptive cones of human retina.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"/>
            <a:ext cx="834450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86600" cy="715962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4000" b="1" dirty="0" smtClean="0"/>
              <a:t>Perception of colors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001000" cy="40386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rgbClr val="FFC000"/>
                </a:solidFill>
              </a:rPr>
              <a:t>perception of orange is due to stimulation of 99% of red cones &amp; 42% of green cones &amp; 0% of blue cones( so ratio is 99:42: 0)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rgbClr val="FFFF00"/>
                </a:solidFill>
              </a:rPr>
              <a:t>perception of yellow is due to stimulation of50% of red cones &amp; 50% of green cones &amp; 0% of blue cones( so ratio is 50:50: 0)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perception of blue is due to stimulation of 0% of red cones &amp; 0% of green cones &amp; 97% of blue cones( so ratio is 0:0: 97 )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19200"/>
            <a:ext cx="7315200" cy="1200329"/>
          </a:xfrm>
          <a:prstGeom prst="rect">
            <a:avLst/>
          </a:prstGeom>
          <a:ln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66FF33"/>
              </a:buClr>
            </a:pPr>
            <a:r>
              <a:rPr lang="en-US" sz="2400" b="1" dirty="0" smtClean="0"/>
              <a:t>Depends on wave length, amount of light absorbed, threshold of stimulus &amp; frequency of impulses from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/>
              <a:t>NEURAL MECHANISMS OF COLOR VISION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Color is mediated by ganglion cells that subtract or add input from one type of cone to input from another type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2057400"/>
            <a:ext cx="8077200" cy="45243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 TYPES OF NEURAL PATHWAYS PROJECT TO BLOBS IN V1 and layer 4: 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b="1" dirty="0" smtClean="0">
                <a:solidFill>
                  <a:srgbClr val="FFFF00"/>
                </a:solidFill>
              </a:rPr>
              <a:t>– </a:t>
            </a:r>
            <a:r>
              <a:rPr lang="en-US" sz="2400" b="1" dirty="0" smtClean="0">
                <a:solidFill>
                  <a:srgbClr val="66FF33"/>
                </a:solidFill>
              </a:rPr>
              <a:t>green</a:t>
            </a:r>
            <a:r>
              <a:rPr lang="en-US" sz="2400" b="1" dirty="0" smtClean="0">
                <a:solidFill>
                  <a:srgbClr val="FFFF00"/>
                </a:solidFill>
              </a:rPr>
              <a:t> pathway that signals differences between L and M-cone Responses</a:t>
            </a:r>
          </a:p>
          <a:p>
            <a:pPr>
              <a:buSzPct val="107000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r>
              <a:rPr lang="en-US" sz="2400" b="1" dirty="0" smtClean="0">
                <a:solidFill>
                  <a:srgbClr val="FFFF00"/>
                </a:solidFill>
              </a:rPr>
              <a:t>–yellow pathway that signals differences between S-cone and the sum of L- and M-cone responses</a:t>
            </a:r>
          </a:p>
          <a:p>
            <a:pPr>
              <a:buSzPct val="107000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FF00"/>
                </a:solidFill>
              </a:rPr>
              <a:t>luminance pathway that signals the sum of L- and M-cone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icola.nfshost.com/colorblin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6183666" cy="4632325"/>
          </a:xfrm>
          <a:prstGeom prst="rect">
            <a:avLst/>
          </a:prstGeom>
          <a:noFill/>
        </p:spPr>
      </p:pic>
      <p:pic>
        <p:nvPicPr>
          <p:cNvPr id="3076" name="Picture 4" descr="http://nicola.nfshost.com/colorblind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90800"/>
            <a:ext cx="542925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_044">
  <a:themeElements>
    <a:clrScheme name="b_044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b_0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_04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">
      <a:dk1>
        <a:srgbClr val="C0C0C0"/>
      </a:dk1>
      <a:lt1>
        <a:srgbClr val="FFFFFF"/>
      </a:lt1>
      <a:dk2>
        <a:srgbClr val="993366"/>
      </a:dk2>
      <a:lt2>
        <a:srgbClr val="FFCCCC"/>
      </a:lt2>
      <a:accent1>
        <a:srgbClr val="993366"/>
      </a:accent1>
      <a:accent2>
        <a:srgbClr val="FF9999"/>
      </a:accent2>
      <a:accent3>
        <a:srgbClr val="CAAD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b_044</Template>
  <TotalTime>5506</TotalTime>
  <Words>815</Words>
  <Application>Microsoft Office PowerPoint</Application>
  <PresentationFormat>On-screen Show (4:3)</PresentationFormat>
  <Paragraphs>65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b_044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PHYSIOLOGY OF  COLOR VISION</vt:lpstr>
      <vt:lpstr>Slide 2</vt:lpstr>
      <vt:lpstr>Color Vision Concepts </vt:lpstr>
      <vt:lpstr>Color Vision  3 primary colors</vt:lpstr>
      <vt:lpstr> COLOR VISION THEORY  (YOUNG–HELMHOLTZ THEORY) </vt:lpstr>
      <vt:lpstr>Light absorption by the pigment of the rods and by the pigments of three color-receptive cones of human retina.</vt:lpstr>
      <vt:lpstr>Perception of colors</vt:lpstr>
      <vt:lpstr>NEURAL MECHANISMS OF COLOR VISION</vt:lpstr>
      <vt:lpstr>Slide 9</vt:lpstr>
      <vt:lpstr> COLOR BLINDNESS </vt:lpstr>
      <vt:lpstr> COLOR BLINDNESS </vt:lpstr>
      <vt:lpstr>Slide 12</vt:lpstr>
      <vt:lpstr>Ishihara charts</vt:lpstr>
      <vt:lpstr>Chromatic theories of color vision</vt:lpstr>
      <vt:lpstr> NOPIA (BLINDNESS)  NOMALY (WEAKNESS)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Shahid</dc:creator>
  <cp:lastModifiedBy>Dr Shahid</cp:lastModifiedBy>
  <cp:revision>312</cp:revision>
  <dcterms:created xsi:type="dcterms:W3CDTF">2007-12-23T06:10:09Z</dcterms:created>
  <dcterms:modified xsi:type="dcterms:W3CDTF">2014-10-27T19:06:32Z</dcterms:modified>
</cp:coreProperties>
</file>