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Lst>
  <p:notesMasterIdLst>
    <p:notesMasterId r:id="rId37"/>
  </p:notesMasterIdLst>
  <p:handoutMasterIdLst>
    <p:handoutMasterId r:id="rId38"/>
  </p:handoutMasterIdLst>
  <p:sldIdLst>
    <p:sldId id="538" r:id="rId10"/>
    <p:sldId id="433" r:id="rId11"/>
    <p:sldId id="438" r:id="rId12"/>
    <p:sldId id="441" r:id="rId13"/>
    <p:sldId id="444" r:id="rId14"/>
    <p:sldId id="445" r:id="rId15"/>
    <p:sldId id="558" r:id="rId16"/>
    <p:sldId id="448" r:id="rId17"/>
    <p:sldId id="437" r:id="rId18"/>
    <p:sldId id="585" r:id="rId19"/>
    <p:sldId id="541" r:id="rId20"/>
    <p:sldId id="564" r:id="rId21"/>
    <p:sldId id="584" r:id="rId22"/>
    <p:sldId id="570" r:id="rId23"/>
    <p:sldId id="577" r:id="rId24"/>
    <p:sldId id="579" r:id="rId25"/>
    <p:sldId id="612" r:id="rId26"/>
    <p:sldId id="455" r:id="rId27"/>
    <p:sldId id="459" r:id="rId28"/>
    <p:sldId id="517" r:id="rId29"/>
    <p:sldId id="596" r:id="rId30"/>
    <p:sldId id="595" r:id="rId31"/>
    <p:sldId id="528" r:id="rId32"/>
    <p:sldId id="530" r:id="rId33"/>
    <p:sldId id="613" r:id="rId34"/>
    <p:sldId id="532" r:id="rId35"/>
    <p:sldId id="533" r:id="rId36"/>
  </p:sldIdLst>
  <p:sldSz cx="9144000" cy="6858000" type="screen4x3"/>
  <p:notesSz cx="7315200" cy="96012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FF33"/>
    <a:srgbClr val="FFFF99"/>
    <a:srgbClr val="FFFF00"/>
    <a:srgbClr val="00005A"/>
    <a:srgbClr val="000000"/>
    <a:srgbClr val="008000"/>
    <a:srgbClr val="CC00CC"/>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636" autoAdjust="0"/>
  </p:normalViewPr>
  <p:slideViewPr>
    <p:cSldViewPr>
      <p:cViewPr varScale="1">
        <p:scale>
          <a:sx n="52" d="100"/>
          <a:sy n="52" d="100"/>
        </p:scale>
        <p:origin x="-1613" y="-77"/>
      </p:cViewPr>
      <p:guideLst>
        <p:guide orient="horz" pos="2160"/>
        <p:guide pos="2880"/>
      </p:guideLst>
    </p:cSldViewPr>
  </p:slideViewPr>
  <p:notesTextViewPr>
    <p:cViewPr>
      <p:scale>
        <a:sx n="150" d="100"/>
        <a:sy n="150" d="100"/>
      </p:scale>
      <p:origin x="0" y="0"/>
    </p:cViewPr>
  </p:notesTextViewPr>
  <p:sorterViewPr>
    <p:cViewPr>
      <p:scale>
        <a:sx n="94" d="100"/>
        <a:sy n="94"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95004F4C-3F9F-4789-BA65-3CF909ACF321}" type="datetimeFigureOut">
              <a:rPr lang="en-US" smtClean="0"/>
              <a:pPr/>
              <a:t>10/27/2014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A50E76B-A409-4A0E-840B-949CE5336AB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395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smtClean="0">
                <a:latin typeface="Arial" pitchFamily="34" charset="0"/>
              </a:defRPr>
            </a:lvl1pPr>
          </a:lstStyle>
          <a:p>
            <a:pPr>
              <a:defRPr/>
            </a:pPr>
            <a:endParaRPr lang="en-GB"/>
          </a:p>
        </p:txBody>
      </p:sp>
      <p:sp>
        <p:nvSpPr>
          <p:cNvPr id="253955"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smtClean="0">
                <a:latin typeface="Arial" pitchFamily="34" charset="0"/>
              </a:defRPr>
            </a:lvl1pPr>
          </a:lstStyle>
          <a:p>
            <a:pPr>
              <a:defRPr/>
            </a:pPr>
            <a:endParaRPr lang="en-GB"/>
          </a:p>
        </p:txBody>
      </p:sp>
      <p:sp>
        <p:nvSpPr>
          <p:cNvPr id="593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53957"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53958"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smtClean="0">
                <a:latin typeface="Arial" pitchFamily="34" charset="0"/>
              </a:defRPr>
            </a:lvl1pPr>
          </a:lstStyle>
          <a:p>
            <a:pPr>
              <a:defRPr/>
            </a:pPr>
            <a:endParaRPr lang="en-GB"/>
          </a:p>
        </p:txBody>
      </p:sp>
      <p:sp>
        <p:nvSpPr>
          <p:cNvPr id="253959"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smtClean="0">
                <a:latin typeface="Arial" pitchFamily="34" charset="0"/>
              </a:defRPr>
            </a:lvl1pPr>
          </a:lstStyle>
          <a:p>
            <a:pPr>
              <a:defRPr/>
            </a:pPr>
            <a:fld id="{2C935409-36FD-4EBB-A337-A11161E239E2}" type="slidenum">
              <a:rPr lang="ar-SA"/>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77E57-1F6F-41CA-BC2E-A4AEB7BB60EA}" type="slidenum">
              <a:rPr lang="en-US"/>
              <a:pPr/>
              <a:t>13</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27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C935409-36FD-4EBB-A337-A11161E239E2}" type="slidenum">
              <a:rPr lang="ar-SA"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4DEB5-BEE8-486E-9E5B-BAD4FAB7AEAE}" type="slidenum">
              <a:rPr lang="en-US"/>
              <a:pPr/>
              <a:t>9</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97FA6EB-0D1B-47D6-8F96-E17AA257B44C}" type="slidenum">
              <a:rPr lang="ar-SA"/>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C3BA546-CA49-4A2B-A0C4-D2296B16120D}" type="slidenum">
              <a:rPr lang="ar-SA"/>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51992C0-0B53-4971-9907-C707BC9CA800}" type="slidenum">
              <a:rPr lang="ar-SA"/>
              <a:pPr>
                <a:defRPr/>
              </a:pPr>
              <a:t>‹#›</a:t>
            </a:fld>
            <a:endParaRPr lang="en-GB"/>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D0B9D82-E28A-4CDA-B613-5FBBDB42E28F}" type="slidenum">
              <a:rPr lang="ar-SA"/>
              <a:pPr>
                <a:defRPr/>
              </a:pPr>
              <a:t>‹#›</a:t>
            </a:fld>
            <a:endParaRPr lang="en-GB"/>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371E7FF-B18A-4949-A496-124D65816962}" type="slidenum">
              <a:rPr lang="ar-SA"/>
              <a:pPr>
                <a:defRPr/>
              </a:pPr>
              <a:t>‹#›</a:t>
            </a:fld>
            <a:endParaRPr lang="en-GB"/>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A2288DE-B8B4-4489-A238-22D936F70DCC}" type="slidenum">
              <a:rPr lang="ar-SA"/>
              <a:pPr>
                <a:defRPr/>
              </a:pPr>
              <a:t>‹#›</a:t>
            </a:fld>
            <a:endParaRPr lang="en-GB"/>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09800"/>
            <a:ext cx="2057400" cy="3611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09800"/>
            <a:ext cx="6019800" cy="3611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989C0A-2F01-4E72-B794-B0774024456C}" type="slidenum">
              <a:rPr lang="ar-SA"/>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C33CDE0-15E6-43F5-B55F-8221764781C0}" type="slidenum">
              <a:rPr lang="ar-SA"/>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4AA0AEF-9593-4D29-9E96-7B3E69DBD725}" type="slidenum">
              <a:rPr lang="ar-SA"/>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D637C8C-02B7-458B-A0A0-1C0F86513E87}" type="slidenum">
              <a:rPr lang="ar-SA"/>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3A0D2912-FC21-439B-A0EE-E0598F35EF47}" type="slidenum">
              <a:rPr lang="ar-SA"/>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46F69FF-BE41-4021-8B28-A52F2F45CB08}"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295400"/>
            <a:ext cx="44958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4958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8139540-F59B-4BE8-A97C-C78811040323}" type="slidenum">
              <a:rPr lang="ar-SA"/>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BA4CF92-A89F-41F2-A868-4E06663AE4EA}" type="slidenum">
              <a:rPr lang="ar-SA"/>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E351C1B-83DF-4A05-83B1-D6E0CAF56A35}" type="slidenum">
              <a:rPr lang="ar-SA"/>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63AC10E-DC49-4247-8CF6-508201637CFB}" type="slidenum">
              <a:rPr lang="ar-SA"/>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86972C0-1E73-4ECC-BEF1-59169A385E3F}" type="slidenum">
              <a:rPr lang="ar-SA"/>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E62C53D-D62A-4F66-8863-E5D24ABAE3CE}" type="slidenum">
              <a:rPr lang="ar-SA"/>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CCABA55-1759-4782-90A9-1BA45A75F303}" type="slidenum">
              <a:rPr lang="ar-SA"/>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CAC0527-33B4-4FF6-AA31-F1915E2E17D1}" type="slidenum">
              <a:rPr lang="ar-SA"/>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579DCFD-1655-40AB-BD53-EE402B2751B1}" type="slidenum">
              <a:rPr lang="ar-SA"/>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A54FB6F-D64A-44F4-802E-25FAF9CBF534}" type="slidenum">
              <a:rPr lang="ar-SA"/>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A4DD990-5430-4F98-BD1C-D1DECD8CCBD5}" type="slidenum">
              <a:rPr lang="ar-SA"/>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EB6C91A-0F49-4B05-9AC0-95965590AF47}" type="slidenum">
              <a:rPr lang="ar-SA"/>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FD79ACB-E14F-4E81-A7C8-022F1048A744}" type="slidenum">
              <a:rPr lang="ar-SA"/>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383186F-552F-4568-9658-6A39A4A5406C}" type="slidenum">
              <a:rPr lang="ar-SA"/>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86FC2D1-B3B9-4BB3-B9C1-11C2F1661848}" type="slidenum">
              <a:rPr lang="ar-SA"/>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27D49A-6982-44D1-AE8A-23748F35DD20}" type="slidenum">
              <a:rPr lang="ar-SA"/>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22502FC-242E-451A-94A7-43F114231887}" type="slidenum">
              <a:rPr lang="ar-SA"/>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5B3B05E-06B6-4B2D-9C0D-7538A4D54AEE}" type="slidenum">
              <a:rPr lang="ar-SA"/>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D386608-3F45-4B82-9CB8-2CAEDA1AA6FB}" type="slidenum">
              <a:rPr lang="ar-SA"/>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895117D-EC56-4F93-859D-59375CD3FDD7}" type="slidenum">
              <a:rPr lang="ar-SA"/>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37F4294-9AE3-4763-9DDE-3160506957AF}" type="slidenum">
              <a:rPr lang="ar-SA"/>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33E9629-CF2F-440F-8F61-2D40B5752F91}" type="slidenum">
              <a:rPr lang="ar-SA"/>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184445A-6A9F-4ECF-9E53-8CAA16BFAB29}" type="slidenum">
              <a:rPr lang="ar-SA"/>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09800"/>
            <a:ext cx="2057400" cy="3611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09800"/>
            <a:ext cx="6019800" cy="3611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CE7A511-0A4B-4E43-B86F-793B34DE4A19}" type="slidenum">
              <a:rPr lang="ar-SA"/>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2D1A3EC-BF7A-4E9E-A3E9-208134836319}" type="slidenum">
              <a:rPr lang="ar-SA"/>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2ED5094-3D53-4DC5-B2AB-DBD54CCE4169}" type="slidenum">
              <a:rPr lang="ar-SA"/>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1144485-59B9-4BD2-B078-D1519845ED5C}" type="slidenum">
              <a:rPr lang="ar-SA"/>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E73EDD7-D370-4D8A-947D-5C64CBD32A53}" type="slidenum">
              <a:rPr lang="ar-SA"/>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02D72C7-A82A-4FCD-B74D-7100574CE358}" type="slidenum">
              <a:rPr lang="ar-SA"/>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49299EE-A67E-4D8B-B915-4E77CC183704}" type="slidenum">
              <a:rPr lang="ar-SA"/>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2E3F251-A205-4432-8B6A-9DDB4070CDC8}" type="slidenum">
              <a:rPr lang="ar-SA"/>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FBC111C-D18E-4FF2-83BE-B17ED905530E}" type="slidenum">
              <a:rPr lang="ar-SA"/>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E3E2E9B-C5FE-4EA2-9143-85E5B58B87DF}" type="slidenum">
              <a:rPr lang="ar-SA"/>
              <a:pPr>
                <a:defRPr/>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AC12D93-348A-4C8D-8ABF-2C3E06BDF235}" type="slidenum">
              <a:rPr lang="ar-SA"/>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1AA416A-3F02-4823-A979-C18105D17F36}" type="slidenum">
              <a:rPr lang="ar-SA"/>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3B03EC0-70BC-46C6-AE8C-48F41688B169}" type="slidenum">
              <a:rPr lang="ar-SA"/>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F2797D9-5534-4289-9976-5C6D5F893935}" type="slidenum">
              <a:rPr lang="ar-SA"/>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44375CE-D697-4CB2-85FF-27147284D478}" type="slidenum">
              <a:rPr lang="ar-SA"/>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A8FB662-92FC-4592-9E30-B18F9DA05E05}" type="slidenum">
              <a:rPr lang="ar-SA"/>
              <a:pPr>
                <a:defRPr/>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BBC1853-BDA0-4368-93F1-C8D7E2658454}" type="slidenum">
              <a:rPr lang="ar-SA"/>
              <a:pPr>
                <a:defRPr/>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90861AE-75A7-44F9-80CD-5E4168870085}" type="slidenum">
              <a:rPr lang="ar-SA"/>
              <a:pPr>
                <a:defRPr/>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36DEC96-9875-411C-98FE-1D1825FD4673}" type="slidenum">
              <a:rPr lang="ar-SA"/>
              <a:pPr>
                <a:defRPr/>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2BA9CDF-12A4-412A-A776-23AEBC2A5244}" type="slidenum">
              <a:rPr lang="ar-SA"/>
              <a:pPr>
                <a:defRPr/>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F2ED63D-0B8D-4213-B6A2-76363A066A84}" type="slidenum">
              <a:rPr lang="ar-SA"/>
              <a:pPr>
                <a:defRPr/>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B8B87C1-72F4-4914-9AC3-CCA9CDD5E110}" type="slidenum">
              <a:rPr lang="ar-SA"/>
              <a:pPr>
                <a:defRPr/>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D9B0973-9F2F-4C7C-8E32-326E629C9821}" type="slidenum">
              <a:rPr lang="ar-SA"/>
              <a:pPr>
                <a:defRPr/>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30DA1D2-8132-4A04-B020-207176F0A39D}" type="slidenum">
              <a:rPr lang="ar-SA"/>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BC799FD-CE86-481B-90EA-796B392ED00D}" type="slidenum">
              <a:rPr lang="ar-SA"/>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D614C14-B7D5-476E-B38B-0D0796B86C59}" type="slidenum">
              <a:rPr lang="ar-SA"/>
              <a:pPr>
                <a:defRPr/>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EC754AB-D8D4-4C5F-9F9E-F701AFF1B9A7}" type="slidenum">
              <a:rPr lang="ar-SA"/>
              <a:pPr>
                <a:defRPr/>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9B9FF99-E223-43B1-AF09-C80FBFFEC3A0}" type="slidenum">
              <a:rPr lang="ar-SA"/>
              <a:pPr>
                <a:defRPr/>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D84E33D-9D9E-4DFD-86BE-C41128D20D18}" type="slidenum">
              <a:rPr lang="ar-SA"/>
              <a:pPr>
                <a:defRPr/>
              </a:pPr>
              <a:t>‹#›</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DE4D9CF-0D50-466E-9C30-516CAF173625}" type="slidenum">
              <a:rPr lang="ar-SA"/>
              <a:pPr>
                <a:defRPr/>
              </a:pPr>
              <a:t>‹#›</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78F99B7-ABF9-469D-B890-E5EE705ACAED}" type="slidenum">
              <a:rPr lang="ar-SA"/>
              <a:pPr>
                <a:defRPr/>
              </a:pPr>
              <a:t>‹#›</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F8E5807-7C0E-42BB-8489-FA60FCCB5C5D}" type="slidenum">
              <a:rPr lang="ar-SA"/>
              <a:pPr>
                <a:defRPr/>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5AB1278-2D63-4815-9F04-63AE63F6522F}" type="slidenum">
              <a:rPr lang="ar-SA"/>
              <a:pPr>
                <a:defRPr/>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666F6A1-B6D6-4A71-B3BC-B183B2E44CA6}" type="slidenum">
              <a:rPr lang="ar-SA"/>
              <a:pPr>
                <a:defRPr/>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949569F-AF97-4970-BA6E-59D573F25240}" type="slidenum">
              <a:rPr lang="ar-SA"/>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4A8CBE4-6A51-4CD2-9333-0A433B06D0D1}" type="slidenum">
              <a:rPr lang="ar-SA"/>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62D8852-774D-44B8-B916-D017D4E93295}" type="slidenum">
              <a:rPr lang="ar-SA"/>
              <a:pPr>
                <a:defRPr/>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09800"/>
            <a:ext cx="2057400" cy="3611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09800"/>
            <a:ext cx="6019800" cy="3611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9DCA2D2-CB49-4EA4-A009-51139CE86351}" type="slidenum">
              <a:rPr lang="ar-SA"/>
              <a:pPr>
                <a:defRPr/>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1C9D283-1667-4A69-95A0-618B056BA742}" type="slidenum">
              <a:rPr lang="ar-SA"/>
              <a:pPr>
                <a:defRPr/>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D142470-8D73-4A1B-AE60-292050CED7C7}" type="slidenum">
              <a:rPr lang="ar-SA"/>
              <a:pPr>
                <a:defRPr/>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69CDDED-D227-401F-B6FD-D15CEAD6E305}" type="slidenum">
              <a:rPr lang="ar-SA"/>
              <a:pPr>
                <a:defRPr/>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8C2389C-DFBF-4F5A-864A-41AF7CED0D07}" type="slidenum">
              <a:rPr lang="ar-SA"/>
              <a:pPr>
                <a:defRPr/>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C60CBB8-6A69-443A-ACBE-FE10C7925530}" type="slidenum">
              <a:rPr lang="ar-SA"/>
              <a:pPr>
                <a:defRPr/>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6003289-BB23-45A1-BFAB-30299198CBCB}" type="slidenum">
              <a:rPr lang="ar-SA"/>
              <a:pPr>
                <a:defRPr/>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BB1741E-FD66-47C6-8FF1-3DF9F5019148}" type="slidenum">
              <a:rPr lang="ar-SA"/>
              <a:pPr>
                <a:defRPr/>
              </a:pPr>
              <a:t>‹#›</a:t>
            </a:fld>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DD640A4-89C7-44AE-8B74-F5B13536FDC9}" type="slidenum">
              <a:rPr lang="ar-SA"/>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673EAA8-5544-444B-8D93-5B89D360162D}" type="slidenum">
              <a:rPr lang="ar-SA"/>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3517F37-60AD-468D-A624-93E49167575F}" type="slidenum">
              <a:rPr lang="ar-SA"/>
              <a:pPr>
                <a:defRPr/>
              </a:pPr>
              <a:t>‹#›</a:t>
            </a:fld>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32C544C-F396-4419-A0F7-77143EF513A7}" type="slidenum">
              <a:rPr lang="ar-SA"/>
              <a:pPr>
                <a:defRPr/>
              </a:pPr>
              <a:t>‹#›</a:t>
            </a:fld>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DC47A76-6AFF-4FDA-8F3B-D54FAFBA67B2}" type="slidenum">
              <a:rPr lang="ar-SA"/>
              <a:pPr>
                <a:defRPr/>
              </a:pPr>
              <a:t>‹#›</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235F23C-778B-429E-9091-AF61A16C85DB}" type="slidenum">
              <a:rPr lang="ar-SA"/>
              <a:pPr>
                <a:defRPr/>
              </a:pPr>
              <a:t>‹#›</a:t>
            </a:fld>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1D2DACD-8F34-402D-9BD6-941151420E48}" type="slidenum">
              <a:rPr lang="ar-SA"/>
              <a:pPr>
                <a:defRPr/>
              </a:pPr>
              <a:t>‹#›</a:t>
            </a:fld>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3D6FF3F-C0DA-4CF0-9871-925522752D26}" type="slidenum">
              <a:rPr lang="ar-SA"/>
              <a:pPr>
                <a:defRPr/>
              </a:pPr>
              <a:t>‹#›</a:t>
            </a:fld>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F58F9CF-6474-4677-802A-51187F5D9AD7}" type="slidenum">
              <a:rPr lang="ar-SA"/>
              <a:pPr>
                <a:defRPr/>
              </a:pPr>
              <a:t>‹#›</a:t>
            </a:fld>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4628CD1-C278-4809-AF11-43A93210BE60}" type="slidenum">
              <a:rPr lang="ar-SA"/>
              <a:pPr>
                <a:defRPr/>
              </a:pPr>
              <a:t>‹#›</a:t>
            </a:fld>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1D64CE6-33CB-48EC-8401-C3A12F01AC03}" type="slidenum">
              <a:rPr lang="ar-SA"/>
              <a:pPr>
                <a:defRPr/>
              </a:pPr>
              <a:t>‹#›</a:t>
            </a:fld>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E8BA978-6FAF-4A1F-A1C8-D69AFB6FAA3C}" type="slidenum">
              <a:rPr lang="ar-SA"/>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A999205-CD47-468E-A36C-27536F4EA07B}" type="slidenum">
              <a:rPr lang="ar-SA"/>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8E3036B-87C6-4AAF-BAE6-878584C75C74}" type="slidenum">
              <a:rPr lang="ar-SA"/>
              <a:pPr>
                <a:defRPr/>
              </a:pPr>
              <a:t>‹#›</a:t>
            </a:fld>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6BB1C90-F1C1-4AD6-8520-194B923A7BD3}" type="slidenum">
              <a:rPr lang="ar-SA"/>
              <a:pPr>
                <a:defRPr/>
              </a:pPr>
              <a:t>‹#›</a:t>
            </a:fld>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1DAE5AC-1D4A-4BA0-853A-744F3A2E092F}" type="slidenum">
              <a:rPr lang="ar-SA"/>
              <a:pPr>
                <a:defRPr/>
              </a:pPr>
              <a:t>‹#›</a:t>
            </a:fld>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E5A96CE-933E-4E19-8C1E-2BC1A024EC67}" type="slidenum">
              <a:rPr lang="ar-SA"/>
              <a:pPr>
                <a:defRPr/>
              </a:pPr>
              <a:t>‹#›</a:t>
            </a:fld>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B999D5B-1B09-45DE-9EE8-52E7891D2830}" type="slidenum">
              <a:rPr lang="ar-SA"/>
              <a:pPr>
                <a:defRPr/>
              </a:pPr>
              <a:t>‹#›</a:t>
            </a:fld>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FC60C3C-BFB9-48BC-91E7-5E20816BFC24}" type="slidenum">
              <a:rPr lang="ar-SA"/>
              <a:pPr>
                <a:defRPr/>
              </a:pPr>
              <a:t>‹#›</a:t>
            </a:fld>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ADC0B5-2566-4358-B665-1515ED028CA2}" type="slidenum">
              <a:rPr lang="ar-SA"/>
              <a:pPr>
                <a:defRPr/>
              </a:pPr>
              <a:t>‹#›</a:t>
            </a:fld>
            <a:endParaRPr lang="en-GB"/>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AF8C2D9-0D2E-4E28-8A90-D08C69A5F28A}" type="slidenum">
              <a:rPr lang="ar-SA"/>
              <a:pPr>
                <a:defRPr/>
              </a:pPr>
              <a:t>‹#›</a:t>
            </a:fld>
            <a:endParaRPr lang="en-GB"/>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16F2E81-6064-4110-A4A8-639285D075C5}" type="slidenum">
              <a:rPr lang="ar-SA"/>
              <a:pPr>
                <a:defRPr/>
              </a:pPr>
              <a:t>‹#›</a:t>
            </a:fld>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92C8AEB-EF4B-409D-9A11-B90A57AF6E50}" type="slidenum">
              <a:rPr lang="ar-SA"/>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36ED8D96-9ACC-4CC1-BE68-78E7DB5815E4}" type="slidenum">
              <a:rPr lang="ar-SA"/>
              <a:pPr>
                <a:defRPr/>
              </a:pPr>
              <a:t>‹#›</a:t>
            </a:fld>
            <a:endParaRPr lang="en-GB"/>
          </a:p>
        </p:txBody>
      </p:sp>
    </p:spTree>
  </p:cSld>
  <p:clrMap bg1="dk2" tx1="lt1" bg2="dk1"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759" r:id="rId15"/>
    <p:sldLayoutId id="2147483760"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10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1447800" y="1600200"/>
            <a:ext cx="7239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B8545A58-0B23-413D-B2DA-AEBA6A3B320E}"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10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209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457200" y="3200400"/>
            <a:ext cx="8229600" cy="2620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GB"/>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GB"/>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F9F39F45-9397-4647-9284-F213DAABCA5C}"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1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EF3BE789-4883-4A4B-8F20-E792CFFFC7FB}" type="slidenum">
              <a:rPr lang="ar-SA"/>
              <a:pPr>
                <a:defRPr/>
              </a:pPr>
              <a:t>‹#›</a:t>
            </a:fld>
            <a:endParaRPr lang="en-GB"/>
          </a:p>
        </p:txBody>
      </p:sp>
    </p:spTree>
  </p:cSld>
  <p:clrMap bg1="dk2" tx1="lt1" bg2="dk1"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10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1447800" y="1600200"/>
            <a:ext cx="7239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GB"/>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GB"/>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71B1EFDE-777D-4584-A762-56011E0E3D5B}"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10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209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147" name="Rectangle 3"/>
          <p:cNvSpPr>
            <a:spLocks noGrp="1" noChangeArrowheads="1"/>
          </p:cNvSpPr>
          <p:nvPr>
            <p:ph type="body" idx="1"/>
          </p:nvPr>
        </p:nvSpPr>
        <p:spPr bwMode="auto">
          <a:xfrm>
            <a:off x="457200" y="3200400"/>
            <a:ext cx="8229600" cy="2620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GB"/>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GB"/>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B712976E-3566-4CC8-B4C8-30EFEAB0606C}"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10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GB"/>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GB"/>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B5BB3CAE-E223-4126-A8B0-8D8455DADC1B}" type="slidenum">
              <a:rPr lang="ar-SA"/>
              <a:pPr>
                <a:defRPr/>
              </a:pPr>
              <a:t>‹#›</a:t>
            </a:fld>
            <a:endParaRPr lang="en-GB"/>
          </a:p>
        </p:txBody>
      </p:sp>
    </p:spTree>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10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1447800" y="1600200"/>
            <a:ext cx="7239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GB"/>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GB"/>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FC6ECBCC-CA72-4756-A00A-093A09A52159}"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10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209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9219" name="Rectangle 3"/>
          <p:cNvSpPr>
            <a:spLocks noGrp="1" noChangeArrowheads="1"/>
          </p:cNvSpPr>
          <p:nvPr>
            <p:ph type="body" idx="1"/>
          </p:nvPr>
        </p:nvSpPr>
        <p:spPr bwMode="auto">
          <a:xfrm>
            <a:off x="457200" y="3200400"/>
            <a:ext cx="8229600" cy="2620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GB"/>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GB"/>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31114DF3-1F4E-4069-AD86-D411E26421B0}" type="slidenum">
              <a:rPr lang="ar-SA"/>
              <a:pPr>
                <a:defRPr/>
              </a:pPr>
              <a:t>‹#›</a:t>
            </a:fld>
            <a:endParaRPr lang="en-GB"/>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24000"/>
            <a:ext cx="9144000" cy="5334000"/>
            <a:chOff x="0" y="960"/>
            <a:chExt cx="5760" cy="3360"/>
          </a:xfrm>
        </p:grpSpPr>
        <p:sp>
          <p:nvSpPr>
            <p:cNvPr id="86019" name="Line 3"/>
            <p:cNvSpPr>
              <a:spLocks noChangeShapeType="1"/>
            </p:cNvSpPr>
            <p:nvPr/>
          </p:nvSpPr>
          <p:spPr bwMode="auto">
            <a:xfrm>
              <a:off x="288" y="960"/>
              <a:ext cx="0" cy="3360"/>
            </a:xfrm>
            <a:prstGeom prst="line">
              <a:avLst/>
            </a:prstGeom>
            <a:noFill/>
            <a:ln w="9525">
              <a:solidFill>
                <a:srgbClr val="003300"/>
              </a:solidFill>
              <a:round/>
              <a:headEnd/>
              <a:tailEnd/>
            </a:ln>
            <a:effectLst/>
          </p:spPr>
          <p:txBody>
            <a:bodyPr/>
            <a:lstStyle/>
            <a:p>
              <a:endParaRPr lang="en-US"/>
            </a:p>
          </p:txBody>
        </p:sp>
        <p:sp>
          <p:nvSpPr>
            <p:cNvPr id="86020" name="Line 4"/>
            <p:cNvSpPr>
              <a:spLocks noChangeShapeType="1"/>
            </p:cNvSpPr>
            <p:nvPr/>
          </p:nvSpPr>
          <p:spPr bwMode="auto">
            <a:xfrm>
              <a:off x="432" y="960"/>
              <a:ext cx="0" cy="3360"/>
            </a:xfrm>
            <a:prstGeom prst="line">
              <a:avLst/>
            </a:prstGeom>
            <a:noFill/>
            <a:ln w="9525">
              <a:solidFill>
                <a:srgbClr val="003300"/>
              </a:solidFill>
              <a:round/>
              <a:headEnd/>
              <a:tailEnd/>
            </a:ln>
            <a:effectLst/>
          </p:spPr>
          <p:txBody>
            <a:bodyPr/>
            <a:lstStyle/>
            <a:p>
              <a:endParaRPr lang="en-US"/>
            </a:p>
          </p:txBody>
        </p:sp>
        <p:sp>
          <p:nvSpPr>
            <p:cNvPr id="86021" name="Line 5"/>
            <p:cNvSpPr>
              <a:spLocks noChangeShapeType="1"/>
            </p:cNvSpPr>
            <p:nvPr/>
          </p:nvSpPr>
          <p:spPr bwMode="auto">
            <a:xfrm>
              <a:off x="576" y="960"/>
              <a:ext cx="0" cy="3360"/>
            </a:xfrm>
            <a:prstGeom prst="line">
              <a:avLst/>
            </a:prstGeom>
            <a:noFill/>
            <a:ln w="9525">
              <a:solidFill>
                <a:srgbClr val="003300"/>
              </a:solidFill>
              <a:round/>
              <a:headEnd/>
              <a:tailEnd/>
            </a:ln>
            <a:effectLst/>
          </p:spPr>
          <p:txBody>
            <a:bodyPr/>
            <a:lstStyle/>
            <a:p>
              <a:endParaRPr lang="en-US"/>
            </a:p>
          </p:txBody>
        </p:sp>
        <p:sp>
          <p:nvSpPr>
            <p:cNvPr id="86022" name="Line 6"/>
            <p:cNvSpPr>
              <a:spLocks noChangeShapeType="1"/>
            </p:cNvSpPr>
            <p:nvPr/>
          </p:nvSpPr>
          <p:spPr bwMode="auto">
            <a:xfrm>
              <a:off x="720" y="960"/>
              <a:ext cx="0" cy="3360"/>
            </a:xfrm>
            <a:prstGeom prst="line">
              <a:avLst/>
            </a:prstGeom>
            <a:noFill/>
            <a:ln w="9525">
              <a:solidFill>
                <a:srgbClr val="003300"/>
              </a:solidFill>
              <a:round/>
              <a:headEnd/>
              <a:tailEnd/>
            </a:ln>
            <a:effectLst/>
          </p:spPr>
          <p:txBody>
            <a:bodyPr/>
            <a:lstStyle/>
            <a:p>
              <a:endParaRPr lang="en-US"/>
            </a:p>
          </p:txBody>
        </p:sp>
        <p:sp>
          <p:nvSpPr>
            <p:cNvPr id="86023" name="Line 7"/>
            <p:cNvSpPr>
              <a:spLocks noChangeShapeType="1"/>
            </p:cNvSpPr>
            <p:nvPr/>
          </p:nvSpPr>
          <p:spPr bwMode="auto">
            <a:xfrm>
              <a:off x="864" y="960"/>
              <a:ext cx="0" cy="3360"/>
            </a:xfrm>
            <a:prstGeom prst="line">
              <a:avLst/>
            </a:prstGeom>
            <a:noFill/>
            <a:ln w="9525">
              <a:solidFill>
                <a:srgbClr val="003300"/>
              </a:solidFill>
              <a:round/>
              <a:headEnd/>
              <a:tailEnd/>
            </a:ln>
            <a:effectLst/>
          </p:spPr>
          <p:txBody>
            <a:bodyPr/>
            <a:lstStyle/>
            <a:p>
              <a:endParaRPr lang="en-US"/>
            </a:p>
          </p:txBody>
        </p:sp>
        <p:sp>
          <p:nvSpPr>
            <p:cNvPr id="86024" name="Line 8"/>
            <p:cNvSpPr>
              <a:spLocks noChangeShapeType="1"/>
            </p:cNvSpPr>
            <p:nvPr/>
          </p:nvSpPr>
          <p:spPr bwMode="auto">
            <a:xfrm>
              <a:off x="1008" y="960"/>
              <a:ext cx="0" cy="3360"/>
            </a:xfrm>
            <a:prstGeom prst="line">
              <a:avLst/>
            </a:prstGeom>
            <a:noFill/>
            <a:ln w="9525">
              <a:solidFill>
                <a:srgbClr val="003300"/>
              </a:solidFill>
              <a:round/>
              <a:headEnd/>
              <a:tailEnd/>
            </a:ln>
            <a:effectLst/>
          </p:spPr>
          <p:txBody>
            <a:bodyPr/>
            <a:lstStyle/>
            <a:p>
              <a:endParaRPr lang="en-US"/>
            </a:p>
          </p:txBody>
        </p:sp>
        <p:sp>
          <p:nvSpPr>
            <p:cNvPr id="86025" name="Line 9"/>
            <p:cNvSpPr>
              <a:spLocks noChangeShapeType="1"/>
            </p:cNvSpPr>
            <p:nvPr/>
          </p:nvSpPr>
          <p:spPr bwMode="auto">
            <a:xfrm>
              <a:off x="1008" y="960"/>
              <a:ext cx="0" cy="3360"/>
            </a:xfrm>
            <a:prstGeom prst="line">
              <a:avLst/>
            </a:prstGeom>
            <a:noFill/>
            <a:ln w="9525">
              <a:solidFill>
                <a:srgbClr val="003300"/>
              </a:solidFill>
              <a:round/>
              <a:headEnd/>
              <a:tailEnd/>
            </a:ln>
            <a:effectLst/>
          </p:spPr>
          <p:txBody>
            <a:bodyPr/>
            <a:lstStyle/>
            <a:p>
              <a:endParaRPr lang="en-US"/>
            </a:p>
          </p:txBody>
        </p:sp>
        <p:sp>
          <p:nvSpPr>
            <p:cNvPr id="86026" name="Line 10"/>
            <p:cNvSpPr>
              <a:spLocks noChangeShapeType="1"/>
            </p:cNvSpPr>
            <p:nvPr/>
          </p:nvSpPr>
          <p:spPr bwMode="auto">
            <a:xfrm>
              <a:off x="1152" y="960"/>
              <a:ext cx="0" cy="3360"/>
            </a:xfrm>
            <a:prstGeom prst="line">
              <a:avLst/>
            </a:prstGeom>
            <a:noFill/>
            <a:ln w="9525">
              <a:solidFill>
                <a:srgbClr val="003300"/>
              </a:solidFill>
              <a:round/>
              <a:headEnd/>
              <a:tailEnd/>
            </a:ln>
            <a:effectLst/>
          </p:spPr>
          <p:txBody>
            <a:bodyPr/>
            <a:lstStyle/>
            <a:p>
              <a:endParaRPr lang="en-US"/>
            </a:p>
          </p:txBody>
        </p:sp>
        <p:sp>
          <p:nvSpPr>
            <p:cNvPr id="86027" name="Line 11"/>
            <p:cNvSpPr>
              <a:spLocks noChangeShapeType="1"/>
            </p:cNvSpPr>
            <p:nvPr/>
          </p:nvSpPr>
          <p:spPr bwMode="auto">
            <a:xfrm>
              <a:off x="1296" y="960"/>
              <a:ext cx="0" cy="3360"/>
            </a:xfrm>
            <a:prstGeom prst="line">
              <a:avLst/>
            </a:prstGeom>
            <a:noFill/>
            <a:ln w="9525">
              <a:solidFill>
                <a:srgbClr val="003300"/>
              </a:solidFill>
              <a:round/>
              <a:headEnd/>
              <a:tailEnd/>
            </a:ln>
            <a:effectLst/>
          </p:spPr>
          <p:txBody>
            <a:bodyPr/>
            <a:lstStyle/>
            <a:p>
              <a:endParaRPr lang="en-US"/>
            </a:p>
          </p:txBody>
        </p:sp>
        <p:sp>
          <p:nvSpPr>
            <p:cNvPr id="86028" name="Line 12"/>
            <p:cNvSpPr>
              <a:spLocks noChangeShapeType="1"/>
            </p:cNvSpPr>
            <p:nvPr/>
          </p:nvSpPr>
          <p:spPr bwMode="auto">
            <a:xfrm>
              <a:off x="1440" y="960"/>
              <a:ext cx="0" cy="3360"/>
            </a:xfrm>
            <a:prstGeom prst="line">
              <a:avLst/>
            </a:prstGeom>
            <a:noFill/>
            <a:ln w="9525">
              <a:solidFill>
                <a:srgbClr val="003300"/>
              </a:solidFill>
              <a:round/>
              <a:headEnd/>
              <a:tailEnd/>
            </a:ln>
            <a:effectLst/>
          </p:spPr>
          <p:txBody>
            <a:bodyPr/>
            <a:lstStyle/>
            <a:p>
              <a:endParaRPr lang="en-US"/>
            </a:p>
          </p:txBody>
        </p:sp>
        <p:sp>
          <p:nvSpPr>
            <p:cNvPr id="86029" name="Line 13"/>
            <p:cNvSpPr>
              <a:spLocks noChangeShapeType="1"/>
            </p:cNvSpPr>
            <p:nvPr/>
          </p:nvSpPr>
          <p:spPr bwMode="auto">
            <a:xfrm>
              <a:off x="1584" y="960"/>
              <a:ext cx="0" cy="3360"/>
            </a:xfrm>
            <a:prstGeom prst="line">
              <a:avLst/>
            </a:prstGeom>
            <a:noFill/>
            <a:ln w="9525">
              <a:solidFill>
                <a:srgbClr val="003300"/>
              </a:solidFill>
              <a:round/>
              <a:headEnd/>
              <a:tailEnd/>
            </a:ln>
            <a:effectLst/>
          </p:spPr>
          <p:txBody>
            <a:bodyPr/>
            <a:lstStyle/>
            <a:p>
              <a:endParaRPr lang="en-US"/>
            </a:p>
          </p:txBody>
        </p:sp>
        <p:sp>
          <p:nvSpPr>
            <p:cNvPr id="86030" name="Line 14"/>
            <p:cNvSpPr>
              <a:spLocks noChangeShapeType="1"/>
            </p:cNvSpPr>
            <p:nvPr/>
          </p:nvSpPr>
          <p:spPr bwMode="auto">
            <a:xfrm>
              <a:off x="1728" y="960"/>
              <a:ext cx="0" cy="3360"/>
            </a:xfrm>
            <a:prstGeom prst="line">
              <a:avLst/>
            </a:prstGeom>
            <a:noFill/>
            <a:ln w="9525">
              <a:solidFill>
                <a:srgbClr val="003300"/>
              </a:solidFill>
              <a:round/>
              <a:headEnd/>
              <a:tailEnd/>
            </a:ln>
            <a:effectLst/>
          </p:spPr>
          <p:txBody>
            <a:bodyPr/>
            <a:lstStyle/>
            <a:p>
              <a:endParaRPr lang="en-US"/>
            </a:p>
          </p:txBody>
        </p:sp>
        <p:sp>
          <p:nvSpPr>
            <p:cNvPr id="86031" name="Line 15"/>
            <p:cNvSpPr>
              <a:spLocks noChangeShapeType="1"/>
            </p:cNvSpPr>
            <p:nvPr/>
          </p:nvSpPr>
          <p:spPr bwMode="auto">
            <a:xfrm>
              <a:off x="1872" y="960"/>
              <a:ext cx="0" cy="3360"/>
            </a:xfrm>
            <a:prstGeom prst="line">
              <a:avLst/>
            </a:prstGeom>
            <a:noFill/>
            <a:ln w="9525">
              <a:solidFill>
                <a:srgbClr val="003300"/>
              </a:solidFill>
              <a:round/>
              <a:headEnd/>
              <a:tailEnd/>
            </a:ln>
            <a:effectLst/>
          </p:spPr>
          <p:txBody>
            <a:bodyPr/>
            <a:lstStyle/>
            <a:p>
              <a:endParaRPr lang="en-US"/>
            </a:p>
          </p:txBody>
        </p:sp>
        <p:sp>
          <p:nvSpPr>
            <p:cNvPr id="86032" name="Line 16"/>
            <p:cNvSpPr>
              <a:spLocks noChangeShapeType="1"/>
            </p:cNvSpPr>
            <p:nvPr/>
          </p:nvSpPr>
          <p:spPr bwMode="auto">
            <a:xfrm>
              <a:off x="2016" y="960"/>
              <a:ext cx="0" cy="3360"/>
            </a:xfrm>
            <a:prstGeom prst="line">
              <a:avLst/>
            </a:prstGeom>
            <a:noFill/>
            <a:ln w="9525">
              <a:solidFill>
                <a:srgbClr val="003300"/>
              </a:solidFill>
              <a:round/>
              <a:headEnd/>
              <a:tailEnd/>
            </a:ln>
            <a:effectLst/>
          </p:spPr>
          <p:txBody>
            <a:bodyPr/>
            <a:lstStyle/>
            <a:p>
              <a:endParaRPr lang="en-US"/>
            </a:p>
          </p:txBody>
        </p:sp>
        <p:sp>
          <p:nvSpPr>
            <p:cNvPr id="86033" name="Line 17"/>
            <p:cNvSpPr>
              <a:spLocks noChangeShapeType="1"/>
            </p:cNvSpPr>
            <p:nvPr/>
          </p:nvSpPr>
          <p:spPr bwMode="auto">
            <a:xfrm>
              <a:off x="2160" y="960"/>
              <a:ext cx="0" cy="3360"/>
            </a:xfrm>
            <a:prstGeom prst="line">
              <a:avLst/>
            </a:prstGeom>
            <a:noFill/>
            <a:ln w="9525">
              <a:solidFill>
                <a:srgbClr val="003300"/>
              </a:solidFill>
              <a:round/>
              <a:headEnd/>
              <a:tailEnd/>
            </a:ln>
            <a:effectLst/>
          </p:spPr>
          <p:txBody>
            <a:bodyPr/>
            <a:lstStyle/>
            <a:p>
              <a:endParaRPr lang="en-US"/>
            </a:p>
          </p:txBody>
        </p:sp>
        <p:sp>
          <p:nvSpPr>
            <p:cNvPr id="86034" name="Line 18"/>
            <p:cNvSpPr>
              <a:spLocks noChangeShapeType="1"/>
            </p:cNvSpPr>
            <p:nvPr/>
          </p:nvSpPr>
          <p:spPr bwMode="auto">
            <a:xfrm>
              <a:off x="2304" y="960"/>
              <a:ext cx="0" cy="3360"/>
            </a:xfrm>
            <a:prstGeom prst="line">
              <a:avLst/>
            </a:prstGeom>
            <a:noFill/>
            <a:ln w="9525">
              <a:solidFill>
                <a:srgbClr val="003300"/>
              </a:solidFill>
              <a:round/>
              <a:headEnd/>
              <a:tailEnd/>
            </a:ln>
            <a:effectLst/>
          </p:spPr>
          <p:txBody>
            <a:bodyPr/>
            <a:lstStyle/>
            <a:p>
              <a:endParaRPr lang="en-US"/>
            </a:p>
          </p:txBody>
        </p:sp>
        <p:sp>
          <p:nvSpPr>
            <p:cNvPr id="86035" name="Line 19"/>
            <p:cNvSpPr>
              <a:spLocks noChangeShapeType="1"/>
            </p:cNvSpPr>
            <p:nvPr/>
          </p:nvSpPr>
          <p:spPr bwMode="auto">
            <a:xfrm>
              <a:off x="2448" y="960"/>
              <a:ext cx="0" cy="3360"/>
            </a:xfrm>
            <a:prstGeom prst="line">
              <a:avLst/>
            </a:prstGeom>
            <a:noFill/>
            <a:ln w="9525">
              <a:solidFill>
                <a:srgbClr val="003300"/>
              </a:solidFill>
              <a:round/>
              <a:headEnd/>
              <a:tailEnd/>
            </a:ln>
            <a:effectLst/>
          </p:spPr>
          <p:txBody>
            <a:bodyPr/>
            <a:lstStyle/>
            <a:p>
              <a:endParaRPr lang="en-US"/>
            </a:p>
          </p:txBody>
        </p:sp>
        <p:sp>
          <p:nvSpPr>
            <p:cNvPr id="86036" name="Line 20"/>
            <p:cNvSpPr>
              <a:spLocks noChangeShapeType="1"/>
            </p:cNvSpPr>
            <p:nvPr/>
          </p:nvSpPr>
          <p:spPr bwMode="auto">
            <a:xfrm>
              <a:off x="2592" y="960"/>
              <a:ext cx="0" cy="3360"/>
            </a:xfrm>
            <a:prstGeom prst="line">
              <a:avLst/>
            </a:prstGeom>
            <a:noFill/>
            <a:ln w="9525">
              <a:solidFill>
                <a:srgbClr val="003300"/>
              </a:solidFill>
              <a:round/>
              <a:headEnd/>
              <a:tailEnd/>
            </a:ln>
            <a:effectLst/>
          </p:spPr>
          <p:txBody>
            <a:bodyPr/>
            <a:lstStyle/>
            <a:p>
              <a:endParaRPr lang="en-US"/>
            </a:p>
          </p:txBody>
        </p:sp>
        <p:sp>
          <p:nvSpPr>
            <p:cNvPr id="86037" name="Line 21"/>
            <p:cNvSpPr>
              <a:spLocks noChangeShapeType="1"/>
            </p:cNvSpPr>
            <p:nvPr/>
          </p:nvSpPr>
          <p:spPr bwMode="auto">
            <a:xfrm>
              <a:off x="2592" y="960"/>
              <a:ext cx="0" cy="3360"/>
            </a:xfrm>
            <a:prstGeom prst="line">
              <a:avLst/>
            </a:prstGeom>
            <a:noFill/>
            <a:ln w="9525">
              <a:solidFill>
                <a:srgbClr val="003300"/>
              </a:solidFill>
              <a:round/>
              <a:headEnd/>
              <a:tailEnd/>
            </a:ln>
            <a:effectLst/>
          </p:spPr>
          <p:txBody>
            <a:bodyPr/>
            <a:lstStyle/>
            <a:p>
              <a:endParaRPr lang="en-US"/>
            </a:p>
          </p:txBody>
        </p:sp>
        <p:sp>
          <p:nvSpPr>
            <p:cNvPr id="86038" name="Line 22"/>
            <p:cNvSpPr>
              <a:spLocks noChangeShapeType="1"/>
            </p:cNvSpPr>
            <p:nvPr/>
          </p:nvSpPr>
          <p:spPr bwMode="auto">
            <a:xfrm>
              <a:off x="2736" y="960"/>
              <a:ext cx="0" cy="3360"/>
            </a:xfrm>
            <a:prstGeom prst="line">
              <a:avLst/>
            </a:prstGeom>
            <a:noFill/>
            <a:ln w="9525">
              <a:solidFill>
                <a:srgbClr val="003300"/>
              </a:solidFill>
              <a:round/>
              <a:headEnd/>
              <a:tailEnd/>
            </a:ln>
            <a:effectLst/>
          </p:spPr>
          <p:txBody>
            <a:bodyPr/>
            <a:lstStyle/>
            <a:p>
              <a:endParaRPr lang="en-US"/>
            </a:p>
          </p:txBody>
        </p:sp>
        <p:sp>
          <p:nvSpPr>
            <p:cNvPr id="86039" name="Line 23"/>
            <p:cNvSpPr>
              <a:spLocks noChangeShapeType="1"/>
            </p:cNvSpPr>
            <p:nvPr/>
          </p:nvSpPr>
          <p:spPr bwMode="auto">
            <a:xfrm>
              <a:off x="2880" y="960"/>
              <a:ext cx="0" cy="3360"/>
            </a:xfrm>
            <a:prstGeom prst="line">
              <a:avLst/>
            </a:prstGeom>
            <a:noFill/>
            <a:ln w="9525">
              <a:solidFill>
                <a:srgbClr val="003300"/>
              </a:solidFill>
              <a:round/>
              <a:headEnd/>
              <a:tailEnd/>
            </a:ln>
            <a:effectLst/>
          </p:spPr>
          <p:txBody>
            <a:bodyPr/>
            <a:lstStyle/>
            <a:p>
              <a:endParaRPr lang="en-US"/>
            </a:p>
          </p:txBody>
        </p:sp>
        <p:sp>
          <p:nvSpPr>
            <p:cNvPr id="86040" name="Line 24"/>
            <p:cNvSpPr>
              <a:spLocks noChangeShapeType="1"/>
            </p:cNvSpPr>
            <p:nvPr/>
          </p:nvSpPr>
          <p:spPr bwMode="auto">
            <a:xfrm>
              <a:off x="3024" y="960"/>
              <a:ext cx="0" cy="3360"/>
            </a:xfrm>
            <a:prstGeom prst="line">
              <a:avLst/>
            </a:prstGeom>
            <a:noFill/>
            <a:ln w="9525">
              <a:solidFill>
                <a:srgbClr val="003300"/>
              </a:solidFill>
              <a:round/>
              <a:headEnd/>
              <a:tailEnd/>
            </a:ln>
            <a:effectLst/>
          </p:spPr>
          <p:txBody>
            <a:bodyPr/>
            <a:lstStyle/>
            <a:p>
              <a:endParaRPr lang="en-US"/>
            </a:p>
          </p:txBody>
        </p:sp>
        <p:sp>
          <p:nvSpPr>
            <p:cNvPr id="86041" name="Line 25"/>
            <p:cNvSpPr>
              <a:spLocks noChangeShapeType="1"/>
            </p:cNvSpPr>
            <p:nvPr/>
          </p:nvSpPr>
          <p:spPr bwMode="auto">
            <a:xfrm>
              <a:off x="3168" y="960"/>
              <a:ext cx="0" cy="3360"/>
            </a:xfrm>
            <a:prstGeom prst="line">
              <a:avLst/>
            </a:prstGeom>
            <a:noFill/>
            <a:ln w="9525">
              <a:solidFill>
                <a:srgbClr val="003300"/>
              </a:solidFill>
              <a:round/>
              <a:headEnd/>
              <a:tailEnd/>
            </a:ln>
            <a:effectLst/>
          </p:spPr>
          <p:txBody>
            <a:bodyPr/>
            <a:lstStyle/>
            <a:p>
              <a:endParaRPr lang="en-US"/>
            </a:p>
          </p:txBody>
        </p:sp>
        <p:sp>
          <p:nvSpPr>
            <p:cNvPr id="86042" name="Line 26"/>
            <p:cNvSpPr>
              <a:spLocks noChangeShapeType="1"/>
            </p:cNvSpPr>
            <p:nvPr/>
          </p:nvSpPr>
          <p:spPr bwMode="auto">
            <a:xfrm>
              <a:off x="3312" y="960"/>
              <a:ext cx="0" cy="3360"/>
            </a:xfrm>
            <a:prstGeom prst="line">
              <a:avLst/>
            </a:prstGeom>
            <a:noFill/>
            <a:ln w="9525">
              <a:solidFill>
                <a:srgbClr val="003300"/>
              </a:solidFill>
              <a:round/>
              <a:headEnd/>
              <a:tailEnd/>
            </a:ln>
            <a:effectLst/>
          </p:spPr>
          <p:txBody>
            <a:bodyPr/>
            <a:lstStyle/>
            <a:p>
              <a:endParaRPr lang="en-US"/>
            </a:p>
          </p:txBody>
        </p:sp>
        <p:sp>
          <p:nvSpPr>
            <p:cNvPr id="86043" name="Line 27"/>
            <p:cNvSpPr>
              <a:spLocks noChangeShapeType="1"/>
            </p:cNvSpPr>
            <p:nvPr/>
          </p:nvSpPr>
          <p:spPr bwMode="auto">
            <a:xfrm>
              <a:off x="3168" y="960"/>
              <a:ext cx="0" cy="3360"/>
            </a:xfrm>
            <a:prstGeom prst="line">
              <a:avLst/>
            </a:prstGeom>
            <a:noFill/>
            <a:ln w="9525">
              <a:solidFill>
                <a:srgbClr val="003300"/>
              </a:solidFill>
              <a:round/>
              <a:headEnd/>
              <a:tailEnd/>
            </a:ln>
            <a:effectLst/>
          </p:spPr>
          <p:txBody>
            <a:bodyPr/>
            <a:lstStyle/>
            <a:p>
              <a:endParaRPr lang="en-US"/>
            </a:p>
          </p:txBody>
        </p:sp>
        <p:sp>
          <p:nvSpPr>
            <p:cNvPr id="86044" name="Line 28"/>
            <p:cNvSpPr>
              <a:spLocks noChangeShapeType="1"/>
            </p:cNvSpPr>
            <p:nvPr/>
          </p:nvSpPr>
          <p:spPr bwMode="auto">
            <a:xfrm>
              <a:off x="3312" y="960"/>
              <a:ext cx="0" cy="3360"/>
            </a:xfrm>
            <a:prstGeom prst="line">
              <a:avLst/>
            </a:prstGeom>
            <a:noFill/>
            <a:ln w="9525">
              <a:solidFill>
                <a:srgbClr val="003300"/>
              </a:solidFill>
              <a:round/>
              <a:headEnd/>
              <a:tailEnd/>
            </a:ln>
            <a:effectLst/>
          </p:spPr>
          <p:txBody>
            <a:bodyPr/>
            <a:lstStyle/>
            <a:p>
              <a:endParaRPr lang="en-US"/>
            </a:p>
          </p:txBody>
        </p:sp>
        <p:sp>
          <p:nvSpPr>
            <p:cNvPr id="86045" name="Line 29"/>
            <p:cNvSpPr>
              <a:spLocks noChangeShapeType="1"/>
            </p:cNvSpPr>
            <p:nvPr/>
          </p:nvSpPr>
          <p:spPr bwMode="auto">
            <a:xfrm>
              <a:off x="3456" y="960"/>
              <a:ext cx="0" cy="3360"/>
            </a:xfrm>
            <a:prstGeom prst="line">
              <a:avLst/>
            </a:prstGeom>
            <a:noFill/>
            <a:ln w="9525">
              <a:solidFill>
                <a:srgbClr val="003300"/>
              </a:solidFill>
              <a:round/>
              <a:headEnd/>
              <a:tailEnd/>
            </a:ln>
            <a:effectLst/>
          </p:spPr>
          <p:txBody>
            <a:bodyPr/>
            <a:lstStyle/>
            <a:p>
              <a:endParaRPr lang="en-US"/>
            </a:p>
          </p:txBody>
        </p:sp>
        <p:sp>
          <p:nvSpPr>
            <p:cNvPr id="86046" name="Line 30"/>
            <p:cNvSpPr>
              <a:spLocks noChangeShapeType="1"/>
            </p:cNvSpPr>
            <p:nvPr/>
          </p:nvSpPr>
          <p:spPr bwMode="auto">
            <a:xfrm>
              <a:off x="3600" y="960"/>
              <a:ext cx="0" cy="3360"/>
            </a:xfrm>
            <a:prstGeom prst="line">
              <a:avLst/>
            </a:prstGeom>
            <a:noFill/>
            <a:ln w="9525">
              <a:solidFill>
                <a:srgbClr val="003300"/>
              </a:solidFill>
              <a:round/>
              <a:headEnd/>
              <a:tailEnd/>
            </a:ln>
            <a:effectLst/>
          </p:spPr>
          <p:txBody>
            <a:bodyPr/>
            <a:lstStyle/>
            <a:p>
              <a:endParaRPr lang="en-US"/>
            </a:p>
          </p:txBody>
        </p:sp>
        <p:sp>
          <p:nvSpPr>
            <p:cNvPr id="86047" name="Line 31"/>
            <p:cNvSpPr>
              <a:spLocks noChangeShapeType="1"/>
            </p:cNvSpPr>
            <p:nvPr/>
          </p:nvSpPr>
          <p:spPr bwMode="auto">
            <a:xfrm>
              <a:off x="3744" y="960"/>
              <a:ext cx="0" cy="3360"/>
            </a:xfrm>
            <a:prstGeom prst="line">
              <a:avLst/>
            </a:prstGeom>
            <a:noFill/>
            <a:ln w="9525">
              <a:solidFill>
                <a:srgbClr val="003300"/>
              </a:solidFill>
              <a:round/>
              <a:headEnd/>
              <a:tailEnd/>
            </a:ln>
            <a:effectLst/>
          </p:spPr>
          <p:txBody>
            <a:bodyPr/>
            <a:lstStyle/>
            <a:p>
              <a:endParaRPr lang="en-US"/>
            </a:p>
          </p:txBody>
        </p:sp>
        <p:sp>
          <p:nvSpPr>
            <p:cNvPr id="86048" name="Line 32"/>
            <p:cNvSpPr>
              <a:spLocks noChangeShapeType="1"/>
            </p:cNvSpPr>
            <p:nvPr/>
          </p:nvSpPr>
          <p:spPr bwMode="auto">
            <a:xfrm>
              <a:off x="3888" y="960"/>
              <a:ext cx="0" cy="3360"/>
            </a:xfrm>
            <a:prstGeom prst="line">
              <a:avLst/>
            </a:prstGeom>
            <a:noFill/>
            <a:ln w="9525">
              <a:solidFill>
                <a:srgbClr val="003300"/>
              </a:solidFill>
              <a:round/>
              <a:headEnd/>
              <a:tailEnd/>
            </a:ln>
            <a:effectLst/>
          </p:spPr>
          <p:txBody>
            <a:bodyPr/>
            <a:lstStyle/>
            <a:p>
              <a:endParaRPr lang="en-US"/>
            </a:p>
          </p:txBody>
        </p:sp>
        <p:sp>
          <p:nvSpPr>
            <p:cNvPr id="86049" name="Line 33"/>
            <p:cNvSpPr>
              <a:spLocks noChangeShapeType="1"/>
            </p:cNvSpPr>
            <p:nvPr/>
          </p:nvSpPr>
          <p:spPr bwMode="auto">
            <a:xfrm>
              <a:off x="3888" y="960"/>
              <a:ext cx="0" cy="3360"/>
            </a:xfrm>
            <a:prstGeom prst="line">
              <a:avLst/>
            </a:prstGeom>
            <a:noFill/>
            <a:ln w="9525">
              <a:solidFill>
                <a:srgbClr val="003300"/>
              </a:solidFill>
              <a:round/>
              <a:headEnd/>
              <a:tailEnd/>
            </a:ln>
            <a:effectLst/>
          </p:spPr>
          <p:txBody>
            <a:bodyPr/>
            <a:lstStyle/>
            <a:p>
              <a:endParaRPr lang="en-US"/>
            </a:p>
          </p:txBody>
        </p:sp>
        <p:sp>
          <p:nvSpPr>
            <p:cNvPr id="86050" name="Line 34"/>
            <p:cNvSpPr>
              <a:spLocks noChangeShapeType="1"/>
            </p:cNvSpPr>
            <p:nvPr/>
          </p:nvSpPr>
          <p:spPr bwMode="auto">
            <a:xfrm>
              <a:off x="4032" y="960"/>
              <a:ext cx="0" cy="3360"/>
            </a:xfrm>
            <a:prstGeom prst="line">
              <a:avLst/>
            </a:prstGeom>
            <a:noFill/>
            <a:ln w="9525">
              <a:solidFill>
                <a:srgbClr val="003300"/>
              </a:solidFill>
              <a:round/>
              <a:headEnd/>
              <a:tailEnd/>
            </a:ln>
            <a:effectLst/>
          </p:spPr>
          <p:txBody>
            <a:bodyPr/>
            <a:lstStyle/>
            <a:p>
              <a:endParaRPr lang="en-US"/>
            </a:p>
          </p:txBody>
        </p:sp>
        <p:sp>
          <p:nvSpPr>
            <p:cNvPr id="86051" name="Line 35"/>
            <p:cNvSpPr>
              <a:spLocks noChangeShapeType="1"/>
            </p:cNvSpPr>
            <p:nvPr/>
          </p:nvSpPr>
          <p:spPr bwMode="auto">
            <a:xfrm>
              <a:off x="4176" y="960"/>
              <a:ext cx="0" cy="3360"/>
            </a:xfrm>
            <a:prstGeom prst="line">
              <a:avLst/>
            </a:prstGeom>
            <a:noFill/>
            <a:ln w="9525">
              <a:solidFill>
                <a:srgbClr val="003300"/>
              </a:solidFill>
              <a:round/>
              <a:headEnd/>
              <a:tailEnd/>
            </a:ln>
            <a:effectLst/>
          </p:spPr>
          <p:txBody>
            <a:bodyPr/>
            <a:lstStyle/>
            <a:p>
              <a:endParaRPr lang="en-US"/>
            </a:p>
          </p:txBody>
        </p:sp>
        <p:sp>
          <p:nvSpPr>
            <p:cNvPr id="86052" name="Line 36"/>
            <p:cNvSpPr>
              <a:spLocks noChangeShapeType="1"/>
            </p:cNvSpPr>
            <p:nvPr/>
          </p:nvSpPr>
          <p:spPr bwMode="auto">
            <a:xfrm>
              <a:off x="4320" y="960"/>
              <a:ext cx="0" cy="3360"/>
            </a:xfrm>
            <a:prstGeom prst="line">
              <a:avLst/>
            </a:prstGeom>
            <a:noFill/>
            <a:ln w="9525">
              <a:solidFill>
                <a:srgbClr val="003300"/>
              </a:solidFill>
              <a:round/>
              <a:headEnd/>
              <a:tailEnd/>
            </a:ln>
            <a:effectLst/>
          </p:spPr>
          <p:txBody>
            <a:bodyPr/>
            <a:lstStyle/>
            <a:p>
              <a:endParaRPr lang="en-US"/>
            </a:p>
          </p:txBody>
        </p:sp>
        <p:sp>
          <p:nvSpPr>
            <p:cNvPr id="86053" name="Line 37"/>
            <p:cNvSpPr>
              <a:spLocks noChangeShapeType="1"/>
            </p:cNvSpPr>
            <p:nvPr/>
          </p:nvSpPr>
          <p:spPr bwMode="auto">
            <a:xfrm>
              <a:off x="4464" y="960"/>
              <a:ext cx="0" cy="3360"/>
            </a:xfrm>
            <a:prstGeom prst="line">
              <a:avLst/>
            </a:prstGeom>
            <a:noFill/>
            <a:ln w="9525">
              <a:solidFill>
                <a:srgbClr val="003300"/>
              </a:solidFill>
              <a:round/>
              <a:headEnd/>
              <a:tailEnd/>
            </a:ln>
            <a:effectLst/>
          </p:spPr>
          <p:txBody>
            <a:bodyPr/>
            <a:lstStyle/>
            <a:p>
              <a:endParaRPr lang="en-US"/>
            </a:p>
          </p:txBody>
        </p:sp>
        <p:sp>
          <p:nvSpPr>
            <p:cNvPr id="86054" name="Line 38"/>
            <p:cNvSpPr>
              <a:spLocks noChangeShapeType="1"/>
            </p:cNvSpPr>
            <p:nvPr/>
          </p:nvSpPr>
          <p:spPr bwMode="auto">
            <a:xfrm>
              <a:off x="4608" y="960"/>
              <a:ext cx="0" cy="3360"/>
            </a:xfrm>
            <a:prstGeom prst="line">
              <a:avLst/>
            </a:prstGeom>
            <a:noFill/>
            <a:ln w="9525">
              <a:solidFill>
                <a:srgbClr val="003300"/>
              </a:solidFill>
              <a:round/>
              <a:headEnd/>
              <a:tailEnd/>
            </a:ln>
            <a:effectLst/>
          </p:spPr>
          <p:txBody>
            <a:bodyPr/>
            <a:lstStyle/>
            <a:p>
              <a:endParaRPr lang="en-US"/>
            </a:p>
          </p:txBody>
        </p:sp>
        <p:sp>
          <p:nvSpPr>
            <p:cNvPr id="86055" name="Line 39"/>
            <p:cNvSpPr>
              <a:spLocks noChangeShapeType="1"/>
            </p:cNvSpPr>
            <p:nvPr/>
          </p:nvSpPr>
          <p:spPr bwMode="auto">
            <a:xfrm>
              <a:off x="4752" y="960"/>
              <a:ext cx="0" cy="3360"/>
            </a:xfrm>
            <a:prstGeom prst="line">
              <a:avLst/>
            </a:prstGeom>
            <a:noFill/>
            <a:ln w="9525">
              <a:solidFill>
                <a:srgbClr val="003300"/>
              </a:solidFill>
              <a:round/>
              <a:headEnd/>
              <a:tailEnd/>
            </a:ln>
            <a:effectLst/>
          </p:spPr>
          <p:txBody>
            <a:bodyPr/>
            <a:lstStyle/>
            <a:p>
              <a:endParaRPr lang="en-US"/>
            </a:p>
          </p:txBody>
        </p:sp>
        <p:sp>
          <p:nvSpPr>
            <p:cNvPr id="86056" name="Line 40"/>
            <p:cNvSpPr>
              <a:spLocks noChangeShapeType="1"/>
            </p:cNvSpPr>
            <p:nvPr/>
          </p:nvSpPr>
          <p:spPr bwMode="auto">
            <a:xfrm>
              <a:off x="4896" y="960"/>
              <a:ext cx="0" cy="3360"/>
            </a:xfrm>
            <a:prstGeom prst="line">
              <a:avLst/>
            </a:prstGeom>
            <a:noFill/>
            <a:ln w="9525">
              <a:solidFill>
                <a:srgbClr val="003300"/>
              </a:solidFill>
              <a:round/>
              <a:headEnd/>
              <a:tailEnd/>
            </a:ln>
            <a:effectLst/>
          </p:spPr>
          <p:txBody>
            <a:bodyPr/>
            <a:lstStyle/>
            <a:p>
              <a:endParaRPr lang="en-US"/>
            </a:p>
          </p:txBody>
        </p:sp>
        <p:sp>
          <p:nvSpPr>
            <p:cNvPr id="86057" name="Line 41"/>
            <p:cNvSpPr>
              <a:spLocks noChangeShapeType="1"/>
            </p:cNvSpPr>
            <p:nvPr/>
          </p:nvSpPr>
          <p:spPr bwMode="auto">
            <a:xfrm>
              <a:off x="5040" y="960"/>
              <a:ext cx="0" cy="3360"/>
            </a:xfrm>
            <a:prstGeom prst="line">
              <a:avLst/>
            </a:prstGeom>
            <a:noFill/>
            <a:ln w="9525">
              <a:solidFill>
                <a:srgbClr val="003300"/>
              </a:solidFill>
              <a:round/>
              <a:headEnd/>
              <a:tailEnd/>
            </a:ln>
            <a:effectLst/>
          </p:spPr>
          <p:txBody>
            <a:bodyPr/>
            <a:lstStyle/>
            <a:p>
              <a:endParaRPr lang="en-US"/>
            </a:p>
          </p:txBody>
        </p:sp>
        <p:sp>
          <p:nvSpPr>
            <p:cNvPr id="86058" name="Line 42"/>
            <p:cNvSpPr>
              <a:spLocks noChangeShapeType="1"/>
            </p:cNvSpPr>
            <p:nvPr/>
          </p:nvSpPr>
          <p:spPr bwMode="auto">
            <a:xfrm>
              <a:off x="5184" y="960"/>
              <a:ext cx="0" cy="3360"/>
            </a:xfrm>
            <a:prstGeom prst="line">
              <a:avLst/>
            </a:prstGeom>
            <a:noFill/>
            <a:ln w="9525">
              <a:solidFill>
                <a:srgbClr val="003300"/>
              </a:solidFill>
              <a:round/>
              <a:headEnd/>
              <a:tailEnd/>
            </a:ln>
            <a:effectLst/>
          </p:spPr>
          <p:txBody>
            <a:bodyPr/>
            <a:lstStyle/>
            <a:p>
              <a:endParaRPr lang="en-US"/>
            </a:p>
          </p:txBody>
        </p:sp>
        <p:sp>
          <p:nvSpPr>
            <p:cNvPr id="86059" name="Line 43"/>
            <p:cNvSpPr>
              <a:spLocks noChangeShapeType="1"/>
            </p:cNvSpPr>
            <p:nvPr/>
          </p:nvSpPr>
          <p:spPr bwMode="auto">
            <a:xfrm>
              <a:off x="5328" y="960"/>
              <a:ext cx="0" cy="3360"/>
            </a:xfrm>
            <a:prstGeom prst="line">
              <a:avLst/>
            </a:prstGeom>
            <a:noFill/>
            <a:ln w="9525">
              <a:solidFill>
                <a:srgbClr val="003300"/>
              </a:solidFill>
              <a:round/>
              <a:headEnd/>
              <a:tailEnd/>
            </a:ln>
            <a:effectLst/>
          </p:spPr>
          <p:txBody>
            <a:bodyPr/>
            <a:lstStyle/>
            <a:p>
              <a:endParaRPr lang="en-US"/>
            </a:p>
          </p:txBody>
        </p:sp>
        <p:sp>
          <p:nvSpPr>
            <p:cNvPr id="86060" name="Line 44"/>
            <p:cNvSpPr>
              <a:spLocks noChangeShapeType="1"/>
            </p:cNvSpPr>
            <p:nvPr/>
          </p:nvSpPr>
          <p:spPr bwMode="auto">
            <a:xfrm>
              <a:off x="5472" y="960"/>
              <a:ext cx="0" cy="3360"/>
            </a:xfrm>
            <a:prstGeom prst="line">
              <a:avLst/>
            </a:prstGeom>
            <a:noFill/>
            <a:ln w="9525">
              <a:solidFill>
                <a:srgbClr val="003300"/>
              </a:solidFill>
              <a:round/>
              <a:headEnd/>
              <a:tailEnd/>
            </a:ln>
            <a:effectLst/>
          </p:spPr>
          <p:txBody>
            <a:bodyPr/>
            <a:lstStyle/>
            <a:p>
              <a:endParaRPr lang="en-US"/>
            </a:p>
          </p:txBody>
        </p:sp>
        <p:sp>
          <p:nvSpPr>
            <p:cNvPr id="86061" name="Line 45"/>
            <p:cNvSpPr>
              <a:spLocks noChangeShapeType="1"/>
            </p:cNvSpPr>
            <p:nvPr/>
          </p:nvSpPr>
          <p:spPr bwMode="auto">
            <a:xfrm>
              <a:off x="5472" y="960"/>
              <a:ext cx="0" cy="3360"/>
            </a:xfrm>
            <a:prstGeom prst="line">
              <a:avLst/>
            </a:prstGeom>
            <a:noFill/>
            <a:ln w="9525">
              <a:solidFill>
                <a:srgbClr val="003300"/>
              </a:solidFill>
              <a:round/>
              <a:headEnd/>
              <a:tailEnd/>
            </a:ln>
            <a:effectLst/>
          </p:spPr>
          <p:txBody>
            <a:bodyPr/>
            <a:lstStyle/>
            <a:p>
              <a:endParaRPr lang="en-US"/>
            </a:p>
          </p:txBody>
        </p:sp>
        <p:sp>
          <p:nvSpPr>
            <p:cNvPr id="86062" name="Line 46"/>
            <p:cNvSpPr>
              <a:spLocks noChangeShapeType="1"/>
            </p:cNvSpPr>
            <p:nvPr/>
          </p:nvSpPr>
          <p:spPr bwMode="auto">
            <a:xfrm>
              <a:off x="5616" y="960"/>
              <a:ext cx="0" cy="3360"/>
            </a:xfrm>
            <a:prstGeom prst="line">
              <a:avLst/>
            </a:prstGeom>
            <a:noFill/>
            <a:ln w="9525">
              <a:solidFill>
                <a:srgbClr val="003300"/>
              </a:solidFill>
              <a:round/>
              <a:headEnd/>
              <a:tailEnd/>
            </a:ln>
            <a:effectLst/>
          </p:spPr>
          <p:txBody>
            <a:bodyPr/>
            <a:lstStyle/>
            <a:p>
              <a:endParaRPr lang="en-US"/>
            </a:p>
          </p:txBody>
        </p:sp>
        <p:sp>
          <p:nvSpPr>
            <p:cNvPr id="86063" name="Line 47"/>
            <p:cNvSpPr>
              <a:spLocks noChangeShapeType="1"/>
            </p:cNvSpPr>
            <p:nvPr/>
          </p:nvSpPr>
          <p:spPr bwMode="auto">
            <a:xfrm>
              <a:off x="5760" y="960"/>
              <a:ext cx="0" cy="3360"/>
            </a:xfrm>
            <a:prstGeom prst="line">
              <a:avLst/>
            </a:prstGeom>
            <a:noFill/>
            <a:ln w="9525">
              <a:solidFill>
                <a:srgbClr val="003300"/>
              </a:solidFill>
              <a:round/>
              <a:headEnd/>
              <a:tailEnd/>
            </a:ln>
            <a:effectLst/>
          </p:spPr>
          <p:txBody>
            <a:bodyPr/>
            <a:lstStyle/>
            <a:p>
              <a:endParaRPr lang="en-US"/>
            </a:p>
          </p:txBody>
        </p:sp>
        <p:sp>
          <p:nvSpPr>
            <p:cNvPr id="86064" name="Line 48"/>
            <p:cNvSpPr>
              <a:spLocks noChangeShapeType="1"/>
            </p:cNvSpPr>
            <p:nvPr/>
          </p:nvSpPr>
          <p:spPr bwMode="auto">
            <a:xfrm>
              <a:off x="144" y="960"/>
              <a:ext cx="0" cy="3360"/>
            </a:xfrm>
            <a:prstGeom prst="line">
              <a:avLst/>
            </a:prstGeom>
            <a:noFill/>
            <a:ln w="9525">
              <a:solidFill>
                <a:srgbClr val="003300"/>
              </a:solidFill>
              <a:round/>
              <a:headEnd/>
              <a:tailEnd/>
            </a:ln>
            <a:effectLst/>
          </p:spPr>
          <p:txBody>
            <a:bodyPr/>
            <a:lstStyle/>
            <a:p>
              <a:endParaRPr lang="en-US"/>
            </a:p>
          </p:txBody>
        </p:sp>
        <p:sp>
          <p:nvSpPr>
            <p:cNvPr id="86065" name="Line 49"/>
            <p:cNvSpPr>
              <a:spLocks noChangeShapeType="1"/>
            </p:cNvSpPr>
            <p:nvPr/>
          </p:nvSpPr>
          <p:spPr bwMode="auto">
            <a:xfrm>
              <a:off x="0" y="960"/>
              <a:ext cx="0" cy="3360"/>
            </a:xfrm>
            <a:prstGeom prst="line">
              <a:avLst/>
            </a:prstGeom>
            <a:noFill/>
            <a:ln w="9525">
              <a:solidFill>
                <a:srgbClr val="003300"/>
              </a:solidFill>
              <a:round/>
              <a:headEnd/>
              <a:tailEnd/>
            </a:ln>
            <a:effectLst/>
          </p:spPr>
          <p:txBody>
            <a:bodyPr/>
            <a:lstStyle/>
            <a:p>
              <a:endParaRPr lang="en-US"/>
            </a:p>
          </p:txBody>
        </p:sp>
      </p:grpSp>
      <p:grpSp>
        <p:nvGrpSpPr>
          <p:cNvPr id="3" name="Group 50"/>
          <p:cNvGrpSpPr>
            <a:grpSpLocks/>
          </p:cNvGrpSpPr>
          <p:nvPr/>
        </p:nvGrpSpPr>
        <p:grpSpPr bwMode="auto">
          <a:xfrm>
            <a:off x="0" y="1524000"/>
            <a:ext cx="9144000" cy="5257800"/>
            <a:chOff x="1295" y="1007"/>
            <a:chExt cx="3361" cy="3312"/>
          </a:xfrm>
        </p:grpSpPr>
        <p:sp>
          <p:nvSpPr>
            <p:cNvPr id="86067" name="Line 51"/>
            <p:cNvSpPr>
              <a:spLocks noChangeShapeType="1"/>
            </p:cNvSpPr>
            <p:nvPr/>
          </p:nvSpPr>
          <p:spPr bwMode="auto">
            <a:xfrm rot="16200000">
              <a:off x="2976" y="2639"/>
              <a:ext cx="0" cy="3360"/>
            </a:xfrm>
            <a:prstGeom prst="line">
              <a:avLst/>
            </a:prstGeom>
            <a:noFill/>
            <a:ln w="9525">
              <a:solidFill>
                <a:srgbClr val="003300"/>
              </a:solidFill>
              <a:round/>
              <a:headEnd/>
              <a:tailEnd/>
            </a:ln>
            <a:effectLst/>
          </p:spPr>
          <p:txBody>
            <a:bodyPr/>
            <a:lstStyle/>
            <a:p>
              <a:endParaRPr lang="en-US"/>
            </a:p>
          </p:txBody>
        </p:sp>
        <p:sp>
          <p:nvSpPr>
            <p:cNvPr id="86068" name="Line 52"/>
            <p:cNvSpPr>
              <a:spLocks noChangeShapeType="1"/>
            </p:cNvSpPr>
            <p:nvPr/>
          </p:nvSpPr>
          <p:spPr bwMode="auto">
            <a:xfrm rot="16200000">
              <a:off x="2976" y="2495"/>
              <a:ext cx="0" cy="3360"/>
            </a:xfrm>
            <a:prstGeom prst="line">
              <a:avLst/>
            </a:prstGeom>
            <a:noFill/>
            <a:ln w="9525">
              <a:solidFill>
                <a:srgbClr val="003300"/>
              </a:solidFill>
              <a:round/>
              <a:headEnd/>
              <a:tailEnd/>
            </a:ln>
            <a:effectLst/>
          </p:spPr>
          <p:txBody>
            <a:bodyPr/>
            <a:lstStyle/>
            <a:p>
              <a:endParaRPr lang="en-US"/>
            </a:p>
          </p:txBody>
        </p:sp>
        <p:sp>
          <p:nvSpPr>
            <p:cNvPr id="86069" name="Line 53"/>
            <p:cNvSpPr>
              <a:spLocks noChangeShapeType="1"/>
            </p:cNvSpPr>
            <p:nvPr/>
          </p:nvSpPr>
          <p:spPr bwMode="auto">
            <a:xfrm rot="16200000">
              <a:off x="2976" y="2351"/>
              <a:ext cx="0" cy="3360"/>
            </a:xfrm>
            <a:prstGeom prst="line">
              <a:avLst/>
            </a:prstGeom>
            <a:noFill/>
            <a:ln w="9525">
              <a:solidFill>
                <a:srgbClr val="003300"/>
              </a:solidFill>
              <a:round/>
              <a:headEnd/>
              <a:tailEnd/>
            </a:ln>
            <a:effectLst/>
          </p:spPr>
          <p:txBody>
            <a:bodyPr/>
            <a:lstStyle/>
            <a:p>
              <a:endParaRPr lang="en-US"/>
            </a:p>
          </p:txBody>
        </p:sp>
        <p:sp>
          <p:nvSpPr>
            <p:cNvPr id="86070" name="Line 54"/>
            <p:cNvSpPr>
              <a:spLocks noChangeShapeType="1"/>
            </p:cNvSpPr>
            <p:nvPr/>
          </p:nvSpPr>
          <p:spPr bwMode="auto">
            <a:xfrm rot="16200000">
              <a:off x="2976" y="2207"/>
              <a:ext cx="0" cy="3360"/>
            </a:xfrm>
            <a:prstGeom prst="line">
              <a:avLst/>
            </a:prstGeom>
            <a:noFill/>
            <a:ln w="9525">
              <a:solidFill>
                <a:srgbClr val="003300"/>
              </a:solidFill>
              <a:round/>
              <a:headEnd/>
              <a:tailEnd/>
            </a:ln>
            <a:effectLst/>
          </p:spPr>
          <p:txBody>
            <a:bodyPr/>
            <a:lstStyle/>
            <a:p>
              <a:endParaRPr lang="en-US"/>
            </a:p>
          </p:txBody>
        </p:sp>
        <p:sp>
          <p:nvSpPr>
            <p:cNvPr id="86071" name="Line 55"/>
            <p:cNvSpPr>
              <a:spLocks noChangeShapeType="1"/>
            </p:cNvSpPr>
            <p:nvPr/>
          </p:nvSpPr>
          <p:spPr bwMode="auto">
            <a:xfrm rot="16200000">
              <a:off x="2976" y="2063"/>
              <a:ext cx="0" cy="3360"/>
            </a:xfrm>
            <a:prstGeom prst="line">
              <a:avLst/>
            </a:prstGeom>
            <a:noFill/>
            <a:ln w="9525">
              <a:solidFill>
                <a:srgbClr val="003300"/>
              </a:solidFill>
              <a:round/>
              <a:headEnd/>
              <a:tailEnd/>
            </a:ln>
            <a:effectLst/>
          </p:spPr>
          <p:txBody>
            <a:bodyPr/>
            <a:lstStyle/>
            <a:p>
              <a:endParaRPr lang="en-US"/>
            </a:p>
          </p:txBody>
        </p:sp>
        <p:sp>
          <p:nvSpPr>
            <p:cNvPr id="86072" name="Line 56"/>
            <p:cNvSpPr>
              <a:spLocks noChangeShapeType="1"/>
            </p:cNvSpPr>
            <p:nvPr/>
          </p:nvSpPr>
          <p:spPr bwMode="auto">
            <a:xfrm rot="16200000">
              <a:off x="2976" y="1919"/>
              <a:ext cx="0" cy="3360"/>
            </a:xfrm>
            <a:prstGeom prst="line">
              <a:avLst/>
            </a:prstGeom>
            <a:noFill/>
            <a:ln w="9525">
              <a:solidFill>
                <a:srgbClr val="003300"/>
              </a:solidFill>
              <a:round/>
              <a:headEnd/>
              <a:tailEnd/>
            </a:ln>
            <a:effectLst/>
          </p:spPr>
          <p:txBody>
            <a:bodyPr/>
            <a:lstStyle/>
            <a:p>
              <a:endParaRPr lang="en-US"/>
            </a:p>
          </p:txBody>
        </p:sp>
        <p:sp>
          <p:nvSpPr>
            <p:cNvPr id="86073" name="Line 57"/>
            <p:cNvSpPr>
              <a:spLocks noChangeShapeType="1"/>
            </p:cNvSpPr>
            <p:nvPr/>
          </p:nvSpPr>
          <p:spPr bwMode="auto">
            <a:xfrm rot="16200000">
              <a:off x="2976" y="1775"/>
              <a:ext cx="0" cy="3360"/>
            </a:xfrm>
            <a:prstGeom prst="line">
              <a:avLst/>
            </a:prstGeom>
            <a:noFill/>
            <a:ln w="9525">
              <a:solidFill>
                <a:srgbClr val="003300"/>
              </a:solidFill>
              <a:round/>
              <a:headEnd/>
              <a:tailEnd/>
            </a:ln>
            <a:effectLst/>
          </p:spPr>
          <p:txBody>
            <a:bodyPr/>
            <a:lstStyle/>
            <a:p>
              <a:endParaRPr lang="en-US"/>
            </a:p>
          </p:txBody>
        </p:sp>
        <p:sp>
          <p:nvSpPr>
            <p:cNvPr id="86074" name="Line 58"/>
            <p:cNvSpPr>
              <a:spLocks noChangeShapeType="1"/>
            </p:cNvSpPr>
            <p:nvPr/>
          </p:nvSpPr>
          <p:spPr bwMode="auto">
            <a:xfrm rot="16200000">
              <a:off x="2976" y="1631"/>
              <a:ext cx="0" cy="3360"/>
            </a:xfrm>
            <a:prstGeom prst="line">
              <a:avLst/>
            </a:prstGeom>
            <a:noFill/>
            <a:ln w="9525">
              <a:solidFill>
                <a:srgbClr val="003300"/>
              </a:solidFill>
              <a:round/>
              <a:headEnd/>
              <a:tailEnd/>
            </a:ln>
            <a:effectLst/>
          </p:spPr>
          <p:txBody>
            <a:bodyPr/>
            <a:lstStyle/>
            <a:p>
              <a:endParaRPr lang="en-US"/>
            </a:p>
          </p:txBody>
        </p:sp>
        <p:sp>
          <p:nvSpPr>
            <p:cNvPr id="86075" name="Line 59"/>
            <p:cNvSpPr>
              <a:spLocks noChangeShapeType="1"/>
            </p:cNvSpPr>
            <p:nvPr/>
          </p:nvSpPr>
          <p:spPr bwMode="auto">
            <a:xfrm rot="16200000">
              <a:off x="2976" y="1487"/>
              <a:ext cx="0" cy="3360"/>
            </a:xfrm>
            <a:prstGeom prst="line">
              <a:avLst/>
            </a:prstGeom>
            <a:noFill/>
            <a:ln w="9525">
              <a:solidFill>
                <a:srgbClr val="003300"/>
              </a:solidFill>
              <a:round/>
              <a:headEnd/>
              <a:tailEnd/>
            </a:ln>
            <a:effectLst/>
          </p:spPr>
          <p:txBody>
            <a:bodyPr/>
            <a:lstStyle/>
            <a:p>
              <a:endParaRPr lang="en-US"/>
            </a:p>
          </p:txBody>
        </p:sp>
        <p:sp>
          <p:nvSpPr>
            <p:cNvPr id="86076" name="Line 60"/>
            <p:cNvSpPr>
              <a:spLocks noChangeShapeType="1"/>
            </p:cNvSpPr>
            <p:nvPr/>
          </p:nvSpPr>
          <p:spPr bwMode="auto">
            <a:xfrm rot="16200000">
              <a:off x="2976" y="1343"/>
              <a:ext cx="0" cy="3360"/>
            </a:xfrm>
            <a:prstGeom prst="line">
              <a:avLst/>
            </a:prstGeom>
            <a:noFill/>
            <a:ln w="9525">
              <a:solidFill>
                <a:srgbClr val="003300"/>
              </a:solidFill>
              <a:round/>
              <a:headEnd/>
              <a:tailEnd/>
            </a:ln>
            <a:effectLst/>
          </p:spPr>
          <p:txBody>
            <a:bodyPr/>
            <a:lstStyle/>
            <a:p>
              <a:endParaRPr lang="en-US"/>
            </a:p>
          </p:txBody>
        </p:sp>
        <p:sp>
          <p:nvSpPr>
            <p:cNvPr id="86077" name="Line 61"/>
            <p:cNvSpPr>
              <a:spLocks noChangeShapeType="1"/>
            </p:cNvSpPr>
            <p:nvPr/>
          </p:nvSpPr>
          <p:spPr bwMode="auto">
            <a:xfrm rot="16200000">
              <a:off x="2976" y="1343"/>
              <a:ext cx="0" cy="3360"/>
            </a:xfrm>
            <a:prstGeom prst="line">
              <a:avLst/>
            </a:prstGeom>
            <a:noFill/>
            <a:ln w="9525">
              <a:solidFill>
                <a:srgbClr val="003300"/>
              </a:solidFill>
              <a:round/>
              <a:headEnd/>
              <a:tailEnd/>
            </a:ln>
            <a:effectLst/>
          </p:spPr>
          <p:txBody>
            <a:bodyPr/>
            <a:lstStyle/>
            <a:p>
              <a:endParaRPr lang="en-US"/>
            </a:p>
          </p:txBody>
        </p:sp>
        <p:sp>
          <p:nvSpPr>
            <p:cNvPr id="86078" name="Line 62"/>
            <p:cNvSpPr>
              <a:spLocks noChangeShapeType="1"/>
            </p:cNvSpPr>
            <p:nvPr/>
          </p:nvSpPr>
          <p:spPr bwMode="auto">
            <a:xfrm rot="16200000">
              <a:off x="2976" y="1199"/>
              <a:ext cx="0" cy="3360"/>
            </a:xfrm>
            <a:prstGeom prst="line">
              <a:avLst/>
            </a:prstGeom>
            <a:noFill/>
            <a:ln w="9525">
              <a:solidFill>
                <a:srgbClr val="003300"/>
              </a:solidFill>
              <a:round/>
              <a:headEnd/>
              <a:tailEnd/>
            </a:ln>
            <a:effectLst/>
          </p:spPr>
          <p:txBody>
            <a:bodyPr/>
            <a:lstStyle/>
            <a:p>
              <a:endParaRPr lang="en-US"/>
            </a:p>
          </p:txBody>
        </p:sp>
        <p:sp>
          <p:nvSpPr>
            <p:cNvPr id="86079" name="Line 63"/>
            <p:cNvSpPr>
              <a:spLocks noChangeShapeType="1"/>
            </p:cNvSpPr>
            <p:nvPr/>
          </p:nvSpPr>
          <p:spPr bwMode="auto">
            <a:xfrm rot="16200000">
              <a:off x="2976" y="1056"/>
              <a:ext cx="0" cy="3360"/>
            </a:xfrm>
            <a:prstGeom prst="line">
              <a:avLst/>
            </a:prstGeom>
            <a:noFill/>
            <a:ln w="9525">
              <a:solidFill>
                <a:srgbClr val="003300"/>
              </a:solidFill>
              <a:round/>
              <a:headEnd/>
              <a:tailEnd/>
            </a:ln>
            <a:effectLst/>
          </p:spPr>
          <p:txBody>
            <a:bodyPr/>
            <a:lstStyle/>
            <a:p>
              <a:endParaRPr lang="en-US"/>
            </a:p>
          </p:txBody>
        </p:sp>
        <p:sp>
          <p:nvSpPr>
            <p:cNvPr id="86080" name="Line 64"/>
            <p:cNvSpPr>
              <a:spLocks noChangeShapeType="1"/>
            </p:cNvSpPr>
            <p:nvPr/>
          </p:nvSpPr>
          <p:spPr bwMode="auto">
            <a:xfrm rot="16200000">
              <a:off x="2976" y="911"/>
              <a:ext cx="0" cy="3360"/>
            </a:xfrm>
            <a:prstGeom prst="line">
              <a:avLst/>
            </a:prstGeom>
            <a:noFill/>
            <a:ln w="9525">
              <a:solidFill>
                <a:srgbClr val="003300"/>
              </a:solidFill>
              <a:round/>
              <a:headEnd/>
              <a:tailEnd/>
            </a:ln>
            <a:effectLst/>
          </p:spPr>
          <p:txBody>
            <a:bodyPr/>
            <a:lstStyle/>
            <a:p>
              <a:endParaRPr lang="en-US"/>
            </a:p>
          </p:txBody>
        </p:sp>
        <p:sp>
          <p:nvSpPr>
            <p:cNvPr id="86081" name="Line 65"/>
            <p:cNvSpPr>
              <a:spLocks noChangeShapeType="1"/>
            </p:cNvSpPr>
            <p:nvPr/>
          </p:nvSpPr>
          <p:spPr bwMode="auto">
            <a:xfrm rot="16200000">
              <a:off x="2976" y="767"/>
              <a:ext cx="0" cy="3360"/>
            </a:xfrm>
            <a:prstGeom prst="line">
              <a:avLst/>
            </a:prstGeom>
            <a:noFill/>
            <a:ln w="9525">
              <a:solidFill>
                <a:srgbClr val="003300"/>
              </a:solidFill>
              <a:round/>
              <a:headEnd/>
              <a:tailEnd/>
            </a:ln>
            <a:effectLst/>
          </p:spPr>
          <p:txBody>
            <a:bodyPr/>
            <a:lstStyle/>
            <a:p>
              <a:endParaRPr lang="en-US"/>
            </a:p>
          </p:txBody>
        </p:sp>
        <p:sp>
          <p:nvSpPr>
            <p:cNvPr id="86082" name="Line 66"/>
            <p:cNvSpPr>
              <a:spLocks noChangeShapeType="1"/>
            </p:cNvSpPr>
            <p:nvPr/>
          </p:nvSpPr>
          <p:spPr bwMode="auto">
            <a:xfrm rot="16200000">
              <a:off x="2976" y="623"/>
              <a:ext cx="0" cy="3360"/>
            </a:xfrm>
            <a:prstGeom prst="line">
              <a:avLst/>
            </a:prstGeom>
            <a:noFill/>
            <a:ln w="9525">
              <a:solidFill>
                <a:srgbClr val="003300"/>
              </a:solidFill>
              <a:round/>
              <a:headEnd/>
              <a:tailEnd/>
            </a:ln>
            <a:effectLst/>
          </p:spPr>
          <p:txBody>
            <a:bodyPr/>
            <a:lstStyle/>
            <a:p>
              <a:endParaRPr lang="en-US"/>
            </a:p>
          </p:txBody>
        </p:sp>
        <p:sp>
          <p:nvSpPr>
            <p:cNvPr id="86083" name="Line 67"/>
            <p:cNvSpPr>
              <a:spLocks noChangeShapeType="1"/>
            </p:cNvSpPr>
            <p:nvPr/>
          </p:nvSpPr>
          <p:spPr bwMode="auto">
            <a:xfrm rot="16200000">
              <a:off x="2976" y="767"/>
              <a:ext cx="0" cy="3360"/>
            </a:xfrm>
            <a:prstGeom prst="line">
              <a:avLst/>
            </a:prstGeom>
            <a:noFill/>
            <a:ln w="9525">
              <a:solidFill>
                <a:srgbClr val="003300"/>
              </a:solidFill>
              <a:round/>
              <a:headEnd/>
              <a:tailEnd/>
            </a:ln>
            <a:effectLst/>
          </p:spPr>
          <p:txBody>
            <a:bodyPr/>
            <a:lstStyle/>
            <a:p>
              <a:endParaRPr lang="en-US"/>
            </a:p>
          </p:txBody>
        </p:sp>
        <p:sp>
          <p:nvSpPr>
            <p:cNvPr id="86084" name="Line 68"/>
            <p:cNvSpPr>
              <a:spLocks noChangeShapeType="1"/>
            </p:cNvSpPr>
            <p:nvPr/>
          </p:nvSpPr>
          <p:spPr bwMode="auto">
            <a:xfrm rot="16200000">
              <a:off x="2976" y="623"/>
              <a:ext cx="0" cy="3360"/>
            </a:xfrm>
            <a:prstGeom prst="line">
              <a:avLst/>
            </a:prstGeom>
            <a:noFill/>
            <a:ln w="9525">
              <a:solidFill>
                <a:srgbClr val="003300"/>
              </a:solidFill>
              <a:round/>
              <a:headEnd/>
              <a:tailEnd/>
            </a:ln>
            <a:effectLst/>
          </p:spPr>
          <p:txBody>
            <a:bodyPr/>
            <a:lstStyle/>
            <a:p>
              <a:endParaRPr lang="en-US"/>
            </a:p>
          </p:txBody>
        </p:sp>
        <p:sp>
          <p:nvSpPr>
            <p:cNvPr id="86085" name="Line 69"/>
            <p:cNvSpPr>
              <a:spLocks noChangeShapeType="1"/>
            </p:cNvSpPr>
            <p:nvPr/>
          </p:nvSpPr>
          <p:spPr bwMode="auto">
            <a:xfrm rot="16200000">
              <a:off x="2976" y="479"/>
              <a:ext cx="0" cy="3360"/>
            </a:xfrm>
            <a:prstGeom prst="line">
              <a:avLst/>
            </a:prstGeom>
            <a:noFill/>
            <a:ln w="9525">
              <a:solidFill>
                <a:srgbClr val="003300"/>
              </a:solidFill>
              <a:round/>
              <a:headEnd/>
              <a:tailEnd/>
            </a:ln>
            <a:effectLst/>
          </p:spPr>
          <p:txBody>
            <a:bodyPr/>
            <a:lstStyle/>
            <a:p>
              <a:endParaRPr lang="en-US"/>
            </a:p>
          </p:txBody>
        </p:sp>
        <p:sp>
          <p:nvSpPr>
            <p:cNvPr id="86086" name="Line 70"/>
            <p:cNvSpPr>
              <a:spLocks noChangeShapeType="1"/>
            </p:cNvSpPr>
            <p:nvPr/>
          </p:nvSpPr>
          <p:spPr bwMode="auto">
            <a:xfrm rot="16200000">
              <a:off x="2976" y="335"/>
              <a:ext cx="0" cy="3360"/>
            </a:xfrm>
            <a:prstGeom prst="line">
              <a:avLst/>
            </a:prstGeom>
            <a:noFill/>
            <a:ln w="9525">
              <a:solidFill>
                <a:srgbClr val="003300"/>
              </a:solidFill>
              <a:round/>
              <a:headEnd/>
              <a:tailEnd/>
            </a:ln>
            <a:effectLst/>
          </p:spPr>
          <p:txBody>
            <a:bodyPr/>
            <a:lstStyle/>
            <a:p>
              <a:endParaRPr lang="en-US"/>
            </a:p>
          </p:txBody>
        </p:sp>
        <p:sp>
          <p:nvSpPr>
            <p:cNvPr id="86087" name="Line 71"/>
            <p:cNvSpPr>
              <a:spLocks noChangeShapeType="1"/>
            </p:cNvSpPr>
            <p:nvPr/>
          </p:nvSpPr>
          <p:spPr bwMode="auto">
            <a:xfrm rot="16200000">
              <a:off x="2975" y="191"/>
              <a:ext cx="0" cy="3360"/>
            </a:xfrm>
            <a:prstGeom prst="line">
              <a:avLst/>
            </a:prstGeom>
            <a:noFill/>
            <a:ln w="9525">
              <a:solidFill>
                <a:srgbClr val="003300"/>
              </a:solidFill>
              <a:round/>
              <a:headEnd/>
              <a:tailEnd/>
            </a:ln>
            <a:effectLst/>
          </p:spPr>
          <p:txBody>
            <a:bodyPr/>
            <a:lstStyle/>
            <a:p>
              <a:endParaRPr lang="en-US"/>
            </a:p>
          </p:txBody>
        </p:sp>
        <p:sp>
          <p:nvSpPr>
            <p:cNvPr id="86088" name="Line 72"/>
            <p:cNvSpPr>
              <a:spLocks noChangeShapeType="1"/>
            </p:cNvSpPr>
            <p:nvPr/>
          </p:nvSpPr>
          <p:spPr bwMode="auto">
            <a:xfrm rot="16200000">
              <a:off x="2975" y="47"/>
              <a:ext cx="0" cy="3360"/>
            </a:xfrm>
            <a:prstGeom prst="line">
              <a:avLst/>
            </a:prstGeom>
            <a:noFill/>
            <a:ln w="9525">
              <a:solidFill>
                <a:srgbClr val="003300"/>
              </a:solidFill>
              <a:round/>
              <a:headEnd/>
              <a:tailEnd/>
            </a:ln>
            <a:effectLst/>
          </p:spPr>
          <p:txBody>
            <a:bodyPr/>
            <a:lstStyle/>
            <a:p>
              <a:endParaRPr lang="en-US"/>
            </a:p>
          </p:txBody>
        </p:sp>
        <p:sp>
          <p:nvSpPr>
            <p:cNvPr id="86089" name="Line 73"/>
            <p:cNvSpPr>
              <a:spLocks noChangeShapeType="1"/>
            </p:cNvSpPr>
            <p:nvPr/>
          </p:nvSpPr>
          <p:spPr bwMode="auto">
            <a:xfrm rot="16200000">
              <a:off x="2975" y="47"/>
              <a:ext cx="0" cy="3360"/>
            </a:xfrm>
            <a:prstGeom prst="line">
              <a:avLst/>
            </a:prstGeom>
            <a:noFill/>
            <a:ln w="9525">
              <a:solidFill>
                <a:srgbClr val="003300"/>
              </a:solidFill>
              <a:round/>
              <a:headEnd/>
              <a:tailEnd/>
            </a:ln>
            <a:effectLst/>
          </p:spPr>
          <p:txBody>
            <a:bodyPr/>
            <a:lstStyle/>
            <a:p>
              <a:endParaRPr lang="en-US"/>
            </a:p>
          </p:txBody>
        </p:sp>
        <p:sp>
          <p:nvSpPr>
            <p:cNvPr id="86090" name="Line 74"/>
            <p:cNvSpPr>
              <a:spLocks noChangeShapeType="1"/>
            </p:cNvSpPr>
            <p:nvPr/>
          </p:nvSpPr>
          <p:spPr bwMode="auto">
            <a:xfrm rot="16200000">
              <a:off x="2975" y="-97"/>
              <a:ext cx="0" cy="3360"/>
            </a:xfrm>
            <a:prstGeom prst="line">
              <a:avLst/>
            </a:prstGeom>
            <a:noFill/>
            <a:ln w="9525">
              <a:solidFill>
                <a:srgbClr val="003300"/>
              </a:solidFill>
              <a:round/>
              <a:headEnd/>
              <a:tailEnd/>
            </a:ln>
            <a:effectLst/>
          </p:spPr>
          <p:txBody>
            <a:bodyPr/>
            <a:lstStyle/>
            <a:p>
              <a:endParaRPr lang="en-US"/>
            </a:p>
          </p:txBody>
        </p:sp>
        <p:sp>
          <p:nvSpPr>
            <p:cNvPr id="86091" name="Line 75"/>
            <p:cNvSpPr>
              <a:spLocks noChangeShapeType="1"/>
            </p:cNvSpPr>
            <p:nvPr/>
          </p:nvSpPr>
          <p:spPr bwMode="auto">
            <a:xfrm rot="16200000">
              <a:off x="2975" y="-241"/>
              <a:ext cx="0" cy="3360"/>
            </a:xfrm>
            <a:prstGeom prst="line">
              <a:avLst/>
            </a:prstGeom>
            <a:noFill/>
            <a:ln w="9525">
              <a:solidFill>
                <a:srgbClr val="003300"/>
              </a:solidFill>
              <a:round/>
              <a:headEnd/>
              <a:tailEnd/>
            </a:ln>
            <a:effectLst/>
          </p:spPr>
          <p:txBody>
            <a:bodyPr/>
            <a:lstStyle/>
            <a:p>
              <a:endParaRPr lang="en-US"/>
            </a:p>
          </p:txBody>
        </p:sp>
        <p:sp>
          <p:nvSpPr>
            <p:cNvPr id="86092" name="Line 76"/>
            <p:cNvSpPr>
              <a:spLocks noChangeShapeType="1"/>
            </p:cNvSpPr>
            <p:nvPr/>
          </p:nvSpPr>
          <p:spPr bwMode="auto">
            <a:xfrm rot="16200000">
              <a:off x="2975" y="-385"/>
              <a:ext cx="0" cy="3360"/>
            </a:xfrm>
            <a:prstGeom prst="line">
              <a:avLst/>
            </a:prstGeom>
            <a:noFill/>
            <a:ln w="9525">
              <a:solidFill>
                <a:srgbClr val="003300"/>
              </a:solidFill>
              <a:round/>
              <a:headEnd/>
              <a:tailEnd/>
            </a:ln>
            <a:effectLst/>
          </p:spPr>
          <p:txBody>
            <a:bodyPr/>
            <a:lstStyle/>
            <a:p>
              <a:endParaRPr lang="en-US"/>
            </a:p>
          </p:txBody>
        </p:sp>
        <p:sp>
          <p:nvSpPr>
            <p:cNvPr id="86093" name="Line 77"/>
            <p:cNvSpPr>
              <a:spLocks noChangeShapeType="1"/>
            </p:cNvSpPr>
            <p:nvPr/>
          </p:nvSpPr>
          <p:spPr bwMode="auto">
            <a:xfrm rot="16200000">
              <a:off x="2975" y="-529"/>
              <a:ext cx="0" cy="3360"/>
            </a:xfrm>
            <a:prstGeom prst="line">
              <a:avLst/>
            </a:prstGeom>
            <a:noFill/>
            <a:ln w="9525">
              <a:solidFill>
                <a:srgbClr val="003300"/>
              </a:solidFill>
              <a:round/>
              <a:headEnd/>
              <a:tailEnd/>
            </a:ln>
            <a:effectLst/>
          </p:spPr>
          <p:txBody>
            <a:bodyPr/>
            <a:lstStyle/>
            <a:p>
              <a:endParaRPr lang="en-US"/>
            </a:p>
          </p:txBody>
        </p:sp>
        <p:sp>
          <p:nvSpPr>
            <p:cNvPr id="86094" name="Line 78"/>
            <p:cNvSpPr>
              <a:spLocks noChangeShapeType="1"/>
            </p:cNvSpPr>
            <p:nvPr/>
          </p:nvSpPr>
          <p:spPr bwMode="auto">
            <a:xfrm rot="16200000">
              <a:off x="2975" y="-673"/>
              <a:ext cx="0" cy="3360"/>
            </a:xfrm>
            <a:prstGeom prst="line">
              <a:avLst/>
            </a:prstGeom>
            <a:noFill/>
            <a:ln w="9525">
              <a:solidFill>
                <a:srgbClr val="003300"/>
              </a:solidFill>
              <a:round/>
              <a:headEnd/>
              <a:tailEnd/>
            </a:ln>
            <a:effectLst/>
          </p:spPr>
          <p:txBody>
            <a:bodyPr/>
            <a:lstStyle/>
            <a:p>
              <a:endParaRPr lang="en-US"/>
            </a:p>
          </p:txBody>
        </p:sp>
      </p:grpSp>
      <p:sp>
        <p:nvSpPr>
          <p:cNvPr id="86095" name="AutoShape 79"/>
          <p:cNvSpPr>
            <a:spLocks noChangeArrowheads="1"/>
          </p:cNvSpPr>
          <p:nvPr/>
        </p:nvSpPr>
        <p:spPr bwMode="auto">
          <a:xfrm>
            <a:off x="5257800" y="5029200"/>
            <a:ext cx="3657600" cy="1616075"/>
          </a:xfrm>
          <a:prstGeom prst="roundRect">
            <a:avLst>
              <a:gd name="adj" fmla="val 16667"/>
            </a:avLst>
          </a:prstGeom>
          <a:gradFill rotWithShape="1">
            <a:gsLst>
              <a:gs pos="0">
                <a:srgbClr val="002200">
                  <a:alpha val="39999"/>
                </a:srgbClr>
              </a:gs>
              <a:gs pos="100000">
                <a:srgbClr val="002200">
                  <a:gamma/>
                  <a:shade val="46275"/>
                  <a:invGamma/>
                </a:srgbClr>
              </a:gs>
            </a:gsLst>
            <a:path path="shape">
              <a:fillToRect l="50000" t="50000" r="50000" b="50000"/>
            </a:path>
          </a:gradFill>
          <a:ln w="9525">
            <a:solidFill>
              <a:srgbClr val="66FF33"/>
            </a:solidFill>
            <a:round/>
            <a:headEnd/>
            <a:tailEnd/>
          </a:ln>
          <a:effectLst>
            <a:prstShdw prst="shdw17" dist="17961" dir="2700000">
              <a:srgbClr val="66FF33">
                <a:gamma/>
                <a:shade val="60000"/>
                <a:invGamma/>
              </a:srgbClr>
            </a:prstShdw>
          </a:effectLst>
        </p:spPr>
        <p:txBody>
          <a:bodyPr wrap="none" anchor="ctr"/>
          <a:lstStyle/>
          <a:p>
            <a:pPr algn="ctr" rtl="0">
              <a:lnSpc>
                <a:spcPct val="90000"/>
              </a:lnSpc>
            </a:pPr>
            <a:endParaRPr lang="en-US" sz="1800" b="1" dirty="0">
              <a:solidFill>
                <a:srgbClr val="CCFFCC"/>
              </a:solidFill>
            </a:endParaRPr>
          </a:p>
          <a:p>
            <a:pPr algn="ctr">
              <a:lnSpc>
                <a:spcPct val="90000"/>
              </a:lnSpc>
            </a:pPr>
            <a:r>
              <a:rPr lang="en-US" b="1" i="1" dirty="0" smtClean="0">
                <a:solidFill>
                  <a:srgbClr val="FFFF00"/>
                </a:solidFill>
                <a:cs typeface="Arial" charset="0"/>
              </a:rPr>
              <a:t>DR SYED SHAHID HABIB</a:t>
            </a:r>
          </a:p>
          <a:p>
            <a:pPr algn="ctr">
              <a:lnSpc>
                <a:spcPct val="90000"/>
              </a:lnSpc>
            </a:pPr>
            <a:r>
              <a:rPr lang="en-US" b="1" dirty="0" smtClean="0">
                <a:solidFill>
                  <a:srgbClr val="FFFF00"/>
                </a:solidFill>
                <a:cs typeface="Arial" charset="0"/>
              </a:rPr>
              <a:t>MBBS DSDM PGDCR FCPS</a:t>
            </a:r>
          </a:p>
          <a:p>
            <a:pPr algn="ctr">
              <a:lnSpc>
                <a:spcPct val="90000"/>
              </a:lnSpc>
            </a:pPr>
            <a:r>
              <a:rPr lang="en-US" b="1" dirty="0" smtClean="0">
                <a:solidFill>
                  <a:srgbClr val="FFFF00"/>
                </a:solidFill>
                <a:cs typeface="Arial" charset="0"/>
              </a:rPr>
              <a:t>Professor</a:t>
            </a:r>
          </a:p>
          <a:p>
            <a:pPr algn="ctr">
              <a:lnSpc>
                <a:spcPct val="90000"/>
              </a:lnSpc>
            </a:pPr>
            <a:r>
              <a:rPr lang="en-US" b="1" dirty="0" smtClean="0">
                <a:solidFill>
                  <a:srgbClr val="FFFF00"/>
                </a:solidFill>
                <a:cs typeface="Arial" charset="0"/>
              </a:rPr>
              <a:t>Dept. of Physiology</a:t>
            </a:r>
          </a:p>
          <a:p>
            <a:pPr algn="ctr">
              <a:lnSpc>
                <a:spcPct val="90000"/>
              </a:lnSpc>
            </a:pPr>
            <a:r>
              <a:rPr lang="en-US" b="1" dirty="0" smtClean="0">
                <a:solidFill>
                  <a:srgbClr val="FFFF00"/>
                </a:solidFill>
                <a:cs typeface="Arial" charset="0"/>
              </a:rPr>
              <a:t>College of Medicine &amp; KKUH</a:t>
            </a:r>
            <a:endParaRPr lang="en-US" sz="1800" b="1" dirty="0">
              <a:solidFill>
                <a:srgbClr val="CCFFCC"/>
              </a:solidFill>
            </a:endParaRPr>
          </a:p>
          <a:p>
            <a:pPr algn="ctr" rtl="0">
              <a:lnSpc>
                <a:spcPct val="90000"/>
              </a:lnSpc>
            </a:pPr>
            <a:endParaRPr lang="en-US" sz="1600" b="1" dirty="0">
              <a:solidFill>
                <a:srgbClr val="CCFFCC"/>
              </a:solidFill>
            </a:endParaRPr>
          </a:p>
        </p:txBody>
      </p:sp>
      <p:sp>
        <p:nvSpPr>
          <p:cNvPr id="86096" name="AutoShape 80"/>
          <p:cNvSpPr>
            <a:spLocks noChangeArrowheads="1"/>
          </p:cNvSpPr>
          <p:nvPr/>
        </p:nvSpPr>
        <p:spPr bwMode="auto">
          <a:xfrm>
            <a:off x="381000" y="533400"/>
            <a:ext cx="8382000" cy="1485900"/>
          </a:xfrm>
          <a:prstGeom prst="bevel">
            <a:avLst>
              <a:gd name="adj" fmla="val 12500"/>
            </a:avLst>
          </a:prstGeom>
          <a:gradFill rotWithShape="1">
            <a:gsLst>
              <a:gs pos="0">
                <a:srgbClr val="003300">
                  <a:gamma/>
                  <a:shade val="46275"/>
                  <a:invGamma/>
                </a:srgbClr>
              </a:gs>
              <a:gs pos="50000">
                <a:srgbClr val="003300"/>
              </a:gs>
              <a:gs pos="100000">
                <a:srgbClr val="003300">
                  <a:gamma/>
                  <a:shade val="46275"/>
                  <a:invGamma/>
                </a:srgbClr>
              </a:gs>
            </a:gsLst>
            <a:lin ang="5400000" scaled="1"/>
          </a:gradFill>
          <a:ln w="9525">
            <a:solidFill>
              <a:srgbClr val="66FF33"/>
            </a:solidFill>
            <a:miter lim="800000"/>
            <a:headEnd/>
            <a:tailEnd/>
          </a:ln>
          <a:effectLst/>
        </p:spPr>
        <p:txBody>
          <a:bodyPr wrap="none" anchor="ctr"/>
          <a:lstStyle/>
          <a:p>
            <a:pPr algn="ctr" rtl="0"/>
            <a:r>
              <a:rPr lang="en-US" sz="3200" b="1" dirty="0">
                <a:solidFill>
                  <a:srgbClr val="FFFF00"/>
                </a:solidFill>
              </a:rPr>
              <a:t>THE SPECIAL SENSES</a:t>
            </a:r>
            <a:br>
              <a:rPr lang="en-US" sz="3200" b="1" dirty="0">
                <a:solidFill>
                  <a:srgbClr val="FFFF00"/>
                </a:solidFill>
              </a:rPr>
            </a:br>
            <a:r>
              <a:rPr lang="en-US" sz="3200" b="1" dirty="0">
                <a:solidFill>
                  <a:srgbClr val="FFFF00"/>
                </a:solidFill>
              </a:rPr>
              <a:t> </a:t>
            </a:r>
            <a:r>
              <a:rPr lang="en-US" sz="2800" b="1" dirty="0">
                <a:solidFill>
                  <a:schemeClr val="tx1">
                    <a:lumMod val="85000"/>
                  </a:schemeClr>
                </a:solidFill>
              </a:rPr>
              <a:t>VESTIBULAR   FUNCTION</a:t>
            </a:r>
            <a:endParaRPr lang="en-US" b="1" dirty="0">
              <a:solidFill>
                <a:schemeClr val="tx1">
                  <a:lumMod val="85000"/>
                </a:schemeClr>
              </a:solidFill>
            </a:endParaRPr>
          </a:p>
        </p:txBody>
      </p:sp>
      <p:grpSp>
        <p:nvGrpSpPr>
          <p:cNvPr id="4" name="Group 81"/>
          <p:cNvGrpSpPr>
            <a:grpSpLocks/>
          </p:cNvGrpSpPr>
          <p:nvPr/>
        </p:nvGrpSpPr>
        <p:grpSpPr bwMode="auto">
          <a:xfrm>
            <a:off x="762000" y="2171700"/>
            <a:ext cx="7772400" cy="685800"/>
            <a:chOff x="480" y="1200"/>
            <a:chExt cx="4896" cy="576"/>
          </a:xfrm>
        </p:grpSpPr>
        <p:sp>
          <p:nvSpPr>
            <p:cNvPr id="86098" name="Line 82"/>
            <p:cNvSpPr>
              <a:spLocks noChangeShapeType="1"/>
            </p:cNvSpPr>
            <p:nvPr/>
          </p:nvSpPr>
          <p:spPr bwMode="auto">
            <a:xfrm>
              <a:off x="480" y="1200"/>
              <a:ext cx="4896" cy="0"/>
            </a:xfrm>
            <a:prstGeom prst="line">
              <a:avLst/>
            </a:prstGeom>
            <a:noFill/>
            <a:ln w="34925">
              <a:solidFill>
                <a:srgbClr val="66FF33"/>
              </a:solidFill>
              <a:round/>
              <a:headEnd/>
              <a:tailEnd/>
            </a:ln>
            <a:effectLst/>
          </p:spPr>
          <p:txBody>
            <a:bodyPr/>
            <a:lstStyle/>
            <a:p>
              <a:endParaRPr lang="en-US"/>
            </a:p>
          </p:txBody>
        </p:sp>
        <p:sp>
          <p:nvSpPr>
            <p:cNvPr id="86099" name="Line 83"/>
            <p:cNvSpPr>
              <a:spLocks noChangeShapeType="1"/>
            </p:cNvSpPr>
            <p:nvPr/>
          </p:nvSpPr>
          <p:spPr bwMode="auto">
            <a:xfrm>
              <a:off x="576" y="1296"/>
              <a:ext cx="4656" cy="0"/>
            </a:xfrm>
            <a:prstGeom prst="line">
              <a:avLst/>
            </a:prstGeom>
            <a:noFill/>
            <a:ln w="34925">
              <a:solidFill>
                <a:srgbClr val="66FF33"/>
              </a:solidFill>
              <a:round/>
              <a:headEnd/>
              <a:tailEnd/>
            </a:ln>
            <a:effectLst/>
          </p:spPr>
          <p:txBody>
            <a:bodyPr/>
            <a:lstStyle/>
            <a:p>
              <a:endParaRPr lang="en-US"/>
            </a:p>
          </p:txBody>
        </p:sp>
        <p:sp>
          <p:nvSpPr>
            <p:cNvPr id="86100" name="Line 84"/>
            <p:cNvSpPr>
              <a:spLocks noChangeShapeType="1"/>
            </p:cNvSpPr>
            <p:nvPr/>
          </p:nvSpPr>
          <p:spPr bwMode="auto">
            <a:xfrm>
              <a:off x="672" y="1392"/>
              <a:ext cx="4416" cy="0"/>
            </a:xfrm>
            <a:prstGeom prst="line">
              <a:avLst/>
            </a:prstGeom>
            <a:noFill/>
            <a:ln w="34925">
              <a:solidFill>
                <a:srgbClr val="66FF33"/>
              </a:solidFill>
              <a:round/>
              <a:headEnd/>
              <a:tailEnd/>
            </a:ln>
            <a:effectLst/>
          </p:spPr>
          <p:txBody>
            <a:bodyPr/>
            <a:lstStyle/>
            <a:p>
              <a:endParaRPr lang="en-US"/>
            </a:p>
          </p:txBody>
        </p:sp>
        <p:sp>
          <p:nvSpPr>
            <p:cNvPr id="86101" name="Line 85"/>
            <p:cNvSpPr>
              <a:spLocks noChangeShapeType="1"/>
            </p:cNvSpPr>
            <p:nvPr/>
          </p:nvSpPr>
          <p:spPr bwMode="auto">
            <a:xfrm>
              <a:off x="768" y="1488"/>
              <a:ext cx="4224" cy="0"/>
            </a:xfrm>
            <a:prstGeom prst="line">
              <a:avLst/>
            </a:prstGeom>
            <a:noFill/>
            <a:ln w="34925">
              <a:solidFill>
                <a:srgbClr val="66FF33"/>
              </a:solidFill>
              <a:round/>
              <a:headEnd/>
              <a:tailEnd/>
            </a:ln>
            <a:effectLst/>
          </p:spPr>
          <p:txBody>
            <a:bodyPr/>
            <a:lstStyle/>
            <a:p>
              <a:endParaRPr lang="en-US"/>
            </a:p>
          </p:txBody>
        </p:sp>
        <p:sp>
          <p:nvSpPr>
            <p:cNvPr id="86102" name="Line 86"/>
            <p:cNvSpPr>
              <a:spLocks noChangeShapeType="1"/>
            </p:cNvSpPr>
            <p:nvPr/>
          </p:nvSpPr>
          <p:spPr bwMode="auto">
            <a:xfrm>
              <a:off x="864" y="1584"/>
              <a:ext cx="4032" cy="0"/>
            </a:xfrm>
            <a:prstGeom prst="line">
              <a:avLst/>
            </a:prstGeom>
            <a:noFill/>
            <a:ln w="34925">
              <a:solidFill>
                <a:srgbClr val="66FF33"/>
              </a:solidFill>
              <a:round/>
              <a:headEnd/>
              <a:tailEnd/>
            </a:ln>
            <a:effectLst/>
          </p:spPr>
          <p:txBody>
            <a:bodyPr/>
            <a:lstStyle/>
            <a:p>
              <a:endParaRPr lang="en-US"/>
            </a:p>
          </p:txBody>
        </p:sp>
        <p:sp>
          <p:nvSpPr>
            <p:cNvPr id="86103" name="Line 87"/>
            <p:cNvSpPr>
              <a:spLocks noChangeShapeType="1"/>
            </p:cNvSpPr>
            <p:nvPr/>
          </p:nvSpPr>
          <p:spPr bwMode="auto">
            <a:xfrm>
              <a:off x="960" y="1680"/>
              <a:ext cx="3792" cy="0"/>
            </a:xfrm>
            <a:prstGeom prst="line">
              <a:avLst/>
            </a:prstGeom>
            <a:noFill/>
            <a:ln w="34925">
              <a:solidFill>
                <a:srgbClr val="66FF33"/>
              </a:solidFill>
              <a:round/>
              <a:headEnd/>
              <a:tailEnd/>
            </a:ln>
            <a:effectLst/>
          </p:spPr>
          <p:txBody>
            <a:bodyPr/>
            <a:lstStyle/>
            <a:p>
              <a:endParaRPr lang="en-US"/>
            </a:p>
          </p:txBody>
        </p:sp>
        <p:sp>
          <p:nvSpPr>
            <p:cNvPr id="86104" name="Line 88"/>
            <p:cNvSpPr>
              <a:spLocks noChangeShapeType="1"/>
            </p:cNvSpPr>
            <p:nvPr/>
          </p:nvSpPr>
          <p:spPr bwMode="auto">
            <a:xfrm>
              <a:off x="1056" y="1776"/>
              <a:ext cx="3600" cy="0"/>
            </a:xfrm>
            <a:prstGeom prst="line">
              <a:avLst/>
            </a:prstGeom>
            <a:noFill/>
            <a:ln w="34925">
              <a:solidFill>
                <a:srgbClr val="66FF33"/>
              </a:solidFill>
              <a:round/>
              <a:headEnd/>
              <a:tailEnd/>
            </a:ln>
            <a:effectLst/>
          </p:spPr>
          <p:txBody>
            <a:bodyPr/>
            <a:lstStyle/>
            <a:p>
              <a:endParaRPr lang="en-US"/>
            </a:p>
          </p:txBody>
        </p:sp>
      </p:grpSp>
      <p:pic>
        <p:nvPicPr>
          <p:cNvPr id="89" name="Picture 5" descr="BalanceBoard"/>
          <p:cNvPicPr>
            <a:picLocks noChangeAspect="1" noChangeArrowheads="1" noCrop="1"/>
          </p:cNvPicPr>
          <p:nvPr/>
        </p:nvPicPr>
        <p:blipFill>
          <a:blip r:embed="rId3" cstate="print"/>
          <a:srcRect/>
          <a:stretch>
            <a:fillRect/>
          </a:stretch>
        </p:blipFill>
        <p:spPr bwMode="auto">
          <a:xfrm>
            <a:off x="640977" y="3124200"/>
            <a:ext cx="4312023" cy="2819400"/>
          </a:xfrm>
          <a:prstGeom prst="rect">
            <a:avLst/>
          </a:prstGeom>
          <a:noFill/>
        </p:spPr>
      </p:pic>
      <p:pic>
        <p:nvPicPr>
          <p:cNvPr id="146433" name="Picture 1" descr="I:\CNSBlock2014\InEar&amp;balance\spirit-level.jpg"/>
          <p:cNvPicPr>
            <a:picLocks noChangeAspect="1" noChangeArrowheads="1"/>
          </p:cNvPicPr>
          <p:nvPr/>
        </p:nvPicPr>
        <p:blipFill>
          <a:blip r:embed="rId4" cstate="print"/>
          <a:srcRect/>
          <a:stretch>
            <a:fillRect/>
          </a:stretch>
        </p:blipFill>
        <p:spPr bwMode="auto">
          <a:xfrm>
            <a:off x="5562600" y="3048000"/>
            <a:ext cx="2785482" cy="168275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6" name="Rectangle 4"/>
          <p:cNvSpPr>
            <a:spLocks noGrp="1" noChangeArrowheads="1"/>
          </p:cNvSpPr>
          <p:nvPr>
            <p:ph type="title"/>
          </p:nvPr>
        </p:nvSpPr>
        <p:spPr>
          <a:xfrm>
            <a:off x="1447800" y="427038"/>
            <a:ext cx="6172200" cy="792162"/>
          </a:xfrm>
          <a:noFill/>
          <a:ln w="38100">
            <a:solidFill>
              <a:srgbClr val="FF0000"/>
            </a:solidFill>
          </a:ln>
        </p:spPr>
        <p:txBody>
          <a:bodyPr/>
          <a:lstStyle/>
          <a:p>
            <a:r>
              <a:rPr lang="en-US" dirty="0"/>
              <a:t>Equilibrium</a:t>
            </a:r>
          </a:p>
        </p:txBody>
      </p:sp>
      <p:sp>
        <p:nvSpPr>
          <p:cNvPr id="212997" name="Rectangle 5"/>
          <p:cNvSpPr>
            <a:spLocks noGrp="1" noChangeArrowheads="1"/>
          </p:cNvSpPr>
          <p:nvPr>
            <p:ph type="body" sz="half" idx="1"/>
          </p:nvPr>
        </p:nvSpPr>
        <p:spPr>
          <a:ln>
            <a:solidFill>
              <a:schemeClr val="bg1">
                <a:lumMod val="60000"/>
                <a:lumOff val="40000"/>
              </a:schemeClr>
            </a:solidFill>
          </a:ln>
        </p:spPr>
        <p:txBody>
          <a:bodyPr/>
          <a:lstStyle/>
          <a:p>
            <a:pPr algn="ctr">
              <a:buNone/>
            </a:pPr>
            <a:r>
              <a:rPr lang="en-US" b="1" dirty="0">
                <a:solidFill>
                  <a:srgbClr val="FFFF00"/>
                </a:solidFill>
              </a:rPr>
              <a:t>Semi-circular </a:t>
            </a:r>
            <a:r>
              <a:rPr lang="en-US" b="1" dirty="0" smtClean="0">
                <a:solidFill>
                  <a:srgbClr val="FFFF00"/>
                </a:solidFill>
              </a:rPr>
              <a:t>canals</a:t>
            </a:r>
          </a:p>
          <a:p>
            <a:pPr algn="ctr">
              <a:buNone/>
            </a:pPr>
            <a:r>
              <a:rPr lang="en-US" b="1" dirty="0" smtClean="0"/>
              <a:t>(</a:t>
            </a:r>
            <a:r>
              <a:rPr lang="en-US" b="1" dirty="0" err="1" smtClean="0"/>
              <a:t>Ant,Post,Lat</a:t>
            </a:r>
            <a:r>
              <a:rPr lang="en-US" b="1" dirty="0" smtClean="0"/>
              <a:t>)</a:t>
            </a:r>
            <a:endParaRPr lang="en-US" b="1" dirty="0"/>
          </a:p>
          <a:p>
            <a:r>
              <a:rPr lang="en-US" b="1" dirty="0" err="1"/>
              <a:t>Crista</a:t>
            </a:r>
            <a:r>
              <a:rPr lang="en-US" b="1" dirty="0"/>
              <a:t> </a:t>
            </a:r>
            <a:r>
              <a:rPr lang="en-US" b="1" dirty="0" err="1" smtClean="0"/>
              <a:t>ampullaris</a:t>
            </a:r>
            <a:endParaRPr lang="en-US" b="1" dirty="0" smtClean="0"/>
          </a:p>
          <a:p>
            <a:r>
              <a:rPr lang="en-US" b="1" dirty="0" smtClean="0">
                <a:latin typeface="+mj-lt"/>
              </a:rPr>
              <a:t>Hair cells in each </a:t>
            </a:r>
            <a:r>
              <a:rPr lang="en-US" b="1" dirty="0" err="1" smtClean="0">
                <a:latin typeface="+mj-lt"/>
              </a:rPr>
              <a:t>crista</a:t>
            </a:r>
            <a:r>
              <a:rPr lang="en-US" b="1" dirty="0" smtClean="0">
                <a:latin typeface="+mj-lt"/>
              </a:rPr>
              <a:t> are oriented in the same direction</a:t>
            </a:r>
            <a:endParaRPr lang="en-US" b="1" dirty="0">
              <a:latin typeface="+mj-lt"/>
            </a:endParaRPr>
          </a:p>
          <a:p>
            <a:r>
              <a:rPr lang="en-US" b="1" dirty="0"/>
              <a:t>Rotational motion</a:t>
            </a:r>
          </a:p>
        </p:txBody>
      </p:sp>
      <p:sp>
        <p:nvSpPr>
          <p:cNvPr id="212998" name="Rectangle 6"/>
          <p:cNvSpPr>
            <a:spLocks noGrp="1" noChangeArrowheads="1"/>
          </p:cNvSpPr>
          <p:nvPr>
            <p:ph type="body" sz="half" idx="2"/>
          </p:nvPr>
        </p:nvSpPr>
        <p:spPr>
          <a:ln>
            <a:solidFill>
              <a:schemeClr val="bg1">
                <a:lumMod val="60000"/>
                <a:lumOff val="40000"/>
              </a:schemeClr>
            </a:solidFill>
          </a:ln>
        </p:spPr>
        <p:txBody>
          <a:bodyPr/>
          <a:lstStyle/>
          <a:p>
            <a:pPr algn="ctr">
              <a:buNone/>
            </a:pPr>
            <a:r>
              <a:rPr lang="en-US" b="1" dirty="0" smtClean="0">
                <a:solidFill>
                  <a:srgbClr val="FFFF00"/>
                </a:solidFill>
              </a:rPr>
              <a:t>Vestibule</a:t>
            </a:r>
          </a:p>
          <a:p>
            <a:pPr algn="ctr">
              <a:buNone/>
            </a:pPr>
            <a:r>
              <a:rPr lang="en-US" b="1" dirty="0" smtClean="0"/>
              <a:t>(</a:t>
            </a:r>
            <a:r>
              <a:rPr lang="en-US" b="1" dirty="0" err="1" smtClean="0"/>
              <a:t>saccule</a:t>
            </a:r>
            <a:r>
              <a:rPr lang="en-US" b="1" dirty="0" smtClean="0"/>
              <a:t> and utricle)</a:t>
            </a:r>
            <a:endParaRPr lang="en-US" b="1" dirty="0"/>
          </a:p>
          <a:p>
            <a:r>
              <a:rPr lang="en-US" b="1" dirty="0" smtClean="0"/>
              <a:t>Maculae</a:t>
            </a:r>
          </a:p>
          <a:p>
            <a:r>
              <a:rPr lang="en-US" b="1" dirty="0" smtClean="0"/>
              <a:t>Hair cells in each macula are oriented in all direction</a:t>
            </a:r>
          </a:p>
          <a:p>
            <a:r>
              <a:rPr lang="en-US" b="1" dirty="0" err="1" smtClean="0">
                <a:latin typeface="+mj-lt"/>
              </a:rPr>
              <a:t>Otoliths</a:t>
            </a:r>
            <a:r>
              <a:rPr lang="en-US" b="1" dirty="0" smtClean="0">
                <a:latin typeface="+mj-lt"/>
              </a:rPr>
              <a:t> </a:t>
            </a:r>
            <a:r>
              <a:rPr lang="en-US" sz="1600" b="1" dirty="0" smtClean="0">
                <a:latin typeface="+mj-lt"/>
              </a:rPr>
              <a:t>(</a:t>
            </a:r>
            <a:r>
              <a:rPr lang="en-US" sz="1600" dirty="0" smtClean="0">
                <a:latin typeface="+mj-lt"/>
              </a:rPr>
              <a:t>calcium carbonate crystals</a:t>
            </a:r>
            <a:r>
              <a:rPr lang="en-US" sz="1600" b="1" dirty="0" smtClean="0">
                <a:latin typeface="+mj-lt"/>
              </a:rPr>
              <a:t>)</a:t>
            </a:r>
            <a:endParaRPr lang="en-US" b="1" dirty="0">
              <a:latin typeface="+mj-lt"/>
            </a:endParaRPr>
          </a:p>
          <a:p>
            <a:r>
              <a:rPr lang="en-US" b="1" dirty="0"/>
              <a:t>Static </a:t>
            </a:r>
            <a:r>
              <a:rPr lang="en-US" b="1" dirty="0" smtClean="0"/>
              <a:t>equilibrium</a:t>
            </a:r>
          </a:p>
          <a:p>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2098" name="Picture 2"/>
          <p:cNvPicPr>
            <a:picLocks noChangeAspect="1" noChangeArrowheads="1"/>
          </p:cNvPicPr>
          <p:nvPr/>
        </p:nvPicPr>
        <p:blipFill>
          <a:blip r:embed="rId3" cstate="print"/>
          <a:srcRect/>
          <a:stretch>
            <a:fillRect/>
          </a:stretch>
        </p:blipFill>
        <p:spPr bwMode="auto">
          <a:xfrm>
            <a:off x="5029200" y="9525"/>
            <a:ext cx="3162300" cy="6848475"/>
          </a:xfrm>
          <a:prstGeom prst="rect">
            <a:avLst/>
          </a:prstGeom>
          <a:noFill/>
          <a:ln w="9525">
            <a:noFill/>
            <a:miter lim="800000"/>
            <a:headEnd/>
            <a:tailEnd/>
          </a:ln>
        </p:spPr>
      </p:pic>
      <p:pic>
        <p:nvPicPr>
          <p:cNvPr id="132099" name="Picture 3"/>
          <p:cNvPicPr>
            <a:picLocks noChangeAspect="1" noChangeArrowheads="1"/>
          </p:cNvPicPr>
          <p:nvPr/>
        </p:nvPicPr>
        <p:blipFill>
          <a:blip r:embed="rId4" cstate="print"/>
          <a:srcRect/>
          <a:stretch>
            <a:fillRect/>
          </a:stretch>
        </p:blipFill>
        <p:spPr bwMode="auto">
          <a:xfrm>
            <a:off x="76200" y="0"/>
            <a:ext cx="4876800" cy="6843257"/>
          </a:xfrm>
          <a:prstGeom prst="rect">
            <a:avLst/>
          </a:prstGeom>
          <a:noFill/>
          <a:ln w="9525">
            <a:noFill/>
            <a:miter lim="800000"/>
            <a:headEnd/>
            <a:tailEnd/>
          </a:ln>
        </p:spPr>
      </p:pic>
      <p:sp>
        <p:nvSpPr>
          <p:cNvPr id="5" name="Rectangle 4"/>
          <p:cNvSpPr/>
          <p:nvPr/>
        </p:nvSpPr>
        <p:spPr>
          <a:xfrm>
            <a:off x="7467600" y="685800"/>
            <a:ext cx="1600200" cy="2862322"/>
          </a:xfrm>
          <a:prstGeom prst="rect">
            <a:avLst/>
          </a:prstGeom>
          <a:solidFill>
            <a:srgbClr val="00005A"/>
          </a:solidFill>
          <a:ln>
            <a:solidFill>
              <a:srgbClr val="FF0000"/>
            </a:solidFill>
          </a:ln>
        </p:spPr>
        <p:txBody>
          <a:bodyPr wrap="square">
            <a:spAutoFit/>
          </a:bodyPr>
          <a:lstStyle/>
          <a:p>
            <a:pPr marL="122238" lvl="1"/>
            <a:r>
              <a:rPr lang="en-US" b="1" dirty="0" smtClean="0">
                <a:latin typeface="+mj-lt"/>
              </a:rPr>
              <a:t>One (large) </a:t>
            </a:r>
            <a:r>
              <a:rPr lang="en-US" b="1" dirty="0" err="1" smtClean="0">
                <a:latin typeface="+mj-lt"/>
              </a:rPr>
              <a:t>kinocilium</a:t>
            </a:r>
            <a:endParaRPr lang="en-US" b="1" dirty="0" smtClean="0">
              <a:latin typeface="+mj-lt"/>
            </a:endParaRPr>
          </a:p>
          <a:p>
            <a:pPr marL="122238" lvl="1"/>
            <a:r>
              <a:rPr lang="en-US" b="1" dirty="0" smtClean="0">
                <a:latin typeface="+mj-lt"/>
              </a:rPr>
              <a:t>30 to150</a:t>
            </a:r>
            <a:r>
              <a:rPr lang="ar-SA" b="1" dirty="0" smtClean="0">
                <a:latin typeface="+mj-lt"/>
              </a:rPr>
              <a:t> </a:t>
            </a:r>
            <a:r>
              <a:rPr lang="en-US" b="1" dirty="0" smtClean="0">
                <a:latin typeface="+mj-lt"/>
              </a:rPr>
              <a:t> (small) </a:t>
            </a:r>
            <a:r>
              <a:rPr lang="en-US" b="1" dirty="0" err="1" smtClean="0">
                <a:latin typeface="+mj-lt"/>
              </a:rPr>
              <a:t>stereocilia</a:t>
            </a:r>
            <a:endParaRPr lang="en-US" b="1" dirty="0" smtClean="0">
              <a:latin typeface="+mj-lt"/>
            </a:endParaRPr>
          </a:p>
          <a:p>
            <a:pPr marL="122238" lvl="1"/>
            <a:r>
              <a:rPr lang="en-US" b="1" dirty="0" smtClean="0">
                <a:latin typeface="+mj-lt"/>
              </a:rPr>
              <a:t>Cilia connected by fine filaments (tip links)</a:t>
            </a:r>
            <a:endParaRPr lang="en-US" b="1"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mm3lf1621c_c"/>
          <p:cNvPicPr>
            <a:picLocks noGrp="1" noChangeAspect="1" noChangeArrowheads="1"/>
          </p:cNvPicPr>
          <p:nvPr>
            <p:ph type="body" idx="1"/>
          </p:nvPr>
        </p:nvPicPr>
        <p:blipFill>
          <a:blip r:embed="rId3" cstate="print"/>
          <a:srcRect b="10714"/>
          <a:stretch>
            <a:fillRect/>
          </a:stretch>
        </p:blipFill>
        <p:spPr>
          <a:xfrm>
            <a:off x="1219200" y="0"/>
            <a:ext cx="6854190" cy="5715000"/>
          </a:xfrm>
          <a:noFill/>
          <a:ln/>
        </p:spPr>
      </p:pic>
      <p:sp>
        <p:nvSpPr>
          <p:cNvPr id="3" name="Rectangle 3"/>
          <p:cNvSpPr txBox="1">
            <a:spLocks noChangeArrowheads="1"/>
          </p:cNvSpPr>
          <p:nvPr/>
        </p:nvSpPr>
        <p:spPr bwMode="auto">
          <a:xfrm>
            <a:off x="533400" y="5791200"/>
            <a:ext cx="8229600" cy="685800"/>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smtClean="0">
                <a:ln>
                  <a:noFill/>
                </a:ln>
                <a:solidFill>
                  <a:srgbClr val="FFFF99"/>
                </a:solidFill>
                <a:effectLst/>
                <a:uLnTx/>
                <a:uFillTx/>
                <a:latin typeface="+mn-lt"/>
                <a:ea typeface="+mn-ea"/>
                <a:cs typeface="+mn-cs"/>
              </a:rPr>
              <a:t>In macula: </a:t>
            </a:r>
            <a:r>
              <a:rPr kumimoji="0" lang="en-US" sz="2000" b="1" i="0" u="none" strike="noStrike" kern="0" cap="none" spc="0" normalizeH="0" baseline="0" noProof="0" dirty="0" smtClean="0">
                <a:ln>
                  <a:noFill/>
                </a:ln>
                <a:solidFill>
                  <a:srgbClr val="FFCC00"/>
                </a:solidFill>
                <a:effectLst/>
                <a:uLnTx/>
                <a:uFillTx/>
                <a:latin typeface="+mn-lt"/>
                <a:ea typeface="+mn-ea"/>
                <a:cs typeface="+mn-cs"/>
              </a:rPr>
              <a:t>  </a:t>
            </a:r>
            <a:r>
              <a:rPr kumimoji="0" lang="en-US" sz="2000" b="1" i="0" u="none" strike="noStrike" kern="0" cap="none" spc="0" normalizeH="0" baseline="0" noProof="0" dirty="0" smtClean="0">
                <a:ln>
                  <a:noFill/>
                </a:ln>
                <a:solidFill>
                  <a:srgbClr val="FFFF00"/>
                </a:solidFill>
                <a:effectLst/>
                <a:uLnTx/>
                <a:uFillTx/>
                <a:latin typeface="+mn-lt"/>
                <a:ea typeface="+mn-ea"/>
                <a:cs typeface="+mn-cs"/>
              </a:rPr>
              <a:t>hair cells are oriented in different direction and t</a:t>
            </a:r>
            <a:r>
              <a:rPr kumimoji="0" lang="en-US" sz="2000" b="1" i="0" u="none" strike="noStrike" kern="0" cap="none" spc="0" normalizeH="0" baseline="0" noProof="0" dirty="0" smtClean="0">
                <a:ln>
                  <a:noFill/>
                </a:ln>
                <a:solidFill>
                  <a:schemeClr val="tx1"/>
                </a:solidFill>
                <a:effectLst/>
                <a:uLnTx/>
                <a:uFillTx/>
                <a:latin typeface="+mn-lt"/>
                <a:ea typeface="+mn-ea"/>
                <a:cs typeface="+mn-cs"/>
              </a:rPr>
              <a:t>ilt Of Head In Any  Direction is Signaled</a:t>
            </a:r>
            <a:endParaRPr kumimoji="0" lang="en-US" sz="20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762000" y="304800"/>
            <a:ext cx="4267200" cy="2362200"/>
          </a:xfrm>
          <a:solidFill>
            <a:schemeClr val="bg1">
              <a:lumMod val="75000"/>
            </a:schemeClr>
          </a:solidFill>
          <a:ln>
            <a:solidFill>
              <a:srgbClr val="FF0000"/>
            </a:solidFill>
          </a:ln>
        </p:spPr>
        <p:txBody>
          <a:bodyPr/>
          <a:lstStyle/>
          <a:p>
            <a:pPr algn="l"/>
            <a:r>
              <a:rPr lang="en-US" sz="2400" b="1" dirty="0">
                <a:solidFill>
                  <a:schemeClr val="tx1"/>
                </a:solidFill>
              </a:rPr>
              <a:t>The two maculae, the utricle and </a:t>
            </a:r>
            <a:r>
              <a:rPr lang="en-US" sz="2400" b="1" dirty="0" err="1">
                <a:solidFill>
                  <a:schemeClr val="tx1"/>
                </a:solidFill>
              </a:rPr>
              <a:t>saccule</a:t>
            </a:r>
            <a:r>
              <a:rPr lang="en-US" sz="2400" b="1" dirty="0">
                <a:solidFill>
                  <a:schemeClr val="tx1"/>
                </a:solidFill>
              </a:rPr>
              <a:t>, are oriented in the horizontal and vertical planes and tell us how we are aligned relative to gravity.</a:t>
            </a:r>
          </a:p>
        </p:txBody>
      </p:sp>
      <p:pic>
        <p:nvPicPr>
          <p:cNvPr id="197636" name="Picture 4" descr="macula of vestibule"/>
          <p:cNvPicPr>
            <a:picLocks noChangeAspect="1" noChangeArrowheads="1"/>
          </p:cNvPicPr>
          <p:nvPr/>
        </p:nvPicPr>
        <p:blipFill>
          <a:blip r:embed="rId3" cstate="print"/>
          <a:srcRect/>
          <a:stretch>
            <a:fillRect/>
          </a:stretch>
        </p:blipFill>
        <p:spPr bwMode="auto">
          <a:xfrm>
            <a:off x="685800" y="2971800"/>
            <a:ext cx="7948613" cy="3656013"/>
          </a:xfrm>
          <a:prstGeom prst="rect">
            <a:avLst/>
          </a:prstGeom>
          <a:noFill/>
          <a:ln w="57150">
            <a:solidFill>
              <a:srgbClr val="333399"/>
            </a:solidFill>
            <a:miter lim="800000"/>
            <a:headEnd/>
            <a:tailEnd/>
          </a:ln>
        </p:spPr>
      </p:pic>
      <p:pic>
        <p:nvPicPr>
          <p:cNvPr id="197637" name="Picture 5" descr="utricleandsaccule"/>
          <p:cNvPicPr>
            <a:picLocks noChangeAspect="1" noChangeArrowheads="1"/>
          </p:cNvPicPr>
          <p:nvPr/>
        </p:nvPicPr>
        <p:blipFill>
          <a:blip r:embed="rId4" cstate="print"/>
          <a:srcRect/>
          <a:stretch>
            <a:fillRect/>
          </a:stretch>
        </p:blipFill>
        <p:spPr bwMode="auto">
          <a:xfrm>
            <a:off x="5486400" y="304800"/>
            <a:ext cx="3124200" cy="2343150"/>
          </a:xfrm>
          <a:prstGeom prst="rect">
            <a:avLst/>
          </a:prstGeom>
          <a:noFill/>
          <a:ln w="57150">
            <a:solidFill>
              <a:schemeClr val="accent2"/>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457200"/>
            <a:ext cx="7696200" cy="706437"/>
          </a:xfrm>
          <a:ln>
            <a:solidFill>
              <a:srgbClr val="FF0000"/>
            </a:solidFill>
          </a:ln>
        </p:spPr>
        <p:txBody>
          <a:bodyPr/>
          <a:lstStyle/>
          <a:p>
            <a:r>
              <a:rPr lang="en-US" sz="3600" b="1" dirty="0">
                <a:solidFill>
                  <a:srgbClr val="FFFF00"/>
                </a:solidFill>
              </a:rPr>
              <a:t>Hair </a:t>
            </a:r>
            <a:r>
              <a:rPr lang="en-US" sz="3600" b="1" dirty="0" smtClean="0">
                <a:solidFill>
                  <a:srgbClr val="FFFF00"/>
                </a:solidFill>
              </a:rPr>
              <a:t>cells in Utricle &amp; </a:t>
            </a:r>
            <a:r>
              <a:rPr lang="en-US" sz="3600" b="1" dirty="0" err="1" smtClean="0">
                <a:solidFill>
                  <a:srgbClr val="FFFF00"/>
                </a:solidFill>
              </a:rPr>
              <a:t>Saccule</a:t>
            </a:r>
            <a:endParaRPr lang="en-US" sz="3600" b="1" dirty="0">
              <a:solidFill>
                <a:srgbClr val="FFFF00"/>
              </a:solidFill>
            </a:endParaRPr>
          </a:p>
        </p:txBody>
      </p:sp>
      <p:sp>
        <p:nvSpPr>
          <p:cNvPr id="10243" name="Rectangle 3"/>
          <p:cNvSpPr>
            <a:spLocks noGrp="1" noChangeArrowheads="1"/>
          </p:cNvSpPr>
          <p:nvPr>
            <p:ph type="body" idx="1"/>
          </p:nvPr>
        </p:nvSpPr>
        <p:spPr>
          <a:xfrm>
            <a:off x="381000" y="1600200"/>
            <a:ext cx="8229600" cy="4953000"/>
          </a:xfrm>
        </p:spPr>
        <p:txBody>
          <a:bodyPr/>
          <a:lstStyle/>
          <a:p>
            <a:pPr algn="l" rtl="0">
              <a:buFontTx/>
              <a:buNone/>
            </a:pPr>
            <a:r>
              <a:rPr lang="en-US" sz="2400" b="1" dirty="0">
                <a:solidFill>
                  <a:schemeClr val="tx1">
                    <a:lumMod val="85000"/>
                  </a:schemeClr>
                </a:solidFill>
                <a:latin typeface="+mj-lt"/>
              </a:rPr>
              <a:t>In upright position: (Head vertical)</a:t>
            </a:r>
          </a:p>
          <a:p>
            <a:pPr algn="l" rtl="0"/>
            <a:r>
              <a:rPr lang="en-US" sz="2400" b="1" dirty="0">
                <a:solidFill>
                  <a:schemeClr val="tx1">
                    <a:lumMod val="85000"/>
                  </a:schemeClr>
                </a:solidFill>
                <a:latin typeface="+mj-lt"/>
              </a:rPr>
              <a:t>In utricle: </a:t>
            </a:r>
          </a:p>
          <a:p>
            <a:pPr lvl="1" algn="l" rtl="0"/>
            <a:r>
              <a:rPr lang="en-US" sz="2400" b="1" dirty="0">
                <a:solidFill>
                  <a:schemeClr val="tx1">
                    <a:lumMod val="85000"/>
                  </a:schemeClr>
                </a:solidFill>
                <a:latin typeface="+mj-lt"/>
              </a:rPr>
              <a:t>Macula in horizontal plane</a:t>
            </a:r>
          </a:p>
          <a:p>
            <a:pPr lvl="1" algn="l" rtl="0"/>
            <a:r>
              <a:rPr lang="en-US" sz="2400" b="1" dirty="0">
                <a:solidFill>
                  <a:schemeClr val="tx1">
                    <a:lumMod val="85000"/>
                  </a:schemeClr>
                </a:solidFill>
                <a:latin typeface="+mj-lt"/>
              </a:rPr>
              <a:t>Hairs pointing upwards</a:t>
            </a:r>
          </a:p>
          <a:p>
            <a:pPr lvl="1" algn="l" rtl="0"/>
            <a:r>
              <a:rPr lang="en-US" sz="2400" b="1" dirty="0">
                <a:solidFill>
                  <a:schemeClr val="tx1">
                    <a:lumMod val="85000"/>
                  </a:schemeClr>
                </a:solidFill>
                <a:latin typeface="+mj-lt"/>
              </a:rPr>
              <a:t>Hair cells signal head movements in any direction </a:t>
            </a:r>
            <a:endParaRPr lang="en-US" sz="2400" b="1" dirty="0" smtClean="0">
              <a:solidFill>
                <a:schemeClr val="tx1">
                  <a:lumMod val="85000"/>
                </a:schemeClr>
              </a:solidFill>
              <a:latin typeface="+mj-lt"/>
            </a:endParaRPr>
          </a:p>
          <a:p>
            <a:r>
              <a:rPr lang="en-US" sz="2400" b="1" dirty="0" smtClean="0">
                <a:solidFill>
                  <a:schemeClr val="tx1">
                    <a:lumMod val="85000"/>
                  </a:schemeClr>
                </a:solidFill>
                <a:latin typeface="+mj-lt"/>
              </a:rPr>
              <a:t>In </a:t>
            </a:r>
            <a:r>
              <a:rPr lang="en-US" sz="2400" b="1" dirty="0" err="1" smtClean="0">
                <a:solidFill>
                  <a:schemeClr val="tx1">
                    <a:lumMod val="85000"/>
                  </a:schemeClr>
                </a:solidFill>
                <a:latin typeface="+mj-lt"/>
              </a:rPr>
              <a:t>saccule</a:t>
            </a:r>
            <a:r>
              <a:rPr lang="en-US" sz="2400" b="1" dirty="0" smtClean="0">
                <a:solidFill>
                  <a:schemeClr val="tx1">
                    <a:lumMod val="85000"/>
                  </a:schemeClr>
                </a:solidFill>
                <a:latin typeface="+mj-lt"/>
              </a:rPr>
              <a:t>:</a:t>
            </a:r>
          </a:p>
          <a:p>
            <a:pPr lvl="1"/>
            <a:r>
              <a:rPr lang="en-US" sz="2400" b="1" dirty="0" smtClean="0">
                <a:solidFill>
                  <a:schemeClr val="tx1">
                    <a:lumMod val="85000"/>
                  </a:schemeClr>
                </a:solidFill>
                <a:latin typeface="+mj-lt"/>
              </a:rPr>
              <a:t>Macula in  vertical plane</a:t>
            </a:r>
          </a:p>
          <a:p>
            <a:pPr lvl="1"/>
            <a:r>
              <a:rPr lang="en-US" sz="2400" b="1" dirty="0" smtClean="0">
                <a:solidFill>
                  <a:schemeClr val="tx1">
                    <a:lumMod val="85000"/>
                  </a:schemeClr>
                </a:solidFill>
                <a:latin typeface="+mj-lt"/>
              </a:rPr>
              <a:t>Hairs pointing laterally</a:t>
            </a:r>
          </a:p>
          <a:p>
            <a:pPr lvl="1"/>
            <a:r>
              <a:rPr lang="en-US" sz="2400" b="1" dirty="0" smtClean="0">
                <a:solidFill>
                  <a:schemeClr val="tx1">
                    <a:lumMod val="85000"/>
                  </a:schemeClr>
                </a:solidFill>
                <a:latin typeface="+mj-lt"/>
              </a:rPr>
              <a:t>Hair cells operate when one is lying down</a:t>
            </a:r>
          </a:p>
          <a:p>
            <a:pPr lvl="1" algn="ctr" rtl="0">
              <a:buFontTx/>
              <a:buNone/>
            </a:pPr>
            <a:r>
              <a:rPr lang="en-US" sz="2400" b="1" dirty="0">
                <a:solidFill>
                  <a:schemeClr val="tx1">
                    <a:lumMod val="85000"/>
                  </a:schemeClr>
                </a:solidFill>
                <a:latin typeface="+mj-lt"/>
              </a:rPr>
              <a:t>	</a:t>
            </a:r>
            <a:r>
              <a:rPr lang="en-US" b="1" dirty="0">
                <a:solidFill>
                  <a:srgbClr val="66FF33"/>
                </a:solidFill>
                <a:latin typeface="+mj-lt"/>
              </a:rPr>
              <a:t>inform the brain of </a:t>
            </a:r>
            <a:r>
              <a:rPr lang="en-US" b="1" dirty="0" smtClean="0">
                <a:solidFill>
                  <a:srgbClr val="66FF33"/>
                </a:solidFill>
                <a:latin typeface="+mj-lt"/>
              </a:rPr>
              <a:t>orientation </a:t>
            </a:r>
          </a:p>
          <a:p>
            <a:pPr lvl="1" algn="ctr" rtl="0">
              <a:buFontTx/>
              <a:buNone/>
            </a:pPr>
            <a:r>
              <a:rPr lang="en-US" b="1" dirty="0" smtClean="0">
                <a:solidFill>
                  <a:srgbClr val="66FF33"/>
                </a:solidFill>
                <a:latin typeface="+mj-lt"/>
              </a:rPr>
              <a:t>of </a:t>
            </a:r>
            <a:r>
              <a:rPr lang="en-US" b="1" dirty="0">
                <a:solidFill>
                  <a:srgbClr val="66FF33"/>
                </a:solidFill>
                <a:latin typeface="+mj-lt"/>
              </a:rPr>
              <a:t>head in space</a:t>
            </a:r>
            <a:endParaRPr lang="en-US" sz="2400" b="1" dirty="0">
              <a:solidFill>
                <a:srgbClr val="66FF33"/>
              </a:solidFill>
              <a:latin typeface="+mj-lt"/>
            </a:endParaRPr>
          </a:p>
        </p:txBody>
      </p:sp>
      <p:pic>
        <p:nvPicPr>
          <p:cNvPr id="4" name="Picture 2" descr="Canal-Plug-d"/>
          <p:cNvPicPr>
            <a:picLocks noChangeAspect="1" noChangeArrowheads="1"/>
          </p:cNvPicPr>
          <p:nvPr/>
        </p:nvPicPr>
        <p:blipFill>
          <a:blip r:embed="rId3" cstate="print"/>
          <a:srcRect/>
          <a:stretch>
            <a:fillRect/>
          </a:stretch>
        </p:blipFill>
        <p:spPr bwMode="auto">
          <a:xfrm>
            <a:off x="5638800" y="1295400"/>
            <a:ext cx="2641600" cy="1981200"/>
          </a:xfrm>
          <a:prstGeom prst="rect">
            <a:avLst/>
          </a:prstGeom>
          <a:solidFill>
            <a:srgbClr val="FFFFCC"/>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in)">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427038"/>
            <a:ext cx="7391400" cy="639762"/>
          </a:xfrm>
          <a:ln>
            <a:solidFill>
              <a:srgbClr val="FF0000"/>
            </a:solidFill>
          </a:ln>
        </p:spPr>
        <p:txBody>
          <a:bodyPr/>
          <a:lstStyle/>
          <a:p>
            <a:r>
              <a:rPr lang="en-US" sz="3200" b="1" dirty="0" smtClean="0">
                <a:solidFill>
                  <a:srgbClr val="FFFF00"/>
                </a:solidFill>
              </a:rPr>
              <a:t>Function of </a:t>
            </a:r>
            <a:r>
              <a:rPr lang="en-US" sz="3200" b="1" dirty="0">
                <a:solidFill>
                  <a:srgbClr val="FFFF00"/>
                </a:solidFill>
              </a:rPr>
              <a:t>utricle and </a:t>
            </a:r>
            <a:r>
              <a:rPr lang="en-US" sz="3200" b="1" dirty="0" err="1">
                <a:solidFill>
                  <a:srgbClr val="FFFF00"/>
                </a:solidFill>
              </a:rPr>
              <a:t>saccule</a:t>
            </a:r>
            <a:endParaRPr lang="en-US" sz="3200" b="1" dirty="0">
              <a:solidFill>
                <a:srgbClr val="FFFF00"/>
              </a:solidFill>
            </a:endParaRPr>
          </a:p>
        </p:txBody>
      </p:sp>
      <p:sp>
        <p:nvSpPr>
          <p:cNvPr id="12291" name="Rectangle 3"/>
          <p:cNvSpPr>
            <a:spLocks noGrp="1" noChangeArrowheads="1"/>
          </p:cNvSpPr>
          <p:nvPr>
            <p:ph type="body" idx="1"/>
          </p:nvPr>
        </p:nvSpPr>
        <p:spPr>
          <a:xfrm>
            <a:off x="457200" y="1371601"/>
            <a:ext cx="5105400" cy="4038600"/>
          </a:xfrm>
        </p:spPr>
        <p:txBody>
          <a:bodyPr/>
          <a:lstStyle/>
          <a:p>
            <a:pPr marL="609600" indent="-609600" algn="l" rtl="0">
              <a:spcBef>
                <a:spcPts val="0"/>
              </a:spcBef>
              <a:buNone/>
            </a:pPr>
            <a:r>
              <a:rPr lang="en-US" b="1" dirty="0">
                <a:solidFill>
                  <a:schemeClr val="tx1">
                    <a:lumMod val="85000"/>
                  </a:schemeClr>
                </a:solidFill>
                <a:latin typeface="+mj-lt"/>
              </a:rPr>
              <a:t>Detection of static tilt</a:t>
            </a:r>
          </a:p>
          <a:p>
            <a:pPr marL="285750" lvl="2" indent="0" algn="l" rtl="0">
              <a:spcBef>
                <a:spcPts val="0"/>
              </a:spcBef>
            </a:pPr>
            <a:r>
              <a:rPr lang="en-US" b="1" dirty="0">
                <a:solidFill>
                  <a:schemeClr val="tx1">
                    <a:lumMod val="85000"/>
                  </a:schemeClr>
                </a:solidFill>
                <a:latin typeface="+mj-lt"/>
              </a:rPr>
              <a:t>Upright vertical position: </a:t>
            </a:r>
          </a:p>
          <a:p>
            <a:pPr marL="285750" lvl="2" indent="0" algn="l" rtl="0">
              <a:spcBef>
                <a:spcPts val="0"/>
              </a:spcBef>
              <a:buFontTx/>
              <a:buNone/>
            </a:pPr>
            <a:r>
              <a:rPr lang="en-US" b="1" dirty="0">
                <a:solidFill>
                  <a:schemeClr val="tx1">
                    <a:lumMod val="85000"/>
                  </a:schemeClr>
                </a:solidFill>
                <a:latin typeface="+mj-lt"/>
              </a:rPr>
              <a:t>Impulses from both utricle maculae </a:t>
            </a:r>
          </a:p>
          <a:p>
            <a:pPr marL="285750" lvl="2" indent="0" algn="l" rtl="0">
              <a:spcBef>
                <a:spcPts val="0"/>
              </a:spcBef>
              <a:buFontTx/>
              <a:buNone/>
            </a:pPr>
            <a:r>
              <a:rPr lang="en-US" b="1" dirty="0">
                <a:solidFill>
                  <a:schemeClr val="tx1">
                    <a:lumMod val="85000"/>
                  </a:schemeClr>
                </a:solidFill>
                <a:latin typeface="+mj-lt"/>
              </a:rPr>
              <a:t>balance each other</a:t>
            </a:r>
          </a:p>
          <a:p>
            <a:pPr marL="285750" lvl="2" indent="0" algn="l" rtl="0">
              <a:spcBef>
                <a:spcPts val="0"/>
              </a:spcBef>
            </a:pPr>
            <a:r>
              <a:rPr lang="en-US" b="1" dirty="0">
                <a:solidFill>
                  <a:schemeClr val="tx1">
                    <a:lumMod val="85000"/>
                  </a:schemeClr>
                </a:solidFill>
                <a:latin typeface="+mj-lt"/>
              </a:rPr>
              <a:t>Body tilts to one side:</a:t>
            </a:r>
          </a:p>
          <a:p>
            <a:pPr marL="285750" lvl="2" indent="0" algn="l" rtl="0">
              <a:spcBef>
                <a:spcPts val="0"/>
              </a:spcBef>
              <a:buFontTx/>
              <a:buNone/>
            </a:pPr>
            <a:r>
              <a:rPr lang="en-US" b="1" dirty="0">
                <a:solidFill>
                  <a:schemeClr val="tx1">
                    <a:lumMod val="85000"/>
                  </a:schemeClr>
                </a:solidFill>
                <a:latin typeface="+mj-lt"/>
              </a:rPr>
              <a:t>Two maculae send signals informing brain of </a:t>
            </a:r>
          </a:p>
          <a:p>
            <a:pPr marL="285750" lvl="2" indent="0" algn="l" rtl="0">
              <a:spcBef>
                <a:spcPts val="0"/>
              </a:spcBef>
            </a:pPr>
            <a:r>
              <a:rPr lang="en-US" sz="2800" b="1" dirty="0">
                <a:solidFill>
                  <a:schemeClr val="tx1">
                    <a:lumMod val="85000"/>
                  </a:schemeClr>
                </a:solidFill>
                <a:latin typeface="+mj-lt"/>
              </a:rPr>
              <a:t>new</a:t>
            </a:r>
            <a:r>
              <a:rPr lang="en-US" b="1" dirty="0">
                <a:solidFill>
                  <a:schemeClr val="tx1">
                    <a:lumMod val="85000"/>
                  </a:schemeClr>
                </a:solidFill>
                <a:latin typeface="+mj-lt"/>
              </a:rPr>
              <a:t> </a:t>
            </a:r>
            <a:r>
              <a:rPr lang="en-US" sz="2800" b="1" dirty="0">
                <a:solidFill>
                  <a:schemeClr val="tx1">
                    <a:lumMod val="85000"/>
                  </a:schemeClr>
                </a:solidFill>
                <a:latin typeface="+mj-lt"/>
              </a:rPr>
              <a:t>position of head in space</a:t>
            </a:r>
          </a:p>
          <a:p>
            <a:pPr marL="285750" lvl="2" indent="0" algn="l" rtl="0">
              <a:spcBef>
                <a:spcPts val="0"/>
              </a:spcBef>
            </a:pPr>
            <a:r>
              <a:rPr lang="en-US" sz="2800" b="1" dirty="0">
                <a:solidFill>
                  <a:schemeClr val="tx1">
                    <a:lumMod val="85000"/>
                  </a:schemeClr>
                </a:solidFill>
                <a:latin typeface="+mj-lt"/>
              </a:rPr>
              <a:t>Sensation of imbalance</a:t>
            </a:r>
          </a:p>
          <a:p>
            <a:pPr marL="285750" lvl="2" indent="0" algn="l" rtl="0">
              <a:spcBef>
                <a:spcPts val="0"/>
              </a:spcBef>
              <a:buFontTx/>
              <a:buNone/>
            </a:pPr>
            <a:r>
              <a:rPr lang="en-US" sz="2800" b="1" dirty="0">
                <a:solidFill>
                  <a:schemeClr val="tx1">
                    <a:lumMod val="85000"/>
                  </a:schemeClr>
                </a:solidFill>
                <a:latin typeface="+mj-lt"/>
              </a:rPr>
              <a:t>		(Response???)</a:t>
            </a:r>
          </a:p>
        </p:txBody>
      </p:sp>
      <p:pic>
        <p:nvPicPr>
          <p:cNvPr id="12292" name="Picture 4" descr="mm3lf1621c_c"/>
          <p:cNvPicPr>
            <a:picLocks noChangeAspect="1" noChangeArrowheads="1"/>
          </p:cNvPicPr>
          <p:nvPr/>
        </p:nvPicPr>
        <p:blipFill>
          <a:blip r:embed="rId3" cstate="print"/>
          <a:srcRect/>
          <a:stretch>
            <a:fillRect/>
          </a:stretch>
        </p:blipFill>
        <p:spPr bwMode="auto">
          <a:xfrm>
            <a:off x="5715000" y="1524000"/>
            <a:ext cx="3089275" cy="28849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ox(in)">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1403350"/>
            <a:ext cx="8229600" cy="4997450"/>
          </a:xfrm>
        </p:spPr>
        <p:txBody>
          <a:bodyPr/>
          <a:lstStyle/>
          <a:p>
            <a:pPr algn="l" rtl="0">
              <a:buFontTx/>
              <a:buNone/>
            </a:pPr>
            <a:r>
              <a:rPr lang="en-US" b="1" dirty="0">
                <a:latin typeface="+mj-lt"/>
              </a:rPr>
              <a:t>2.	Detection of linear acceleration:</a:t>
            </a:r>
          </a:p>
          <a:p>
            <a:pPr algn="ctr" rtl="0">
              <a:buFontTx/>
              <a:buNone/>
            </a:pPr>
            <a:r>
              <a:rPr lang="en-US" b="1" dirty="0">
                <a:latin typeface="+mj-lt"/>
              </a:rPr>
              <a:t>Sudden acceleration &gt;&gt;&gt;</a:t>
            </a:r>
          </a:p>
          <a:p>
            <a:pPr algn="ctr" rtl="0">
              <a:buFontTx/>
              <a:buNone/>
            </a:pPr>
            <a:r>
              <a:rPr lang="en-US" b="1" dirty="0">
                <a:latin typeface="+mj-lt"/>
              </a:rPr>
              <a:t>Falling backwards &gt;&gt;&gt;</a:t>
            </a:r>
          </a:p>
          <a:p>
            <a:pPr algn="ctr" rtl="0">
              <a:buFontTx/>
              <a:buNone/>
            </a:pPr>
            <a:r>
              <a:rPr lang="en-US" b="1" dirty="0" err="1">
                <a:latin typeface="+mj-lt"/>
              </a:rPr>
              <a:t>Otoliths</a:t>
            </a:r>
            <a:r>
              <a:rPr lang="en-US" b="1" dirty="0">
                <a:latin typeface="+mj-lt"/>
              </a:rPr>
              <a:t> falls back on hairs &gt;&gt;&gt;</a:t>
            </a:r>
          </a:p>
          <a:p>
            <a:pPr algn="ctr" rtl="0">
              <a:buFontTx/>
              <a:buNone/>
            </a:pPr>
            <a:r>
              <a:rPr lang="en-US" b="1" dirty="0">
                <a:latin typeface="+mj-lt"/>
              </a:rPr>
              <a:t>sensation of </a:t>
            </a:r>
            <a:r>
              <a:rPr lang="en-US" b="1" dirty="0" smtClean="0">
                <a:latin typeface="+mj-lt"/>
              </a:rPr>
              <a:t>mal-equilibrium </a:t>
            </a:r>
            <a:r>
              <a:rPr lang="en-US" b="1" dirty="0">
                <a:latin typeface="+mj-lt"/>
              </a:rPr>
              <a:t>&gt;&gt;</a:t>
            </a:r>
          </a:p>
          <a:p>
            <a:pPr algn="ctr" rtl="0">
              <a:buFontTx/>
              <a:buNone/>
            </a:pPr>
            <a:r>
              <a:rPr lang="en-US" b="1" dirty="0">
                <a:latin typeface="+mj-lt"/>
              </a:rPr>
              <a:t>Correction by leaning forward</a:t>
            </a:r>
          </a:p>
          <a:p>
            <a:pPr algn="ctr" rtl="0">
              <a:buFontTx/>
              <a:buNone/>
            </a:pPr>
            <a:endParaRPr lang="en-US" sz="2800" b="1" dirty="0">
              <a:latin typeface="+mj-lt"/>
            </a:endParaRPr>
          </a:p>
          <a:p>
            <a:pPr algn="l" rtl="0">
              <a:buFontTx/>
              <a:buNone/>
            </a:pPr>
            <a:r>
              <a:rPr lang="en-US" sz="2400" b="1" dirty="0">
                <a:latin typeface="+mj-lt"/>
              </a:rPr>
              <a:t>*</a:t>
            </a:r>
            <a:r>
              <a:rPr lang="en-US" sz="2400" b="1" dirty="0" err="1">
                <a:latin typeface="+mj-lt"/>
              </a:rPr>
              <a:t>Saccular</a:t>
            </a:r>
            <a:r>
              <a:rPr lang="en-US" sz="2400" b="1" dirty="0">
                <a:latin typeface="+mj-lt"/>
              </a:rPr>
              <a:t> maculae detect </a:t>
            </a:r>
            <a:r>
              <a:rPr lang="en-US" sz="2400" b="1" u="sng" dirty="0">
                <a:latin typeface="+mj-lt"/>
              </a:rPr>
              <a:t>vertical</a:t>
            </a:r>
            <a:r>
              <a:rPr lang="en-US" sz="2400" b="1" dirty="0">
                <a:latin typeface="+mj-lt"/>
              </a:rPr>
              <a:t> acceleration</a:t>
            </a:r>
          </a:p>
          <a:p>
            <a:pPr algn="l" rtl="0">
              <a:buFontTx/>
              <a:buNone/>
            </a:pPr>
            <a:r>
              <a:rPr lang="en-US" sz="2400" b="1" dirty="0">
                <a:latin typeface="+mj-lt"/>
              </a:rPr>
              <a:t>*Both utricle and </a:t>
            </a:r>
            <a:r>
              <a:rPr lang="en-US" sz="2400" b="1" dirty="0" err="1">
                <a:latin typeface="+mj-lt"/>
              </a:rPr>
              <a:t>saccule</a:t>
            </a:r>
            <a:r>
              <a:rPr lang="en-US" sz="2400" b="1" dirty="0">
                <a:latin typeface="+mj-lt"/>
              </a:rPr>
              <a:t> </a:t>
            </a:r>
            <a:r>
              <a:rPr lang="en-US" sz="2400" b="1" u="sng" dirty="0">
                <a:latin typeface="+mj-lt"/>
              </a:rPr>
              <a:t>horizontal</a:t>
            </a:r>
            <a:r>
              <a:rPr lang="en-US" sz="2400" b="1" dirty="0">
                <a:latin typeface="+mj-lt"/>
              </a:rPr>
              <a:t> acceleration </a:t>
            </a:r>
          </a:p>
        </p:txBody>
      </p:sp>
      <p:sp>
        <p:nvSpPr>
          <p:cNvPr id="5" name="Rectangle 2"/>
          <p:cNvSpPr>
            <a:spLocks noGrp="1" noChangeArrowheads="1"/>
          </p:cNvSpPr>
          <p:nvPr>
            <p:ph type="title"/>
          </p:nvPr>
        </p:nvSpPr>
        <p:spPr>
          <a:xfrm>
            <a:off x="838200" y="427038"/>
            <a:ext cx="7391400" cy="639762"/>
          </a:xfrm>
          <a:ln>
            <a:solidFill>
              <a:srgbClr val="FF0000"/>
            </a:solidFill>
          </a:ln>
        </p:spPr>
        <p:txBody>
          <a:bodyPr/>
          <a:lstStyle/>
          <a:p>
            <a:r>
              <a:rPr lang="en-US" sz="3200" b="1" dirty="0" smtClean="0">
                <a:solidFill>
                  <a:srgbClr val="FFFF00"/>
                </a:solidFill>
              </a:rPr>
              <a:t>Function of </a:t>
            </a:r>
            <a:r>
              <a:rPr lang="en-US" sz="3200" b="1" dirty="0">
                <a:solidFill>
                  <a:srgbClr val="FFFF00"/>
                </a:solidFill>
              </a:rPr>
              <a:t>utricle and </a:t>
            </a:r>
            <a:r>
              <a:rPr lang="en-US" sz="3200" b="1" dirty="0" err="1">
                <a:solidFill>
                  <a:srgbClr val="FFFF00"/>
                </a:solidFill>
              </a:rPr>
              <a:t>saccule</a:t>
            </a:r>
            <a:endParaRPr lang="en-US" sz="32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descr="I:\CNSBlock2014\InEar&amp;balance\Innernvestib.jpg"/>
          <p:cNvPicPr>
            <a:picLocks noChangeAspect="1" noChangeArrowheads="1"/>
          </p:cNvPicPr>
          <p:nvPr/>
        </p:nvPicPr>
        <p:blipFill>
          <a:blip r:embed="rId3" cstate="print"/>
          <a:srcRect/>
          <a:stretch>
            <a:fillRect/>
          </a:stretch>
        </p:blipFill>
        <p:spPr bwMode="auto">
          <a:xfrm>
            <a:off x="0" y="1143000"/>
            <a:ext cx="9070005" cy="5451181"/>
          </a:xfrm>
          <a:prstGeom prst="rect">
            <a:avLst/>
          </a:prstGeom>
          <a:noFill/>
        </p:spPr>
      </p:pic>
      <p:sp>
        <p:nvSpPr>
          <p:cNvPr id="3" name="Rectangle 2"/>
          <p:cNvSpPr txBox="1">
            <a:spLocks noChangeArrowheads="1"/>
          </p:cNvSpPr>
          <p:nvPr/>
        </p:nvSpPr>
        <p:spPr>
          <a:xfrm>
            <a:off x="533400" y="427038"/>
            <a:ext cx="8153400" cy="563562"/>
          </a:xfrm>
          <a:prstGeom prst="rect">
            <a:avLst/>
          </a:prstGeom>
          <a:ln>
            <a:solidFill>
              <a:srgbClr val="FF0000"/>
            </a:solid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smtClean="0">
                <a:ln>
                  <a:noFill/>
                </a:ln>
                <a:solidFill>
                  <a:schemeClr val="tx1"/>
                </a:solidFill>
                <a:effectLst/>
                <a:uLnTx/>
                <a:uFillTx/>
                <a:latin typeface="+mj-lt"/>
                <a:ea typeface="+mj-ea"/>
                <a:cs typeface="Times New Roman" pitchFamily="18" charset="0"/>
              </a:rPr>
              <a:t>Three Semicircular Canals</a:t>
            </a:r>
            <a:endParaRPr kumimoji="0" lang="en-US" sz="4000" b="1" i="0" u="none" strike="noStrike" kern="0" cap="none" spc="0" normalizeH="0" baseline="0" noProof="0" dirty="0" smtClean="0">
              <a:ln>
                <a:noFill/>
              </a:ln>
              <a:solidFill>
                <a:schemeClr val="tx1"/>
              </a:solidFill>
              <a:effectLst/>
              <a:uLnTx/>
              <a:uFillTx/>
              <a:latin typeface="+mj-lt"/>
              <a:ea typeface="+mj-ea"/>
              <a:cs typeface="Times New Roman" pitchFamily="18" charset="0"/>
            </a:endParaRPr>
          </a:p>
        </p:txBody>
      </p:sp>
      <p:pic>
        <p:nvPicPr>
          <p:cNvPr id="269315" name="Picture 3" descr="I:\CNSBlock2014\InEar&amp;balance\inner-ear.jpg"/>
          <p:cNvPicPr>
            <a:picLocks noChangeAspect="1" noChangeArrowheads="1"/>
          </p:cNvPicPr>
          <p:nvPr/>
        </p:nvPicPr>
        <p:blipFill>
          <a:blip r:embed="rId4" cstate="print"/>
          <a:srcRect/>
          <a:stretch>
            <a:fillRect/>
          </a:stretch>
        </p:blipFill>
        <p:spPr bwMode="auto">
          <a:xfrm>
            <a:off x="609600" y="1447800"/>
            <a:ext cx="7994850" cy="49804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533400" y="427038"/>
            <a:ext cx="8153400" cy="715962"/>
          </a:xfrm>
          <a:ln>
            <a:solidFill>
              <a:srgbClr val="FF0000"/>
            </a:solidFill>
          </a:ln>
          <a:effectLst/>
        </p:spPr>
        <p:txBody>
          <a:bodyPr/>
          <a:lstStyle/>
          <a:p>
            <a:pPr eaLnBrk="1" hangingPunct="1"/>
            <a:r>
              <a:rPr lang="en-US" sz="4000" b="1" dirty="0" smtClean="0">
                <a:solidFill>
                  <a:schemeClr val="tx1"/>
                </a:solidFill>
                <a:cs typeface="Times New Roman" pitchFamily="18" charset="0"/>
              </a:rPr>
              <a:t>Three Semicircular Canals</a:t>
            </a:r>
          </a:p>
        </p:txBody>
      </p:sp>
      <p:sp>
        <p:nvSpPr>
          <p:cNvPr id="69635" name="Rectangle 3"/>
          <p:cNvSpPr>
            <a:spLocks noGrp="1" noChangeArrowheads="1"/>
          </p:cNvSpPr>
          <p:nvPr>
            <p:ph type="body" idx="1"/>
          </p:nvPr>
        </p:nvSpPr>
        <p:spPr>
          <a:xfrm>
            <a:off x="381000" y="2971800"/>
            <a:ext cx="4343400" cy="3581400"/>
          </a:xfrm>
          <a:solidFill>
            <a:schemeClr val="accent4">
              <a:lumMod val="10000"/>
            </a:schemeClr>
          </a:solidFill>
          <a:ln>
            <a:solidFill>
              <a:schemeClr val="bg1">
                <a:lumMod val="75000"/>
              </a:schemeClr>
            </a:solidFill>
          </a:ln>
        </p:spPr>
        <p:txBody>
          <a:bodyPr/>
          <a:lstStyle/>
          <a:p>
            <a:pPr marL="457200" lvl="2" indent="-400050" eaLnBrk="1" hangingPunct="1">
              <a:spcAft>
                <a:spcPct val="30000"/>
              </a:spcAft>
              <a:buClr>
                <a:srgbClr val="FF0000"/>
              </a:buClr>
              <a:buFont typeface="Wingdings" pitchFamily="2" charset="2"/>
              <a:buAutoNum type="arabicPeriod"/>
              <a:defRPr/>
            </a:pPr>
            <a:r>
              <a:rPr lang="en-US" b="1" dirty="0" smtClean="0">
                <a:cs typeface="Arial" charset="0"/>
              </a:rPr>
              <a:t>Contain </a:t>
            </a:r>
            <a:r>
              <a:rPr lang="en-US" b="1" dirty="0" err="1" smtClean="0">
                <a:cs typeface="Arial" charset="0"/>
              </a:rPr>
              <a:t>Endolymph</a:t>
            </a:r>
            <a:endParaRPr lang="en-US" b="1" dirty="0" smtClean="0">
              <a:cs typeface="Arial" charset="0"/>
            </a:endParaRPr>
          </a:p>
          <a:p>
            <a:pPr marL="457200" lvl="2" indent="-400050" eaLnBrk="1" hangingPunct="1">
              <a:spcBef>
                <a:spcPct val="0"/>
              </a:spcBef>
              <a:spcAft>
                <a:spcPct val="30000"/>
              </a:spcAft>
              <a:buClr>
                <a:srgbClr val="FF0000"/>
              </a:buClr>
              <a:buFont typeface="Wingdings" pitchFamily="2" charset="2"/>
              <a:buAutoNum type="arabicPeriod"/>
              <a:defRPr/>
            </a:pPr>
            <a:r>
              <a:rPr lang="en-US" b="1" dirty="0" smtClean="0">
                <a:cs typeface="Arial" charset="0"/>
              </a:rPr>
              <a:t>Each canal has a dilated end = </a:t>
            </a:r>
            <a:r>
              <a:rPr lang="en-US" b="1" dirty="0" err="1" smtClean="0">
                <a:cs typeface="Arial" charset="0"/>
              </a:rPr>
              <a:t>Ampulla</a:t>
            </a:r>
            <a:endParaRPr lang="en-US" b="1" dirty="0" smtClean="0">
              <a:cs typeface="Arial" charset="0"/>
            </a:endParaRPr>
          </a:p>
          <a:p>
            <a:pPr marL="457200" lvl="2" indent="-400050" eaLnBrk="1" hangingPunct="1">
              <a:spcBef>
                <a:spcPct val="0"/>
              </a:spcBef>
              <a:buClr>
                <a:srgbClr val="FF0000"/>
              </a:buClr>
              <a:buFont typeface="Wingdings" pitchFamily="2" charset="2"/>
              <a:buAutoNum type="arabicPeriod"/>
              <a:defRPr/>
            </a:pPr>
            <a:r>
              <a:rPr lang="en-US" b="1" dirty="0" smtClean="0">
                <a:cs typeface="Arial" charset="0"/>
              </a:rPr>
              <a:t>The </a:t>
            </a:r>
            <a:r>
              <a:rPr lang="en-US" b="1" dirty="0" err="1" smtClean="0">
                <a:cs typeface="Arial" charset="0"/>
              </a:rPr>
              <a:t>ampulla</a:t>
            </a:r>
            <a:r>
              <a:rPr lang="en-US" b="1" dirty="0" smtClean="0">
                <a:cs typeface="Arial" charset="0"/>
              </a:rPr>
              <a:t> houses the sensory hair cells (oriented in same direction) which are covered by a gelatinous material (</a:t>
            </a:r>
            <a:r>
              <a:rPr lang="en-US" b="1" dirty="0" err="1" smtClean="0">
                <a:cs typeface="Arial" charset="0"/>
              </a:rPr>
              <a:t>Cupula</a:t>
            </a:r>
            <a:r>
              <a:rPr lang="en-US" b="1" dirty="0" smtClean="0">
                <a:cs typeface="Arial" charset="0"/>
              </a:rPr>
              <a:t>)</a:t>
            </a:r>
          </a:p>
        </p:txBody>
      </p:sp>
      <p:sp>
        <p:nvSpPr>
          <p:cNvPr id="5" name="Rectangle 4"/>
          <p:cNvSpPr/>
          <p:nvPr/>
        </p:nvSpPr>
        <p:spPr>
          <a:xfrm>
            <a:off x="533400" y="1295400"/>
            <a:ext cx="3505200" cy="1569660"/>
          </a:xfrm>
          <a:prstGeom prst="rect">
            <a:avLst/>
          </a:prstGeom>
          <a:solidFill>
            <a:srgbClr val="00005A"/>
          </a:solidFill>
          <a:ln>
            <a:solidFill>
              <a:srgbClr val="FF0000"/>
            </a:solidFill>
          </a:ln>
        </p:spPr>
        <p:txBody>
          <a:bodyPr wrap="square">
            <a:spAutoFit/>
          </a:bodyPr>
          <a:lstStyle/>
          <a:p>
            <a:r>
              <a:rPr lang="en-US" sz="2400" b="1" dirty="0" smtClean="0">
                <a:latin typeface="+mj-lt"/>
              </a:rPr>
              <a:t>Horizontal (lateral)</a:t>
            </a:r>
          </a:p>
          <a:p>
            <a:r>
              <a:rPr lang="en-US" sz="2400" b="1" dirty="0" smtClean="0">
                <a:latin typeface="+mj-lt"/>
              </a:rPr>
              <a:t>Vertical: </a:t>
            </a:r>
          </a:p>
          <a:p>
            <a:pPr lvl="1"/>
            <a:r>
              <a:rPr lang="en-US" sz="2400" b="1" dirty="0" smtClean="0">
                <a:latin typeface="+mj-lt"/>
              </a:rPr>
              <a:t>Anterior</a:t>
            </a:r>
          </a:p>
          <a:p>
            <a:pPr lvl="1"/>
            <a:r>
              <a:rPr lang="en-US" sz="2400" b="1" dirty="0" smtClean="0">
                <a:latin typeface="+mj-lt"/>
              </a:rPr>
              <a:t>Posterior</a:t>
            </a:r>
            <a:endParaRPr lang="en-US" sz="2400" b="1" dirty="0">
              <a:latin typeface="+mj-lt"/>
            </a:endParaRPr>
          </a:p>
        </p:txBody>
      </p:sp>
      <p:sp>
        <p:nvSpPr>
          <p:cNvPr id="6" name="Rectangle 5"/>
          <p:cNvSpPr/>
          <p:nvPr/>
        </p:nvSpPr>
        <p:spPr>
          <a:xfrm>
            <a:off x="4148326" y="1371600"/>
            <a:ext cx="4767074" cy="369332"/>
          </a:xfrm>
          <a:prstGeom prst="rect">
            <a:avLst/>
          </a:prstGeom>
          <a:solidFill>
            <a:srgbClr val="FF0000"/>
          </a:solidFill>
          <a:ln w="38100">
            <a:solidFill>
              <a:schemeClr val="bg1">
                <a:lumMod val="60000"/>
                <a:lumOff val="40000"/>
              </a:schemeClr>
            </a:solidFill>
          </a:ln>
        </p:spPr>
        <p:txBody>
          <a:bodyPr wrap="none">
            <a:spAutoFit/>
          </a:bodyPr>
          <a:lstStyle/>
          <a:p>
            <a:r>
              <a:rPr lang="en-US" b="1" dirty="0" smtClean="0">
                <a:latin typeface="+mj-lt"/>
              </a:rPr>
              <a:t>SENSORY ORGAN: CRISTA AMPULLARIS</a:t>
            </a:r>
            <a:endParaRPr lang="en-US" b="1" dirty="0">
              <a:latin typeface="+mj-lt"/>
            </a:endParaRPr>
          </a:p>
        </p:txBody>
      </p:sp>
      <p:pic>
        <p:nvPicPr>
          <p:cNvPr id="7" name="Picture 2" descr="crista.jpg (27484 bytes)"/>
          <p:cNvPicPr>
            <a:picLocks noChangeAspect="1" noChangeArrowheads="1"/>
          </p:cNvPicPr>
          <p:nvPr/>
        </p:nvPicPr>
        <p:blipFill>
          <a:blip r:embed="rId3" cstate="print"/>
          <a:srcRect/>
          <a:stretch>
            <a:fillRect/>
          </a:stretch>
        </p:blipFill>
        <p:spPr bwMode="auto">
          <a:xfrm>
            <a:off x="5087073" y="2057400"/>
            <a:ext cx="3395241" cy="4191000"/>
          </a:xfrm>
          <a:prstGeom prst="rect">
            <a:avLst/>
          </a:prstGeom>
          <a:noFill/>
        </p:spPr>
      </p:pic>
      <p:pic>
        <p:nvPicPr>
          <p:cNvPr id="8" name="Picture 5"/>
          <p:cNvPicPr>
            <a:picLocks noChangeAspect="1" noChangeArrowheads="1"/>
          </p:cNvPicPr>
          <p:nvPr/>
        </p:nvPicPr>
        <p:blipFill>
          <a:blip r:embed="rId4" cstate="print"/>
          <a:srcRect l="36961" b="46127"/>
          <a:stretch>
            <a:fillRect/>
          </a:stretch>
        </p:blipFill>
        <p:spPr bwMode="auto">
          <a:xfrm>
            <a:off x="4955694" y="2057400"/>
            <a:ext cx="3807306" cy="3886200"/>
          </a:xfrm>
          <a:prstGeom prst="rect">
            <a:avLst/>
          </a:prstGeom>
          <a:noFill/>
          <a:ln w="9525">
            <a:solidFill>
              <a:schemeClr val="tx1"/>
            </a:solidFill>
            <a:miter lim="800000"/>
            <a:headEnd/>
            <a:tailEnd/>
          </a:ln>
        </p:spPr>
      </p:pic>
      <p:pic>
        <p:nvPicPr>
          <p:cNvPr id="9" name="Picture 3" descr="crista ampularis"/>
          <p:cNvPicPr>
            <a:picLocks noChangeAspect="1" noChangeArrowheads="1"/>
          </p:cNvPicPr>
          <p:nvPr/>
        </p:nvPicPr>
        <p:blipFill>
          <a:blip r:embed="rId5" cstate="print"/>
          <a:srcRect l="24619"/>
          <a:stretch>
            <a:fillRect/>
          </a:stretch>
        </p:blipFill>
        <p:spPr bwMode="auto">
          <a:xfrm>
            <a:off x="5057947" y="2057400"/>
            <a:ext cx="3599861" cy="3733800"/>
          </a:xfrm>
          <a:prstGeom prst="rect">
            <a:avLst/>
          </a:prstGeom>
          <a:noFill/>
          <a:ln w="9525">
            <a:noFill/>
            <a:miter lim="800000"/>
            <a:headEnd/>
            <a:tailEnd/>
          </a:ln>
        </p:spPr>
      </p:pic>
      <p:pic>
        <p:nvPicPr>
          <p:cNvPr id="134146" name="Picture 2"/>
          <p:cNvPicPr>
            <a:picLocks noChangeAspect="1" noChangeArrowheads="1"/>
          </p:cNvPicPr>
          <p:nvPr/>
        </p:nvPicPr>
        <p:blipFill>
          <a:blip r:embed="rId6" cstate="print"/>
          <a:srcRect/>
          <a:stretch>
            <a:fillRect/>
          </a:stretch>
        </p:blipFill>
        <p:spPr bwMode="auto">
          <a:xfrm>
            <a:off x="4800600" y="2209800"/>
            <a:ext cx="4105275" cy="3857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15_34"/>
          <p:cNvPicPr>
            <a:picLocks noChangeAspect="1" noChangeArrowheads="1"/>
          </p:cNvPicPr>
          <p:nvPr/>
        </p:nvPicPr>
        <p:blipFill>
          <a:blip r:embed="rId3" cstate="print"/>
          <a:srcRect/>
          <a:stretch>
            <a:fillRect/>
          </a:stretch>
        </p:blipFill>
        <p:spPr bwMode="auto">
          <a:xfrm>
            <a:off x="304800" y="762000"/>
            <a:ext cx="8229600" cy="5638800"/>
          </a:xfrm>
          <a:prstGeom prst="rect">
            <a:avLst/>
          </a:prstGeom>
          <a:noFill/>
          <a:ln w="9525">
            <a:noFill/>
            <a:miter lim="800000"/>
            <a:headEnd/>
            <a:tailEnd/>
          </a:ln>
        </p:spPr>
      </p:pic>
      <p:pic>
        <p:nvPicPr>
          <p:cNvPr id="3" name="Picture 2" descr="mm3lf1622ab_c"/>
          <p:cNvPicPr>
            <a:picLocks noChangeAspect="1" noChangeArrowheads="1"/>
          </p:cNvPicPr>
          <p:nvPr/>
        </p:nvPicPr>
        <p:blipFill>
          <a:blip r:embed="rId4" cstate="print"/>
          <a:srcRect l="20409" t="50000" r="28571" b="5000"/>
          <a:stretch>
            <a:fillRect/>
          </a:stretch>
        </p:blipFill>
        <p:spPr bwMode="auto">
          <a:xfrm>
            <a:off x="5943600" y="0"/>
            <a:ext cx="3200400" cy="2340784"/>
          </a:xfrm>
          <a:prstGeom prst="rect">
            <a:avLst/>
          </a:prstGeom>
          <a:noFill/>
        </p:spPr>
      </p:pic>
      <p:pic>
        <p:nvPicPr>
          <p:cNvPr id="267266" name="Picture 2" descr="I:\CNSBlock2014\InEar&amp;balance\tmp15F77_thumb.jpg"/>
          <p:cNvPicPr>
            <a:picLocks noChangeAspect="1" noChangeArrowheads="1"/>
          </p:cNvPicPr>
          <p:nvPr/>
        </p:nvPicPr>
        <p:blipFill>
          <a:blip r:embed="rId5" cstate="print"/>
          <a:srcRect/>
          <a:stretch>
            <a:fillRect/>
          </a:stretch>
        </p:blipFill>
        <p:spPr bwMode="auto">
          <a:xfrm>
            <a:off x="533400" y="96809"/>
            <a:ext cx="8077200" cy="65949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ChangeArrowheads="1"/>
          </p:cNvSpPr>
          <p:nvPr/>
        </p:nvSpPr>
        <p:spPr bwMode="auto">
          <a:xfrm>
            <a:off x="685800" y="2286000"/>
            <a:ext cx="7924800" cy="4114800"/>
          </a:xfrm>
          <a:prstGeom prst="rect">
            <a:avLst/>
          </a:prstGeom>
          <a:noFill/>
          <a:ln w="9525">
            <a:solidFill>
              <a:srgbClr val="00FF00"/>
            </a:solidFill>
            <a:miter lim="800000"/>
            <a:headEnd/>
            <a:tailEnd/>
          </a:ln>
        </p:spPr>
        <p:txBody>
          <a:bodyPr anchor="ctr"/>
          <a:lstStyle/>
          <a:p>
            <a:pPr marL="520700" indent="-520700">
              <a:lnSpc>
                <a:spcPct val="85000"/>
              </a:lnSpc>
              <a:spcBef>
                <a:spcPct val="25000"/>
              </a:spcBef>
              <a:buClr>
                <a:srgbClr val="FFFF00"/>
              </a:buClr>
              <a:buSzPct val="165000"/>
              <a:buFont typeface="Wingdings" pitchFamily="2" charset="2"/>
              <a:buBlip>
                <a:blip r:embed="rId3"/>
              </a:buBlip>
            </a:pPr>
            <a:r>
              <a:rPr lang="en-US" sz="3200" b="1" dirty="0" smtClean="0">
                <a:solidFill>
                  <a:srgbClr val="66FF33"/>
                </a:solidFill>
                <a:latin typeface="Agency FB" pitchFamily="34" charset="0"/>
              </a:rPr>
              <a:t>Functional anatomy of Vestibular apparatus</a:t>
            </a:r>
          </a:p>
          <a:p>
            <a:pPr marL="520700" indent="-520700">
              <a:lnSpc>
                <a:spcPct val="85000"/>
              </a:lnSpc>
              <a:spcBef>
                <a:spcPct val="25000"/>
              </a:spcBef>
              <a:buClr>
                <a:srgbClr val="FFFF00"/>
              </a:buClr>
              <a:buSzPct val="165000"/>
              <a:buBlip>
                <a:blip r:embed="rId3"/>
              </a:buBlip>
            </a:pPr>
            <a:r>
              <a:rPr lang="en-US" sz="3200" b="1" dirty="0" smtClean="0">
                <a:solidFill>
                  <a:srgbClr val="66FF33"/>
                </a:solidFill>
                <a:latin typeface="Agency FB" pitchFamily="34" charset="0"/>
              </a:rPr>
              <a:t>Dynamic and static equilibrium</a:t>
            </a:r>
          </a:p>
          <a:p>
            <a:pPr marL="520700" indent="-520700">
              <a:lnSpc>
                <a:spcPct val="85000"/>
              </a:lnSpc>
              <a:spcBef>
                <a:spcPct val="25000"/>
              </a:spcBef>
              <a:buClr>
                <a:srgbClr val="FFFF00"/>
              </a:buClr>
              <a:buSzPct val="165000"/>
              <a:buFont typeface="Wingdings" pitchFamily="2" charset="2"/>
              <a:buBlip>
                <a:blip r:embed="rId3"/>
              </a:buBlip>
            </a:pPr>
            <a:r>
              <a:rPr lang="en-US" sz="3200" b="1" dirty="0" smtClean="0">
                <a:solidFill>
                  <a:srgbClr val="66FF33"/>
                </a:solidFill>
                <a:latin typeface="Agency FB" pitchFamily="34" charset="0"/>
              </a:rPr>
              <a:t>Role of utricle and </a:t>
            </a:r>
            <a:r>
              <a:rPr lang="en-US" sz="3200" b="1" dirty="0" err="1" smtClean="0">
                <a:solidFill>
                  <a:srgbClr val="66FF33"/>
                </a:solidFill>
                <a:latin typeface="Agency FB" pitchFamily="34" charset="0"/>
              </a:rPr>
              <a:t>saccule</a:t>
            </a:r>
            <a:r>
              <a:rPr lang="en-US" sz="3200" b="1" dirty="0" smtClean="0">
                <a:solidFill>
                  <a:srgbClr val="66FF33"/>
                </a:solidFill>
                <a:latin typeface="Agency FB" pitchFamily="34" charset="0"/>
              </a:rPr>
              <a:t> in linear acceleration</a:t>
            </a:r>
          </a:p>
          <a:p>
            <a:pPr marL="520700" indent="-520700">
              <a:lnSpc>
                <a:spcPct val="85000"/>
              </a:lnSpc>
              <a:spcBef>
                <a:spcPct val="25000"/>
              </a:spcBef>
              <a:buClr>
                <a:srgbClr val="FFFF00"/>
              </a:buClr>
              <a:buSzPct val="165000"/>
              <a:buFont typeface="Wingdings" pitchFamily="2" charset="2"/>
              <a:buBlip>
                <a:blip r:embed="rId3"/>
              </a:buBlip>
            </a:pPr>
            <a:r>
              <a:rPr lang="en-US" sz="3200" b="1" dirty="0" smtClean="0">
                <a:solidFill>
                  <a:srgbClr val="66FF33"/>
                </a:solidFill>
                <a:latin typeface="Agency FB" pitchFamily="34" charset="0"/>
              </a:rPr>
              <a:t>Role of semicircular canals in angular motions</a:t>
            </a:r>
          </a:p>
          <a:p>
            <a:pPr marL="520700" indent="-520700">
              <a:lnSpc>
                <a:spcPct val="85000"/>
              </a:lnSpc>
              <a:spcBef>
                <a:spcPct val="25000"/>
              </a:spcBef>
              <a:buClr>
                <a:srgbClr val="FFFF00"/>
              </a:buClr>
              <a:buSzPct val="165000"/>
              <a:buBlip>
                <a:blip r:embed="rId3"/>
              </a:buBlip>
            </a:pPr>
            <a:r>
              <a:rPr lang="en-US" sz="3200" b="1" dirty="0" smtClean="0">
                <a:solidFill>
                  <a:srgbClr val="66FF33"/>
                </a:solidFill>
                <a:latin typeface="Agency FB" pitchFamily="34" charset="0"/>
              </a:rPr>
              <a:t>Vestibular Reflexes</a:t>
            </a:r>
          </a:p>
          <a:p>
            <a:pPr marL="520700" indent="-520700">
              <a:lnSpc>
                <a:spcPct val="85000"/>
              </a:lnSpc>
              <a:spcBef>
                <a:spcPct val="25000"/>
              </a:spcBef>
              <a:buClr>
                <a:srgbClr val="FFFF00"/>
              </a:buClr>
              <a:buSzPct val="165000"/>
              <a:buFont typeface="Wingdings" pitchFamily="2" charset="2"/>
              <a:buBlip>
                <a:blip r:embed="rId3"/>
              </a:buBlip>
            </a:pPr>
            <a:endParaRPr lang="en-US" sz="3200" b="1" dirty="0">
              <a:solidFill>
                <a:srgbClr val="66FF33"/>
              </a:solidFill>
              <a:latin typeface="Agency FB" pitchFamily="34" charset="0"/>
            </a:endParaRPr>
          </a:p>
        </p:txBody>
      </p:sp>
      <p:sp>
        <p:nvSpPr>
          <p:cNvPr id="12291" name="AutoShape 4"/>
          <p:cNvSpPr>
            <a:spLocks noChangeArrowheads="1"/>
          </p:cNvSpPr>
          <p:nvPr/>
        </p:nvSpPr>
        <p:spPr bwMode="auto">
          <a:xfrm>
            <a:off x="1905000" y="533400"/>
            <a:ext cx="5181600" cy="685800"/>
          </a:xfrm>
          <a:prstGeom prst="roundRect">
            <a:avLst>
              <a:gd name="adj" fmla="val 16667"/>
            </a:avLst>
          </a:prstGeom>
          <a:gradFill rotWithShape="1">
            <a:gsLst>
              <a:gs pos="0">
                <a:srgbClr val="002200">
                  <a:alpha val="39998"/>
                </a:srgbClr>
              </a:gs>
              <a:gs pos="100000">
                <a:srgbClr val="001000"/>
              </a:gs>
            </a:gsLst>
            <a:path path="shape">
              <a:fillToRect l="50000" t="50000" r="50000" b="50000"/>
            </a:path>
          </a:gradFill>
          <a:ln w="9525">
            <a:solidFill>
              <a:srgbClr val="00FF00"/>
            </a:solidFill>
            <a:round/>
            <a:headEnd/>
            <a:tailEnd/>
          </a:ln>
        </p:spPr>
        <p:txBody>
          <a:bodyPr wrap="none" anchor="ctr"/>
          <a:lstStyle/>
          <a:p>
            <a:pPr algn="ctr"/>
            <a:r>
              <a:rPr lang="en-US" sz="4400" b="1">
                <a:solidFill>
                  <a:srgbClr val="FFFF00"/>
                </a:solidFill>
                <a:cs typeface="Arial" charset="0"/>
              </a:rPr>
              <a:t>OBJECTIVES</a:t>
            </a:r>
          </a:p>
        </p:txBody>
      </p:sp>
      <p:sp>
        <p:nvSpPr>
          <p:cNvPr id="12292" name="AutoShape 8"/>
          <p:cNvSpPr>
            <a:spLocks noChangeArrowheads="1"/>
          </p:cNvSpPr>
          <p:nvPr/>
        </p:nvSpPr>
        <p:spPr bwMode="auto">
          <a:xfrm>
            <a:off x="533400" y="1371600"/>
            <a:ext cx="8001000" cy="685800"/>
          </a:xfrm>
          <a:prstGeom prst="roundRect">
            <a:avLst>
              <a:gd name="adj" fmla="val 16667"/>
            </a:avLst>
          </a:prstGeom>
          <a:gradFill rotWithShape="1">
            <a:gsLst>
              <a:gs pos="0">
                <a:srgbClr val="002200">
                  <a:alpha val="39998"/>
                </a:srgbClr>
              </a:gs>
              <a:gs pos="100000">
                <a:srgbClr val="001000"/>
              </a:gs>
            </a:gsLst>
            <a:path path="shape">
              <a:fillToRect l="50000" t="50000" r="50000" b="50000"/>
            </a:path>
          </a:gradFill>
          <a:ln w="9525">
            <a:solidFill>
              <a:srgbClr val="00FF00"/>
            </a:solidFill>
            <a:round/>
            <a:headEnd/>
            <a:tailEnd/>
          </a:ln>
        </p:spPr>
        <p:txBody>
          <a:bodyPr wrap="none" anchor="ctr"/>
          <a:lstStyle/>
          <a:p>
            <a:pPr algn="ctr">
              <a:lnSpc>
                <a:spcPct val="80000"/>
              </a:lnSpc>
            </a:pPr>
            <a:r>
              <a:rPr lang="en-US" sz="3200" b="1" dirty="0">
                <a:solidFill>
                  <a:srgbClr val="99FF33"/>
                </a:solidFill>
                <a:latin typeface="Agency FB" pitchFamily="34" charset="0"/>
                <a:cs typeface="Arial" charset="0"/>
              </a:rPr>
              <a:t>At the end of this lecture you should be able </a:t>
            </a:r>
            <a:r>
              <a:rPr lang="en-US" sz="3200" b="1" dirty="0" smtClean="0">
                <a:solidFill>
                  <a:srgbClr val="99FF33"/>
                </a:solidFill>
                <a:latin typeface="Agency FB" pitchFamily="34" charset="0"/>
                <a:cs typeface="Arial" charset="0"/>
              </a:rPr>
              <a:t>to describe:</a:t>
            </a:r>
            <a:endParaRPr lang="en-US" sz="3200" b="1" dirty="0">
              <a:solidFill>
                <a:srgbClr val="99FF33"/>
              </a:solidFill>
              <a:latin typeface="Agency FB" pitchFamily="34" charset="0"/>
              <a:cs typeface="Arial" charset="0"/>
            </a:endParaRPr>
          </a:p>
        </p:txBody>
      </p:sp>
      <p:pic>
        <p:nvPicPr>
          <p:cNvPr id="12293" name="Picture 11" descr="4nx03a"/>
          <p:cNvPicPr>
            <a:picLocks noChangeAspect="1" noChangeArrowheads="1" noCrop="1"/>
          </p:cNvPicPr>
          <p:nvPr/>
        </p:nvPicPr>
        <p:blipFill>
          <a:blip r:embed="rId4" cstate="print"/>
          <a:srcRect/>
          <a:stretch>
            <a:fillRect/>
          </a:stretch>
        </p:blipFill>
        <p:spPr bwMode="auto">
          <a:xfrm>
            <a:off x="7315200" y="5943600"/>
            <a:ext cx="838200" cy="4191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Effect transition="in" filter="checkerboard(across)">
                                      <p:cBhvr>
                                        <p:cTn id="7" dur="500"/>
                                        <p:tgtEl>
                                          <p:spTgt spid="219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9139">
                                            <p:txEl>
                                              <p:pRg st="1" end="1"/>
                                            </p:txEl>
                                          </p:spTgt>
                                        </p:tgtEl>
                                        <p:attrNameLst>
                                          <p:attrName>style.visibility</p:attrName>
                                        </p:attrNameLst>
                                      </p:cBhvr>
                                      <p:to>
                                        <p:strVal val="visible"/>
                                      </p:to>
                                    </p:set>
                                    <p:animEffect transition="in" filter="checkerboard(across)">
                                      <p:cBhvr>
                                        <p:cTn id="12" dur="500"/>
                                        <p:tgtEl>
                                          <p:spTgt spid="219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19139">
                                            <p:txEl>
                                              <p:pRg st="2" end="2"/>
                                            </p:txEl>
                                          </p:spTgt>
                                        </p:tgtEl>
                                        <p:attrNameLst>
                                          <p:attrName>style.visibility</p:attrName>
                                        </p:attrNameLst>
                                      </p:cBhvr>
                                      <p:to>
                                        <p:strVal val="visible"/>
                                      </p:to>
                                    </p:set>
                                    <p:animEffect transition="in" filter="checkerboard(across)">
                                      <p:cBhvr>
                                        <p:cTn id="17" dur="500"/>
                                        <p:tgtEl>
                                          <p:spTgt spid="219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19139">
                                            <p:txEl>
                                              <p:pRg st="3" end="3"/>
                                            </p:txEl>
                                          </p:spTgt>
                                        </p:tgtEl>
                                        <p:attrNameLst>
                                          <p:attrName>style.visibility</p:attrName>
                                        </p:attrNameLst>
                                      </p:cBhvr>
                                      <p:to>
                                        <p:strVal val="visible"/>
                                      </p:to>
                                    </p:set>
                                    <p:animEffect transition="in" filter="checkerboard(across)">
                                      <p:cBhvr>
                                        <p:cTn id="22" dur="500"/>
                                        <p:tgtEl>
                                          <p:spTgt spid="219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19139">
                                            <p:txEl>
                                              <p:pRg st="4" end="4"/>
                                            </p:txEl>
                                          </p:spTgt>
                                        </p:tgtEl>
                                        <p:attrNameLst>
                                          <p:attrName>style.visibility</p:attrName>
                                        </p:attrNameLst>
                                      </p:cBhvr>
                                      <p:to>
                                        <p:strVal val="visible"/>
                                      </p:to>
                                    </p:set>
                                    <p:animEffect transition="in" filter="checkerboard(across)">
                                      <p:cBhvr>
                                        <p:cTn id="27" dur="500"/>
                                        <p:tgtEl>
                                          <p:spTgt spid="219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rotational_acceleration"/>
          <p:cNvPicPr>
            <a:picLocks noChangeAspect="1" noChangeArrowheads="1"/>
          </p:cNvPicPr>
          <p:nvPr/>
        </p:nvPicPr>
        <p:blipFill>
          <a:blip r:embed="rId3" cstate="print"/>
          <a:srcRect/>
          <a:stretch>
            <a:fillRect/>
          </a:stretch>
        </p:blipFill>
        <p:spPr bwMode="auto">
          <a:xfrm>
            <a:off x="1295400" y="2531301"/>
            <a:ext cx="6553200" cy="3945699"/>
          </a:xfrm>
          <a:prstGeom prst="rect">
            <a:avLst/>
          </a:prstGeom>
          <a:noFill/>
        </p:spPr>
      </p:pic>
      <p:sp>
        <p:nvSpPr>
          <p:cNvPr id="3" name="Rectangle 3"/>
          <p:cNvSpPr txBox="1">
            <a:spLocks noChangeArrowheads="1"/>
          </p:cNvSpPr>
          <p:nvPr/>
        </p:nvSpPr>
        <p:spPr>
          <a:xfrm>
            <a:off x="304800" y="152400"/>
            <a:ext cx="8610600" cy="2209800"/>
          </a:xfrm>
          <a:prstGeom prst="rect">
            <a:avLst/>
          </a:prstGeom>
          <a:solidFill>
            <a:schemeClr val="accent4">
              <a:lumMod val="10000"/>
            </a:schemeClr>
          </a:solidFill>
          <a:ln>
            <a:solidFill>
              <a:schemeClr val="bg1">
                <a:lumMod val="75000"/>
              </a:schemeClr>
            </a:solidFill>
          </a:ln>
        </p:spPr>
        <p:txBody>
          <a:bodyPr/>
          <a:lstStyle/>
          <a:p>
            <a:pPr marL="609600" marR="0" lvl="0" indent="-60960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chemeClr val="tx1"/>
                </a:solidFill>
                <a:effectLst/>
                <a:uLnTx/>
                <a:uFillTx/>
                <a:latin typeface="+mj-lt"/>
                <a:ea typeface="+mn-ea"/>
                <a:cs typeface="+mn-cs"/>
              </a:rPr>
              <a:t>Plane of rotation determines the canal to be stimulated:</a:t>
            </a:r>
          </a:p>
          <a:p>
            <a:pPr marL="342900" marR="0" lvl="0" indent="-342900" algn="l" defTabSz="914400" rtl="0" eaLnBrk="0" fontAlgn="base" latinLnBrk="0" hangingPunct="0">
              <a:lnSpc>
                <a:spcPct val="100000"/>
              </a:lnSpc>
              <a:spcBef>
                <a:spcPct val="20000"/>
              </a:spcBef>
              <a:spcAft>
                <a:spcPct val="0"/>
              </a:spcAft>
              <a:buClrTx/>
              <a:buSzTx/>
              <a:buFontTx/>
              <a:buAutoNum type="arabicPeriod"/>
              <a:tabLst/>
              <a:defRPr/>
            </a:pPr>
            <a:r>
              <a:rPr kumimoji="0" lang="en-US" sz="2000" b="1" i="0" u="none" strike="noStrike" kern="0" cap="none" spc="0" normalizeH="0" baseline="0" noProof="0" dirty="0" smtClean="0">
                <a:ln>
                  <a:noFill/>
                </a:ln>
                <a:solidFill>
                  <a:schemeClr val="tx2">
                    <a:lumMod val="75000"/>
                  </a:schemeClr>
                </a:solidFill>
                <a:effectLst/>
                <a:uLnTx/>
                <a:uFillTx/>
                <a:latin typeface="+mj-lt"/>
                <a:ea typeface="+mn-ea"/>
                <a:cs typeface="+mn-cs"/>
              </a:rPr>
              <a:t>Rotation of head on vertical </a:t>
            </a:r>
            <a:r>
              <a:rPr kumimoji="0" lang="en-US" sz="2000" b="1" i="0" u="none" strike="noStrike" kern="0" cap="none" spc="0" normalizeH="0" baseline="0" noProof="0" dirty="0" err="1" smtClean="0">
                <a:ln>
                  <a:noFill/>
                </a:ln>
                <a:solidFill>
                  <a:schemeClr val="tx2">
                    <a:lumMod val="75000"/>
                  </a:schemeClr>
                </a:solidFill>
                <a:effectLst/>
                <a:uLnTx/>
                <a:uFillTx/>
                <a:latin typeface="+mj-lt"/>
                <a:ea typeface="+mn-ea"/>
                <a:cs typeface="+mn-cs"/>
              </a:rPr>
              <a:t>axis→Horizontal</a:t>
            </a:r>
            <a:endParaRPr kumimoji="0" lang="en-US" sz="2000" b="1" i="0" u="none" strike="noStrike" kern="0" cap="none" spc="0" normalizeH="0" baseline="0" noProof="0" dirty="0" smtClean="0">
              <a:ln>
                <a:noFill/>
              </a:ln>
              <a:solidFill>
                <a:schemeClr val="tx2">
                  <a:lumMod val="75000"/>
                </a:schemeClr>
              </a:solidFill>
              <a:effectLst/>
              <a:uLnTx/>
              <a:uFillTx/>
              <a:latin typeface="+mj-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AutoNum type="arabicPeriod"/>
              <a:tabLst/>
              <a:defRPr/>
            </a:pPr>
            <a:r>
              <a:rPr kumimoji="0" lang="en-US" sz="2000" b="1" i="0" u="none" strike="noStrike" kern="0" cap="none" spc="0" normalizeH="0" baseline="0" noProof="0" dirty="0" smtClean="0">
                <a:ln>
                  <a:noFill/>
                </a:ln>
                <a:solidFill>
                  <a:schemeClr val="tx2">
                    <a:lumMod val="75000"/>
                  </a:schemeClr>
                </a:solidFill>
                <a:effectLst/>
                <a:uLnTx/>
                <a:uFillTx/>
                <a:latin typeface="+mj-lt"/>
                <a:ea typeface="+mn-ea"/>
                <a:cs typeface="+mn-cs"/>
              </a:rPr>
              <a:t>Lateral movement of head (AP axis) (approximate head to shoulder) </a:t>
            </a:r>
            <a:r>
              <a:rPr kumimoji="0" lang="en-US" sz="2000" b="1" i="0" u="none" strike="noStrike" kern="0" cap="none" spc="0" normalizeH="0" baseline="0" noProof="0" dirty="0" smtClean="0">
                <a:ln>
                  <a:noFill/>
                </a:ln>
                <a:solidFill>
                  <a:schemeClr val="tx2">
                    <a:lumMod val="75000"/>
                  </a:schemeClr>
                </a:solidFill>
                <a:effectLst/>
                <a:uLnTx/>
                <a:uFillTx/>
                <a:latin typeface="+mn-lt"/>
                <a:ea typeface="+mn-ea"/>
                <a:cs typeface="+mn-cs"/>
              </a:rPr>
              <a:t>→</a:t>
            </a:r>
            <a:r>
              <a:rPr kumimoji="0" lang="en-US" sz="2000" b="1" i="0" u="none" strike="noStrike" kern="0" cap="none" spc="0" normalizeH="0" baseline="0" noProof="0" dirty="0" smtClean="0">
                <a:ln>
                  <a:noFill/>
                </a:ln>
                <a:solidFill>
                  <a:schemeClr val="tx2">
                    <a:lumMod val="75000"/>
                  </a:schemeClr>
                </a:solidFill>
                <a:effectLst/>
                <a:uLnTx/>
                <a:uFillTx/>
                <a:latin typeface="+mj-lt"/>
                <a:ea typeface="+mn-ea"/>
                <a:cs typeface="+mn-cs"/>
              </a:rPr>
              <a:t> posterior</a:t>
            </a:r>
          </a:p>
          <a:p>
            <a:pPr marL="342900" marR="0" lvl="0" indent="-342900" algn="l" defTabSz="914400" rtl="0" eaLnBrk="0" fontAlgn="base" latinLnBrk="0" hangingPunct="0">
              <a:lnSpc>
                <a:spcPct val="100000"/>
              </a:lnSpc>
              <a:spcBef>
                <a:spcPct val="20000"/>
              </a:spcBef>
              <a:spcAft>
                <a:spcPct val="0"/>
              </a:spcAft>
              <a:buClrTx/>
              <a:buSzTx/>
              <a:buFontTx/>
              <a:buAutoNum type="arabicPeriod"/>
              <a:tabLst/>
              <a:defRPr/>
            </a:pPr>
            <a:r>
              <a:rPr kumimoji="0" lang="en-US" sz="2000" b="1" i="0" u="none" strike="noStrike" kern="0" cap="none" spc="0" normalizeH="0" baseline="0" noProof="0" dirty="0" err="1" smtClean="0">
                <a:ln>
                  <a:noFill/>
                </a:ln>
                <a:solidFill>
                  <a:schemeClr val="tx2">
                    <a:lumMod val="75000"/>
                  </a:schemeClr>
                </a:solidFill>
                <a:effectLst/>
                <a:uLnTx/>
                <a:uFillTx/>
                <a:latin typeface="+mj-lt"/>
                <a:ea typeface="+mn-ea"/>
                <a:cs typeface="+mn-cs"/>
              </a:rPr>
              <a:t>Anterolateral</a:t>
            </a:r>
            <a:r>
              <a:rPr kumimoji="0" lang="en-US" sz="2000" b="1" i="0" u="none" strike="noStrike" kern="0" cap="none" spc="0" normalizeH="0" baseline="0" noProof="0" dirty="0" smtClean="0">
                <a:ln>
                  <a:noFill/>
                </a:ln>
                <a:solidFill>
                  <a:schemeClr val="tx2">
                    <a:lumMod val="75000"/>
                  </a:schemeClr>
                </a:solidFill>
                <a:effectLst/>
                <a:uLnTx/>
                <a:uFillTx/>
                <a:latin typeface="+mj-lt"/>
                <a:ea typeface="+mn-ea"/>
                <a:cs typeface="+mn-cs"/>
              </a:rPr>
              <a:t> or </a:t>
            </a:r>
            <a:r>
              <a:rPr kumimoji="0" lang="en-US" sz="2000" b="1" i="0" u="none" strike="noStrike" kern="0" cap="none" spc="0" normalizeH="0" baseline="0" noProof="0" dirty="0" err="1" smtClean="0">
                <a:ln>
                  <a:noFill/>
                </a:ln>
                <a:solidFill>
                  <a:schemeClr val="tx2">
                    <a:lumMod val="75000"/>
                  </a:schemeClr>
                </a:solidFill>
                <a:effectLst/>
                <a:uLnTx/>
                <a:uFillTx/>
                <a:latin typeface="+mj-lt"/>
                <a:ea typeface="+mn-ea"/>
                <a:cs typeface="+mn-cs"/>
              </a:rPr>
              <a:t>posterolateral</a:t>
            </a:r>
            <a:r>
              <a:rPr kumimoji="0" lang="en-US" sz="2000" b="1" i="0" u="none" strike="noStrike" kern="0" cap="none" spc="0" normalizeH="0" baseline="0" noProof="0" dirty="0" smtClean="0">
                <a:ln>
                  <a:noFill/>
                </a:ln>
                <a:solidFill>
                  <a:schemeClr val="tx2">
                    <a:lumMod val="75000"/>
                  </a:schemeClr>
                </a:solidFill>
                <a:effectLst/>
                <a:uLnTx/>
                <a:uFillTx/>
                <a:latin typeface="+mj-lt"/>
                <a:ea typeface="+mn-ea"/>
                <a:cs typeface="+mn-cs"/>
              </a:rPr>
              <a:t> head movement (Oblique axis)</a:t>
            </a:r>
            <a:r>
              <a:rPr kumimoji="0" lang="en-US" sz="2000" b="1" i="0" u="none" strike="noStrike" kern="0" cap="none" spc="0" normalizeH="0" baseline="0" noProof="0" dirty="0" smtClean="0">
                <a:ln>
                  <a:noFill/>
                </a:ln>
                <a:solidFill>
                  <a:schemeClr val="tx2">
                    <a:lumMod val="75000"/>
                  </a:schemeClr>
                </a:solidFill>
                <a:effectLst/>
                <a:uLnTx/>
                <a:uFillTx/>
                <a:latin typeface="+mn-lt"/>
                <a:ea typeface="+mn-ea"/>
                <a:cs typeface="+mn-cs"/>
              </a:rPr>
              <a:t> → </a:t>
            </a:r>
            <a:r>
              <a:rPr kumimoji="0" lang="en-US" sz="2000" b="1" i="0" u="none" strike="noStrike" kern="0" cap="none" spc="0" normalizeH="0" baseline="0" noProof="0" dirty="0" smtClean="0">
                <a:ln>
                  <a:noFill/>
                </a:ln>
                <a:solidFill>
                  <a:schemeClr val="tx2">
                    <a:lumMod val="75000"/>
                  </a:schemeClr>
                </a:solidFill>
                <a:effectLst/>
                <a:uLnTx/>
                <a:uFillTx/>
                <a:latin typeface="+mj-lt"/>
                <a:ea typeface="+mn-ea"/>
                <a:cs typeface="+mn-cs"/>
              </a:rPr>
              <a:t>Superior</a:t>
            </a:r>
          </a:p>
          <a:p>
            <a:pPr marL="609600" marR="0" lvl="0" indent="-609600" algn="l" defTabSz="914400" rtl="0" eaLnBrk="0" fontAlgn="base" latinLnBrk="0" hangingPunct="0">
              <a:lnSpc>
                <a:spcPct val="100000"/>
              </a:lnSpc>
              <a:spcBef>
                <a:spcPct val="20000"/>
              </a:spcBef>
              <a:spcAft>
                <a:spcPct val="0"/>
              </a:spcAft>
              <a:buClrTx/>
              <a:buSzTx/>
              <a:buFontTx/>
              <a:buAutoNum type="arabicPeriod"/>
              <a:tabLst/>
              <a:defRPr/>
            </a:pPr>
            <a:endParaRPr kumimoji="0" lang="en-US" sz="2000" b="1" i="0" u="none" strike="noStrike" kern="0" cap="none" spc="0" normalizeH="0" baseline="0" noProof="0" dirty="0">
              <a:ln>
                <a:noFill/>
              </a:ln>
              <a:solidFill>
                <a:srgbClr val="FFFF99"/>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3" cstate="print"/>
          <a:srcRect t="5256" b="6701"/>
          <a:stretch>
            <a:fillRect/>
          </a:stretch>
        </p:blipFill>
        <p:spPr bwMode="auto">
          <a:xfrm>
            <a:off x="0" y="457200"/>
            <a:ext cx="6324600" cy="5562600"/>
          </a:xfrm>
          <a:prstGeom prst="rect">
            <a:avLst/>
          </a:prstGeom>
          <a:noFill/>
          <a:ln w="9525">
            <a:noFill/>
            <a:miter lim="800000"/>
            <a:headEnd/>
            <a:tailEnd/>
          </a:ln>
        </p:spPr>
      </p:pic>
      <p:sp>
        <p:nvSpPr>
          <p:cNvPr id="3" name="Rectangle 3"/>
          <p:cNvSpPr txBox="1">
            <a:spLocks noChangeArrowheads="1"/>
          </p:cNvSpPr>
          <p:nvPr/>
        </p:nvSpPr>
        <p:spPr>
          <a:xfrm>
            <a:off x="5105400" y="76200"/>
            <a:ext cx="3962400" cy="5029200"/>
          </a:xfrm>
          <a:prstGeom prst="rect">
            <a:avLst/>
          </a:prstGeom>
          <a:solidFill>
            <a:schemeClr val="bg1">
              <a:lumMod val="50000"/>
            </a:schemeClr>
          </a:solidFill>
          <a:ln>
            <a:solidFill>
              <a:srgbClr val="FF0000"/>
            </a:solidFill>
          </a:ln>
        </p:spPr>
        <p:txBody>
          <a:bodyPr/>
          <a:lstStyle/>
          <a:p>
            <a:pPr marL="0" marR="0" lvl="0" indent="0"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smtClean="0">
                <a:ln>
                  <a:noFill/>
                </a:ln>
                <a:solidFill>
                  <a:srgbClr val="FFFF00"/>
                </a:solidFill>
                <a:effectLst/>
                <a:uLnTx/>
                <a:uFillTx/>
                <a:latin typeface="+mj-lt"/>
                <a:ea typeface="+mn-ea"/>
                <a:cs typeface="+mn-cs"/>
              </a:rPr>
              <a:t>Angular</a:t>
            </a:r>
            <a:r>
              <a:rPr kumimoji="0" lang="en-US" sz="2000" b="1" i="0" u="none" strike="noStrike" kern="0" cap="none" spc="0" normalizeH="0" noProof="0" dirty="0" smtClean="0">
                <a:ln>
                  <a:noFill/>
                </a:ln>
                <a:solidFill>
                  <a:srgbClr val="FFFF00"/>
                </a:solidFill>
                <a:effectLst/>
                <a:uLnTx/>
                <a:uFillTx/>
                <a:latin typeface="+mj-lt"/>
                <a:ea typeface="+mn-ea"/>
                <a:cs typeface="+mn-cs"/>
              </a:rPr>
              <a:t> </a:t>
            </a:r>
            <a:r>
              <a:rPr kumimoji="0" lang="en-US" sz="2000" b="1" i="0" u="none" strike="noStrike" kern="0" cap="none" spc="0" normalizeH="0" baseline="0" noProof="0" dirty="0" smtClean="0">
                <a:ln>
                  <a:noFill/>
                </a:ln>
                <a:solidFill>
                  <a:srgbClr val="FFFF00"/>
                </a:solidFill>
                <a:effectLst/>
                <a:uLnTx/>
                <a:uFillTx/>
                <a:latin typeface="+mj-lt"/>
                <a:ea typeface="+mn-ea"/>
                <a:cs typeface="+mn-cs"/>
              </a:rPr>
              <a:t>(rotational) acceleration</a:t>
            </a:r>
          </a:p>
          <a:p>
            <a:pPr lvl="0" eaLnBrk="0" hangingPunct="0">
              <a:spcBef>
                <a:spcPct val="20000"/>
              </a:spcBef>
            </a:pPr>
            <a:r>
              <a:rPr kumimoji="0" lang="en-US" sz="2000" b="1" i="0" u="none" strike="noStrike" kern="0" cap="none" spc="0" normalizeH="0" baseline="0" noProof="0" dirty="0" smtClean="0">
                <a:ln>
                  <a:noFill/>
                </a:ln>
                <a:solidFill>
                  <a:schemeClr val="tx1"/>
                </a:solidFill>
                <a:effectLst/>
                <a:uLnTx/>
                <a:uFillTx/>
                <a:latin typeface="+mj-lt"/>
                <a:ea typeface="+mn-ea"/>
                <a:cs typeface="+mn-cs"/>
              </a:rPr>
              <a:t>Movement of </a:t>
            </a:r>
            <a:r>
              <a:rPr kumimoji="0" lang="en-US" sz="2000" b="1" i="0" u="none" strike="noStrike" kern="0" cap="none" spc="0" normalizeH="0" baseline="0" noProof="0" dirty="0" err="1" smtClean="0">
                <a:ln>
                  <a:noFill/>
                </a:ln>
                <a:solidFill>
                  <a:schemeClr val="tx1"/>
                </a:solidFill>
                <a:effectLst/>
                <a:uLnTx/>
                <a:uFillTx/>
                <a:latin typeface="+mj-lt"/>
                <a:ea typeface="+mn-ea"/>
                <a:cs typeface="+mn-cs"/>
              </a:rPr>
              <a:t>endolymph</a:t>
            </a:r>
            <a:r>
              <a:rPr kumimoji="0" lang="en-US" sz="2000" b="1" i="0" u="none" strike="noStrike" kern="0" cap="none" spc="0" normalizeH="0" baseline="0" noProof="0" dirty="0" smtClean="0">
                <a:ln>
                  <a:noFill/>
                </a:ln>
                <a:solidFill>
                  <a:schemeClr val="tx1"/>
                </a:solidFill>
                <a:effectLst/>
                <a:uLnTx/>
                <a:uFillTx/>
                <a:latin typeface="+mj-lt"/>
                <a:ea typeface="+mn-ea"/>
                <a:cs typeface="+mn-cs"/>
              </a:rPr>
              <a:t> in SCC </a:t>
            </a:r>
            <a:r>
              <a:rPr kumimoji="0" lang="en-US" sz="2000" b="1" i="0" u="none" strike="noStrike" kern="0" cap="none" spc="0" normalizeH="0" baseline="0" noProof="0" dirty="0" smtClean="0">
                <a:ln>
                  <a:noFill/>
                </a:ln>
                <a:solidFill>
                  <a:schemeClr val="tx1"/>
                </a:solidFill>
                <a:effectLst/>
                <a:uLnTx/>
                <a:uFillTx/>
                <a:latin typeface="+mj-lt"/>
                <a:ea typeface="+mn-ea"/>
                <a:cs typeface="+mn-cs"/>
                <a:sym typeface="Wingdings"/>
              </a:rPr>
              <a:t>  </a:t>
            </a:r>
            <a:r>
              <a:rPr kumimoji="0" lang="en-US" sz="2000" b="1" i="0" u="none" strike="noStrike" kern="0" cap="none" spc="0" normalizeH="0" baseline="0" noProof="0" dirty="0" smtClean="0">
                <a:ln>
                  <a:noFill/>
                </a:ln>
                <a:solidFill>
                  <a:schemeClr val="tx1"/>
                </a:solidFill>
                <a:effectLst/>
                <a:uLnTx/>
                <a:uFillTx/>
                <a:latin typeface="+mj-lt"/>
                <a:ea typeface="+mn-ea"/>
                <a:cs typeface="+mn-cs"/>
              </a:rPr>
              <a:t>Bending of hairs (Opposite on two sides) </a:t>
            </a:r>
            <a:r>
              <a:rPr kumimoji="0" lang="en-US" sz="2000" b="1" i="0" u="none" strike="noStrike" kern="0" cap="none" spc="0" normalizeH="0" baseline="0" noProof="0" dirty="0" smtClean="0">
                <a:ln>
                  <a:noFill/>
                </a:ln>
                <a:solidFill>
                  <a:schemeClr val="tx1"/>
                </a:solidFill>
                <a:effectLst/>
                <a:uLnTx/>
                <a:uFillTx/>
                <a:latin typeface="+mj-lt"/>
                <a:ea typeface="+mn-ea"/>
                <a:cs typeface="+mn-cs"/>
                <a:sym typeface="Wingdings"/>
              </a:rPr>
              <a:t> </a:t>
            </a:r>
            <a:r>
              <a:rPr kumimoji="0" lang="en-US" sz="2000" b="1" i="0" u="none" strike="noStrike" kern="0" cap="none" spc="0" normalizeH="0" baseline="0" noProof="0" dirty="0" smtClean="0">
                <a:ln>
                  <a:noFill/>
                </a:ln>
                <a:solidFill>
                  <a:schemeClr val="tx1"/>
                </a:solidFill>
                <a:effectLst/>
                <a:uLnTx/>
                <a:uFillTx/>
                <a:latin typeface="+mj-lt"/>
                <a:ea typeface="+mn-ea"/>
                <a:cs typeface="+mn-cs"/>
              </a:rPr>
              <a:t>Opposite discharge from two sides</a:t>
            </a:r>
            <a:r>
              <a:rPr kumimoji="0" lang="en-US" sz="2000" b="1" i="0" u="none" strike="noStrike" kern="0" cap="none" spc="0" normalizeH="0" baseline="0" noProof="0" dirty="0" smtClean="0">
                <a:ln>
                  <a:noFill/>
                </a:ln>
                <a:solidFill>
                  <a:schemeClr val="tx1"/>
                </a:solidFill>
                <a:effectLst/>
                <a:uLnTx/>
                <a:uFillTx/>
                <a:latin typeface="+mj-lt"/>
                <a:ea typeface="+mn-ea"/>
                <a:cs typeface="+mn-cs"/>
                <a:sym typeface="Wingdings"/>
              </a:rPr>
              <a:t>  </a:t>
            </a:r>
            <a:r>
              <a:rPr kumimoji="0" lang="en-US" sz="2000" b="1" i="0" u="none" strike="noStrike" kern="0" cap="none" spc="0" normalizeH="0" baseline="0" noProof="0" dirty="0" smtClean="0">
                <a:ln>
                  <a:noFill/>
                </a:ln>
                <a:solidFill>
                  <a:schemeClr val="tx1"/>
                </a:solidFill>
                <a:effectLst/>
                <a:uLnTx/>
                <a:uFillTx/>
                <a:latin typeface="+mj-lt"/>
                <a:ea typeface="+mn-ea"/>
                <a:cs typeface="+mn-cs"/>
              </a:rPr>
              <a:t>Sensation of rotation in CNS </a:t>
            </a:r>
            <a:r>
              <a:rPr lang="en-US" sz="2000" b="1" kern="0" dirty="0" smtClean="0">
                <a:sym typeface="Wingdings"/>
              </a:rPr>
              <a:t> </a:t>
            </a:r>
            <a:r>
              <a:rPr lang="en-US" sz="2000" b="1" kern="0" dirty="0" smtClean="0">
                <a:latin typeface="+mj-lt"/>
              </a:rPr>
              <a:t>As rotation continues </a:t>
            </a:r>
            <a:r>
              <a:rPr lang="en-US" sz="2000" b="1" kern="0" dirty="0" err="1" smtClean="0">
                <a:latin typeface="+mj-lt"/>
              </a:rPr>
              <a:t>endolymph</a:t>
            </a:r>
            <a:r>
              <a:rPr lang="en-US" sz="2000" b="1" kern="0" dirty="0" smtClean="0">
                <a:latin typeface="+mj-lt"/>
              </a:rPr>
              <a:t> will soon rotate in the same direction (&amp; speed) </a:t>
            </a:r>
          </a:p>
          <a:p>
            <a:pPr>
              <a:lnSpc>
                <a:spcPct val="90000"/>
              </a:lnSpc>
            </a:pPr>
            <a:r>
              <a:rPr lang="en-US" sz="2000" b="1" kern="0" dirty="0" smtClean="0">
                <a:latin typeface="+mj-lt"/>
              </a:rPr>
              <a:t>as the SCC</a:t>
            </a:r>
            <a:r>
              <a:rPr lang="en-US" sz="2000" b="1" kern="0" dirty="0" smtClean="0">
                <a:latin typeface="+mj-lt"/>
                <a:sym typeface="Wingdings"/>
              </a:rPr>
              <a:t> </a:t>
            </a:r>
            <a:endParaRPr lang="en-US" sz="2000" b="1" kern="0" dirty="0" smtClean="0">
              <a:latin typeface="+mj-lt"/>
            </a:endParaRPr>
          </a:p>
          <a:p>
            <a:pPr>
              <a:lnSpc>
                <a:spcPct val="90000"/>
              </a:lnSpc>
            </a:pPr>
            <a:r>
              <a:rPr lang="en-US" sz="2000" b="1" kern="0" dirty="0" err="1" smtClean="0">
                <a:latin typeface="+mj-lt"/>
              </a:rPr>
              <a:t>Cupula</a:t>
            </a:r>
            <a:r>
              <a:rPr lang="en-US" sz="2000" b="1" kern="0" dirty="0" smtClean="0">
                <a:latin typeface="+mj-lt"/>
              </a:rPr>
              <a:t> being elastic returns to resting position </a:t>
            </a:r>
            <a:r>
              <a:rPr lang="en-US" sz="2000" b="1" kern="0" dirty="0" smtClean="0">
                <a:latin typeface="+mj-lt"/>
                <a:sym typeface="Wingdings"/>
              </a:rPr>
              <a:t></a:t>
            </a:r>
            <a:endParaRPr lang="en-US" sz="2000" b="1" kern="0" dirty="0" smtClean="0">
              <a:latin typeface="+mj-lt"/>
            </a:endParaRPr>
          </a:p>
          <a:p>
            <a:pPr>
              <a:lnSpc>
                <a:spcPct val="90000"/>
              </a:lnSpc>
            </a:pPr>
            <a:r>
              <a:rPr lang="en-US" sz="2000" b="1" kern="0" dirty="0" smtClean="0">
                <a:latin typeface="+mj-lt"/>
              </a:rPr>
              <a:t>Discharge from both sides returns to resting level</a:t>
            </a:r>
            <a:r>
              <a:rPr kumimoji="0" lang="en-US" sz="2000" b="1" i="0" u="none" strike="noStrike" kern="0" cap="none" spc="0" normalizeH="0" baseline="0" noProof="0" dirty="0" smtClean="0">
                <a:ln>
                  <a:noFill/>
                </a:ln>
                <a:solidFill>
                  <a:schemeClr val="tx1"/>
                </a:solidFill>
                <a:effectLst/>
                <a:uLnTx/>
                <a:uFillTx/>
                <a:latin typeface="+mj-lt"/>
                <a:ea typeface="+mn-ea"/>
                <a:cs typeface="+mn-cs"/>
              </a:rPr>
              <a:t>	</a:t>
            </a:r>
            <a:endParaRPr kumimoji="0" lang="en-US" sz="2000" b="1" i="0" u="none" strike="noStrike" kern="0" cap="none" spc="0" normalizeH="0" baseline="0" noProof="0" dirty="0">
              <a:ln>
                <a:noFill/>
              </a:ln>
              <a:solidFill>
                <a:schemeClr val="tx1"/>
              </a:solidFill>
              <a:effectLst/>
              <a:uLnTx/>
              <a:uFillTx/>
              <a:latin typeface="+mj-lt"/>
              <a:ea typeface="+mn-ea"/>
              <a:cs typeface="+mn-cs"/>
            </a:endParaRPr>
          </a:p>
        </p:txBody>
      </p:sp>
      <p:sp>
        <p:nvSpPr>
          <p:cNvPr id="4" name="Rectangle 3"/>
          <p:cNvSpPr/>
          <p:nvPr/>
        </p:nvSpPr>
        <p:spPr>
          <a:xfrm>
            <a:off x="533400" y="6172200"/>
            <a:ext cx="8153400" cy="348557"/>
          </a:xfrm>
          <a:prstGeom prst="rect">
            <a:avLst/>
          </a:prstGeom>
          <a:solidFill>
            <a:srgbClr val="FF0000"/>
          </a:solidFill>
          <a:ln>
            <a:solidFill>
              <a:srgbClr val="FFFF00"/>
            </a:solidFill>
          </a:ln>
        </p:spPr>
        <p:txBody>
          <a:bodyPr wrap="square">
            <a:spAutoFit/>
          </a:bodyPr>
          <a:lstStyle/>
          <a:p>
            <a:pPr algn="ctr">
              <a:lnSpc>
                <a:spcPct val="90000"/>
              </a:lnSpc>
            </a:pPr>
            <a:r>
              <a:rPr lang="en-US" b="1" dirty="0" smtClean="0">
                <a:latin typeface="Aharoni" pitchFamily="2" charset="-79"/>
                <a:cs typeface="Aharoni" pitchFamily="2" charset="-79"/>
              </a:rPr>
              <a:t>No sensation of rotation so long eyes are closed</a:t>
            </a:r>
            <a:endParaRPr lang="en-US" b="1"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3" cstate="print"/>
          <a:srcRect/>
          <a:stretch>
            <a:fillRect/>
          </a:stretch>
        </p:blipFill>
        <p:spPr bwMode="auto">
          <a:xfrm>
            <a:off x="152400" y="914400"/>
            <a:ext cx="8877158" cy="5765672"/>
          </a:xfrm>
          <a:prstGeom prst="rect">
            <a:avLst/>
          </a:prstGeom>
          <a:noFill/>
          <a:ln w="9525">
            <a:noFill/>
            <a:miter lim="800000"/>
            <a:headEnd/>
            <a:tailEnd/>
          </a:ln>
        </p:spPr>
      </p:pic>
      <p:sp>
        <p:nvSpPr>
          <p:cNvPr id="3" name="Rectangle 2"/>
          <p:cNvSpPr/>
          <p:nvPr/>
        </p:nvSpPr>
        <p:spPr>
          <a:xfrm>
            <a:off x="304800" y="304800"/>
            <a:ext cx="8686800" cy="461665"/>
          </a:xfrm>
          <a:prstGeom prst="rect">
            <a:avLst/>
          </a:prstGeom>
          <a:solidFill>
            <a:schemeClr val="bg1"/>
          </a:solidFill>
          <a:ln>
            <a:solidFill>
              <a:srgbClr val="FF0000"/>
            </a:solidFill>
          </a:ln>
        </p:spPr>
        <p:txBody>
          <a:bodyPr wrap="square">
            <a:spAutoFit/>
          </a:bodyPr>
          <a:lstStyle/>
          <a:p>
            <a:pPr algn="ctr"/>
            <a:r>
              <a:rPr lang="en-US" sz="2400" b="1" dirty="0" smtClean="0"/>
              <a:t>Rotational Acceleration, Steady Rotation &amp; Deceleration</a:t>
            </a:r>
            <a:endParaRPr lang="en-US" sz="2400" b="1" dirty="0"/>
          </a:p>
        </p:txBody>
      </p:sp>
      <p:sp>
        <p:nvSpPr>
          <p:cNvPr id="4" name="Rectangle 3"/>
          <p:cNvSpPr/>
          <p:nvPr/>
        </p:nvSpPr>
        <p:spPr>
          <a:xfrm>
            <a:off x="5181600" y="914400"/>
            <a:ext cx="3810000" cy="1015663"/>
          </a:xfrm>
          <a:prstGeom prst="rect">
            <a:avLst/>
          </a:prstGeom>
          <a:solidFill>
            <a:schemeClr val="bg1">
              <a:lumMod val="50000"/>
            </a:schemeClr>
          </a:solidFill>
          <a:ln>
            <a:noFill/>
          </a:ln>
        </p:spPr>
        <p:txBody>
          <a:bodyPr wrap="square">
            <a:spAutoFit/>
          </a:bodyPr>
          <a:lstStyle/>
          <a:p>
            <a:pPr>
              <a:buFont typeface="Arial" pitchFamily="34" charset="0"/>
              <a:buChar char="•"/>
            </a:pPr>
            <a:r>
              <a:rPr lang="en-US" sz="2000" b="1" dirty="0" smtClean="0">
                <a:latin typeface="+mj-lt"/>
              </a:rPr>
              <a:t>Rotation of canal from L to R</a:t>
            </a:r>
          </a:p>
          <a:p>
            <a:pPr>
              <a:buFont typeface="Arial" pitchFamily="34" charset="0"/>
              <a:buChar char="•"/>
            </a:pPr>
            <a:r>
              <a:rPr lang="en-US" sz="2000" b="1" dirty="0" err="1" smtClean="0">
                <a:latin typeface="+mj-lt"/>
              </a:rPr>
              <a:t>Endolymph</a:t>
            </a:r>
            <a:r>
              <a:rPr lang="en-US" sz="2000" b="1" dirty="0" smtClean="0">
                <a:latin typeface="+mj-lt"/>
              </a:rPr>
              <a:t> moves R to L</a:t>
            </a:r>
          </a:p>
          <a:p>
            <a:pPr>
              <a:buFont typeface="Arial" pitchFamily="34" charset="0"/>
              <a:buChar char="•"/>
            </a:pPr>
            <a:r>
              <a:rPr lang="en-US" sz="2000" b="1" dirty="0" smtClean="0">
                <a:latin typeface="+mj-lt"/>
              </a:rPr>
              <a:t>Bends </a:t>
            </a:r>
            <a:r>
              <a:rPr lang="en-US" sz="2000" b="1" dirty="0" err="1" smtClean="0">
                <a:latin typeface="+mj-lt"/>
              </a:rPr>
              <a:t>cupula</a:t>
            </a:r>
            <a:r>
              <a:rPr lang="en-US" sz="2000" b="1" dirty="0" smtClean="0">
                <a:latin typeface="+mj-lt"/>
              </a:rPr>
              <a:t> (hair cells) </a:t>
            </a:r>
          </a:p>
        </p:txBody>
      </p:sp>
      <p:sp>
        <p:nvSpPr>
          <p:cNvPr id="5" name="Oval 4"/>
          <p:cNvSpPr/>
          <p:nvPr/>
        </p:nvSpPr>
        <p:spPr>
          <a:xfrm>
            <a:off x="1828800" y="1524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LT</a:t>
            </a:r>
            <a:endParaRPr lang="en-US" b="1" dirty="0">
              <a:effectLst>
                <a:outerShdw blurRad="38100" dist="38100" dir="2700000" algn="tl">
                  <a:srgbClr val="000000">
                    <a:alpha val="43137"/>
                  </a:srgbClr>
                </a:outerShdw>
              </a:effectLst>
            </a:endParaRPr>
          </a:p>
        </p:txBody>
      </p:sp>
      <p:sp>
        <p:nvSpPr>
          <p:cNvPr id="6" name="Oval 5"/>
          <p:cNvSpPr/>
          <p:nvPr/>
        </p:nvSpPr>
        <p:spPr>
          <a:xfrm>
            <a:off x="1752600" y="3200400"/>
            <a:ext cx="762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RT</a:t>
            </a:r>
            <a:endParaRPr lang="en-US" b="1" dirty="0">
              <a:effectLst>
                <a:outerShdw blurRad="38100" dist="38100" dir="2700000" algn="tl">
                  <a:srgbClr val="000000">
                    <a:alpha val="43137"/>
                  </a:srgbClr>
                </a:outerShdw>
              </a:effectLst>
            </a:endParaRPr>
          </a:p>
        </p:txBody>
      </p:sp>
      <p:sp>
        <p:nvSpPr>
          <p:cNvPr id="7" name="Rectangle 6"/>
          <p:cNvSpPr/>
          <p:nvPr/>
        </p:nvSpPr>
        <p:spPr>
          <a:xfrm>
            <a:off x="5029200" y="3102114"/>
            <a:ext cx="3505200" cy="707886"/>
          </a:xfrm>
          <a:prstGeom prst="rect">
            <a:avLst/>
          </a:prstGeom>
          <a:ln>
            <a:solidFill>
              <a:srgbClr val="FF0000"/>
            </a:solidFill>
          </a:ln>
        </p:spPr>
        <p:txBody>
          <a:bodyPr wrap="square">
            <a:spAutoFit/>
          </a:bodyPr>
          <a:lstStyle/>
          <a:p>
            <a:pPr lvl="0">
              <a:buFont typeface="Arial" pitchFamily="34" charset="0"/>
              <a:buChar char="•"/>
            </a:pPr>
            <a:r>
              <a:rPr lang="en-US" sz="2000" b="1" dirty="0" smtClean="0">
                <a:solidFill>
                  <a:srgbClr val="00005A"/>
                </a:solidFill>
                <a:latin typeface="Arial"/>
                <a:sym typeface="Wingdings"/>
              </a:rPr>
              <a:t></a:t>
            </a:r>
            <a:r>
              <a:rPr lang="en-US" sz="2000" b="1" dirty="0" smtClean="0">
                <a:solidFill>
                  <a:srgbClr val="00005A"/>
                </a:solidFill>
                <a:latin typeface="Arial"/>
              </a:rPr>
              <a:t> discharge from R canal</a:t>
            </a:r>
          </a:p>
          <a:p>
            <a:pPr lvl="0">
              <a:buFont typeface="Arial" pitchFamily="34" charset="0"/>
              <a:buChar char="•"/>
            </a:pPr>
            <a:r>
              <a:rPr lang="en-US" sz="2000" b="1" dirty="0" smtClean="0">
                <a:solidFill>
                  <a:srgbClr val="00005A"/>
                </a:solidFill>
                <a:latin typeface="Arial"/>
                <a:sym typeface="Wingdings"/>
              </a:rPr>
              <a:t></a:t>
            </a:r>
            <a:r>
              <a:rPr lang="en-US" sz="2000" b="1" dirty="0" smtClean="0">
                <a:solidFill>
                  <a:srgbClr val="00005A"/>
                </a:solidFill>
                <a:latin typeface="Arial"/>
              </a:rPr>
              <a:t> discharge from L canal  </a:t>
            </a:r>
          </a:p>
        </p:txBody>
      </p:sp>
      <p:cxnSp>
        <p:nvCxnSpPr>
          <p:cNvPr id="9" name="Straight Arrow Connector 8"/>
          <p:cNvCxnSpPr>
            <a:endCxn id="7" idx="0"/>
          </p:cNvCxnSpPr>
          <p:nvPr/>
        </p:nvCxnSpPr>
        <p:spPr>
          <a:xfrm flipH="1">
            <a:off x="6781800" y="1981200"/>
            <a:ext cx="609600" cy="112091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533400"/>
            <a:ext cx="7632700" cy="561975"/>
          </a:xfrm>
          <a:ln>
            <a:solidFill>
              <a:srgbClr val="FFFF00"/>
            </a:solidFill>
          </a:ln>
        </p:spPr>
        <p:txBody>
          <a:bodyPr/>
          <a:lstStyle/>
          <a:p>
            <a:pPr rtl="0"/>
            <a:r>
              <a:rPr lang="en-US" sz="4000" b="1" dirty="0">
                <a:solidFill>
                  <a:srgbClr val="FFFF00"/>
                </a:solidFill>
                <a:latin typeface="+mn-lt"/>
                <a:cs typeface="+mn-cs"/>
              </a:rPr>
              <a:t>VESTIBULAR  FUNCTION</a:t>
            </a:r>
          </a:p>
        </p:txBody>
      </p:sp>
      <p:sp>
        <p:nvSpPr>
          <p:cNvPr id="22531" name="Rectangle 3"/>
          <p:cNvSpPr>
            <a:spLocks noGrp="1" noChangeArrowheads="1"/>
          </p:cNvSpPr>
          <p:nvPr>
            <p:ph type="body" idx="1"/>
          </p:nvPr>
        </p:nvSpPr>
        <p:spPr>
          <a:xfrm>
            <a:off x="609600" y="1828800"/>
            <a:ext cx="7772400" cy="4213225"/>
          </a:xfrm>
        </p:spPr>
        <p:txBody>
          <a:bodyPr/>
          <a:lstStyle/>
          <a:p>
            <a:pPr>
              <a:buNone/>
            </a:pPr>
            <a:r>
              <a:rPr lang="en-US" sz="2400" b="1" dirty="0" smtClean="0">
                <a:solidFill>
                  <a:srgbClr val="66FF33"/>
                </a:solidFill>
                <a:latin typeface="+mj-lt"/>
              </a:rPr>
              <a:t>SCCs detect ANGULAR ACCELERATION:</a:t>
            </a:r>
            <a:endParaRPr lang="en-US" sz="2400" b="1" dirty="0" smtClean="0">
              <a:solidFill>
                <a:srgbClr val="FFFFFF"/>
              </a:solidFill>
              <a:latin typeface="+mj-lt"/>
            </a:endParaRPr>
          </a:p>
          <a:p>
            <a:pPr lvl="1"/>
            <a:r>
              <a:rPr lang="en-US" sz="2000" b="1" dirty="0" smtClean="0">
                <a:solidFill>
                  <a:srgbClr val="66FF33"/>
                </a:solidFill>
                <a:latin typeface="+mj-lt"/>
              </a:rPr>
              <a:t>The beginning of rotation </a:t>
            </a:r>
          </a:p>
          <a:p>
            <a:pPr lvl="1"/>
            <a:r>
              <a:rPr lang="en-US" sz="2000" b="1" dirty="0" smtClean="0">
                <a:solidFill>
                  <a:srgbClr val="66FF33"/>
                </a:solidFill>
                <a:latin typeface="+mj-lt"/>
              </a:rPr>
              <a:t>End of rotation</a:t>
            </a:r>
          </a:p>
          <a:p>
            <a:pPr lvl="1"/>
            <a:r>
              <a:rPr lang="en-US" sz="2000" b="1" dirty="0" smtClean="0">
                <a:solidFill>
                  <a:srgbClr val="66FF33"/>
                </a:solidFill>
                <a:latin typeface="+mj-lt"/>
              </a:rPr>
              <a:t>Changes in rate of rotation                       </a:t>
            </a:r>
            <a:r>
              <a:rPr lang="en-US" sz="2000" b="1" dirty="0" smtClean="0">
                <a:solidFill>
                  <a:srgbClr val="FFFFFF"/>
                </a:solidFill>
                <a:latin typeface="+mj-lt"/>
              </a:rPr>
              <a:t>(</a:t>
            </a:r>
            <a:r>
              <a:rPr lang="en-US" sz="2000" b="1" dirty="0" err="1" smtClean="0">
                <a:solidFill>
                  <a:srgbClr val="FFFFFF"/>
                </a:solidFill>
                <a:latin typeface="+mj-lt"/>
              </a:rPr>
              <a:t>eg</a:t>
            </a:r>
            <a:r>
              <a:rPr lang="en-US" sz="2000" b="1" dirty="0" smtClean="0">
                <a:solidFill>
                  <a:srgbClr val="FFFFFF"/>
                </a:solidFill>
                <a:latin typeface="+mj-lt"/>
              </a:rPr>
              <a:t>; Joy Riding)</a:t>
            </a:r>
            <a:endParaRPr lang="en-US" sz="2000" b="1" dirty="0" smtClean="0">
              <a:solidFill>
                <a:srgbClr val="66FF33"/>
              </a:solidFill>
              <a:latin typeface="+mj-lt"/>
            </a:endParaRPr>
          </a:p>
          <a:p>
            <a:pPr algn="l" rtl="0">
              <a:buFontTx/>
              <a:buNone/>
            </a:pPr>
            <a:r>
              <a:rPr lang="en-US" sz="2400" b="1" dirty="0" smtClean="0">
                <a:solidFill>
                  <a:schemeClr val="tx1">
                    <a:lumMod val="85000"/>
                  </a:schemeClr>
                </a:solidFill>
                <a:latin typeface="+mj-lt"/>
              </a:rPr>
              <a:t>Predictive </a:t>
            </a:r>
            <a:r>
              <a:rPr lang="en-US" sz="2400" b="1" dirty="0">
                <a:solidFill>
                  <a:schemeClr val="tx1">
                    <a:lumMod val="85000"/>
                  </a:schemeClr>
                </a:solidFill>
                <a:latin typeface="+mj-lt"/>
              </a:rPr>
              <a:t>function</a:t>
            </a:r>
            <a:r>
              <a:rPr lang="ar-SA" sz="2400" b="1" dirty="0">
                <a:solidFill>
                  <a:schemeClr val="tx1">
                    <a:lumMod val="85000"/>
                  </a:schemeClr>
                </a:solidFill>
                <a:latin typeface="+mj-lt"/>
              </a:rPr>
              <a:t> </a:t>
            </a:r>
            <a:r>
              <a:rPr lang="en-US" sz="2400" b="1" dirty="0">
                <a:solidFill>
                  <a:schemeClr val="tx1">
                    <a:lumMod val="85000"/>
                  </a:schemeClr>
                </a:solidFill>
                <a:latin typeface="+mj-lt"/>
              </a:rPr>
              <a:t> of SCC in the maintenance of </a:t>
            </a:r>
            <a:r>
              <a:rPr lang="en-US" sz="2400" b="1" dirty="0" smtClean="0">
                <a:solidFill>
                  <a:schemeClr val="tx1">
                    <a:lumMod val="85000"/>
                  </a:schemeClr>
                </a:solidFill>
                <a:latin typeface="+mj-lt"/>
              </a:rPr>
              <a:t>equilibrium:</a:t>
            </a:r>
            <a:endParaRPr lang="en-US" sz="2400" b="1" dirty="0">
              <a:solidFill>
                <a:schemeClr val="tx1">
                  <a:lumMod val="85000"/>
                </a:schemeClr>
              </a:solidFill>
              <a:latin typeface="+mj-lt"/>
            </a:endParaRPr>
          </a:p>
          <a:p>
            <a:pPr algn="l" rtl="0">
              <a:buFontTx/>
              <a:buNone/>
            </a:pPr>
            <a:r>
              <a:rPr lang="en-US" sz="2400" b="1" dirty="0">
                <a:solidFill>
                  <a:schemeClr val="tx1">
                    <a:lumMod val="85000"/>
                  </a:schemeClr>
                </a:solidFill>
                <a:latin typeface="+mj-lt"/>
              </a:rPr>
              <a:t>i.e. Predict ahead of time that mal-equilibrium is going to </a:t>
            </a:r>
            <a:r>
              <a:rPr lang="en-US" sz="2400" b="1" dirty="0" smtClean="0">
                <a:solidFill>
                  <a:schemeClr val="tx1">
                    <a:lumMod val="85000"/>
                  </a:schemeClr>
                </a:solidFill>
                <a:latin typeface="+mj-lt"/>
              </a:rPr>
              <a:t>occur </a:t>
            </a:r>
            <a:r>
              <a:rPr lang="en-US" sz="2400" b="1" dirty="0" smtClean="0">
                <a:solidFill>
                  <a:schemeClr val="tx1">
                    <a:lumMod val="85000"/>
                  </a:schemeClr>
                </a:solidFill>
                <a:latin typeface="+mj-lt"/>
                <a:sym typeface="Wingdings"/>
              </a:rPr>
              <a:t> </a:t>
            </a:r>
            <a:r>
              <a:rPr lang="en-US" sz="2400" b="1" dirty="0" smtClean="0">
                <a:solidFill>
                  <a:schemeClr val="tx1">
                    <a:lumMod val="85000"/>
                  </a:schemeClr>
                </a:solidFill>
                <a:latin typeface="+mj-lt"/>
              </a:rPr>
              <a:t>Send </a:t>
            </a:r>
            <a:r>
              <a:rPr lang="en-US" sz="2400" b="1" dirty="0">
                <a:solidFill>
                  <a:schemeClr val="tx1">
                    <a:lumMod val="85000"/>
                  </a:schemeClr>
                </a:solidFill>
                <a:latin typeface="+mj-lt"/>
              </a:rPr>
              <a:t>impulses to CNS for corrective measures before the start of the fall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12800" y="441325"/>
            <a:ext cx="7416800" cy="777875"/>
          </a:xfrm>
          <a:ln>
            <a:solidFill>
              <a:srgbClr val="FFFF00"/>
            </a:solidFill>
          </a:ln>
        </p:spPr>
        <p:txBody>
          <a:bodyPr/>
          <a:lstStyle/>
          <a:p>
            <a:r>
              <a:rPr lang="en-US" sz="3600" b="1" dirty="0">
                <a:solidFill>
                  <a:srgbClr val="FFFF00"/>
                </a:solidFill>
              </a:rPr>
              <a:t>VESTIBULAR   PATHWAY</a:t>
            </a:r>
          </a:p>
        </p:txBody>
      </p:sp>
      <p:sp>
        <p:nvSpPr>
          <p:cNvPr id="23555" name="Rectangle 3"/>
          <p:cNvSpPr>
            <a:spLocks noGrp="1" noChangeArrowheads="1"/>
          </p:cNvSpPr>
          <p:nvPr>
            <p:ph type="body" idx="1"/>
          </p:nvPr>
        </p:nvSpPr>
        <p:spPr>
          <a:xfrm>
            <a:off x="609600" y="1349375"/>
            <a:ext cx="7162800" cy="2765425"/>
          </a:xfrm>
          <a:ln/>
        </p:spPr>
        <p:txBody>
          <a:bodyPr/>
          <a:lstStyle/>
          <a:p>
            <a:pPr marL="609600" indent="-609600" algn="l" rtl="0">
              <a:buFontTx/>
              <a:buNone/>
            </a:pPr>
            <a:r>
              <a:rPr lang="en-US" b="1" dirty="0">
                <a:latin typeface="+mj-lt"/>
              </a:rPr>
              <a:t>Neural connections:</a:t>
            </a:r>
          </a:p>
          <a:p>
            <a:pPr marL="609600" indent="-609600" algn="l" rtl="0">
              <a:buFontTx/>
              <a:buAutoNum type="arabicPeriod"/>
            </a:pPr>
            <a:r>
              <a:rPr lang="en-US" sz="2800" b="1" dirty="0">
                <a:solidFill>
                  <a:srgbClr val="FFFF99"/>
                </a:solidFill>
                <a:latin typeface="+mj-lt"/>
              </a:rPr>
              <a:t>Cerebellum</a:t>
            </a:r>
          </a:p>
          <a:p>
            <a:pPr marL="609600" indent="-609600" algn="l" rtl="0">
              <a:buFontTx/>
              <a:buAutoNum type="arabicPeriod"/>
            </a:pPr>
            <a:r>
              <a:rPr lang="en-US" sz="2800" b="1" dirty="0">
                <a:solidFill>
                  <a:srgbClr val="FFCC00"/>
                </a:solidFill>
                <a:latin typeface="+mj-lt"/>
              </a:rPr>
              <a:t>Motor nuclei of CNs </a:t>
            </a:r>
            <a:r>
              <a:rPr lang="en-US" sz="2800" b="1" dirty="0">
                <a:latin typeface="+mj-lt"/>
              </a:rPr>
              <a:t>3,4 &amp; 6</a:t>
            </a:r>
          </a:p>
          <a:p>
            <a:pPr marL="609600" indent="-609600" algn="l" rtl="0">
              <a:buFontTx/>
              <a:buAutoNum type="arabicPeriod"/>
            </a:pPr>
            <a:r>
              <a:rPr lang="en-US" sz="2800" b="1" dirty="0">
                <a:latin typeface="+mj-lt"/>
              </a:rPr>
              <a:t>Reticular formation (Spinal cord)</a:t>
            </a:r>
            <a:r>
              <a:rPr lang="en-US" sz="2800" b="1" dirty="0">
                <a:solidFill>
                  <a:srgbClr val="66FF33"/>
                </a:solidFill>
                <a:latin typeface="+mj-lt"/>
              </a:rPr>
              <a:t>**</a:t>
            </a:r>
          </a:p>
          <a:p>
            <a:pPr marL="609600" indent="-609600" algn="l" rtl="0">
              <a:buFontTx/>
              <a:buAutoNum type="arabicPeriod"/>
            </a:pPr>
            <a:r>
              <a:rPr lang="en-US" sz="2800" b="1" dirty="0">
                <a:solidFill>
                  <a:srgbClr val="FFFF00"/>
                </a:solidFill>
                <a:latin typeface="+mj-lt"/>
              </a:rPr>
              <a:t>Spinal cord (</a:t>
            </a:r>
            <a:r>
              <a:rPr lang="en-US" sz="2800" b="1" dirty="0" err="1">
                <a:solidFill>
                  <a:srgbClr val="FFFF00"/>
                </a:solidFill>
                <a:latin typeface="+mj-lt"/>
              </a:rPr>
              <a:t>Vestibulo</a:t>
            </a:r>
            <a:r>
              <a:rPr lang="en-US" sz="2800" b="1" dirty="0">
                <a:solidFill>
                  <a:srgbClr val="FFFF00"/>
                </a:solidFill>
                <a:latin typeface="+mj-lt"/>
              </a:rPr>
              <a:t>-spinal tract)</a:t>
            </a:r>
            <a:r>
              <a:rPr lang="en-US" sz="2800" b="1" dirty="0">
                <a:solidFill>
                  <a:srgbClr val="66FF33"/>
                </a:solidFill>
                <a:latin typeface="+mj-lt"/>
              </a:rPr>
              <a:t>**</a:t>
            </a:r>
          </a:p>
          <a:p>
            <a:pPr marL="609600" indent="-609600" algn="ctr" rtl="0">
              <a:buFontTx/>
              <a:buNone/>
            </a:pPr>
            <a:endParaRPr lang="ar-SA" b="1" dirty="0">
              <a:latin typeface="+mj-lt"/>
            </a:endParaRPr>
          </a:p>
        </p:txBody>
      </p:sp>
      <p:sp>
        <p:nvSpPr>
          <p:cNvPr id="4" name="Rectangle 3"/>
          <p:cNvSpPr/>
          <p:nvPr/>
        </p:nvSpPr>
        <p:spPr>
          <a:xfrm>
            <a:off x="914400" y="5638800"/>
            <a:ext cx="7239000" cy="646331"/>
          </a:xfrm>
          <a:prstGeom prst="rect">
            <a:avLst/>
          </a:prstGeom>
          <a:ln>
            <a:solidFill>
              <a:srgbClr val="FFFF00"/>
            </a:solidFill>
          </a:ln>
        </p:spPr>
        <p:txBody>
          <a:bodyPr wrap="square">
            <a:spAutoFit/>
          </a:bodyPr>
          <a:lstStyle/>
          <a:p>
            <a:pPr marL="234950" lvl="0" indent="-234950" eaLnBrk="0" hangingPunct="0">
              <a:spcBef>
                <a:spcPct val="20000"/>
              </a:spcBef>
            </a:pPr>
            <a:r>
              <a:rPr lang="en-US" b="1" kern="0" dirty="0" smtClean="0">
                <a:solidFill>
                  <a:srgbClr val="66FF33"/>
                </a:solidFill>
                <a:latin typeface="Arial"/>
              </a:rPr>
              <a:t>** </a:t>
            </a:r>
            <a:r>
              <a:rPr lang="en-US" b="1" kern="0" dirty="0" smtClean="0">
                <a:solidFill>
                  <a:srgbClr val="FFFFFF"/>
                </a:solidFill>
                <a:latin typeface="Arial"/>
              </a:rPr>
              <a:t>Impulses maintain equilibrium  i.e. facilitate or inhibit the stretch reflex  (regulate muscle tone)</a:t>
            </a:r>
            <a:endParaRPr lang="ar-SA" b="1" kern="0" dirty="0">
              <a:solidFill>
                <a:srgbClr val="FFFFFF"/>
              </a:solidFill>
              <a:latin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Picture 2" descr="I:\CNSBlock2014\InEar&amp;balance\23.jpg"/>
          <p:cNvPicPr>
            <a:picLocks noChangeAspect="1" noChangeArrowheads="1"/>
          </p:cNvPicPr>
          <p:nvPr/>
        </p:nvPicPr>
        <p:blipFill>
          <a:blip r:embed="rId3" cstate="print"/>
          <a:srcRect/>
          <a:stretch>
            <a:fillRect/>
          </a:stretch>
        </p:blipFill>
        <p:spPr bwMode="auto">
          <a:xfrm>
            <a:off x="1143000" y="-190235"/>
            <a:ext cx="7086600" cy="701073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228600"/>
            <a:ext cx="8002587" cy="706437"/>
          </a:xfrm>
          <a:ln w="38100">
            <a:solidFill>
              <a:schemeClr val="bg1">
                <a:lumMod val="60000"/>
                <a:lumOff val="40000"/>
              </a:schemeClr>
            </a:solidFill>
          </a:ln>
        </p:spPr>
        <p:txBody>
          <a:bodyPr/>
          <a:lstStyle/>
          <a:p>
            <a:r>
              <a:rPr lang="en-US" sz="4000" b="1" dirty="0" smtClean="0">
                <a:solidFill>
                  <a:srgbClr val="FFFF00"/>
                </a:solidFill>
              </a:rPr>
              <a:t>Testing Vestibular system</a:t>
            </a:r>
            <a:endParaRPr lang="en-US" sz="3200" b="1" dirty="0">
              <a:solidFill>
                <a:srgbClr val="FFFF00"/>
              </a:solidFill>
            </a:endParaRPr>
          </a:p>
        </p:txBody>
      </p:sp>
      <p:sp>
        <p:nvSpPr>
          <p:cNvPr id="25603" name="Rectangle 3"/>
          <p:cNvSpPr>
            <a:spLocks noGrp="1" noChangeArrowheads="1"/>
          </p:cNvSpPr>
          <p:nvPr>
            <p:ph type="body" idx="1"/>
          </p:nvPr>
        </p:nvSpPr>
        <p:spPr>
          <a:xfrm>
            <a:off x="457200" y="1196975"/>
            <a:ext cx="8229600" cy="4929188"/>
          </a:xfrm>
        </p:spPr>
        <p:txBody>
          <a:bodyPr/>
          <a:lstStyle/>
          <a:p>
            <a:pPr marL="609600" indent="-609600">
              <a:buFontTx/>
              <a:buAutoNum type="arabicPeriod"/>
            </a:pPr>
            <a:r>
              <a:rPr lang="en-US" b="1" dirty="0" smtClean="0">
                <a:solidFill>
                  <a:srgbClr val="FFCC00"/>
                </a:solidFill>
                <a:latin typeface="+mj-lt"/>
              </a:rPr>
              <a:t>Calorie test</a:t>
            </a:r>
          </a:p>
          <a:p>
            <a:pPr marL="0" indent="0">
              <a:buNone/>
            </a:pPr>
            <a:r>
              <a:rPr lang="en-US" sz="1800" b="1" dirty="0" smtClean="0"/>
              <a:t>The semicircular canals are stimulated by instilling warm (40°C) or cold (30°C) water into the external auditory </a:t>
            </a:r>
            <a:r>
              <a:rPr lang="en-US" sz="1800" b="1" dirty="0" err="1" smtClean="0"/>
              <a:t>meatus</a:t>
            </a:r>
            <a:r>
              <a:rPr lang="en-US" sz="1800" b="1" dirty="0" smtClean="0"/>
              <a:t>. </a:t>
            </a:r>
          </a:p>
          <a:p>
            <a:pPr marL="0" indent="0">
              <a:buNone/>
            </a:pPr>
            <a:r>
              <a:rPr lang="en-US" sz="1800" b="1" dirty="0" smtClean="0"/>
              <a:t>The temperature difference sets up convection currents in the </a:t>
            </a:r>
            <a:r>
              <a:rPr lang="en-US" sz="1800" b="1" dirty="0" err="1" smtClean="0"/>
              <a:t>endolymph</a:t>
            </a:r>
            <a:r>
              <a:rPr lang="en-US" sz="1800" b="1" dirty="0" smtClean="0"/>
              <a:t>, with consequent motion of the </a:t>
            </a:r>
            <a:r>
              <a:rPr lang="en-US" sz="1800" b="1" dirty="0" err="1" smtClean="0"/>
              <a:t>cupula</a:t>
            </a:r>
            <a:r>
              <a:rPr lang="en-US" sz="1800" b="1" dirty="0" smtClean="0"/>
              <a:t>. </a:t>
            </a:r>
          </a:p>
          <a:p>
            <a:pPr marL="0" indent="0">
              <a:buNone/>
            </a:pPr>
            <a:r>
              <a:rPr lang="en-US" sz="1800" b="1" dirty="0" smtClean="0"/>
              <a:t>In healthy subjects, warm water causes </a:t>
            </a:r>
            <a:r>
              <a:rPr lang="en-US" sz="1800" b="1" dirty="0" err="1" smtClean="0"/>
              <a:t>nystagmus</a:t>
            </a:r>
            <a:r>
              <a:rPr lang="en-US" sz="1800" b="1" dirty="0" smtClean="0"/>
              <a:t> that bears toward the stimulus, whereas cold water induces </a:t>
            </a:r>
            <a:r>
              <a:rPr lang="en-US" sz="1800" b="1" dirty="0" err="1" smtClean="0"/>
              <a:t>nystagmus</a:t>
            </a:r>
            <a:r>
              <a:rPr lang="en-US" sz="1800" b="1" dirty="0" smtClean="0"/>
              <a:t> that bears toward the opposite ear. </a:t>
            </a:r>
          </a:p>
          <a:p>
            <a:pPr marL="0" indent="0">
              <a:buNone/>
            </a:pPr>
            <a:r>
              <a:rPr lang="en-US" sz="1800" b="1" dirty="0" smtClean="0">
                <a:solidFill>
                  <a:srgbClr val="66FF33"/>
                </a:solidFill>
              </a:rPr>
              <a:t>Mnemonic COWS </a:t>
            </a:r>
            <a:r>
              <a:rPr lang="en-US" sz="1800" b="1" dirty="0" smtClean="0"/>
              <a:t>(Cold water </a:t>
            </a:r>
            <a:r>
              <a:rPr lang="en-US" sz="1800" b="1" dirty="0" err="1" smtClean="0"/>
              <a:t>nystagmus</a:t>
            </a:r>
            <a:r>
              <a:rPr lang="en-US" sz="1800" b="1" dirty="0" smtClean="0"/>
              <a:t> is Opposite sides, W arm water </a:t>
            </a:r>
            <a:r>
              <a:rPr lang="en-US" sz="1800" b="1" dirty="0" err="1" smtClean="0"/>
              <a:t>nystagmus</a:t>
            </a:r>
            <a:r>
              <a:rPr lang="en-US" sz="1800" b="1" dirty="0" smtClean="0"/>
              <a:t> is Same side).</a:t>
            </a:r>
          </a:p>
          <a:p>
            <a:pPr marL="0" indent="0">
              <a:buNone/>
            </a:pPr>
            <a:r>
              <a:rPr lang="en-US" sz="1800" b="1" dirty="0" smtClean="0"/>
              <a:t> In the case of a unilateral lesion in the vestibular pathway, </a:t>
            </a:r>
            <a:r>
              <a:rPr lang="en-US" sz="1800" b="1" dirty="0" err="1" smtClean="0"/>
              <a:t>nystagmus</a:t>
            </a:r>
            <a:r>
              <a:rPr lang="en-US" sz="1800" b="1" dirty="0" smtClean="0"/>
              <a:t> is reduced or absent on the side of the lesion. </a:t>
            </a:r>
          </a:p>
          <a:p>
            <a:pPr>
              <a:buNone/>
            </a:pPr>
            <a:r>
              <a:rPr lang="en-US" sz="3600" b="1" dirty="0" smtClean="0">
                <a:solidFill>
                  <a:srgbClr val="FFFF00"/>
                </a:solidFill>
                <a:latin typeface="+mj-lt"/>
              </a:rPr>
              <a:t>2. </a:t>
            </a:r>
            <a:r>
              <a:rPr lang="en-US" b="1" dirty="0" smtClean="0">
                <a:solidFill>
                  <a:srgbClr val="FFFF00"/>
                </a:solidFill>
                <a:latin typeface="+mj-lt"/>
              </a:rPr>
              <a:t>Rotation tests</a:t>
            </a:r>
            <a:endParaRPr lang="en-US" sz="3600" b="1" dirty="0">
              <a:solidFill>
                <a:srgbClr val="FFCC00"/>
              </a:solidFill>
              <a:latin typeface="+mj-lt"/>
            </a:endParaRPr>
          </a:p>
        </p:txBody>
      </p:sp>
      <p:pic>
        <p:nvPicPr>
          <p:cNvPr id="25604" name="Picture 4"/>
          <p:cNvPicPr>
            <a:picLocks noChangeAspect="1" noChangeArrowheads="1"/>
          </p:cNvPicPr>
          <p:nvPr/>
        </p:nvPicPr>
        <p:blipFill>
          <a:blip r:embed="rId3" cstate="print"/>
          <a:srcRect/>
          <a:stretch>
            <a:fillRect/>
          </a:stretch>
        </p:blipFill>
        <p:spPr bwMode="auto">
          <a:xfrm>
            <a:off x="7772400" y="304800"/>
            <a:ext cx="1371600" cy="1106703"/>
          </a:xfrm>
          <a:prstGeom prst="rect">
            <a:avLst/>
          </a:prstGeom>
          <a:noFill/>
          <a:ln w="9525">
            <a:solidFill>
              <a:srgbClr val="000000"/>
            </a:solidFill>
            <a:miter lim="800000"/>
            <a:headEnd/>
            <a:tailEnd/>
          </a:ln>
          <a:effectLst/>
        </p:spPr>
      </p:pic>
      <p:sp>
        <p:nvSpPr>
          <p:cNvPr id="5" name="Rectangle 4"/>
          <p:cNvSpPr/>
          <p:nvPr/>
        </p:nvSpPr>
        <p:spPr>
          <a:xfrm>
            <a:off x="4343400" y="5334000"/>
            <a:ext cx="4572000" cy="1323439"/>
          </a:xfrm>
          <a:prstGeom prst="rect">
            <a:avLst/>
          </a:prstGeom>
          <a:solidFill>
            <a:srgbClr val="FF0000"/>
          </a:solidFill>
          <a:ln>
            <a:solidFill>
              <a:schemeClr val="bg1">
                <a:lumMod val="60000"/>
                <a:lumOff val="40000"/>
              </a:schemeClr>
            </a:solidFill>
          </a:ln>
        </p:spPr>
        <p:txBody>
          <a:bodyPr>
            <a:spAutoFit/>
          </a:bodyPr>
          <a:lstStyle/>
          <a:p>
            <a:pPr>
              <a:buNone/>
            </a:pPr>
            <a:r>
              <a:rPr lang="en-US" sz="1600" b="1" dirty="0" smtClean="0"/>
              <a:t>To avoid </a:t>
            </a:r>
            <a:r>
              <a:rPr lang="en-US" sz="1600" b="1" dirty="0" err="1" smtClean="0"/>
              <a:t>nystagmus</a:t>
            </a:r>
            <a:r>
              <a:rPr lang="en-US" sz="1600" b="1" dirty="0" smtClean="0"/>
              <a:t>, vertigo, and nausea when irrigating the ear canals in the treatment of ear infections, it is important to be sure that the fl </a:t>
            </a:r>
            <a:r>
              <a:rPr lang="en-US" sz="1600" b="1" dirty="0" err="1" smtClean="0"/>
              <a:t>uid</a:t>
            </a:r>
            <a:r>
              <a:rPr lang="en-US" sz="1600" b="1" dirty="0" smtClean="0"/>
              <a:t> used is at body temperature.</a:t>
            </a:r>
            <a:endParaRPr lang="en-US" sz="1600" b="1" dirty="0" smtClean="0">
              <a:solidFill>
                <a:srgbClr val="FF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in)">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checkerboard(across)">
                                      <p:cBhvr>
                                        <p:cTn id="12"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381000"/>
            <a:ext cx="4724400" cy="1219200"/>
          </a:xfrm>
          <a:ln>
            <a:solidFill>
              <a:srgbClr val="FF0000"/>
            </a:solidFill>
          </a:ln>
        </p:spPr>
        <p:txBody>
          <a:bodyPr/>
          <a:lstStyle/>
          <a:p>
            <a:pPr algn="l"/>
            <a:r>
              <a:rPr lang="en-US" sz="4000" b="1" dirty="0" smtClean="0">
                <a:solidFill>
                  <a:srgbClr val="FFFF00"/>
                </a:solidFill>
              </a:rPr>
              <a:t>Abnormalities</a:t>
            </a:r>
            <a:r>
              <a:rPr lang="en-US" sz="4000" b="1" dirty="0">
                <a:solidFill>
                  <a:srgbClr val="FFFF00"/>
                </a:solidFill>
              </a:rPr>
              <a:t/>
            </a:r>
            <a:br>
              <a:rPr lang="en-US" sz="4000" b="1" dirty="0">
                <a:solidFill>
                  <a:srgbClr val="FFFF00"/>
                </a:solidFill>
              </a:rPr>
            </a:br>
            <a:r>
              <a:rPr lang="en-US" sz="4000" b="1" dirty="0" smtClean="0">
                <a:solidFill>
                  <a:srgbClr val="FFFF00"/>
                </a:solidFill>
              </a:rPr>
              <a:t>(Motion Sickness)</a:t>
            </a:r>
            <a:endParaRPr lang="en-US" sz="4000" b="1" dirty="0">
              <a:solidFill>
                <a:srgbClr val="FFFF00"/>
              </a:solidFill>
            </a:endParaRPr>
          </a:p>
        </p:txBody>
      </p:sp>
      <p:sp>
        <p:nvSpPr>
          <p:cNvPr id="26627" name="Rectangle 3"/>
          <p:cNvSpPr>
            <a:spLocks noGrp="1" noChangeArrowheads="1"/>
          </p:cNvSpPr>
          <p:nvPr>
            <p:ph type="body" sz="half" idx="1"/>
          </p:nvPr>
        </p:nvSpPr>
        <p:spPr>
          <a:xfrm>
            <a:off x="685800" y="1752601"/>
            <a:ext cx="4114800" cy="3810000"/>
          </a:xfrm>
        </p:spPr>
        <p:txBody>
          <a:bodyPr/>
          <a:lstStyle/>
          <a:p>
            <a:pPr algn="l" rtl="0">
              <a:buFontTx/>
              <a:buNone/>
            </a:pPr>
            <a:r>
              <a:rPr lang="en-US" sz="2600" b="1" dirty="0">
                <a:latin typeface="+mj-lt"/>
              </a:rPr>
              <a:t>Clinical signs:</a:t>
            </a:r>
          </a:p>
          <a:p>
            <a:pPr algn="l" rtl="0"/>
            <a:r>
              <a:rPr lang="en-US" sz="2600" b="1" dirty="0">
                <a:latin typeface="+mj-lt"/>
              </a:rPr>
              <a:t>Nausea</a:t>
            </a:r>
          </a:p>
          <a:p>
            <a:pPr algn="l" rtl="0"/>
            <a:r>
              <a:rPr lang="en-US" sz="2600" b="1" dirty="0">
                <a:latin typeface="+mj-lt"/>
              </a:rPr>
              <a:t>Vomiting</a:t>
            </a:r>
          </a:p>
          <a:p>
            <a:pPr algn="l" rtl="0"/>
            <a:r>
              <a:rPr lang="en-US" sz="2600" b="1" dirty="0" err="1">
                <a:latin typeface="+mj-lt"/>
              </a:rPr>
              <a:t>Bradycardia</a:t>
            </a:r>
            <a:r>
              <a:rPr lang="en-US" sz="2600" b="1" dirty="0">
                <a:latin typeface="+mj-lt"/>
              </a:rPr>
              <a:t> </a:t>
            </a:r>
          </a:p>
          <a:p>
            <a:pPr algn="l" rtl="0"/>
            <a:r>
              <a:rPr lang="en-US" sz="2600" b="1" dirty="0">
                <a:latin typeface="+mj-lt"/>
              </a:rPr>
              <a:t>Hypotension</a:t>
            </a:r>
          </a:p>
          <a:p>
            <a:pPr algn="l" rtl="0"/>
            <a:r>
              <a:rPr lang="en-US" sz="2600" b="1" dirty="0">
                <a:latin typeface="+mj-lt"/>
              </a:rPr>
              <a:t>Sweating</a:t>
            </a:r>
          </a:p>
          <a:p>
            <a:pPr algn="l" rtl="0">
              <a:buFontTx/>
              <a:buNone/>
            </a:pPr>
            <a:r>
              <a:rPr lang="en-US" sz="2600" b="1" dirty="0">
                <a:latin typeface="+mj-lt"/>
              </a:rPr>
              <a:t>Mechanism: autonomic stimulation </a:t>
            </a:r>
          </a:p>
        </p:txBody>
      </p:sp>
      <p:sp>
        <p:nvSpPr>
          <p:cNvPr id="7" name="Rectangle 6"/>
          <p:cNvSpPr/>
          <p:nvPr/>
        </p:nvSpPr>
        <p:spPr>
          <a:xfrm>
            <a:off x="609600" y="5801380"/>
            <a:ext cx="7239000" cy="523220"/>
          </a:xfrm>
          <a:prstGeom prst="rect">
            <a:avLst/>
          </a:prstGeom>
        </p:spPr>
        <p:txBody>
          <a:bodyPr wrap="square">
            <a:spAutoFit/>
          </a:bodyPr>
          <a:lstStyle/>
          <a:p>
            <a:r>
              <a:rPr lang="en-US" sz="2800" b="1" dirty="0" smtClean="0">
                <a:solidFill>
                  <a:srgbClr val="FFFF99"/>
                </a:solidFill>
              </a:rPr>
              <a:t>Vertigo: </a:t>
            </a:r>
            <a:r>
              <a:rPr lang="en-US" b="1" dirty="0" smtClean="0">
                <a:solidFill>
                  <a:srgbClr val="FFFF00"/>
                </a:solidFill>
              </a:rPr>
              <a:t>feeling of rotation when body is not moving</a:t>
            </a:r>
            <a:endParaRPr lang="en-US" dirty="0"/>
          </a:p>
        </p:txBody>
      </p:sp>
      <p:sp>
        <p:nvSpPr>
          <p:cNvPr id="8" name="Rectangle 7"/>
          <p:cNvSpPr/>
          <p:nvPr/>
        </p:nvSpPr>
        <p:spPr>
          <a:xfrm>
            <a:off x="5410200" y="381000"/>
            <a:ext cx="3276600" cy="1200329"/>
          </a:xfrm>
          <a:prstGeom prst="rect">
            <a:avLst/>
          </a:prstGeom>
        </p:spPr>
        <p:txBody>
          <a:bodyPr wrap="square">
            <a:spAutoFit/>
          </a:bodyPr>
          <a:lstStyle/>
          <a:p>
            <a:pPr marL="609600" indent="-609600"/>
            <a:r>
              <a:rPr lang="en-US" b="1" dirty="0" smtClean="0"/>
              <a:t>Clinical signs:</a:t>
            </a:r>
          </a:p>
          <a:p>
            <a:pPr marL="285750" indent="-285750">
              <a:buFontTx/>
              <a:buAutoNum type="arabicPeriod"/>
            </a:pPr>
            <a:r>
              <a:rPr lang="en-US" b="1" dirty="0" smtClean="0">
                <a:solidFill>
                  <a:srgbClr val="FFFF99"/>
                </a:solidFill>
              </a:rPr>
              <a:t>Vertigo: </a:t>
            </a:r>
            <a:r>
              <a:rPr lang="en-US" b="1" dirty="0" smtClean="0">
                <a:solidFill>
                  <a:srgbClr val="FFFF00"/>
                </a:solidFill>
              </a:rPr>
              <a:t>feeling of rotation when body is not</a:t>
            </a:r>
          </a:p>
          <a:p>
            <a:pPr marL="285750" indent="-285750">
              <a:buFontTx/>
              <a:buAutoNum type="arabicPeriod"/>
            </a:pPr>
            <a:r>
              <a:rPr lang="en-US" b="1" dirty="0" err="1" smtClean="0">
                <a:solidFill>
                  <a:srgbClr val="FFCC00"/>
                </a:solidFill>
              </a:rPr>
              <a:t>Nystagmus</a:t>
            </a:r>
            <a:endParaRPr lang="en-US" b="1" dirty="0">
              <a:solidFill>
                <a:srgbClr val="FF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ANd9GcQuo1-9Kas9OtYwmJuHS13tzkL9QwJTQraK5uFb7UIp3hLTMz87wA"/>
          <p:cNvPicPr>
            <a:picLocks noChangeAspect="1" noChangeArrowheads="1"/>
          </p:cNvPicPr>
          <p:nvPr/>
        </p:nvPicPr>
        <p:blipFill>
          <a:blip r:embed="rId3" cstate="print"/>
          <a:srcRect l="7342"/>
          <a:stretch>
            <a:fillRect/>
          </a:stretch>
        </p:blipFill>
        <p:spPr bwMode="auto">
          <a:xfrm>
            <a:off x="685800" y="914400"/>
            <a:ext cx="7693526" cy="5524648"/>
          </a:xfrm>
          <a:prstGeom prst="rect">
            <a:avLst/>
          </a:prstGeom>
          <a:noFill/>
        </p:spPr>
      </p:pic>
      <p:sp>
        <p:nvSpPr>
          <p:cNvPr id="93187" name="Oval 3"/>
          <p:cNvSpPr>
            <a:spLocks noChangeArrowheads="1"/>
          </p:cNvSpPr>
          <p:nvPr/>
        </p:nvSpPr>
        <p:spPr bwMode="auto">
          <a:xfrm>
            <a:off x="4572000" y="3200400"/>
            <a:ext cx="180975" cy="16192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188" name="Line 4"/>
          <p:cNvSpPr>
            <a:spLocks noChangeShapeType="1"/>
          </p:cNvSpPr>
          <p:nvPr/>
        </p:nvSpPr>
        <p:spPr bwMode="auto">
          <a:xfrm>
            <a:off x="4648200" y="3352800"/>
            <a:ext cx="0" cy="1609725"/>
          </a:xfrm>
          <a:prstGeom prst="line">
            <a:avLst/>
          </a:prstGeom>
          <a:noFill/>
          <a:ln w="57150">
            <a:solidFill>
              <a:schemeClr val="accent1"/>
            </a:solidFill>
            <a:round/>
            <a:headEnd/>
            <a:tailEnd type="triangle" w="med" len="med"/>
          </a:ln>
          <a:effectLst/>
        </p:spPr>
        <p:txBody>
          <a:bodyPr/>
          <a:lstStyle/>
          <a:p>
            <a:endParaRPr lang="en-US"/>
          </a:p>
        </p:txBody>
      </p:sp>
      <p:sp>
        <p:nvSpPr>
          <p:cNvPr id="93189" name="Text Box 5"/>
          <p:cNvSpPr txBox="1">
            <a:spLocks noChangeArrowheads="1"/>
          </p:cNvSpPr>
          <p:nvPr/>
        </p:nvSpPr>
        <p:spPr bwMode="auto">
          <a:xfrm>
            <a:off x="6096000" y="1371600"/>
            <a:ext cx="2044700" cy="396875"/>
          </a:xfrm>
          <a:prstGeom prst="rect">
            <a:avLst/>
          </a:prstGeom>
          <a:solidFill>
            <a:srgbClr val="00005A"/>
          </a:solidFill>
          <a:ln w="9525">
            <a:noFill/>
            <a:miter lim="800000"/>
            <a:headEnd/>
            <a:tailEnd/>
          </a:ln>
          <a:effectLst/>
        </p:spPr>
        <p:txBody>
          <a:bodyPr wrap="none">
            <a:spAutoFit/>
          </a:bodyPr>
          <a:lstStyle/>
          <a:p>
            <a:r>
              <a:rPr lang="en-GB" sz="2000" b="1" dirty="0">
                <a:solidFill>
                  <a:schemeClr val="accent2"/>
                </a:solidFill>
                <a:latin typeface="Times New Roman" pitchFamily="18" charset="0"/>
              </a:rPr>
              <a:t>Centre of gravity</a:t>
            </a:r>
          </a:p>
        </p:txBody>
      </p:sp>
      <p:sp>
        <p:nvSpPr>
          <p:cNvPr id="93190" name="Line 6"/>
          <p:cNvSpPr>
            <a:spLocks noChangeShapeType="1"/>
          </p:cNvSpPr>
          <p:nvPr/>
        </p:nvSpPr>
        <p:spPr bwMode="auto">
          <a:xfrm flipH="1">
            <a:off x="4724400" y="1905000"/>
            <a:ext cx="1562100" cy="1276350"/>
          </a:xfrm>
          <a:prstGeom prst="line">
            <a:avLst/>
          </a:prstGeom>
          <a:noFill/>
          <a:ln w="57150">
            <a:solidFill>
              <a:schemeClr val="accent1"/>
            </a:solidFill>
            <a:round/>
            <a:headEnd/>
            <a:tailEnd type="triangle" w="med" len="med"/>
          </a:ln>
          <a:effectLst/>
        </p:spPr>
        <p:txBody>
          <a:bodyPr/>
          <a:lstStyle/>
          <a:p>
            <a:endParaRPr lang="en-US"/>
          </a:p>
        </p:txBody>
      </p:sp>
      <p:sp>
        <p:nvSpPr>
          <p:cNvPr id="93191" name="Text Box 7"/>
          <p:cNvSpPr txBox="1">
            <a:spLocks noChangeArrowheads="1"/>
          </p:cNvSpPr>
          <p:nvPr/>
        </p:nvSpPr>
        <p:spPr bwMode="auto">
          <a:xfrm>
            <a:off x="2362200" y="228600"/>
            <a:ext cx="4189413" cy="701675"/>
          </a:xfrm>
          <a:prstGeom prst="rect">
            <a:avLst/>
          </a:prstGeom>
          <a:solidFill>
            <a:srgbClr val="00005A"/>
          </a:solidFill>
          <a:ln w="9525">
            <a:solidFill>
              <a:schemeClr val="accent1"/>
            </a:solidFill>
            <a:miter lim="800000"/>
            <a:headEnd/>
            <a:tailEnd/>
          </a:ln>
          <a:effectLst/>
        </p:spPr>
        <p:txBody>
          <a:bodyPr wrap="none">
            <a:spAutoFit/>
          </a:bodyPr>
          <a:lstStyle/>
          <a:p>
            <a:r>
              <a:rPr lang="en-GB" sz="2000" b="1" dirty="0"/>
              <a:t>To balance the centre of gravity</a:t>
            </a:r>
          </a:p>
          <a:p>
            <a:r>
              <a:rPr lang="en-GB" sz="2000" b="1" dirty="0"/>
              <a:t>must be above the support point.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38200" y="457200"/>
            <a:ext cx="7620000" cy="914400"/>
          </a:xfrm>
          <a:ln>
            <a:solidFill>
              <a:srgbClr val="FF0000"/>
            </a:solidFill>
          </a:ln>
        </p:spPr>
        <p:txBody>
          <a:bodyPr/>
          <a:lstStyle/>
          <a:p>
            <a:pPr eaLnBrk="1" hangingPunct="1"/>
            <a:r>
              <a:rPr lang="en-US" altLang="en-US" b="1" dirty="0" smtClean="0">
                <a:solidFill>
                  <a:schemeClr val="tx1"/>
                </a:solidFill>
                <a:effectLst>
                  <a:outerShdw blurRad="38100" dist="38100" dir="2700000" algn="tl">
                    <a:srgbClr val="000000">
                      <a:alpha val="43137"/>
                    </a:srgbClr>
                  </a:outerShdw>
                </a:effectLst>
                <a:cs typeface="Times New Roman" pitchFamily="18" charset="0"/>
              </a:rPr>
              <a:t>Balance &amp; </a:t>
            </a:r>
            <a:r>
              <a:rPr lang="en-US" b="1" dirty="0" smtClean="0">
                <a:solidFill>
                  <a:schemeClr val="tx1"/>
                </a:solidFill>
                <a:effectLst>
                  <a:outerShdw blurRad="38100" dist="38100" dir="2700000" algn="tl">
                    <a:srgbClr val="000000">
                      <a:alpha val="43137"/>
                    </a:srgbClr>
                  </a:outerShdw>
                </a:effectLst>
              </a:rPr>
              <a:t>Equilibrium</a:t>
            </a:r>
            <a:endParaRPr lang="en-US" dirty="0" smtClean="0">
              <a:solidFill>
                <a:schemeClr val="tx1"/>
              </a:solidFill>
              <a:effectLst>
                <a:outerShdw blurRad="38100" dist="38100" dir="2700000" algn="tl">
                  <a:srgbClr val="000000">
                    <a:alpha val="43137"/>
                  </a:srgbClr>
                </a:outerShdw>
              </a:effectLst>
            </a:endParaRPr>
          </a:p>
        </p:txBody>
      </p:sp>
      <p:sp>
        <p:nvSpPr>
          <p:cNvPr id="49155" name="Rectangle 3"/>
          <p:cNvSpPr>
            <a:spLocks noGrp="1" noChangeArrowheads="1"/>
          </p:cNvSpPr>
          <p:nvPr>
            <p:ph type="body" idx="1"/>
          </p:nvPr>
        </p:nvSpPr>
        <p:spPr>
          <a:xfrm>
            <a:off x="533400" y="1524000"/>
            <a:ext cx="8153400" cy="1676400"/>
          </a:xfrm>
        </p:spPr>
        <p:txBody>
          <a:bodyPr/>
          <a:lstStyle/>
          <a:p>
            <a:pPr eaLnBrk="1" hangingPunct="1">
              <a:buFontTx/>
              <a:buNone/>
            </a:pPr>
            <a:r>
              <a:rPr lang="en-US" altLang="en-US" b="1" dirty="0" smtClean="0">
                <a:solidFill>
                  <a:srgbClr val="FFFF00"/>
                </a:solidFill>
                <a:cs typeface="Times New Roman" pitchFamily="18" charset="0"/>
              </a:rPr>
              <a:t>Balance</a:t>
            </a:r>
            <a:r>
              <a:rPr lang="en-US" altLang="en-US" sz="2800" b="1" dirty="0" smtClean="0">
                <a:solidFill>
                  <a:srgbClr val="FFFF00"/>
                </a:solidFill>
              </a:rPr>
              <a:t> is </a:t>
            </a:r>
            <a:r>
              <a:rPr lang="en-GB" sz="2800" b="1" dirty="0" smtClean="0">
                <a:solidFill>
                  <a:srgbClr val="FFFF00"/>
                </a:solidFill>
              </a:rPr>
              <a:t>the ability to maintain the equilibrium of the body</a:t>
            </a:r>
            <a:endParaRPr lang="en-US" altLang="en-US" sz="2800" b="1" dirty="0" smtClean="0">
              <a:solidFill>
                <a:srgbClr val="FFFF00"/>
              </a:solidFill>
            </a:endParaRPr>
          </a:p>
          <a:p>
            <a:pPr eaLnBrk="1" hangingPunct="1"/>
            <a:r>
              <a:rPr lang="en-US" altLang="en-US" sz="2800" dirty="0" smtClean="0"/>
              <a:t>Foot position affects standing balance</a:t>
            </a:r>
            <a:endParaRPr lang="en-GB" sz="2800" dirty="0" smtClean="0"/>
          </a:p>
        </p:txBody>
      </p:sp>
      <p:sp>
        <p:nvSpPr>
          <p:cNvPr id="4" name="Rectangle 3"/>
          <p:cNvSpPr txBox="1">
            <a:spLocks noChangeArrowheads="1"/>
          </p:cNvSpPr>
          <p:nvPr/>
        </p:nvSpPr>
        <p:spPr bwMode="auto">
          <a:xfrm>
            <a:off x="533400" y="2971801"/>
            <a:ext cx="82296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pPr>
            <a:r>
              <a:rPr lang="en-US" sz="3200" b="1" dirty="0" smtClean="0">
                <a:solidFill>
                  <a:srgbClr val="FFFF00"/>
                </a:solidFill>
                <a:effectLst>
                  <a:outerShdw blurRad="38100" dist="38100" dir="2700000" algn="tl">
                    <a:srgbClr val="000000">
                      <a:alpha val="43137"/>
                    </a:srgbClr>
                  </a:outerShdw>
                </a:effectLst>
                <a:latin typeface="+mn-lt"/>
              </a:rPr>
              <a:t>Equilibrium</a:t>
            </a:r>
            <a:r>
              <a:rPr lang="en-US" sz="3200" b="1" dirty="0" smtClean="0">
                <a:effectLst>
                  <a:outerShdw blurRad="38100" dist="38100" dir="2700000" algn="tl">
                    <a:srgbClr val="000000">
                      <a:alpha val="43137"/>
                    </a:srgbClr>
                  </a:outerShdw>
                </a:effectLst>
                <a:latin typeface="+mn-lt"/>
              </a:rPr>
              <a:t> </a:t>
            </a:r>
            <a:r>
              <a:rPr lang="en-US" sz="2800" b="1" dirty="0" smtClean="0">
                <a:effectLst>
                  <a:outerShdw blurRad="38100" dist="38100" dir="2700000" algn="tl">
                    <a:srgbClr val="000000">
                      <a:alpha val="43137"/>
                    </a:srgbClr>
                  </a:outerShdw>
                </a:effectLst>
                <a:latin typeface="+mn-lt"/>
              </a:rPr>
              <a:t>is t</a:t>
            </a:r>
            <a:r>
              <a:rPr kumimoji="0" lang="en-US" sz="2800" b="1" i="0" u="none" strike="noStrike" kern="0" cap="none" spc="0" normalizeH="0" baseline="0" noProof="0" dirty="0" smtClean="0">
                <a:ln>
                  <a:noFill/>
                </a:ln>
                <a:solidFill>
                  <a:schemeClr val="tx1"/>
                </a:solidFill>
                <a:effectLst/>
                <a:uLnTx/>
                <a:uFillTx/>
                <a:latin typeface="+mn-lt"/>
                <a:ea typeface="+mn-ea"/>
                <a:cs typeface="+mn-cs"/>
              </a:rPr>
              <a:t>he state of a body or physical system at rest or in un accelerated motion in which the resultant of all forces acting on it is zero and the sum of all torques about any axis is zero. </a:t>
            </a:r>
            <a:r>
              <a:rPr kumimoji="0" lang="en-US" sz="2800" b="1" i="0" u="none" strike="noStrike" kern="0" cap="none" spc="0" normalizeH="0" noProof="0" dirty="0" smtClean="0">
                <a:ln>
                  <a:noFill/>
                </a:ln>
                <a:solidFill>
                  <a:schemeClr val="tx1"/>
                </a:solidFill>
                <a:effectLst/>
                <a:uLnTx/>
                <a:uFillTx/>
                <a:latin typeface="+mn-lt"/>
                <a:ea typeface="+mn-ea"/>
                <a:cs typeface="+mn-cs"/>
              </a:rPr>
              <a:t> </a:t>
            </a:r>
          </a:p>
          <a:p>
            <a:pPr lvl="0">
              <a:spcBef>
                <a:spcPct val="20000"/>
              </a:spcBef>
            </a:pPr>
            <a:r>
              <a:rPr lang="en-US" sz="2800" kern="0" baseline="0" dirty="0" smtClean="0">
                <a:latin typeface="+mn-lt"/>
              </a:rPr>
              <a:t>      </a:t>
            </a:r>
            <a:r>
              <a:rPr kumimoji="0" lang="en-GB" sz="3200" b="1" i="0" u="sng" strike="noStrike" kern="0" cap="none" spc="0" normalizeH="0" baseline="0" noProof="0" dirty="0" smtClean="0">
                <a:ln>
                  <a:noFill/>
                </a:ln>
                <a:solidFill>
                  <a:schemeClr val="accent2"/>
                </a:solidFill>
                <a:effectLst/>
                <a:uLnTx/>
                <a:uFillTx/>
                <a:latin typeface="+mn-lt"/>
                <a:ea typeface="+mn-ea"/>
                <a:cs typeface="+mn-cs"/>
              </a:rPr>
              <a:t>There are 2 types of </a:t>
            </a:r>
            <a:r>
              <a:rPr kumimoji="0" lang="en-US" sz="3200" b="1" i="0" u="none" strike="noStrike" kern="0" cap="none" spc="0" normalizeH="0" baseline="0" noProof="0" dirty="0" smtClean="0">
                <a:ln>
                  <a:noFill/>
                </a:ln>
                <a:solidFill>
                  <a:srgbClr val="FFFF00"/>
                </a:solidFill>
                <a:uLnTx/>
                <a:uFillTx/>
                <a:latin typeface="+mn-lt"/>
                <a:ea typeface="+mn-ea"/>
                <a:cs typeface="+mn-cs"/>
              </a:rPr>
              <a:t>Equilibrium</a:t>
            </a:r>
            <a:endParaRPr kumimoji="0" lang="en-GB" sz="3200" b="1" i="0" u="sng" strike="noStrike" kern="0" cap="none" spc="0" normalizeH="0" baseline="0" noProof="0" dirty="0" smtClean="0">
              <a:ln>
                <a:noFill/>
              </a:ln>
              <a:solidFill>
                <a:srgbClr val="FFFF00"/>
              </a:solidFill>
              <a:uLnTx/>
              <a:uFillTx/>
              <a:latin typeface="+mn-lt"/>
              <a:ea typeface="+mn-ea"/>
              <a:cs typeface="+mn-cs"/>
            </a:endParaRPr>
          </a:p>
          <a:p>
            <a:pPr marL="2057400" marR="0" lvl="4" indent="-228600" algn="l" defTabSz="914400" rtl="0" eaLnBrk="1" fontAlgn="base" latinLnBrk="0" hangingPunct="1">
              <a:lnSpc>
                <a:spcPct val="100000"/>
              </a:lnSpc>
              <a:spcBef>
                <a:spcPct val="20000"/>
              </a:spcBef>
              <a:spcAft>
                <a:spcPct val="0"/>
              </a:spcAft>
              <a:buClrTx/>
              <a:buSzTx/>
              <a:buFontTx/>
              <a:buChar char="»"/>
              <a:tabLst/>
              <a:defRPr/>
            </a:pPr>
            <a:r>
              <a:rPr kumimoji="0" lang="en-GB" sz="2000" b="1" i="0" u="none" strike="noStrike" kern="0" cap="none" spc="0" normalizeH="0" baseline="0" noProof="0" dirty="0" smtClean="0">
                <a:ln>
                  <a:noFill/>
                </a:ln>
                <a:solidFill>
                  <a:schemeClr val="accent2"/>
                </a:solidFill>
                <a:effectLst/>
                <a:uLnTx/>
                <a:uFillTx/>
                <a:latin typeface="+mn-lt"/>
              </a:rPr>
              <a:t>Static</a:t>
            </a:r>
            <a:r>
              <a:rPr kumimoji="0" lang="en-GB" sz="2000" b="1" i="0" u="none" strike="noStrike" kern="0" cap="none" spc="0" normalizeH="0" baseline="0" noProof="0" dirty="0" smtClean="0">
                <a:ln>
                  <a:noFill/>
                </a:ln>
                <a:solidFill>
                  <a:schemeClr val="tx1"/>
                </a:solidFill>
                <a:effectLst/>
                <a:uLnTx/>
                <a:uFillTx/>
                <a:latin typeface="+mn-lt"/>
              </a:rPr>
              <a:t> -</a:t>
            </a:r>
          </a:p>
          <a:p>
            <a:pPr marL="2057400" marR="0" lvl="4" indent="-228600" algn="l" defTabSz="914400" rtl="0" eaLnBrk="1" fontAlgn="base" latinLnBrk="0" hangingPunct="1">
              <a:lnSpc>
                <a:spcPct val="100000"/>
              </a:lnSpc>
              <a:spcBef>
                <a:spcPct val="20000"/>
              </a:spcBef>
              <a:spcAft>
                <a:spcPct val="0"/>
              </a:spcAft>
              <a:buClrTx/>
              <a:buSzTx/>
              <a:buFontTx/>
              <a:buChar char="»"/>
              <a:tabLst/>
              <a:defRPr/>
            </a:pPr>
            <a:r>
              <a:rPr kumimoji="0" lang="en-GB" sz="2000" b="1" i="0" u="none" strike="noStrike" kern="0" cap="none" spc="0" normalizeH="0" baseline="0" noProof="0" dirty="0" smtClean="0">
                <a:ln>
                  <a:noFill/>
                </a:ln>
                <a:solidFill>
                  <a:schemeClr val="accent2"/>
                </a:solidFill>
                <a:effectLst/>
                <a:uLnTx/>
                <a:uFillTx/>
                <a:latin typeface="+mn-lt"/>
              </a:rPr>
              <a:t>Dynamic</a:t>
            </a:r>
            <a:r>
              <a:rPr kumimoji="0" lang="en-GB" sz="2000" b="1" i="0" u="none" strike="noStrike" kern="0" cap="none" spc="0" normalizeH="0" baseline="0" noProof="0" dirty="0" smtClean="0">
                <a:ln>
                  <a:noFill/>
                </a:ln>
                <a:solidFill>
                  <a:schemeClr val="tx1"/>
                </a:solidFill>
                <a:effectLst/>
                <a:uLnTx/>
                <a:uFillTx/>
                <a:latin typeface="+mn-lt"/>
              </a:rPr>
              <a:t> – </a:t>
            </a:r>
          </a:p>
          <a:p>
            <a:pPr marL="2057400" marR="0" lvl="4" indent="-228600" algn="l" defTabSz="914400" rtl="0" eaLnBrk="1" fontAlgn="base" latinLnBrk="0" hangingPunct="1">
              <a:lnSpc>
                <a:spcPct val="100000"/>
              </a:lnSpc>
              <a:spcBef>
                <a:spcPct val="50000"/>
              </a:spcBef>
              <a:spcAft>
                <a:spcPct val="0"/>
              </a:spcAft>
              <a:buClr>
                <a:schemeClr val="tx1"/>
              </a:buClr>
              <a:buSzTx/>
              <a:buFontTx/>
              <a:buChar char="o"/>
              <a:tabLst/>
              <a:defRPr/>
            </a:pPr>
            <a:endParaRPr kumimoji="0" lang="en-US" sz="2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merry-go-round"/>
          <p:cNvPicPr>
            <a:picLocks noGrp="1" noChangeAspect="1" noChangeArrowheads="1"/>
          </p:cNvPicPr>
          <p:nvPr>
            <p:ph idx="1"/>
          </p:nvPr>
        </p:nvPicPr>
        <p:blipFill>
          <a:blip r:embed="rId3" cstate="print"/>
          <a:srcRect/>
          <a:stretch>
            <a:fillRect/>
          </a:stretch>
        </p:blipFill>
        <p:spPr>
          <a:xfrm>
            <a:off x="1295400" y="1905000"/>
            <a:ext cx="6248400" cy="3429000"/>
          </a:xfrm>
          <a:noFill/>
        </p:spPr>
      </p:pic>
      <p:sp>
        <p:nvSpPr>
          <p:cNvPr id="41988" name="Line 4"/>
          <p:cNvSpPr>
            <a:spLocks noChangeShapeType="1"/>
          </p:cNvSpPr>
          <p:nvPr/>
        </p:nvSpPr>
        <p:spPr bwMode="auto">
          <a:xfrm flipH="1">
            <a:off x="4724400" y="1676400"/>
            <a:ext cx="457200" cy="1447800"/>
          </a:xfrm>
          <a:prstGeom prst="line">
            <a:avLst/>
          </a:prstGeom>
          <a:noFill/>
          <a:ln w="57150" cmpd="thinThick">
            <a:solidFill>
              <a:srgbClr val="FF6600"/>
            </a:solidFill>
            <a:round/>
            <a:headEnd/>
            <a:tailEnd type="triangle" w="med" len="med"/>
          </a:ln>
        </p:spPr>
        <p:txBody>
          <a:bodyPr/>
          <a:lstStyle/>
          <a:p>
            <a:endParaRPr lang="en-US"/>
          </a:p>
        </p:txBody>
      </p:sp>
      <p:sp>
        <p:nvSpPr>
          <p:cNvPr id="52229" name="Rectangle 5"/>
          <p:cNvSpPr>
            <a:spLocks noChangeArrowheads="1"/>
          </p:cNvSpPr>
          <p:nvPr/>
        </p:nvSpPr>
        <p:spPr bwMode="auto">
          <a:xfrm>
            <a:off x="533400" y="5562600"/>
            <a:ext cx="8077200" cy="915988"/>
          </a:xfrm>
          <a:prstGeom prst="rect">
            <a:avLst/>
          </a:prstGeom>
          <a:noFill/>
          <a:ln w="9525">
            <a:noFill/>
            <a:miter lim="800000"/>
            <a:headEnd/>
            <a:tailEnd/>
          </a:ln>
          <a:effectLst/>
        </p:spPr>
        <p:txBody>
          <a:bodyPr>
            <a:spAutoFit/>
          </a:bodyPr>
          <a:lstStyle/>
          <a:p>
            <a:pPr>
              <a:defRPr/>
            </a:pPr>
            <a:r>
              <a:rPr lang="en-US" b="1" dirty="0"/>
              <a:t>Static equilibrium –</a:t>
            </a:r>
            <a:r>
              <a:rPr lang="en-GB" b="1" dirty="0">
                <a:effectLst>
                  <a:outerShdw blurRad="38100" dist="38100" dir="2700000" algn="tl">
                    <a:srgbClr val="C0C0C0"/>
                  </a:outerShdw>
                </a:effectLst>
              </a:rPr>
              <a:t>The equilibrium is maintained in a </a:t>
            </a:r>
            <a:r>
              <a:rPr lang="en-GB" b="1" dirty="0">
                <a:solidFill>
                  <a:srgbClr val="FFFF00"/>
                </a:solidFill>
                <a:effectLst>
                  <a:outerShdw blurRad="38100" dist="38100" dir="2700000" algn="tl">
                    <a:srgbClr val="C0C0C0"/>
                  </a:outerShdw>
                </a:effectLst>
              </a:rPr>
              <a:t>FIXED POSITION</a:t>
            </a:r>
            <a:r>
              <a:rPr lang="en-GB" b="1" dirty="0">
                <a:effectLst>
                  <a:outerShdw blurRad="38100" dist="38100" dir="2700000" algn="tl">
                    <a:srgbClr val="C0C0C0"/>
                  </a:outerShdw>
                </a:effectLst>
              </a:rPr>
              <a:t>, usually while stood on one</a:t>
            </a:r>
            <a:r>
              <a:rPr lang="en-GB" b="1" dirty="0"/>
              <a:t> </a:t>
            </a:r>
            <a:r>
              <a:rPr lang="en-GB" b="1" dirty="0" smtClean="0"/>
              <a:t>foot or </a:t>
            </a:r>
            <a:r>
              <a:rPr lang="en-US" b="1" dirty="0" smtClean="0">
                <a:effectLst>
                  <a:outerShdw blurRad="38100" dist="38100" dir="2700000" algn="tl">
                    <a:srgbClr val="C0C0C0"/>
                  </a:outerShdw>
                </a:effectLst>
              </a:rPr>
              <a:t>maintenance </a:t>
            </a:r>
            <a:r>
              <a:rPr lang="en-US" b="1" dirty="0">
                <a:effectLst>
                  <a:outerShdw blurRad="38100" dist="38100" dir="2700000" algn="tl">
                    <a:srgbClr val="C0C0C0"/>
                  </a:outerShdw>
                </a:effectLst>
              </a:rPr>
              <a:t>of body posture relative to gravity while the body is still.</a:t>
            </a:r>
          </a:p>
        </p:txBody>
      </p:sp>
      <p:sp>
        <p:nvSpPr>
          <p:cNvPr id="6" name="Rectangle 5"/>
          <p:cNvSpPr/>
          <p:nvPr/>
        </p:nvSpPr>
        <p:spPr>
          <a:xfrm>
            <a:off x="685800" y="609601"/>
            <a:ext cx="7772400" cy="954107"/>
          </a:xfrm>
          <a:prstGeom prst="rect">
            <a:avLst/>
          </a:prstGeom>
          <a:ln>
            <a:solidFill>
              <a:srgbClr val="FF0000"/>
            </a:solidFill>
          </a:ln>
        </p:spPr>
        <p:txBody>
          <a:bodyPr wrap="square">
            <a:spAutoFit/>
          </a:bodyPr>
          <a:lstStyle/>
          <a:p>
            <a:pPr algn="ctr"/>
            <a:r>
              <a:rPr lang="en-US" sz="2800" b="1" dirty="0" smtClean="0"/>
              <a:t>Static Equilibrium</a:t>
            </a:r>
            <a:r>
              <a:rPr lang="en-US" sz="2800" b="1" dirty="0" smtClean="0">
                <a:solidFill>
                  <a:schemeClr val="accent2"/>
                </a:solidFill>
              </a:rPr>
              <a:t> </a:t>
            </a:r>
          </a:p>
          <a:p>
            <a:pPr algn="ctr"/>
            <a:r>
              <a:rPr lang="en-US" sz="2800" dirty="0" smtClean="0">
                <a:solidFill>
                  <a:schemeClr val="accent2"/>
                </a:solidFill>
                <a:latin typeface="Arial Rounded MT Bold" pitchFamily="34" charset="0"/>
              </a:rPr>
              <a:t> keep the body in a desired position</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SOCCER1"/>
          <p:cNvPicPr>
            <a:picLocks noGrp="1" noChangeAspect="1" noChangeArrowheads="1"/>
          </p:cNvPicPr>
          <p:nvPr>
            <p:ph idx="1"/>
          </p:nvPr>
        </p:nvPicPr>
        <p:blipFill>
          <a:blip r:embed="rId3" cstate="print"/>
          <a:srcRect/>
          <a:stretch>
            <a:fillRect/>
          </a:stretch>
        </p:blipFill>
        <p:spPr>
          <a:xfrm>
            <a:off x="2514600" y="1371600"/>
            <a:ext cx="3619500" cy="3962400"/>
          </a:xfrm>
          <a:noFill/>
          <a:ln>
            <a:solidFill>
              <a:schemeClr val="tx1"/>
            </a:solidFill>
          </a:ln>
        </p:spPr>
      </p:pic>
      <p:sp>
        <p:nvSpPr>
          <p:cNvPr id="43012" name="Line 4"/>
          <p:cNvSpPr>
            <a:spLocks noChangeShapeType="1"/>
          </p:cNvSpPr>
          <p:nvPr/>
        </p:nvSpPr>
        <p:spPr bwMode="auto">
          <a:xfrm>
            <a:off x="4800600" y="1600200"/>
            <a:ext cx="0" cy="914400"/>
          </a:xfrm>
          <a:prstGeom prst="line">
            <a:avLst/>
          </a:prstGeom>
          <a:noFill/>
          <a:ln w="76200" cmpd="tri">
            <a:solidFill>
              <a:srgbClr val="FF6600"/>
            </a:solidFill>
            <a:round/>
            <a:headEnd/>
            <a:tailEnd type="triangle" w="med" len="med"/>
          </a:ln>
        </p:spPr>
        <p:txBody>
          <a:bodyPr/>
          <a:lstStyle/>
          <a:p>
            <a:endParaRPr lang="en-US"/>
          </a:p>
        </p:txBody>
      </p:sp>
      <p:sp>
        <p:nvSpPr>
          <p:cNvPr id="53253" name="Rectangle 5"/>
          <p:cNvSpPr>
            <a:spLocks noChangeArrowheads="1"/>
          </p:cNvSpPr>
          <p:nvPr/>
        </p:nvSpPr>
        <p:spPr bwMode="auto">
          <a:xfrm>
            <a:off x="381000" y="5410200"/>
            <a:ext cx="8458200" cy="1190625"/>
          </a:xfrm>
          <a:prstGeom prst="rect">
            <a:avLst/>
          </a:prstGeom>
          <a:noFill/>
          <a:ln w="9525">
            <a:noFill/>
            <a:miter lim="800000"/>
            <a:headEnd/>
            <a:tailEnd/>
          </a:ln>
          <a:effectLst/>
        </p:spPr>
        <p:txBody>
          <a:bodyPr>
            <a:spAutoFit/>
          </a:bodyPr>
          <a:lstStyle/>
          <a:p>
            <a:pPr>
              <a:spcBef>
                <a:spcPct val="50000"/>
              </a:spcBef>
              <a:defRPr/>
            </a:pPr>
            <a:r>
              <a:rPr lang="en-US" b="1" dirty="0"/>
              <a:t>Dynamic equilibrium </a:t>
            </a:r>
            <a:r>
              <a:rPr lang="en-GB" b="1" dirty="0"/>
              <a:t>The equilibrium must be maintained </a:t>
            </a:r>
            <a:r>
              <a:rPr lang="en-GB" b="1" dirty="0">
                <a:solidFill>
                  <a:srgbClr val="FFFF00"/>
                </a:solidFill>
              </a:rPr>
              <a:t>while performing a task </a:t>
            </a:r>
            <a:r>
              <a:rPr lang="en-GB" b="1" dirty="0"/>
              <a:t>which involves MOVEMENT e.g. Walking the beam.     </a:t>
            </a:r>
            <a:r>
              <a:rPr lang="en-US" b="1" dirty="0"/>
              <a:t>– maintenance of the body posture (mainly the head) in response to sudden movements. Tracking a moving object.</a:t>
            </a:r>
          </a:p>
        </p:txBody>
      </p:sp>
      <p:sp>
        <p:nvSpPr>
          <p:cNvPr id="6" name="Rectangle 5"/>
          <p:cNvSpPr/>
          <p:nvPr/>
        </p:nvSpPr>
        <p:spPr>
          <a:xfrm>
            <a:off x="838200" y="381000"/>
            <a:ext cx="7315200" cy="830997"/>
          </a:xfrm>
          <a:prstGeom prst="rect">
            <a:avLst/>
          </a:prstGeom>
          <a:ln>
            <a:solidFill>
              <a:srgbClr val="FF0000"/>
            </a:solidFill>
          </a:ln>
        </p:spPr>
        <p:txBody>
          <a:bodyPr wrap="square">
            <a:spAutoFit/>
          </a:bodyPr>
          <a:lstStyle/>
          <a:p>
            <a:pPr algn="ctr"/>
            <a:r>
              <a:rPr lang="en-US" sz="2400" b="1" dirty="0" smtClean="0">
                <a:latin typeface="Arial Rounded MT Bold" pitchFamily="34" charset="0"/>
              </a:rPr>
              <a:t>Dynamic Equilibrium</a:t>
            </a:r>
            <a:r>
              <a:rPr lang="en-US" sz="2400" dirty="0" smtClean="0">
                <a:latin typeface="Arial Rounded MT Bold" pitchFamily="34" charset="0"/>
              </a:rPr>
              <a:t> </a:t>
            </a:r>
            <a:br>
              <a:rPr lang="en-US" sz="2400" dirty="0" smtClean="0">
                <a:latin typeface="Arial Rounded MT Bold" pitchFamily="34" charset="0"/>
              </a:rPr>
            </a:br>
            <a:r>
              <a:rPr lang="en-US" sz="2400" dirty="0" smtClean="0">
                <a:latin typeface="Arial Rounded MT Bold" pitchFamily="34" charset="0"/>
              </a:rPr>
              <a:t>to move the body in a controlled way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381000"/>
            <a:ext cx="7391400" cy="954107"/>
          </a:xfrm>
          <a:prstGeom prst="rect">
            <a:avLst/>
          </a:prstGeom>
          <a:ln>
            <a:solidFill>
              <a:srgbClr val="FF0000"/>
            </a:solidFill>
          </a:ln>
        </p:spPr>
        <p:txBody>
          <a:bodyPr wrap="square">
            <a:spAutoFit/>
          </a:bodyPr>
          <a:lstStyle/>
          <a:p>
            <a:pPr algn="ctr"/>
            <a:r>
              <a:rPr lang="en-US" sz="2800" b="1" dirty="0" smtClean="0">
                <a:latin typeface="Arial Rounded MT Bold" pitchFamily="34" charset="0"/>
              </a:rPr>
              <a:t>Acceleration</a:t>
            </a:r>
          </a:p>
          <a:p>
            <a:pPr algn="ctr"/>
            <a:r>
              <a:rPr lang="en-US" sz="2800" b="1" dirty="0" smtClean="0">
                <a:latin typeface="Arial Rounded MT Bold" pitchFamily="34" charset="0"/>
              </a:rPr>
              <a:t>Linear &amp; Angular (Rotational)</a:t>
            </a:r>
            <a:endParaRPr lang="en-US" sz="2800" dirty="0"/>
          </a:p>
        </p:txBody>
      </p:sp>
      <p:pic>
        <p:nvPicPr>
          <p:cNvPr id="8" name="Picture 4" descr="mm3lf1621c_c"/>
          <p:cNvPicPr>
            <a:picLocks noChangeAspect="1" noChangeArrowheads="1"/>
          </p:cNvPicPr>
          <p:nvPr/>
        </p:nvPicPr>
        <p:blipFill>
          <a:blip r:embed="rId3" cstate="print"/>
          <a:srcRect b="10714"/>
          <a:stretch>
            <a:fillRect/>
          </a:stretch>
        </p:blipFill>
        <p:spPr bwMode="auto">
          <a:xfrm>
            <a:off x="304800" y="1524000"/>
            <a:ext cx="2833065" cy="2362200"/>
          </a:xfrm>
          <a:prstGeom prst="rect">
            <a:avLst/>
          </a:prstGeom>
          <a:noFill/>
          <a:ln w="9525">
            <a:noFill/>
            <a:miter lim="800000"/>
            <a:headEnd/>
            <a:tailEnd/>
          </a:ln>
        </p:spPr>
      </p:pic>
      <p:pic>
        <p:nvPicPr>
          <p:cNvPr id="9" name="Picture 3" descr="Soccer-4"/>
          <p:cNvPicPr>
            <a:picLocks noGrp="1" noChangeAspect="1" noChangeArrowheads="1"/>
          </p:cNvPicPr>
          <p:nvPr>
            <p:ph sz="quarter" idx="4294967295"/>
          </p:nvPr>
        </p:nvPicPr>
        <p:blipFill>
          <a:blip r:embed="rId4" cstate="print"/>
          <a:srcRect/>
          <a:stretch>
            <a:fillRect/>
          </a:stretch>
        </p:blipFill>
        <p:spPr>
          <a:xfrm>
            <a:off x="2438400" y="3886200"/>
            <a:ext cx="3200400" cy="2525882"/>
          </a:xfrm>
          <a:prstGeom prst="rect">
            <a:avLst/>
          </a:prstGeom>
          <a:noFill/>
          <a:ln/>
        </p:spPr>
      </p:pic>
      <p:pic>
        <p:nvPicPr>
          <p:cNvPr id="5" name="Picture 2" descr="rotational_acceleration"/>
          <p:cNvPicPr>
            <a:picLocks noChangeAspect="1" noChangeArrowheads="1"/>
          </p:cNvPicPr>
          <p:nvPr/>
        </p:nvPicPr>
        <p:blipFill>
          <a:blip r:embed="rId5" cstate="print"/>
          <a:srcRect l="46511" t="45926" r="30233"/>
          <a:stretch>
            <a:fillRect/>
          </a:stretch>
        </p:blipFill>
        <p:spPr bwMode="auto">
          <a:xfrm>
            <a:off x="5791200" y="1676400"/>
            <a:ext cx="2743200" cy="384048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22" name="Object 2"/>
          <p:cNvGraphicFramePr>
            <a:graphicFrameLocks noChangeAspect="1"/>
          </p:cNvGraphicFramePr>
          <p:nvPr/>
        </p:nvGraphicFramePr>
        <p:xfrm>
          <a:off x="4572000" y="1371600"/>
          <a:ext cx="4114800" cy="5097780"/>
        </p:xfrm>
        <a:graphic>
          <a:graphicData uri="http://schemas.openxmlformats.org/presentationml/2006/ole">
            <p:oleObj spid="_x0000_s133122" name="Clip" r:id="rId4" imgW="18895238" imgH="20304762" progId="">
              <p:embed/>
            </p:oleObj>
          </a:graphicData>
        </a:graphic>
      </p:graphicFrame>
      <p:sp>
        <p:nvSpPr>
          <p:cNvPr id="59394" name="Rectangle 2"/>
          <p:cNvSpPr>
            <a:spLocks noGrp="1" noChangeArrowheads="1"/>
          </p:cNvSpPr>
          <p:nvPr>
            <p:ph type="title"/>
          </p:nvPr>
        </p:nvSpPr>
        <p:spPr>
          <a:xfrm>
            <a:off x="762000" y="457200"/>
            <a:ext cx="7620000" cy="819150"/>
          </a:xfrm>
          <a:ln>
            <a:solidFill>
              <a:srgbClr val="FF0000"/>
            </a:solidFill>
          </a:ln>
          <a:effectLst>
            <a:outerShdw dist="35921" dir="2700000" algn="ctr" rotWithShape="0">
              <a:srgbClr val="000000"/>
            </a:outerShdw>
          </a:effectLst>
        </p:spPr>
        <p:txBody>
          <a:bodyPr/>
          <a:lstStyle/>
          <a:p>
            <a:pPr eaLnBrk="1" hangingPunct="1"/>
            <a:r>
              <a:rPr lang="en-US" sz="4000" b="1" dirty="0" smtClean="0">
                <a:solidFill>
                  <a:schemeClr val="tx1"/>
                </a:solidFill>
                <a:cs typeface="Times New Roman" pitchFamily="18" charset="0"/>
              </a:rPr>
              <a:t>The Vestibular Apparatus</a:t>
            </a:r>
            <a:endParaRPr lang="en-US" sz="4000" dirty="0" smtClean="0">
              <a:solidFill>
                <a:schemeClr val="tx1"/>
              </a:solidFill>
              <a:cs typeface="Times New Roman" pitchFamily="18" charset="0"/>
            </a:endParaRPr>
          </a:p>
        </p:txBody>
      </p:sp>
      <p:sp>
        <p:nvSpPr>
          <p:cNvPr id="59395" name="Rectangle 3"/>
          <p:cNvSpPr>
            <a:spLocks noGrp="1" noChangeArrowheads="1"/>
          </p:cNvSpPr>
          <p:nvPr>
            <p:ph type="body" idx="1"/>
          </p:nvPr>
        </p:nvSpPr>
        <p:spPr>
          <a:xfrm>
            <a:off x="533400" y="1600200"/>
            <a:ext cx="3352800" cy="4832092"/>
          </a:xfrm>
          <a:solidFill>
            <a:schemeClr val="accent2">
              <a:lumMod val="10000"/>
            </a:schemeClr>
          </a:solidFill>
          <a:ln>
            <a:solidFill>
              <a:srgbClr val="FF0000"/>
            </a:solidFill>
          </a:ln>
        </p:spPr>
        <p:txBody>
          <a:bodyPr wrap="square">
            <a:spAutoFit/>
          </a:bodyPr>
          <a:lstStyle/>
          <a:p>
            <a:pPr marL="609600" indent="-609600" eaLnBrk="1" hangingPunct="1">
              <a:buFontTx/>
              <a:buNone/>
              <a:defRPr/>
            </a:pPr>
            <a:r>
              <a:rPr lang="en-US" sz="2800" b="1" dirty="0" smtClean="0">
                <a:cs typeface="Arial" charset="0"/>
              </a:rPr>
              <a:t>Components</a:t>
            </a:r>
          </a:p>
          <a:p>
            <a:pPr marL="609600" indent="-609600" eaLnBrk="1" hangingPunct="1">
              <a:spcBef>
                <a:spcPct val="0"/>
              </a:spcBef>
              <a:buClr>
                <a:srgbClr val="FFFF00"/>
              </a:buClr>
              <a:buFont typeface="Wingdings" pitchFamily="2" charset="2"/>
              <a:buChar char="§"/>
              <a:defRPr/>
            </a:pPr>
            <a:r>
              <a:rPr lang="en-US" sz="2800" b="1" dirty="0" smtClean="0">
                <a:cs typeface="Arial" charset="0"/>
              </a:rPr>
              <a:t>Three SCCs</a:t>
            </a:r>
          </a:p>
          <a:p>
            <a:pPr marL="1009650" lvl="1" indent="-609600" eaLnBrk="1" hangingPunct="1">
              <a:spcBef>
                <a:spcPct val="0"/>
              </a:spcBef>
              <a:buClr>
                <a:srgbClr val="FFFF00"/>
              </a:buClr>
              <a:buFont typeface="Wingdings" pitchFamily="2" charset="2"/>
              <a:buChar char="§"/>
              <a:defRPr/>
            </a:pPr>
            <a:r>
              <a:rPr lang="en-US" b="1" dirty="0" smtClean="0">
                <a:cs typeface="Arial" charset="0"/>
              </a:rPr>
              <a:t>Anterior</a:t>
            </a:r>
          </a:p>
          <a:p>
            <a:pPr marL="990600" lvl="1" indent="-533400" eaLnBrk="1" hangingPunct="1">
              <a:spcBef>
                <a:spcPct val="0"/>
              </a:spcBef>
              <a:buClr>
                <a:srgbClr val="00FF00"/>
              </a:buClr>
              <a:buFont typeface="Wingdings" pitchFamily="2" charset="2"/>
              <a:buChar char="§"/>
              <a:defRPr/>
            </a:pPr>
            <a:r>
              <a:rPr lang="en-US" b="1" dirty="0" smtClean="0">
                <a:cs typeface="Arial" charset="0"/>
              </a:rPr>
              <a:t>Posterior</a:t>
            </a:r>
          </a:p>
          <a:p>
            <a:pPr marL="990600" lvl="1" indent="-533400" eaLnBrk="1" hangingPunct="1">
              <a:spcBef>
                <a:spcPct val="0"/>
              </a:spcBef>
              <a:buClr>
                <a:srgbClr val="00FF00"/>
              </a:buClr>
              <a:buFont typeface="Wingdings" pitchFamily="2" charset="2"/>
              <a:buChar char="§"/>
              <a:defRPr/>
            </a:pPr>
            <a:r>
              <a:rPr lang="en-US" b="1" dirty="0" smtClean="0">
                <a:cs typeface="Arial" charset="0"/>
              </a:rPr>
              <a:t> Lateral</a:t>
            </a:r>
          </a:p>
          <a:p>
            <a:pPr marL="609600" indent="-609600" eaLnBrk="1" hangingPunct="1">
              <a:spcBef>
                <a:spcPct val="0"/>
              </a:spcBef>
              <a:buClr>
                <a:srgbClr val="FFFF00"/>
              </a:buClr>
              <a:buFont typeface="Wingdings" pitchFamily="2" charset="2"/>
              <a:buAutoNum type="alphaLcPeriod"/>
              <a:defRPr/>
            </a:pPr>
            <a:r>
              <a:rPr lang="en-US" sz="2800" b="1" dirty="0" smtClean="0">
                <a:cs typeface="Arial" charset="0"/>
              </a:rPr>
              <a:t>Vestibule (Utricle and </a:t>
            </a:r>
            <a:r>
              <a:rPr lang="en-US" sz="2800" b="1" dirty="0" err="1" smtClean="0">
                <a:cs typeface="Arial" charset="0"/>
              </a:rPr>
              <a:t>Saccule</a:t>
            </a:r>
            <a:r>
              <a:rPr lang="en-US" sz="2800" b="1" dirty="0" smtClean="0">
                <a:cs typeface="Arial" charset="0"/>
              </a:rPr>
              <a:t>)</a:t>
            </a:r>
          </a:p>
          <a:p>
            <a:pPr marL="609600" indent="-609600" eaLnBrk="1" hangingPunct="1">
              <a:spcBef>
                <a:spcPct val="0"/>
              </a:spcBef>
              <a:buClr>
                <a:srgbClr val="FFFF00"/>
              </a:buClr>
              <a:buFont typeface="Wingdings" pitchFamily="2" charset="2"/>
              <a:buAutoNum type="alphaLcPeriod"/>
              <a:defRPr/>
            </a:pPr>
            <a:r>
              <a:rPr lang="en-US" sz="2800" b="1" dirty="0" smtClean="0">
                <a:cs typeface="Arial" charset="0"/>
              </a:rPr>
              <a:t>Vestibular nerve and nuclei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CNSBlock2014\InEar&amp;balance\19.jpg"/>
          <p:cNvPicPr>
            <a:picLocks noChangeAspect="1" noChangeArrowheads="1"/>
          </p:cNvPicPr>
          <p:nvPr/>
        </p:nvPicPr>
        <p:blipFill>
          <a:blip r:embed="rId3" cstate="print"/>
          <a:srcRect/>
          <a:stretch>
            <a:fillRect/>
          </a:stretch>
        </p:blipFill>
        <p:spPr bwMode="auto">
          <a:xfrm>
            <a:off x="2501900" y="1135063"/>
            <a:ext cx="4138613" cy="4587875"/>
          </a:xfrm>
          <a:prstGeom prst="rect">
            <a:avLst/>
          </a:prstGeom>
          <a:noFill/>
        </p:spPr>
      </p:pic>
      <p:pic>
        <p:nvPicPr>
          <p:cNvPr id="1029" name="Picture 5" descr="I:\CNSBlock2014\InEar&amp;balance\20.jpg"/>
          <p:cNvPicPr>
            <a:picLocks noChangeAspect="1" noChangeArrowheads="1"/>
          </p:cNvPicPr>
          <p:nvPr/>
        </p:nvPicPr>
        <p:blipFill>
          <a:blip r:embed="rId4" cstate="print"/>
          <a:srcRect/>
          <a:stretch>
            <a:fillRect/>
          </a:stretch>
        </p:blipFill>
        <p:spPr bwMode="auto">
          <a:xfrm>
            <a:off x="1535113" y="685800"/>
            <a:ext cx="6072187" cy="5486400"/>
          </a:xfrm>
          <a:prstGeom prst="rect">
            <a:avLst/>
          </a:prstGeom>
          <a:noFill/>
        </p:spPr>
      </p:pic>
      <p:pic>
        <p:nvPicPr>
          <p:cNvPr id="1030" name="Picture 6" descr="I:\CNSBlock2014\InEar&amp;balance\18.jpg"/>
          <p:cNvPicPr>
            <a:picLocks noChangeAspect="1" noChangeArrowheads="1"/>
          </p:cNvPicPr>
          <p:nvPr/>
        </p:nvPicPr>
        <p:blipFill>
          <a:blip r:embed="rId5" cstate="print"/>
          <a:srcRect/>
          <a:stretch>
            <a:fillRect/>
          </a:stretch>
        </p:blipFill>
        <p:spPr bwMode="auto">
          <a:xfrm>
            <a:off x="990600" y="508000"/>
            <a:ext cx="7086600" cy="5905500"/>
          </a:xfrm>
          <a:prstGeom prst="rect">
            <a:avLst/>
          </a:prstGeom>
          <a:noFill/>
        </p:spPr>
      </p:pic>
      <p:pic>
        <p:nvPicPr>
          <p:cNvPr id="12" name="Picture 1" descr="I:\CNSBlock2014\InEar&amp;balance\16.jpg"/>
          <p:cNvPicPr>
            <a:picLocks noChangeAspect="1" noChangeArrowheads="1"/>
          </p:cNvPicPr>
          <p:nvPr/>
        </p:nvPicPr>
        <p:blipFill>
          <a:blip r:embed="rId6" cstate="print"/>
          <a:srcRect/>
          <a:stretch>
            <a:fillRect/>
          </a:stretch>
        </p:blipFill>
        <p:spPr bwMode="auto">
          <a:xfrm>
            <a:off x="2001441" y="685801"/>
            <a:ext cx="5161359"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checkerboard(across)">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checkerboard(across)">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_044">
  <a:themeElements>
    <a:clrScheme name="b_044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b_04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_044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b_044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b_044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b_044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b_044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b_044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b_044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b_044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b_044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b_044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b_044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b_044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b_044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b_044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b_044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b_044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66"/>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66"/>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8080"/>
      </a:lt1>
      <a:dk2>
        <a:srgbClr val="003366"/>
      </a:dk2>
      <a:lt2>
        <a:srgbClr val="C0C0C0"/>
      </a:lt2>
      <a:accent1>
        <a:srgbClr val="29A329"/>
      </a:accent1>
      <a:accent2>
        <a:srgbClr val="00FFFF"/>
      </a:accent2>
      <a:accent3>
        <a:srgbClr val="AAC0C0"/>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8080"/>
      </a:lt1>
      <a:dk2>
        <a:srgbClr val="003366"/>
      </a:dk2>
      <a:lt2>
        <a:srgbClr val="C0C0C0"/>
      </a:lt2>
      <a:accent1>
        <a:srgbClr val="29A329"/>
      </a:accent1>
      <a:accent2>
        <a:srgbClr val="00FFFF"/>
      </a:accent2>
      <a:accent3>
        <a:srgbClr val="AAC0C0"/>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
      <a:dk1>
        <a:srgbClr val="C0C0C0"/>
      </a:dk1>
      <a:lt1>
        <a:srgbClr val="FFFFFF"/>
      </a:lt1>
      <a:dk2>
        <a:srgbClr val="993366"/>
      </a:dk2>
      <a:lt2>
        <a:srgbClr val="FFCCCC"/>
      </a:lt2>
      <a:accent1>
        <a:srgbClr val="993366"/>
      </a:accent1>
      <a:accent2>
        <a:srgbClr val="FF9999"/>
      </a:accent2>
      <a:accent3>
        <a:srgbClr val="CAADB8"/>
      </a:accent3>
      <a:accent4>
        <a:srgbClr val="DADADA"/>
      </a:accent4>
      <a:accent5>
        <a:srgbClr val="CAADB8"/>
      </a:accent5>
      <a:accent6>
        <a:srgbClr val="E78A8A"/>
      </a:accent6>
      <a:hlink>
        <a:srgbClr val="009999"/>
      </a:hlink>
      <a:folHlink>
        <a:srgbClr val="FF9933"/>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993366"/>
      </a:lt1>
      <a:dk2>
        <a:srgbClr val="660033"/>
      </a:dk2>
      <a:lt2>
        <a:srgbClr val="C0C0C0"/>
      </a:lt2>
      <a:accent1>
        <a:srgbClr val="993366"/>
      </a:accent1>
      <a:accent2>
        <a:srgbClr val="FF9999"/>
      </a:accent2>
      <a:accent3>
        <a:srgbClr val="CAADB8"/>
      </a:accent3>
      <a:accent4>
        <a:srgbClr val="000000"/>
      </a:accent4>
      <a:accent5>
        <a:srgbClr val="CAADB8"/>
      </a:accent5>
      <a:accent6>
        <a:srgbClr val="E78A8A"/>
      </a:accent6>
      <a:hlink>
        <a:srgbClr val="009999"/>
      </a:hlink>
      <a:folHlink>
        <a:srgbClr val="FF9933"/>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993366"/>
      </a:lt1>
      <a:dk2>
        <a:srgbClr val="660033"/>
      </a:dk2>
      <a:lt2>
        <a:srgbClr val="C0C0C0"/>
      </a:lt2>
      <a:accent1>
        <a:srgbClr val="993366"/>
      </a:accent1>
      <a:accent2>
        <a:srgbClr val="FF9999"/>
      </a:accent2>
      <a:accent3>
        <a:srgbClr val="CAADB8"/>
      </a:accent3>
      <a:accent4>
        <a:srgbClr val="000000"/>
      </a:accent4>
      <a:accent5>
        <a:srgbClr val="CAADB8"/>
      </a:accent5>
      <a:accent6>
        <a:srgbClr val="E78A8A"/>
      </a:accent6>
      <a:hlink>
        <a:srgbClr val="009999"/>
      </a:hlink>
      <a:folHlink>
        <a:srgbClr val="FF9933"/>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b_044</Template>
  <TotalTime>4598</TotalTime>
  <Words>1004</Words>
  <Application>Microsoft Office PowerPoint</Application>
  <PresentationFormat>On-screen Show (4:3)</PresentationFormat>
  <Paragraphs>177</Paragraphs>
  <Slides>27</Slides>
  <Notes>27</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27</vt:i4>
      </vt:variant>
    </vt:vector>
  </HeadingPairs>
  <TitlesOfParts>
    <vt:vector size="37" baseType="lpstr">
      <vt:lpstr>b_044</vt:lpstr>
      <vt:lpstr>1_colormaster</vt:lpstr>
      <vt:lpstr>2_colormaster</vt:lpstr>
      <vt:lpstr>3_colormaster</vt:lpstr>
      <vt:lpstr>4_colormaster</vt:lpstr>
      <vt:lpstr>5_colormaster</vt:lpstr>
      <vt:lpstr>6_colormaster</vt:lpstr>
      <vt:lpstr>7_colormaster</vt:lpstr>
      <vt:lpstr>8_colormaster</vt:lpstr>
      <vt:lpstr>Clip</vt:lpstr>
      <vt:lpstr>Slide 1</vt:lpstr>
      <vt:lpstr>Slide 2</vt:lpstr>
      <vt:lpstr>Slide 3</vt:lpstr>
      <vt:lpstr>Balance &amp; Equilibrium</vt:lpstr>
      <vt:lpstr>Slide 5</vt:lpstr>
      <vt:lpstr>Slide 6</vt:lpstr>
      <vt:lpstr>Slide 7</vt:lpstr>
      <vt:lpstr>The Vestibular Apparatus</vt:lpstr>
      <vt:lpstr>Slide 9</vt:lpstr>
      <vt:lpstr>Equilibrium</vt:lpstr>
      <vt:lpstr>Slide 11</vt:lpstr>
      <vt:lpstr>Slide 12</vt:lpstr>
      <vt:lpstr>The two maculae, the utricle and saccule, are oriented in the horizontal and vertical planes and tell us how we are aligned relative to gravity.</vt:lpstr>
      <vt:lpstr>Hair cells in Utricle &amp; Saccule</vt:lpstr>
      <vt:lpstr>Function of utricle and saccule</vt:lpstr>
      <vt:lpstr>Function of utricle and saccule</vt:lpstr>
      <vt:lpstr>Slide 17</vt:lpstr>
      <vt:lpstr>Three Semicircular Canals</vt:lpstr>
      <vt:lpstr>Slide 19</vt:lpstr>
      <vt:lpstr>Slide 20</vt:lpstr>
      <vt:lpstr>Slide 21</vt:lpstr>
      <vt:lpstr>Slide 22</vt:lpstr>
      <vt:lpstr>VESTIBULAR  FUNCTION</vt:lpstr>
      <vt:lpstr>VESTIBULAR   PATHWAY</vt:lpstr>
      <vt:lpstr>Slide 25</vt:lpstr>
      <vt:lpstr>Testing Vestibular system</vt:lpstr>
      <vt:lpstr>Abnormalities (Motion Sickness)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Shahid</dc:creator>
  <cp:lastModifiedBy>Dr Shahid</cp:lastModifiedBy>
  <cp:revision>261</cp:revision>
  <dcterms:created xsi:type="dcterms:W3CDTF">2007-12-23T06:10:09Z</dcterms:created>
  <dcterms:modified xsi:type="dcterms:W3CDTF">2014-10-27T19:03:03Z</dcterms:modified>
</cp:coreProperties>
</file>