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3"/>
  </p:notesMasterIdLst>
  <p:handoutMasterIdLst>
    <p:handoutMasterId r:id="rId34"/>
  </p:handoutMasterIdLst>
  <p:sldIdLst>
    <p:sldId id="258" r:id="rId10"/>
    <p:sldId id="433" r:id="rId11"/>
    <p:sldId id="515" r:id="rId12"/>
    <p:sldId id="524" r:id="rId13"/>
    <p:sldId id="550" r:id="rId14"/>
    <p:sldId id="552" r:id="rId15"/>
    <p:sldId id="554" r:id="rId16"/>
    <p:sldId id="527" r:id="rId17"/>
    <p:sldId id="576" r:id="rId18"/>
    <p:sldId id="529" r:id="rId19"/>
    <p:sldId id="555" r:id="rId20"/>
    <p:sldId id="530" r:id="rId21"/>
    <p:sldId id="531" r:id="rId22"/>
    <p:sldId id="532" r:id="rId23"/>
    <p:sldId id="574" r:id="rId24"/>
    <p:sldId id="560" r:id="rId25"/>
    <p:sldId id="561" r:id="rId26"/>
    <p:sldId id="556" r:id="rId27"/>
    <p:sldId id="557" r:id="rId28"/>
    <p:sldId id="558" r:id="rId29"/>
    <p:sldId id="559" r:id="rId30"/>
    <p:sldId id="563" r:id="rId31"/>
    <p:sldId id="538" r:id="rId32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000000"/>
    <a:srgbClr val="FFFF00"/>
    <a:srgbClr val="00005A"/>
    <a:srgbClr val="008000"/>
    <a:srgbClr val="CC00CC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5" autoAdjust="0"/>
  </p:normalViewPr>
  <p:slideViewPr>
    <p:cSldViewPr>
      <p:cViewPr varScale="1">
        <p:scale>
          <a:sx n="53" d="100"/>
          <a:sy n="53" d="100"/>
        </p:scale>
        <p:origin x="-1565" y="-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004F4C-3F9F-4789-BA65-3CF909ACF32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50E76B-A409-4A0E-840B-949CE5336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2C935409-36FD-4EBB-A337-A11161E239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A1B7C-A462-4300-A604-80D4BE719A85}" type="slidenum">
              <a:rPr lang="ar-SA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5409-36FD-4EBB-A337-A11161E239E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A6EB-0D1B-47D6-8F96-E17AA257B44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A546-CA49-4A2B-A0C4-D2296B1612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D82-E28A-4CDA-B613-5FBBDB42E2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E7FF-B18A-4949-A496-124D6581696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88DE-B8B4-4489-A238-22D936F70D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9C0A-2F01-4E72-B794-B077402445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CDE0-15E6-43F5-B55F-8221764781C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0AEF-9593-4D29-9E96-7B3E69DBD7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7C8C-02B7-458B-A0A0-1C0F86513E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912-FC21-439B-A0EE-E0598F35E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47CB-E613-4EF4-AA8E-F3508F6B9C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9540-F59B-4BE8-A97C-C78811040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CF92-A89F-41F2-A868-4E06663AE4E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1C1B-83DF-4A05-83B1-D6E0CAF56A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972C0-1E73-4ECC-BEF1-59169A385E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C10E-DC49-4247-8CF6-508201637C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C53D-D62A-4F66-8863-E5D24ABAE3C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BA55-1759-4782-90A9-1BA45A75F3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0527-33B4-4FF6-AA31-F1915E2E17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DCFD-1655-40AB-BD53-EE402B2751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FB6F-D64A-44F4-802E-25FAF9CBF5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D990-5430-4F98-BD1C-D1DECD8CCB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C91A-0F49-4B05-9AC0-95965590AF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9ACB-E14F-4E81-A7C8-022F1048A7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186F-552F-4568-9658-6A39A4A54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D49A-6982-44D1-AE8A-23748F35DD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C2D1-B3B9-4BB3-B9C1-11C2F16618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02FC-242E-451A-94A7-43F1142318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B05E-06B6-4B2D-9C0D-7538A4D54AE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6608-3F45-4B82-9CB8-2CAEDA1AA6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17D-EC56-4F93-859D-59375CD3FD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4294-9AE3-4763-9DDE-3160506957A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9629-CF2F-440F-8F61-2D40B5752F9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445A-6A9F-4ECF-9E53-8CAA16BFAB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A511-0A4B-4E43-B86F-793B34DE4A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A3EC-BF7A-4E9E-A3E9-2081348363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4485-59B9-4BD2-B078-D1519845ED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5094-3D53-4DC5-B2AB-DBD54CCE4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EDD7-D370-4D8A-947D-5C64CBD32A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72C7-A82A-4FCD-B74D-7100574CE3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99EE-A67E-4D8B-B915-4E77CC18370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F251-A205-4432-8B6A-9DDB4070CD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111C-D18E-4FF2-83BE-B17ED90553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2E9B-C5FE-4EA2-9143-85E5B58B87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2D93-348A-4C8D-8ABF-2C3E06BDF2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416A-3F02-4823-A979-C18105D17F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3EC0-70BC-46C6-AE8C-48F41688B1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75CE-D697-4CB2-85FF-27147284D47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97D9-5534-4289-9976-5C6D5F8939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B662-92FC-4592-9E30-B18F9DA05E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C1853-BDA0-4368-93F1-C8D7E26584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61AE-75A7-44F9-80CD-5E41688700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EC96-9875-411C-98FE-1D1825FD46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CDF-12A4-412A-A776-23AEBC2A52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D63D-0B8D-4213-B6A2-76363A066A8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87C1-72F4-4914-9AC3-CCA9CDD5E1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0973-9F2F-4C7C-8E32-326E629C982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1D2-8132-4A04-B020-207176F0A3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4C14-B7D5-476E-B38B-0D0796B86C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99FD-CE86-481B-90EA-796B392ED0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754AB-D8D4-4C5F-9F9E-F701AFF1B9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FF99-E223-43B1-AF09-C80FBFFEC3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E33D-9D9E-4DFD-86BE-C41128D20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D9CF-0D50-466E-9C30-516CAF1736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99B7-ABF9-469D-B890-E5EE705ACA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5807-7C0E-42BB-8489-FA60FCCB5C5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1278-2D63-4815-9F04-63AE63F652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F6A1-B6D6-4A71-B3BC-B183B2E44C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569F-AF97-4970-BA6E-59D573F252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8852-774D-44B8-B916-D017D4E9329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CBE4-6A51-4CD2-9333-0A433B06D0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61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61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A2D2-CB49-4EA4-A009-51139CE863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D283-1667-4A69-95A0-618B056BA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2470-8D73-4A1B-AE60-292050CED7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DDED-D227-401F-B6FD-D15CEAD6E3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89C-DFBF-4F5A-864A-41AF7CED0D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CBB8-6A69-443A-ACBE-FE10C79255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3289-BB23-45A1-BFAB-30299198CB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741E-FD66-47C6-8FF1-3DF9F50191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40A4-89C7-44AE-8B74-F5B13536FDC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7F37-60AD-468D-A624-93E4916757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EAA8-5544-444B-8D93-5B89D36016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44C-F396-4419-A0F7-77143EF513A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7A76-6AFF-4FDA-8F3B-D54FAFBA67B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F23C-778B-429E-9091-AF61A16C85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DACD-8F34-402D-9BD6-941151420E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FF3F-C0DA-4CF0-9871-925522752D2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F9CF-6474-4677-802A-51187F5D9AD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8CD1-C278-4809-AF11-43A93210BE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4CE6-33CB-48EC-8401-C3A12F01AC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A978-6FAF-4A1F-A1C8-D69AFB6FAA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036B-87C6-4AAF-BAE6-878584C75C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9205-CD47-468E-A36C-27536F4EA0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1C90-F1C1-4AD6-8520-194B923A7B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E5AC-1D4A-4BA0-853A-744F3A2E09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96CE-933E-4E19-8C1E-2BC1A024EC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9D5B-1B09-45DE-9EE8-52E7891D28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0C3C-BFB9-48BC-91E7-5E20816BFC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C0B5-2566-4358-B665-1515ED028CA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C2D9-0D2E-4E28-8A90-D08C69A5F2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2E81-6064-4110-A4A8-639285D075C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8AEB-EF4B-409D-9A11-B90A57AF6E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92C0-0B53-4971-9907-C707BC9CA8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D8D96-9ACC-4CC1-BE68-78E7DB5815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7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545A58-0B23-413D-B2DA-AEBA6A3B32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F39F45-9397-4647-9284-F213DAABCA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3BE789-4883-4A4B-8F20-E792CFFFC7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1EFDE-777D-4584-A762-56011E0E3D5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12976E-3566-4CC8-B4C8-30EFEAB060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BB3CAE-E223-4126-A8B0-8D8455DADC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6ECBCC-CA72-4756-A00A-093A09A521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14DF3-1F4E-4069-AD86-D411E26421B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tin" TargetMode="External"/><Relationship Id="rId7" Type="http://schemas.openxmlformats.org/officeDocument/2006/relationships/hyperlink" Target="http://en.wikipedia.org/wiki/Inter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xteroception" TargetMode="External"/><Relationship Id="rId5" Type="http://schemas.openxmlformats.org/officeDocument/2006/relationships/hyperlink" Target="http://en.wikipedia.org/wiki/Sense" TargetMode="External"/><Relationship Id="rId4" Type="http://schemas.openxmlformats.org/officeDocument/2006/relationships/hyperlink" Target="file:///\\en.wiktionary.org\wiki\propri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2895600" y="4800600"/>
            <a:ext cx="3810000" cy="1447800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>
            <a:solidFill>
              <a:srgbClr val="00005A"/>
            </a:solidFill>
            <a:round/>
            <a:headEnd/>
            <a:tailEnd/>
          </a:ln>
          <a:effectLst>
            <a:prstShdw prst="shdw17" dist="17961" dir="2700000">
              <a:srgbClr val="000036"/>
            </a:prst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FFFF00"/>
                </a:solidFill>
                <a:cs typeface="Arial" charset="0"/>
              </a:rPr>
              <a:t>DR </a:t>
            </a:r>
            <a:r>
              <a:rPr lang="en-US" b="1" i="1" dirty="0">
                <a:solidFill>
                  <a:srgbClr val="FFFF00"/>
                </a:solidFill>
                <a:cs typeface="Arial" charset="0"/>
              </a:rPr>
              <a:t>SYED SHAHID HABIB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MBBS DSDM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PGDCR FCPS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Professor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Dept. of Physiology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College of Medicine &amp; KKUH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838200" y="990600"/>
            <a:ext cx="7467600" cy="20574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PHYSIOLOGY OF THE PROPRIOCEPTORS IN BALANCE &amp; ITS PATHWAYS</a:t>
            </a:r>
          </a:p>
          <a:p>
            <a:pPr marL="342900" indent="-342900" algn="ctr">
              <a:spcBef>
                <a:spcPct val="20000"/>
              </a:spcBef>
            </a:pP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b="1" smtClean="0">
                <a:solidFill>
                  <a:schemeClr val="tx1"/>
                </a:solidFill>
              </a:rPr>
              <a:t>SENSORY TRACTS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172200" cy="1143000"/>
          </a:xfrm>
        </p:spPr>
        <p:txBody>
          <a:bodyPr/>
          <a:lstStyle/>
          <a:p>
            <a:pPr marL="228600" indent="-290513" eaLnBrk="1" hangingPunct="1">
              <a:buClr>
                <a:schemeClr val="tx1"/>
              </a:buClr>
            </a:pPr>
            <a:r>
              <a:rPr lang="en-US" b="1" smtClean="0">
                <a:solidFill>
                  <a:srgbClr val="FFFF00"/>
                </a:solidFill>
              </a:rPr>
              <a:t>DORSAL COLUMN SYS</a:t>
            </a:r>
            <a:r>
              <a:rPr lang="en-US" sz="2800" b="1" smtClean="0">
                <a:solidFill>
                  <a:srgbClr val="FFFF00"/>
                </a:solidFill>
              </a:rPr>
              <a:t>TEM</a:t>
            </a:r>
          </a:p>
          <a:p>
            <a:pPr marL="228600" indent="-290513" eaLnBrk="1" hangingPunct="1">
              <a:buClr>
                <a:schemeClr val="tx1"/>
              </a:buClr>
            </a:pPr>
            <a:r>
              <a:rPr lang="en-US" b="1" smtClean="0">
                <a:solidFill>
                  <a:srgbClr val="FFFF00"/>
                </a:solidFill>
              </a:rPr>
              <a:t>ANTEROLATERAL SYSTEM</a:t>
            </a:r>
            <a:r>
              <a:rPr lang="en-US" sz="2800" b="1" smtClean="0"/>
              <a:t>	</a:t>
            </a:r>
            <a:endParaRPr lang="en-US" sz="2000" b="1" smtClean="0"/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838200" y="1524000"/>
            <a:ext cx="7620000" cy="0"/>
          </a:xfrm>
          <a:prstGeom prst="lin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09600" y="3657600"/>
            <a:ext cx="7924800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/>
              <a:t>Each system carries different types of sensations which are known as </a:t>
            </a:r>
            <a:r>
              <a:rPr lang="en-US" sz="2800" b="1" u="sng" dirty="0">
                <a:solidFill>
                  <a:srgbClr val="00FF00"/>
                </a:solidFill>
              </a:rPr>
              <a:t>MODALITIES</a:t>
            </a:r>
            <a:r>
              <a:rPr lang="en-US" sz="2800" b="1" dirty="0"/>
              <a:t> like pain, temperature, fine touch, crude touch, </a:t>
            </a:r>
            <a:r>
              <a:rPr lang="en-US" sz="2800" b="1" dirty="0" smtClean="0"/>
              <a:t>vibration, </a:t>
            </a:r>
            <a:r>
              <a:rPr lang="en-US" sz="2800" b="1" dirty="0" err="1" smtClean="0"/>
              <a:t>proprioception</a:t>
            </a:r>
            <a:r>
              <a:rPr lang="en-US" sz="2800" b="1" dirty="0" smtClean="0"/>
              <a:t> </a:t>
            </a:r>
            <a:r>
              <a:rPr lang="en-US" sz="2800" b="1" dirty="0"/>
              <a:t>etc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153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s-MX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800" b="1" dirty="0" smtClean="0">
                <a:solidFill>
                  <a:srgbClr val="FFFF00"/>
                </a:solidFill>
              </a:rPr>
              <a:t>1. </a:t>
            </a:r>
            <a:r>
              <a:rPr lang="es-MX" sz="2800" b="1" u="sng" dirty="0" smtClean="0">
                <a:solidFill>
                  <a:srgbClr val="66FF33"/>
                </a:solidFill>
              </a:rPr>
              <a:t>Dorsal </a:t>
            </a:r>
            <a:r>
              <a:rPr lang="es-MX" sz="2800" b="1" u="sng" dirty="0" err="1" smtClean="0">
                <a:solidFill>
                  <a:srgbClr val="66FF33"/>
                </a:solidFill>
              </a:rPr>
              <a:t>column</a:t>
            </a:r>
            <a:r>
              <a:rPr lang="es-MX" sz="2800" b="1" u="sng" dirty="0" smtClean="0">
                <a:solidFill>
                  <a:srgbClr val="66FF33"/>
                </a:solidFill>
              </a:rPr>
              <a:t> </a:t>
            </a:r>
            <a:r>
              <a:rPr lang="es-MX" sz="2800" b="1" u="sng" dirty="0" err="1" smtClean="0">
                <a:solidFill>
                  <a:srgbClr val="66FF33"/>
                </a:solidFill>
              </a:rPr>
              <a:t>pathway</a:t>
            </a:r>
            <a:r>
              <a:rPr lang="es-MX" sz="2800" b="1" dirty="0" smtClean="0">
                <a:solidFill>
                  <a:srgbClr val="66FF33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carries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signal</a:t>
            </a:r>
            <a:r>
              <a:rPr lang="es-MX" sz="2800" b="1" dirty="0" smtClean="0">
                <a:solidFill>
                  <a:srgbClr val="FFFF00"/>
                </a:solidFill>
              </a:rPr>
              <a:t> of fine </a:t>
            </a:r>
            <a:r>
              <a:rPr lang="es-MX" sz="2800" b="1" dirty="0" err="1" smtClean="0">
                <a:solidFill>
                  <a:srgbClr val="FFFF00"/>
                </a:solidFill>
              </a:rPr>
              <a:t>touch</a:t>
            </a:r>
            <a:r>
              <a:rPr lang="es-MX" sz="2800" b="1" dirty="0" smtClean="0">
                <a:solidFill>
                  <a:srgbClr val="FFFF00"/>
                </a:solidFill>
              </a:rPr>
              <a:t>, </a:t>
            </a:r>
            <a:r>
              <a:rPr lang="es-MX" sz="2800" b="1" dirty="0" err="1" smtClean="0">
                <a:solidFill>
                  <a:srgbClr val="FFFF00"/>
                </a:solidFill>
              </a:rPr>
              <a:t>pressure</a:t>
            </a:r>
            <a:r>
              <a:rPr lang="es-MX" sz="2800" b="1" dirty="0" smtClean="0">
                <a:solidFill>
                  <a:srgbClr val="FFFF00"/>
                </a:solidFill>
              </a:rPr>
              <a:t>, </a:t>
            </a:r>
            <a:r>
              <a:rPr lang="es-MX" sz="2800" b="1" dirty="0" err="1" smtClean="0">
                <a:solidFill>
                  <a:srgbClr val="FFFF00"/>
                </a:solidFill>
              </a:rPr>
              <a:t>vibration</a:t>
            </a:r>
            <a:r>
              <a:rPr lang="es-MX" sz="2800" b="1" dirty="0" smtClean="0">
                <a:solidFill>
                  <a:srgbClr val="FFFF00"/>
                </a:solidFill>
              </a:rPr>
              <a:t> , </a:t>
            </a:r>
            <a:r>
              <a:rPr lang="es-MX" sz="2800" b="1" dirty="0" err="1" smtClean="0">
                <a:solidFill>
                  <a:srgbClr val="FFFF00"/>
                </a:solidFill>
              </a:rPr>
              <a:t>stereognsis</a:t>
            </a:r>
            <a:r>
              <a:rPr lang="es-MX" sz="2800" b="1" dirty="0" smtClean="0">
                <a:solidFill>
                  <a:srgbClr val="FFFF00"/>
                </a:solidFill>
              </a:rPr>
              <a:t> and </a:t>
            </a:r>
            <a:r>
              <a:rPr lang="es-MX" sz="2800" b="1" dirty="0" err="1" smtClean="0">
                <a:solidFill>
                  <a:srgbClr val="FF0000"/>
                </a:solidFill>
              </a:rPr>
              <a:t>proprioception</a:t>
            </a:r>
            <a:r>
              <a:rPr lang="es-MX" sz="2800" b="1" dirty="0" smtClean="0">
                <a:solidFill>
                  <a:srgbClr val="FFFF00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None/>
            </a:pPr>
            <a:endParaRPr lang="es-MX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800" b="1" dirty="0" smtClean="0">
                <a:solidFill>
                  <a:srgbClr val="FFFF00"/>
                </a:solidFill>
              </a:rPr>
              <a:t>2. </a:t>
            </a:r>
            <a:r>
              <a:rPr lang="es-MX" sz="2800" b="1" dirty="0" err="1" smtClean="0">
                <a:solidFill>
                  <a:srgbClr val="66FF33"/>
                </a:solidFill>
              </a:rPr>
              <a:t>Spinothalamic</a:t>
            </a:r>
            <a:r>
              <a:rPr lang="es-MX" sz="2800" b="1" dirty="0" smtClean="0">
                <a:solidFill>
                  <a:srgbClr val="66FF33"/>
                </a:solidFill>
              </a:rPr>
              <a:t> </a:t>
            </a:r>
            <a:r>
              <a:rPr lang="es-MX" sz="2800" b="1" dirty="0" err="1" smtClean="0">
                <a:solidFill>
                  <a:srgbClr val="66FF33"/>
                </a:solidFill>
              </a:rPr>
              <a:t>pathway</a:t>
            </a:r>
            <a:r>
              <a:rPr lang="es-MX" sz="2800" b="1" dirty="0" smtClean="0">
                <a:solidFill>
                  <a:srgbClr val="66FF33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carries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signals</a:t>
            </a:r>
            <a:r>
              <a:rPr lang="es-MX" sz="2800" b="1" dirty="0" smtClean="0">
                <a:solidFill>
                  <a:srgbClr val="FFFF00"/>
                </a:solidFill>
              </a:rPr>
              <a:t> of </a:t>
            </a:r>
            <a:r>
              <a:rPr lang="es-MX" sz="2800" b="1" dirty="0" err="1" smtClean="0">
                <a:solidFill>
                  <a:srgbClr val="FFFF00"/>
                </a:solidFill>
              </a:rPr>
              <a:t>pain</a:t>
            </a:r>
            <a:r>
              <a:rPr lang="es-MX" sz="2800" b="1" dirty="0" smtClean="0">
                <a:solidFill>
                  <a:srgbClr val="FFFF00"/>
                </a:solidFill>
              </a:rPr>
              <a:t>, </a:t>
            </a:r>
            <a:r>
              <a:rPr lang="es-MX" sz="2800" b="1" dirty="0" err="1" smtClean="0">
                <a:solidFill>
                  <a:srgbClr val="FFFF00"/>
                </a:solidFill>
              </a:rPr>
              <a:t>temperature</a:t>
            </a:r>
            <a:r>
              <a:rPr lang="es-MX" sz="2800" b="1" dirty="0" smtClean="0">
                <a:solidFill>
                  <a:srgbClr val="FFFF00"/>
                </a:solidFill>
              </a:rPr>
              <a:t>, </a:t>
            </a:r>
            <a:r>
              <a:rPr lang="es-MX" sz="2800" b="1" dirty="0" err="1" smtClean="0">
                <a:solidFill>
                  <a:srgbClr val="FFFF00"/>
                </a:solidFill>
              </a:rPr>
              <a:t>deep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pressure</a:t>
            </a:r>
            <a:r>
              <a:rPr lang="es-MX" sz="2800" b="1" dirty="0" smtClean="0">
                <a:solidFill>
                  <a:srgbClr val="FFFF00"/>
                </a:solidFill>
              </a:rPr>
              <a:t>, and </a:t>
            </a:r>
            <a:r>
              <a:rPr lang="es-MX" sz="2800" b="1" dirty="0" err="1" smtClean="0">
                <a:solidFill>
                  <a:srgbClr val="FFFF00"/>
                </a:solidFill>
              </a:rPr>
              <a:t>course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touch</a:t>
            </a:r>
            <a:r>
              <a:rPr lang="es-MX" sz="2800" b="1" dirty="0" smtClean="0">
                <a:solidFill>
                  <a:srgbClr val="FFFF00"/>
                </a:solidFill>
              </a:rPr>
              <a:t>.  </a:t>
            </a:r>
          </a:p>
          <a:p>
            <a:pPr eaLnBrk="1" hangingPunct="1">
              <a:lnSpc>
                <a:spcPct val="80000"/>
              </a:lnSpc>
              <a:buNone/>
            </a:pPr>
            <a:endParaRPr lang="es-MX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800" b="1" dirty="0" smtClean="0">
                <a:solidFill>
                  <a:srgbClr val="FFFF00"/>
                </a:solidFill>
              </a:rPr>
              <a:t>3,4- </a:t>
            </a:r>
            <a:r>
              <a:rPr lang="es-MX" sz="2800" b="1" u="sng" dirty="0" smtClean="0">
                <a:solidFill>
                  <a:srgbClr val="66FF33"/>
                </a:solidFill>
              </a:rPr>
              <a:t>Posterior and anterior </a:t>
            </a:r>
            <a:r>
              <a:rPr lang="es-MX" sz="2800" b="1" u="sng" dirty="0" err="1" smtClean="0">
                <a:solidFill>
                  <a:srgbClr val="66FF33"/>
                </a:solidFill>
              </a:rPr>
              <a:t>spinocerebellar</a:t>
            </a:r>
            <a:r>
              <a:rPr lang="es-MX" sz="2800" b="1" u="sng" dirty="0" smtClean="0">
                <a:solidFill>
                  <a:srgbClr val="66FF33"/>
                </a:solidFill>
              </a:rPr>
              <a:t> </a:t>
            </a:r>
            <a:r>
              <a:rPr lang="es-MX" sz="2800" b="1" u="sng" dirty="0" err="1" smtClean="0">
                <a:solidFill>
                  <a:srgbClr val="66FF33"/>
                </a:solidFill>
              </a:rPr>
              <a:t>pathways</a:t>
            </a:r>
            <a:r>
              <a:rPr lang="es-MX" sz="2800" b="1" u="sng" dirty="0" smtClean="0">
                <a:solidFill>
                  <a:srgbClr val="66FF33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carry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subsconcious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proprioception</a:t>
            </a:r>
            <a:r>
              <a:rPr lang="es-MX" sz="2800" b="1" dirty="0" smtClean="0">
                <a:solidFill>
                  <a:srgbClr val="FF0000"/>
                </a:solidFill>
              </a:rPr>
              <a:t>. </a:t>
            </a:r>
            <a:r>
              <a:rPr lang="es-MX" sz="2800" b="1" dirty="0" smtClean="0">
                <a:solidFill>
                  <a:srgbClr val="FFFF00"/>
                </a:solidFill>
              </a:rPr>
              <a:t>Dorsal gray </a:t>
            </a:r>
            <a:r>
              <a:rPr lang="es-MX" sz="2800" b="1" dirty="0" err="1" smtClean="0">
                <a:solidFill>
                  <a:srgbClr val="FFFF00"/>
                </a:solidFill>
              </a:rPr>
              <a:t>horn</a:t>
            </a:r>
            <a:r>
              <a:rPr lang="es-MX" sz="2800" b="1" dirty="0" smtClean="0">
                <a:solidFill>
                  <a:srgbClr val="FFFF00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to</a:t>
            </a:r>
            <a:r>
              <a:rPr lang="es-MX" sz="2800" b="1" dirty="0" smtClean="0">
                <a:solidFill>
                  <a:srgbClr val="FFFF00"/>
                </a:solidFill>
              </a:rPr>
              <a:t> lateral </a:t>
            </a:r>
            <a:r>
              <a:rPr lang="es-MX" sz="2800" b="1" dirty="0" err="1" smtClean="0">
                <a:solidFill>
                  <a:srgbClr val="FFFF00"/>
                </a:solidFill>
              </a:rPr>
              <a:t>column</a:t>
            </a:r>
            <a:r>
              <a:rPr lang="es-MX" sz="2800" b="1" dirty="0" smtClean="0">
                <a:solidFill>
                  <a:srgbClr val="FFFF00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to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medulla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oblongata</a:t>
            </a:r>
            <a:r>
              <a:rPr lang="es-MX" sz="2800" b="1" dirty="0" smtClean="0">
                <a:solidFill>
                  <a:srgbClr val="FFFF00"/>
                </a:solidFill>
              </a:rPr>
              <a:t>- </a:t>
            </a:r>
            <a:r>
              <a:rPr lang="es-MX" sz="2800" b="1" dirty="0" err="1" smtClean="0">
                <a:solidFill>
                  <a:srgbClr val="FFFF00"/>
                </a:solidFill>
              </a:rPr>
              <a:t>to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pons</a:t>
            </a:r>
            <a:r>
              <a:rPr lang="es-MX" sz="2800" b="1" dirty="0" smtClean="0">
                <a:solidFill>
                  <a:srgbClr val="FFFF00"/>
                </a:solidFill>
              </a:rPr>
              <a:t> – </a:t>
            </a:r>
            <a:r>
              <a:rPr lang="es-MX" sz="2800" b="1" dirty="0" err="1" smtClean="0">
                <a:solidFill>
                  <a:srgbClr val="FFFF00"/>
                </a:solidFill>
              </a:rPr>
              <a:t>to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800" b="1" dirty="0" err="1" smtClean="0">
                <a:solidFill>
                  <a:srgbClr val="FFFF00"/>
                </a:solidFill>
              </a:rPr>
              <a:t>cerebellum</a:t>
            </a:r>
            <a:r>
              <a:rPr lang="es-MX" sz="2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50875" y="504825"/>
            <a:ext cx="7654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 sz="4000" b="1"/>
              <a:t>DORSAL COLUMN</a:t>
            </a:r>
          </a:p>
          <a:p>
            <a:r>
              <a:rPr lang="es-ES_tradnl" sz="4000" b="1"/>
              <a:t>MEDIAL LEMNISCAL SYSTEM</a:t>
            </a:r>
            <a:r>
              <a:rPr lang="en-US" sz="4000" b="1"/>
              <a:t>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33400" y="2322215"/>
            <a:ext cx="8305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600" b="1" dirty="0"/>
              <a:t>Touch sensations requiring a high degree of localization of the stimulus </a:t>
            </a:r>
            <a:endParaRPr lang="en-US" sz="2600" b="1" dirty="0"/>
          </a:p>
          <a:p>
            <a:pPr marL="457200" indent="-457200" algn="l">
              <a:buFontTx/>
              <a:buAutoNum type="arabicPeriod"/>
            </a:pPr>
            <a:r>
              <a:rPr lang="en-GB" sz="2600" b="1" dirty="0"/>
              <a:t>Touch sensations requiring transmission of fine gradations of intensity </a:t>
            </a:r>
            <a:endParaRPr lang="en-US" sz="2600" b="1" dirty="0"/>
          </a:p>
          <a:p>
            <a:pPr marL="457200" indent="-457200" algn="l">
              <a:buFontTx/>
              <a:buAutoNum type="arabicPeriod"/>
            </a:pPr>
            <a:r>
              <a:rPr lang="en-GB" sz="2600" b="1" dirty="0" err="1"/>
              <a:t>Phasic</a:t>
            </a:r>
            <a:r>
              <a:rPr lang="en-GB" sz="2600" b="1" dirty="0"/>
              <a:t> sensations like vibratory sensations </a:t>
            </a:r>
            <a:endParaRPr lang="en-US" sz="2600" b="1" dirty="0"/>
          </a:p>
          <a:p>
            <a:pPr marL="457200" indent="-457200" algn="l">
              <a:buFontTx/>
              <a:buAutoNum type="arabicPeriod"/>
            </a:pPr>
            <a:r>
              <a:rPr lang="en-GB" sz="2600" b="1" dirty="0"/>
              <a:t>Sensations that signal movement against skin </a:t>
            </a:r>
            <a:endParaRPr lang="en-US" sz="2600" b="1" dirty="0"/>
          </a:p>
          <a:p>
            <a:pPr marL="457200" indent="-457200" algn="l">
              <a:buFontTx/>
              <a:buAutoNum type="arabicPeriod"/>
            </a:pPr>
            <a:r>
              <a:rPr lang="en-GB" sz="2600" b="1" dirty="0">
                <a:solidFill>
                  <a:srgbClr val="66FF33"/>
                </a:solidFill>
              </a:rPr>
              <a:t>Joints Position sensations (</a:t>
            </a:r>
            <a:r>
              <a:rPr lang="en-GB" sz="2600" b="1" dirty="0" err="1">
                <a:solidFill>
                  <a:srgbClr val="66FF33"/>
                </a:solidFill>
              </a:rPr>
              <a:t>Proprioception</a:t>
            </a:r>
            <a:r>
              <a:rPr lang="en-GB" sz="2600" b="1" dirty="0">
                <a:solidFill>
                  <a:srgbClr val="66FF33"/>
                </a:solidFill>
              </a:rPr>
              <a:t>)</a:t>
            </a:r>
            <a:endParaRPr lang="en-US" sz="2600" b="1" dirty="0">
              <a:solidFill>
                <a:srgbClr val="66FF33"/>
              </a:solidFill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n-GB" sz="2600" b="1" dirty="0"/>
              <a:t>Pressure sensations requiring fine degrees of judgment of intensity 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sz="2600" b="1" dirty="0" err="1"/>
              <a:t>Strereognosis</a:t>
            </a:r>
            <a:endParaRPr lang="en-US" sz="2600" b="1" dirty="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90600" y="1905000"/>
            <a:ext cx="7010400" cy="0"/>
          </a:xfrm>
          <a:prstGeom prst="lin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017588" y="561975"/>
            <a:ext cx="7083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4000" b="1"/>
              <a:t>ANTEROLATERAL SYSTEM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914400" y="2784475"/>
            <a:ext cx="73914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/>
              <a:t>Pain </a:t>
            </a:r>
            <a:endParaRPr lang="en-US" sz="2800" b="1"/>
          </a:p>
          <a:p>
            <a:pPr marL="457200" indent="-457200" algn="l">
              <a:buFontTx/>
              <a:buAutoNum type="arabicPeriod"/>
            </a:pPr>
            <a:r>
              <a:rPr lang="en-GB" sz="2800" b="1"/>
              <a:t>Thermal sensations, (warmth &amp; cold)</a:t>
            </a:r>
            <a:endParaRPr lang="en-US" sz="2800" b="1"/>
          </a:p>
          <a:p>
            <a:pPr marL="457200" indent="-457200" algn="l">
              <a:buFontTx/>
              <a:buAutoNum type="arabicPeriod"/>
            </a:pPr>
            <a:r>
              <a:rPr lang="en-GB" sz="2800" b="1"/>
              <a:t>Crude touch and pressure sensations capable only of crude localizing ability on the surface of the body </a:t>
            </a:r>
            <a:endParaRPr lang="en-US" sz="2800" b="1"/>
          </a:p>
          <a:p>
            <a:pPr marL="457200" indent="-457200" algn="l">
              <a:buFontTx/>
              <a:buAutoNum type="arabicPeriod"/>
            </a:pPr>
            <a:r>
              <a:rPr lang="en-GB" sz="2800" b="1"/>
              <a:t>Tickle and itch sensations </a:t>
            </a:r>
            <a:endParaRPr lang="en-US" sz="2800" b="1"/>
          </a:p>
          <a:p>
            <a:pPr marL="457200" indent="-457200" algn="l">
              <a:buFontTx/>
              <a:buAutoNum type="arabicPeriod"/>
            </a:pPr>
            <a:r>
              <a:rPr lang="en-GB" sz="2800" b="1"/>
              <a:t>Sexual sensations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990600" y="1371600"/>
            <a:ext cx="7010400" cy="0"/>
          </a:xfrm>
          <a:prstGeom prst="lin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09638" y="1854200"/>
            <a:ext cx="7380287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Ventral &amp; lateral spinothalamic tracts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4500" t="14000" r="12250" b="15334"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73825" y="2667000"/>
            <a:ext cx="2517775" cy="708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2000" b="1" dirty="0">
                <a:latin typeface="Arial" pitchFamily="34" charset="0"/>
              </a:rPr>
              <a:t>ANTEROLATERAL </a:t>
            </a: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SYSTEM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5029200"/>
            <a:ext cx="1335088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_tradnl" sz="2000" b="1" dirty="0">
                <a:latin typeface="Arial" pitchFamily="34" charset="0"/>
              </a:rPr>
              <a:t>DORSAL </a:t>
            </a:r>
          </a:p>
          <a:p>
            <a:pPr>
              <a:defRPr/>
            </a:pPr>
            <a:r>
              <a:rPr lang="es-ES_tradnl" sz="2000" b="1" dirty="0">
                <a:latin typeface="Arial" pitchFamily="34" charset="0"/>
              </a:rPr>
              <a:t>COLUMN</a:t>
            </a:r>
          </a:p>
          <a:p>
            <a:pPr>
              <a:defRPr/>
            </a:pPr>
            <a:r>
              <a:rPr lang="es-ES_tradnl" sz="2000" b="1" dirty="0">
                <a:latin typeface="Arial" pitchFamily="34" charset="0"/>
              </a:rPr>
              <a:t>SYSTEM</a:t>
            </a:r>
            <a:r>
              <a:rPr lang="en-US" sz="2000" b="1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fImage" descr="show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21" r="15813" b="2299"/>
          <a:stretch>
            <a:fillRect/>
          </a:stretch>
        </p:blipFill>
        <p:spPr bwMode="auto">
          <a:xfrm>
            <a:off x="76200" y="76200"/>
            <a:ext cx="4876800" cy="65992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105400" y="870466"/>
            <a:ext cx="3657600" cy="5262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6FF33"/>
                </a:solidFill>
                <a:latin typeface="Arial" pitchFamily="34" charset="0"/>
              </a:rPr>
              <a:t>PROPRIOCEPTION FROM HEAD</a:t>
            </a:r>
          </a:p>
          <a:p>
            <a:r>
              <a:rPr lang="en-GB" sz="2400" b="1" dirty="0" smtClean="0">
                <a:latin typeface="Arial" pitchFamily="34" charset="0"/>
              </a:rPr>
              <a:t>In </a:t>
            </a:r>
            <a:r>
              <a:rPr lang="en-GB" sz="2400" b="1" dirty="0">
                <a:latin typeface="Arial" pitchFamily="34" charset="0"/>
              </a:rPr>
              <a:t>this pathway through the brain stem, each medial </a:t>
            </a:r>
            <a:r>
              <a:rPr lang="en-GB" sz="2400" b="1" dirty="0" err="1">
                <a:latin typeface="Arial" pitchFamily="34" charset="0"/>
              </a:rPr>
              <a:t>lemniscus</a:t>
            </a:r>
            <a:r>
              <a:rPr lang="en-GB" sz="2400" b="1" dirty="0">
                <a:latin typeface="Arial" pitchFamily="34" charset="0"/>
              </a:rPr>
              <a:t> is joined by additional </a:t>
            </a:r>
            <a:r>
              <a:rPr lang="en-GB" sz="2400" b="1" dirty="0" err="1">
                <a:latin typeface="Arial" pitchFamily="34" charset="0"/>
              </a:rPr>
              <a:t>fibers</a:t>
            </a:r>
            <a:r>
              <a:rPr lang="en-GB" sz="2400" b="1" dirty="0">
                <a:latin typeface="Arial" pitchFamily="34" charset="0"/>
              </a:rPr>
              <a:t> from the sensory nuclei of the trigeminal nerve; these </a:t>
            </a:r>
            <a:r>
              <a:rPr lang="en-GB" sz="2400" b="1" dirty="0" err="1">
                <a:latin typeface="Arial" pitchFamily="34" charset="0"/>
              </a:rPr>
              <a:t>fibers</a:t>
            </a:r>
            <a:r>
              <a:rPr lang="en-GB" sz="2400" b="1" dirty="0">
                <a:latin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</a:rPr>
              <a:t>subserve</a:t>
            </a:r>
            <a:r>
              <a:rPr lang="en-GB" sz="2400" b="1" dirty="0">
                <a:latin typeface="Arial" pitchFamily="34" charset="0"/>
              </a:rPr>
              <a:t> the same sensory functions for the head that the dorsal column </a:t>
            </a:r>
            <a:r>
              <a:rPr lang="en-GB" sz="2400" b="1" dirty="0" err="1">
                <a:latin typeface="Arial" pitchFamily="34" charset="0"/>
              </a:rPr>
              <a:t>fibers</a:t>
            </a:r>
            <a:r>
              <a:rPr lang="en-GB" sz="2400" b="1" dirty="0">
                <a:latin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</a:rPr>
              <a:t>subserve</a:t>
            </a:r>
            <a:r>
              <a:rPr lang="en-GB" sz="2400" b="1" dirty="0">
                <a:latin typeface="Arial" pitchFamily="34" charset="0"/>
              </a:rPr>
              <a:t> for the body.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259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+mj-ea"/>
              </a:rPr>
              <a:t>Dorsal column damage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0"/>
            <a:ext cx="6477000" cy="6858000"/>
            <a:chOff x="1374" y="912"/>
            <a:chExt cx="2942" cy="3120"/>
          </a:xfrm>
        </p:grpSpPr>
        <p:pic>
          <p:nvPicPr>
            <p:cNvPr id="41988" name="Picture 4" descr="dc_da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4" y="912"/>
              <a:ext cx="294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1548" y="1068"/>
              <a:ext cx="68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dorsal column </a:t>
              </a:r>
            </a:p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pathway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2604" y="936"/>
              <a:ext cx="77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Left</a:t>
              </a:r>
            </a:p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spinal cord injury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052" y="3096"/>
              <a:ext cx="782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Loss of sense of:</a:t>
              </a:r>
            </a:p>
            <a:p>
              <a:pPr algn="l" rtl="0" eaLnBrk="0" hangingPunct="0">
                <a:buFontTx/>
                <a:buChar char="•"/>
              </a:pPr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touch</a:t>
              </a:r>
            </a:p>
            <a:p>
              <a:pPr algn="l" rtl="0" eaLnBrk="0" hangingPunct="0">
                <a:buFontTx/>
                <a:buChar char="•"/>
              </a:pPr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proprioception</a:t>
              </a:r>
            </a:p>
            <a:p>
              <a:pPr algn="l" rtl="0" eaLnBrk="0" hangingPunct="0">
                <a:buFontTx/>
                <a:buChar char="•"/>
              </a:pPr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vibration</a:t>
              </a:r>
            </a:p>
            <a:p>
              <a:pPr algn="l" rtl="0" eaLnBrk="0" hangingPunct="0"/>
              <a:r>
                <a:rPr kumimoji="0" lang="en-US" altLang="zh-CN" sz="1600">
                  <a:solidFill>
                    <a:srgbClr val="000000"/>
                  </a:solidFill>
                  <a:latin typeface="Arial" charset="0"/>
                </a:rPr>
                <a:t>in left leg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762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+mj-ea"/>
              </a:rPr>
              <a:t>Dorsal column damage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657600" cy="3276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66FF33"/>
                </a:solidFill>
              </a:rPr>
              <a:t>Sensory ataxia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66FF33"/>
                </a:solidFill>
              </a:rPr>
              <a:t>Patient staggers; cannot perceive position or movement of legs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66FF33"/>
                </a:solidFill>
              </a:rPr>
              <a:t>Visual clues help movement</a:t>
            </a:r>
          </a:p>
        </p:txBody>
      </p:sp>
      <p:pic>
        <p:nvPicPr>
          <p:cNvPr id="43012" name="Picture 4" descr="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295400"/>
            <a:ext cx="4343400" cy="5287100"/>
          </a:xfrm>
        </p:spPr>
      </p:pic>
      <p:sp>
        <p:nvSpPr>
          <p:cNvPr id="10" name="Rectangle 9"/>
          <p:cNvSpPr/>
          <p:nvPr/>
        </p:nvSpPr>
        <p:spPr>
          <a:xfrm>
            <a:off x="304800" y="5029200"/>
            <a:ext cx="3733800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Positive Romberg test</a:t>
            </a:r>
          </a:p>
          <a:p>
            <a:r>
              <a:rPr lang="en-US" b="1" dirty="0" smtClean="0"/>
              <a:t>The test depends on the integrity of </a:t>
            </a:r>
            <a:r>
              <a:rPr lang="en-US" b="1" dirty="0" err="1" smtClean="0"/>
              <a:t>proprioception</a:t>
            </a:r>
            <a:r>
              <a:rPr lang="en-US" b="1" dirty="0" smtClean="0"/>
              <a:t> from the joints of the legs.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ea typeface="+mj-ea"/>
              </a:rPr>
              <a:t>Spinocerebellar</a:t>
            </a:r>
            <a:r>
              <a:rPr lang="en-US" altLang="zh-CN" dirty="0" smtClean="0">
                <a:ea typeface="+mj-ea"/>
              </a:rPr>
              <a:t> pathway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95800" cy="4876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altLang="zh-CN" sz="2800" b="1" dirty="0" smtClean="0"/>
              <a:t>Carries subconscious </a:t>
            </a:r>
            <a:r>
              <a:rPr lang="en-US" altLang="zh-CN" sz="2800" b="1" dirty="0" err="1" smtClean="0"/>
              <a:t>proprioception</a:t>
            </a:r>
            <a:r>
              <a:rPr lang="en-US" altLang="zh-CN" sz="2800" b="1" dirty="0" smtClean="0"/>
              <a:t> signals</a:t>
            </a:r>
          </a:p>
          <a:p>
            <a:pPr eaLnBrk="1" hangingPunct="1"/>
            <a:r>
              <a:rPr lang="en-US" altLang="zh-CN" sz="2800" b="1" dirty="0" smtClean="0"/>
              <a:t>Receptors in muscles &amp; joints</a:t>
            </a:r>
          </a:p>
          <a:p>
            <a:pPr eaLnBrk="1" hangingPunct="1"/>
            <a:r>
              <a:rPr lang="en-US" altLang="zh-CN" sz="2800" b="1" dirty="0" smtClean="0"/>
              <a:t>1</a:t>
            </a:r>
            <a:r>
              <a:rPr lang="en-US" altLang="zh-CN" sz="2800" b="1" baseline="30000" dirty="0" smtClean="0"/>
              <a:t>st</a:t>
            </a:r>
            <a:r>
              <a:rPr lang="en-US" altLang="zh-CN" sz="2800" b="1" dirty="0" smtClean="0"/>
              <a:t> neuron: enters spinal cord through dorsal root</a:t>
            </a:r>
          </a:p>
          <a:p>
            <a:pPr eaLnBrk="1" hangingPunct="1"/>
            <a:r>
              <a:rPr lang="en-US" altLang="zh-CN" sz="2800" b="1" dirty="0" smtClean="0"/>
              <a:t>2</a:t>
            </a:r>
            <a:r>
              <a:rPr lang="en-US" altLang="zh-CN" sz="2800" b="1" baseline="30000" dirty="0" smtClean="0"/>
              <a:t>nd</a:t>
            </a:r>
            <a:r>
              <a:rPr lang="en-US" altLang="zh-CN" sz="2800" b="1" dirty="0" smtClean="0"/>
              <a:t> neuron: ascends to cerebellum</a:t>
            </a:r>
          </a:p>
          <a:p>
            <a:pPr eaLnBrk="1" hangingPunct="1"/>
            <a:r>
              <a:rPr lang="en-US" altLang="zh-CN" sz="2800" b="1" dirty="0" smtClean="0"/>
              <a:t>No 3</a:t>
            </a:r>
            <a:r>
              <a:rPr lang="en-US" altLang="zh-CN" sz="2800" b="1" baseline="30000" dirty="0" smtClean="0"/>
              <a:t>rd</a:t>
            </a:r>
            <a:r>
              <a:rPr lang="en-US" altLang="zh-CN" sz="2800" b="1" dirty="0" smtClean="0"/>
              <a:t> neuron to cortex</a:t>
            </a:r>
            <a:endParaRPr lang="en-US" altLang="zh-CN" sz="2800" b="1" dirty="0" smtClean="0">
              <a:solidFill>
                <a:schemeClr val="folHlink"/>
              </a:solidFill>
            </a:endParaRPr>
          </a:p>
          <a:p>
            <a:pPr eaLnBrk="1" hangingPunct="1"/>
            <a:endParaRPr lang="en-US" altLang="zh-CN" sz="2800" b="1" dirty="0" smtClean="0"/>
          </a:p>
        </p:txBody>
      </p:sp>
      <p:pic>
        <p:nvPicPr>
          <p:cNvPr id="45060" name="Picture 4" descr="spinocerebell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990600"/>
            <a:ext cx="3349625" cy="5715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 err="1" smtClean="0">
                <a:ea typeface="+mj-ea"/>
              </a:rPr>
              <a:t>Spinocerebellar</a:t>
            </a:r>
            <a:r>
              <a:rPr lang="en-US" altLang="zh-CN" sz="4000" dirty="0" smtClean="0">
                <a:ea typeface="+mj-ea"/>
              </a:rPr>
              <a:t> tract damage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467600" cy="3505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zh-CN" b="1" dirty="0" err="1" smtClean="0">
                <a:solidFill>
                  <a:schemeClr val="folHlink"/>
                </a:solidFill>
              </a:rPr>
              <a:t>Cerebellar</a:t>
            </a:r>
            <a:r>
              <a:rPr lang="en-US" altLang="zh-CN" b="1" dirty="0" smtClean="0">
                <a:solidFill>
                  <a:schemeClr val="folHlink"/>
                </a:solidFill>
              </a:rPr>
              <a:t> ataxia</a:t>
            </a:r>
          </a:p>
          <a:p>
            <a:pPr lvl="1" eaLnBrk="1" hangingPunct="1"/>
            <a:r>
              <a:rPr lang="en-US" altLang="zh-CN" b="1" dirty="0" smtClean="0"/>
              <a:t>Clumsy movements</a:t>
            </a:r>
          </a:p>
          <a:p>
            <a:pPr lvl="1" eaLnBrk="1" hangingPunct="1"/>
            <a:r>
              <a:rPr lang="en-US" altLang="zh-CN" b="1" dirty="0" err="1" smtClean="0"/>
              <a:t>Incoordination</a:t>
            </a:r>
            <a:r>
              <a:rPr lang="en-US" altLang="zh-CN" b="1" dirty="0" smtClean="0"/>
              <a:t> of the limbs (intention tremor)</a:t>
            </a:r>
          </a:p>
          <a:p>
            <a:pPr lvl="1" eaLnBrk="1" hangingPunct="1"/>
            <a:r>
              <a:rPr lang="en-US" altLang="zh-CN" b="1" dirty="0" smtClean="0"/>
              <a:t>Wide-based, reeling gait (ataxia)</a:t>
            </a:r>
          </a:p>
          <a:p>
            <a:pPr lvl="1" eaLnBrk="1" hangingPunct="1"/>
            <a:r>
              <a:rPr lang="en-US" altLang="zh-CN" b="1" dirty="0" smtClean="0"/>
              <a:t>Alcoholic intoxication produces similar effects!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533400" y="2286000"/>
            <a:ext cx="8077200" cy="411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Identify the major sensory pathways</a:t>
            </a:r>
          </a:p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Describe the components, processes and functions of the sensory pathways</a:t>
            </a:r>
          </a:p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Appreciate the   dorsal column system in conscious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proprioception</a:t>
            </a:r>
            <a:endParaRPr lang="en-US" sz="2800" b="1" dirty="0" smtClean="0">
              <a:solidFill>
                <a:srgbClr val="66FF33"/>
              </a:solidFill>
              <a:latin typeface="Agency FB" pitchFamily="34" charset="0"/>
            </a:endParaRPr>
          </a:p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Describe  the pathway of 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spinocerebellar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tract in subconscious </a:t>
            </a:r>
            <a:r>
              <a:rPr lang="en-US" sz="2800" b="1" dirty="0" err="1" smtClean="0">
                <a:solidFill>
                  <a:srgbClr val="66FF33"/>
                </a:solidFill>
                <a:latin typeface="Agency FB" pitchFamily="34" charset="0"/>
              </a:rPr>
              <a:t>proprioception</a:t>
            </a: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 from muscles, tendons and joints</a:t>
            </a:r>
          </a:p>
          <a:p>
            <a:pPr marL="520700" lvl="0" indent="-520700" eaLnBrk="0" hangingPunct="0">
              <a:lnSpc>
                <a:spcPct val="85000"/>
              </a:lnSpc>
              <a:spcBef>
                <a:spcPct val="25000"/>
              </a:spcBef>
              <a:buClr>
                <a:srgbClr val="FFFF00"/>
              </a:buClr>
              <a:buSzPct val="165000"/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gency FB" pitchFamily="34" charset="0"/>
              </a:rPr>
              <a:t>Differentiate between sensory and motor ataxia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1905000" y="533400"/>
            <a:ext cx="5181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200">
                  <a:alpha val="39998"/>
                </a:srgbClr>
              </a:gs>
              <a:gs pos="100000">
                <a:srgbClr val="001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cs typeface="Arial" charset="0"/>
              </a:rPr>
              <a:t>OBJECTIVES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533400" y="1371600"/>
            <a:ext cx="800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200">
                  <a:alpha val="39998"/>
                </a:srgbClr>
              </a:gs>
              <a:gs pos="100000">
                <a:srgbClr val="001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99FF33"/>
                </a:solidFill>
                <a:latin typeface="Agency FB" pitchFamily="34" charset="0"/>
                <a:cs typeface="Arial" charset="0"/>
              </a:rPr>
              <a:t>At the end of this lecture you should be able </a:t>
            </a:r>
            <a:r>
              <a:rPr lang="en-US" sz="3200" b="1" dirty="0" smtClean="0">
                <a:solidFill>
                  <a:srgbClr val="99FF33"/>
                </a:solidFill>
                <a:latin typeface="Agency FB" pitchFamily="34" charset="0"/>
                <a:cs typeface="Arial" charset="0"/>
              </a:rPr>
              <a:t>to:</a:t>
            </a:r>
            <a:endParaRPr lang="en-US" sz="3200" b="1" dirty="0">
              <a:solidFill>
                <a:srgbClr val="99FF33"/>
              </a:solidFill>
              <a:latin typeface="Agency FB" pitchFamily="34" charset="0"/>
              <a:cs typeface="Arial" charset="0"/>
            </a:endParaRPr>
          </a:p>
        </p:txBody>
      </p:sp>
      <p:pic>
        <p:nvPicPr>
          <p:cNvPr id="12293" name="Picture 11" descr="4nx03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7159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Ataxia and Gait Disturbances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200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/>
              <a:t>Pathophysiology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Result from any condition that affects the central and peripheral nervous systems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Ataxia: Types</a:t>
            </a:r>
          </a:p>
          <a:p>
            <a:pPr lvl="2" eaLnBrk="1" hangingPunct="1"/>
            <a:r>
              <a:rPr lang="en-US" b="1" dirty="0" smtClean="0"/>
              <a:t>Motor ataxia</a:t>
            </a:r>
          </a:p>
          <a:p>
            <a:pPr lvl="2" eaLnBrk="1" hangingPunct="1"/>
            <a:r>
              <a:rPr lang="en-US" b="1" dirty="0" smtClean="0"/>
              <a:t>Sensory ataxia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343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/>
              <a:t>Motor Ataxia</a:t>
            </a:r>
          </a:p>
          <a:p>
            <a:pPr lvl="1" eaLnBrk="1" hangingPunct="1"/>
            <a:r>
              <a:rPr lang="en-US" b="1" dirty="0" smtClean="0"/>
              <a:t>Caused by </a:t>
            </a:r>
            <a:r>
              <a:rPr lang="en-US" b="1" dirty="0" err="1" smtClean="0"/>
              <a:t>cerebellar</a:t>
            </a:r>
            <a:r>
              <a:rPr lang="en-US" b="1" dirty="0" smtClean="0"/>
              <a:t> disorders</a:t>
            </a:r>
          </a:p>
          <a:p>
            <a:pPr lvl="2" eaLnBrk="1" hangingPunct="1"/>
            <a:r>
              <a:rPr lang="en-US" b="1" dirty="0" smtClean="0"/>
              <a:t>Intact sensory receptors and afferent pathways</a:t>
            </a:r>
          </a:p>
          <a:p>
            <a:pPr lvl="2" eaLnBrk="1" hangingPunct="1"/>
            <a:r>
              <a:rPr lang="en-US" b="1" dirty="0" smtClean="0"/>
              <a:t>Integration of </a:t>
            </a:r>
            <a:r>
              <a:rPr lang="en-US" b="1" dirty="0" err="1" smtClean="0"/>
              <a:t>proprioception</a:t>
            </a:r>
            <a:r>
              <a:rPr lang="en-US" b="1" dirty="0" smtClean="0"/>
              <a:t> is faulty</a:t>
            </a:r>
          </a:p>
          <a:p>
            <a:pPr lvl="2" eaLnBrk="1" hangingPunct="1"/>
            <a:r>
              <a:rPr lang="en-US" b="1" dirty="0" smtClean="0"/>
              <a:t>Midline </a:t>
            </a:r>
            <a:r>
              <a:rPr lang="en-US" b="1" dirty="0" err="1" smtClean="0"/>
              <a:t>cerebellar</a:t>
            </a:r>
            <a:r>
              <a:rPr lang="en-US" b="1" dirty="0" smtClean="0"/>
              <a:t> lesions cause </a:t>
            </a:r>
            <a:r>
              <a:rPr lang="en-US" b="1" dirty="0" err="1" smtClean="0"/>
              <a:t>truncal</a:t>
            </a:r>
            <a:r>
              <a:rPr lang="en-US" b="1" dirty="0" smtClean="0"/>
              <a:t> ataxia</a:t>
            </a:r>
          </a:p>
          <a:p>
            <a:pPr lvl="2" eaLnBrk="1" hangingPunct="1"/>
            <a:r>
              <a:rPr lang="en-US" b="1" dirty="0" smtClean="0"/>
              <a:t>Lateral </a:t>
            </a:r>
            <a:r>
              <a:rPr lang="en-US" b="1" dirty="0" err="1" smtClean="0"/>
              <a:t>cerebellar</a:t>
            </a:r>
            <a:r>
              <a:rPr lang="en-US" b="1" dirty="0" smtClean="0"/>
              <a:t> lesions cause limb ataxia</a:t>
            </a:r>
          </a:p>
          <a:p>
            <a:pPr lvl="2" eaLnBrk="1" hangingPunct="1"/>
            <a:r>
              <a:rPr lang="en-US" b="1" dirty="0" smtClean="0"/>
              <a:t>Thalamic infarcts may cause </a:t>
            </a:r>
            <a:r>
              <a:rPr lang="en-US" b="1" dirty="0" err="1" smtClean="0"/>
              <a:t>contralateral</a:t>
            </a:r>
            <a:r>
              <a:rPr lang="en-US" b="1" dirty="0" smtClean="0"/>
              <a:t> ataxia with sensory loss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9438"/>
            <a:ext cx="7848600" cy="7159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a typeface="+mj-ea"/>
              </a:rPr>
              <a:t>Ataxia and Gait Disturbances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 l="11628" r="11628" b="5533"/>
          <a:stretch>
            <a:fillRect/>
          </a:stretch>
        </p:blipFill>
        <p:spPr bwMode="auto">
          <a:xfrm>
            <a:off x="1295400" y="48491"/>
            <a:ext cx="6400800" cy="66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8" descr="Right-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19750" y="2971800"/>
            <a:ext cx="476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 l="11629" r="11629" b="5476"/>
          <a:stretch>
            <a:fillRect/>
          </a:stretch>
        </p:blipFill>
        <p:spPr bwMode="auto">
          <a:xfrm>
            <a:off x="7162800" y="3200400"/>
            <a:ext cx="1447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989013" y="220663"/>
            <a:ext cx="7240587" cy="769937"/>
          </a:xfrm>
          <a:prstGeom prst="rect">
            <a:avLst/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Brown Sequard syndrome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457200" y="1828800"/>
            <a:ext cx="8305800" cy="4800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/>
            <a:r>
              <a:rPr lang="en-US" sz="4000" b="1" u="sng">
                <a:solidFill>
                  <a:srgbClr val="FFFF00"/>
                </a:solidFill>
              </a:rPr>
              <a:t>Ipsilateral Loss:</a:t>
            </a:r>
          </a:p>
          <a:p>
            <a:pPr algn="l">
              <a:buFontTx/>
              <a:buChar char="•"/>
            </a:pPr>
            <a:r>
              <a:rPr lang="en-US" sz="2400" b="1"/>
              <a:t> Fine touch, Vibration, Proprioception (Dorsal Column)</a:t>
            </a:r>
          </a:p>
          <a:p>
            <a:pPr algn="l">
              <a:buFontTx/>
              <a:buChar char="•"/>
            </a:pPr>
            <a:r>
              <a:rPr lang="en-US" sz="2400" b="1"/>
              <a:t> Leg Ataxia (Dorsal Spinocerebellar)</a:t>
            </a:r>
          </a:p>
          <a:p>
            <a:pPr algn="l">
              <a:buFontTx/>
              <a:buChar char="•"/>
            </a:pPr>
            <a:r>
              <a:rPr lang="en-US" sz="2400" b="1"/>
              <a:t> Spastic Paresis below lesion (Lat Corticospinal)</a:t>
            </a:r>
          </a:p>
          <a:p>
            <a:pPr algn="l">
              <a:buFontTx/>
              <a:buChar char="•"/>
            </a:pPr>
            <a:r>
              <a:rPr lang="en-US" sz="2400" b="1"/>
              <a:t> Flaccid Paralysis (Vent horn destruction)</a:t>
            </a:r>
          </a:p>
          <a:p>
            <a:pPr algn="l">
              <a:buFontTx/>
              <a:buChar char="•"/>
            </a:pPr>
            <a:r>
              <a:rPr lang="en-US" sz="2400" b="1"/>
              <a:t> Dermatomal Anesthesia (Dorsal Horn destruction)</a:t>
            </a:r>
          </a:p>
          <a:p>
            <a:pPr algn="l"/>
            <a:r>
              <a:rPr lang="en-US" sz="4000" b="1" u="sng">
                <a:solidFill>
                  <a:srgbClr val="FFFF00"/>
                </a:solidFill>
              </a:rPr>
              <a:t>Contralateral Loss:</a:t>
            </a:r>
          </a:p>
          <a:p>
            <a:pPr algn="l">
              <a:buFontTx/>
              <a:buChar char="•"/>
            </a:pPr>
            <a:r>
              <a:rPr lang="en-US" sz="2400" b="1"/>
              <a:t> Loss of pain and temp (lat Spinothalamic)</a:t>
            </a:r>
          </a:p>
          <a:p>
            <a:pPr algn="l">
              <a:buFontTx/>
              <a:buChar char="•"/>
            </a:pPr>
            <a:r>
              <a:rPr lang="en-US" sz="2400" b="1"/>
              <a:t> Loss of crude touch and Pressure (Vent Spinothalamic)</a:t>
            </a:r>
          </a:p>
          <a:p>
            <a:pPr algn="l">
              <a:buFontTx/>
              <a:buChar char="•"/>
            </a:pPr>
            <a:r>
              <a:rPr lang="en-US" sz="2400" b="1"/>
              <a:t> Minor Contralat Muscle Weakness (Vent Corticospinal)</a:t>
            </a:r>
          </a:p>
          <a:p>
            <a:pPr algn="l">
              <a:buFontTx/>
              <a:buChar char="•"/>
            </a:pPr>
            <a:r>
              <a:rPr lang="en-US" sz="2400" b="1"/>
              <a:t> Leg Ataxia (Vent Spinocerebellar)</a:t>
            </a:r>
            <a:endParaRPr lang="en-GB" sz="2400" b="1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219200" y="1092200"/>
            <a:ext cx="6651625" cy="584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FF00"/>
                </a:solidFill>
              </a:rPr>
              <a:t>HEMISECTION OF SPINAL CORD</a:t>
            </a:r>
            <a:endParaRPr lang="en-US" sz="32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248400" cy="6858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solidFill>
                  <a:srgbClr val="FFFF00"/>
                </a:solidFill>
              </a:rPr>
              <a:t>PROPRIOCEPTION</a:t>
            </a:r>
            <a:endParaRPr 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497013"/>
            <a:ext cx="7772400" cy="482758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hlinkClick r:id="rId3" action="ppaction://hlinkfile" tooltip="Latin"/>
              </a:rPr>
              <a:t>Latin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hlinkClick r:id="rId4" action="ppaction://hlinkfile" tooltip="wikt:proprius"/>
              </a:rPr>
              <a:t>proprius</a:t>
            </a:r>
            <a:r>
              <a:rPr lang="en-US" sz="2800" b="1" dirty="0" smtClean="0"/>
              <a:t>, meaning "one's own", "individual" and perception, is the </a:t>
            </a:r>
            <a:r>
              <a:rPr lang="en-US" sz="2800" b="1" dirty="0" smtClean="0">
                <a:hlinkClick r:id="rId5" action="ppaction://hlinkfile" tooltip="Sense"/>
              </a:rPr>
              <a:t>sense</a:t>
            </a:r>
            <a:r>
              <a:rPr lang="en-US" sz="2800" b="1" dirty="0" smtClean="0"/>
              <a:t> of the relative position of </a:t>
            </a:r>
            <a:r>
              <a:rPr lang="en-US" sz="2800" b="1" dirty="0" err="1" smtClean="0"/>
              <a:t>neighbouring</a:t>
            </a:r>
            <a:r>
              <a:rPr lang="en-US" sz="2800" b="1" dirty="0" smtClean="0"/>
              <a:t> parts of the body and strength of effort being employed in movement.</a:t>
            </a:r>
          </a:p>
          <a:p>
            <a:pPr marL="0" indent="0">
              <a:buNone/>
            </a:pPr>
            <a:r>
              <a:rPr lang="en-US" sz="2800" b="1" dirty="0" err="1" smtClean="0">
                <a:hlinkClick r:id="rId6" action="ppaction://hlinkfile" tooltip="Exteroception"/>
              </a:rPr>
              <a:t>exteroception</a:t>
            </a:r>
            <a:r>
              <a:rPr lang="en-US" sz="2800" b="1" dirty="0" smtClean="0"/>
              <a:t>, by which one perceives the outside world</a:t>
            </a:r>
          </a:p>
          <a:p>
            <a:pPr marL="0" indent="0">
              <a:buNone/>
            </a:pPr>
            <a:r>
              <a:rPr lang="en-US" sz="2800" b="1" dirty="0" err="1" smtClean="0">
                <a:hlinkClick r:id="rId7" action="ppaction://hlinkfile" tooltip="Interoception"/>
              </a:rPr>
              <a:t>interoception</a:t>
            </a:r>
            <a:r>
              <a:rPr lang="en-US" sz="2800" b="1" dirty="0" smtClean="0"/>
              <a:t>, by which one perceives pain, hunger, etc., and the movement of internal organs.</a:t>
            </a:r>
          </a:p>
          <a:p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5638800"/>
            <a:ext cx="5867400" cy="9541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FF00"/>
                </a:solidFill>
              </a:rPr>
              <a:t>MECHANORECEPTORS</a:t>
            </a:r>
            <a:r>
              <a:rPr lang="en-US" b="1" i="1" dirty="0" smtClean="0"/>
              <a:t>: </a:t>
            </a:r>
            <a:r>
              <a:rPr lang="en-US" b="1" dirty="0" smtClean="0"/>
              <a:t>which detect mechanical compression or stretching of the receptor or of tissues adjacent to the receptor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sz="2800" b="1" smtClean="0"/>
              <a:t>Receptor Potential of the Pacinian Corpuscle</a:t>
            </a:r>
            <a:endParaRPr lang="en-US" sz="28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  <a:ln>
            <a:solidFill>
              <a:srgbClr val="FF00FF"/>
            </a:solidFill>
          </a:ln>
        </p:spPr>
        <p:txBody>
          <a:bodyPr/>
          <a:lstStyle/>
          <a:p>
            <a:pPr marL="112713" indent="-112713"/>
            <a:r>
              <a:rPr lang="en-US" sz="2200" b="1" smtClean="0"/>
              <a:t>The receptor potential produced by compression induces a local circuit of current flow that spreads along nerve fiber.</a:t>
            </a:r>
          </a:p>
          <a:p>
            <a:pPr marL="112713" indent="-112713"/>
            <a:r>
              <a:rPr lang="en-US" sz="2200" b="1" smtClean="0"/>
              <a:t>The frequency of repetitive action potentials transmitted from sensory receptors increases approximately in proportion to the increase in receptor potential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 t="11572" b="2795"/>
          <a:stretch>
            <a:fillRect/>
          </a:stretch>
        </p:blipFill>
        <p:spPr bwMode="auto">
          <a:xfrm>
            <a:off x="3733800" y="13716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33400" y="1371600"/>
            <a:ext cx="3048000" cy="2819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 joint position and vibration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sensation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(Also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Ruffini’s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Endings)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86000"/>
            <a:ext cx="7772400" cy="32004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GB" sz="28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rtl="0" fontAlgn="auto">
              <a:spcAft>
                <a:spcPts val="0"/>
              </a:spcAft>
              <a:defRPr/>
            </a:pPr>
            <a:endParaRPr kumimoji="0"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>1- conscious </a:t>
            </a:r>
            <a:r>
              <a:rPr lang="en-GB" sz="2800" b="1" dirty="0" err="1" smtClean="0">
                <a:solidFill>
                  <a:srgbClr val="FFFF00"/>
                </a:solidFill>
              </a:rPr>
              <a:t>proprioception</a:t>
            </a:r>
            <a:r>
              <a:rPr lang="en-GB" sz="2800" b="1" dirty="0" smtClean="0">
                <a:solidFill>
                  <a:srgbClr val="FFFF00"/>
                </a:solidFill>
              </a:rPr>
              <a:t> reach the level of cerebral cortex sensory area via dorsal column tract.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/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800" b="1" dirty="0" smtClean="0">
                <a:solidFill>
                  <a:srgbClr val="FFFF00"/>
                </a:solidFill>
              </a:rPr>
              <a:t>2- Subconscious </a:t>
            </a:r>
            <a:r>
              <a:rPr lang="en-GB" sz="2800" b="1" dirty="0" err="1" smtClean="0">
                <a:solidFill>
                  <a:srgbClr val="FFFF00"/>
                </a:solidFill>
              </a:rPr>
              <a:t>proprioception</a:t>
            </a:r>
            <a:r>
              <a:rPr lang="en-GB" sz="2800" b="1" dirty="0" smtClean="0">
                <a:solidFill>
                  <a:srgbClr val="FFFF00"/>
                </a:solidFill>
              </a:rPr>
              <a:t> reach the level of cerebellum via </a:t>
            </a:r>
            <a:r>
              <a:rPr lang="en-GB" sz="2800" b="1" dirty="0" err="1" smtClean="0">
                <a:solidFill>
                  <a:srgbClr val="FFFF00"/>
                </a:solidFill>
              </a:rPr>
              <a:t>spinocerebellar</a:t>
            </a:r>
            <a:r>
              <a:rPr lang="en-GB" sz="2800" b="1" dirty="0" smtClean="0">
                <a:solidFill>
                  <a:srgbClr val="FFFF00"/>
                </a:solidFill>
              </a:rPr>
              <a:t> tracts</a:t>
            </a:r>
          </a:p>
          <a:p>
            <a:pPr fontAlgn="auto">
              <a:spcAft>
                <a:spcPts val="0"/>
              </a:spcAft>
              <a:defRPr/>
            </a:pPr>
            <a:endParaRPr lang="en-GB" sz="2800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66FF33"/>
                </a:solidFill>
              </a:rPr>
              <a:t>Where is the location of these tracts?</a:t>
            </a:r>
            <a:endParaRPr lang="en-GB" sz="2800" b="1" dirty="0">
              <a:solidFill>
                <a:srgbClr val="66FF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4938" y="619780"/>
            <a:ext cx="6215062" cy="707886"/>
          </a:xfrm>
          <a:prstGeom prst="rect">
            <a:avLst/>
          </a:prstGeom>
          <a:ln w="38100"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66FF33"/>
                </a:solidFill>
              </a:rPr>
              <a:t>Types of </a:t>
            </a:r>
            <a:r>
              <a:rPr lang="en-GB" sz="4000" dirty="0" err="1" smtClean="0">
                <a:solidFill>
                  <a:srgbClr val="66FF33"/>
                </a:solidFill>
              </a:rPr>
              <a:t>proprioception</a:t>
            </a:r>
            <a:endParaRPr lang="en-US" sz="28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03238"/>
            <a:ext cx="7696200" cy="7921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a typeface="+mj-ea"/>
              </a:rPr>
              <a:t>Three Types of Proprioceptors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FF33"/>
                </a:solidFill>
              </a:rPr>
              <a:t>Muscle spindles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measure the changing length of a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Imbedded in the </a:t>
            </a:r>
            <a:r>
              <a:rPr lang="en-US" b="1" dirty="0" err="1" smtClean="0">
                <a:solidFill>
                  <a:srgbClr val="FFFF00"/>
                </a:solidFill>
              </a:rPr>
              <a:t>perimysium</a:t>
            </a:r>
            <a:r>
              <a:rPr lang="en-US" b="1" dirty="0" smtClean="0">
                <a:solidFill>
                  <a:srgbClr val="FFFF00"/>
                </a:solidFill>
              </a:rPr>
              <a:t> between muscle fascicles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FF33"/>
                </a:solidFill>
              </a:rPr>
              <a:t>Golgi tendon organs</a:t>
            </a:r>
            <a:r>
              <a:rPr lang="en-US" dirty="0" smtClean="0">
                <a:solidFill>
                  <a:srgbClr val="FFFF00"/>
                </a:solidFill>
              </a:rPr>
              <a:t> – </a:t>
            </a:r>
            <a:r>
              <a:rPr lang="en-US" b="1" dirty="0" smtClean="0">
                <a:solidFill>
                  <a:srgbClr val="FFFF00"/>
                </a:solidFill>
              </a:rPr>
              <a:t>located near the muscle-tendon junction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Monitor tension within tendons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FF33"/>
                </a:solidFill>
              </a:rPr>
              <a:t>Joint kinesthetic receptors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Sensory nerve endings within the joint capsules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Structure of Proprioceptors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 cstate="print"/>
          <a:srcRect l="1688" t="2405" r="1659" b="4761"/>
          <a:stretch>
            <a:fillRect/>
          </a:stretch>
        </p:blipFill>
        <p:spPr bwMode="auto">
          <a:xfrm>
            <a:off x="2209800" y="1447800"/>
            <a:ext cx="47831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858000" cy="762000"/>
          </a:xfrm>
          <a:solidFill>
            <a:srgbClr val="0000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</a:rPr>
              <a:t/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NERVE FIBERS CLASSIFICATION</a:t>
            </a:r>
            <a:r>
              <a:rPr lang="en-US" sz="3200" smtClean="0">
                <a:solidFill>
                  <a:srgbClr val="FFFF00"/>
                </a:solidFill>
              </a:rPr>
              <a:t/>
            </a:r>
            <a:br>
              <a:rPr lang="en-US" sz="3200" smtClean="0">
                <a:solidFill>
                  <a:srgbClr val="FFFF00"/>
                </a:solidFill>
              </a:rPr>
            </a:b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0" y="152400"/>
            <a:ext cx="1905000" cy="2514600"/>
          </a:xfrm>
          <a:solidFill>
            <a:srgbClr val="000000"/>
          </a:solidFill>
          <a:ln>
            <a:solidFill>
              <a:srgbClr val="00FF00"/>
            </a:solidFill>
          </a:ln>
        </p:spPr>
        <p:txBody>
          <a:bodyPr/>
          <a:lstStyle/>
          <a:p>
            <a:pPr eaLnBrk="1" hangingPunct="1"/>
            <a:r>
              <a:rPr lang="en-US" sz="2400" b="1" smtClean="0"/>
              <a:t>Type A</a:t>
            </a:r>
          </a:p>
          <a:p>
            <a:pPr lvl="1" eaLnBrk="1" hangingPunct="1"/>
            <a:r>
              <a:rPr lang="en-US" sz="2000" b="1" smtClean="0"/>
              <a:t>Alpha</a:t>
            </a:r>
          </a:p>
          <a:p>
            <a:pPr lvl="1" eaLnBrk="1" hangingPunct="1"/>
            <a:r>
              <a:rPr lang="en-US" sz="2000" b="1" smtClean="0"/>
              <a:t>Beta</a:t>
            </a:r>
          </a:p>
          <a:p>
            <a:pPr lvl="1" eaLnBrk="1" hangingPunct="1"/>
            <a:r>
              <a:rPr lang="en-US" sz="2000" b="1" smtClean="0"/>
              <a:t>Gamma</a:t>
            </a:r>
          </a:p>
          <a:p>
            <a:pPr lvl="1" eaLnBrk="1" hangingPunct="1"/>
            <a:r>
              <a:rPr lang="en-US" sz="2000" b="1" smtClean="0"/>
              <a:t>Delta</a:t>
            </a:r>
          </a:p>
          <a:p>
            <a:pPr eaLnBrk="1" hangingPunct="1"/>
            <a:r>
              <a:rPr lang="en-US" sz="2400" b="1" smtClean="0"/>
              <a:t>Type C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5438" t="1196" r="5740" b="52167"/>
          <a:stretch>
            <a:fillRect/>
          </a:stretch>
        </p:blipFill>
        <p:spPr bwMode="auto">
          <a:xfrm>
            <a:off x="76200" y="990600"/>
            <a:ext cx="71628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049963"/>
            <a:ext cx="5334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62" y="838200"/>
            <a:ext cx="87388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_044">
  <a:themeElements>
    <a:clrScheme name="b_04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b_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_04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04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04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993366"/>
      </a:dk2>
      <a:lt2>
        <a:srgbClr val="FFCCCC"/>
      </a:lt2>
      <a:accent1>
        <a:srgbClr val="993366"/>
      </a:accent1>
      <a:accent2>
        <a:srgbClr val="FF9999"/>
      </a:accent2>
      <a:accent3>
        <a:srgbClr val="CAAD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b_044</Template>
  <TotalTime>4547</TotalTime>
  <Words>839</Words>
  <Application>Microsoft Office PowerPoint</Application>
  <PresentationFormat>On-screen Show (4:3)</PresentationFormat>
  <Paragraphs>173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b_044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Slide 1</vt:lpstr>
      <vt:lpstr>Slide 2</vt:lpstr>
      <vt:lpstr>PROPRIOCEPTION</vt:lpstr>
      <vt:lpstr>Receptor Potential of the Pacinian Corpuscle</vt:lpstr>
      <vt:lpstr>Slide 5</vt:lpstr>
      <vt:lpstr>Three Types of Proprioceptors</vt:lpstr>
      <vt:lpstr>Structure of Proprioceptors</vt:lpstr>
      <vt:lpstr> NERVE FIBERS CLASSIFICATION </vt:lpstr>
      <vt:lpstr>Slide 9</vt:lpstr>
      <vt:lpstr>SENSORY TRACTS</vt:lpstr>
      <vt:lpstr>Slide 11</vt:lpstr>
      <vt:lpstr>Slide 12</vt:lpstr>
      <vt:lpstr>Slide 13</vt:lpstr>
      <vt:lpstr>Slide 14</vt:lpstr>
      <vt:lpstr>Slide 15</vt:lpstr>
      <vt:lpstr>Dorsal column damage</vt:lpstr>
      <vt:lpstr>Dorsal column damage</vt:lpstr>
      <vt:lpstr>Spinocerebellar pathway</vt:lpstr>
      <vt:lpstr>Spinocerebellar tract damage</vt:lpstr>
      <vt:lpstr>Ataxia and Gait Disturbances</vt:lpstr>
      <vt:lpstr>Ataxia and Gait Disturbances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Shahid</dc:creator>
  <cp:lastModifiedBy>Dr Shahid</cp:lastModifiedBy>
  <cp:revision>232</cp:revision>
  <dcterms:created xsi:type="dcterms:W3CDTF">2007-12-23T06:10:09Z</dcterms:created>
  <dcterms:modified xsi:type="dcterms:W3CDTF">2014-10-27T19:06:51Z</dcterms:modified>
</cp:coreProperties>
</file>