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7" r:id="rId1"/>
    <p:sldMasterId id="2147484422" r:id="rId2"/>
    <p:sldMasterId id="2147484434" r:id="rId3"/>
  </p:sldMasterIdLst>
  <p:notesMasterIdLst>
    <p:notesMasterId r:id="rId30"/>
  </p:notesMasterIdLst>
  <p:handoutMasterIdLst>
    <p:handoutMasterId r:id="rId31"/>
  </p:handoutMasterIdLst>
  <p:sldIdLst>
    <p:sldId id="376" r:id="rId4"/>
    <p:sldId id="389" r:id="rId5"/>
    <p:sldId id="596" r:id="rId6"/>
    <p:sldId id="466" r:id="rId7"/>
    <p:sldId id="421" r:id="rId8"/>
    <p:sldId id="607" r:id="rId9"/>
    <p:sldId id="495" r:id="rId10"/>
    <p:sldId id="565" r:id="rId11"/>
    <p:sldId id="558" r:id="rId12"/>
    <p:sldId id="586" r:id="rId13"/>
    <p:sldId id="606" r:id="rId14"/>
    <p:sldId id="600" r:id="rId15"/>
    <p:sldId id="599" r:id="rId16"/>
    <p:sldId id="584" r:id="rId17"/>
    <p:sldId id="585" r:id="rId18"/>
    <p:sldId id="552" r:id="rId19"/>
    <p:sldId id="577" r:id="rId20"/>
    <p:sldId id="576" r:id="rId21"/>
    <p:sldId id="566" r:id="rId22"/>
    <p:sldId id="562" r:id="rId23"/>
    <p:sldId id="570" r:id="rId24"/>
    <p:sldId id="583" r:id="rId25"/>
    <p:sldId id="594" r:id="rId26"/>
    <p:sldId id="545" r:id="rId27"/>
    <p:sldId id="403" r:id="rId28"/>
    <p:sldId id="595" r:id="rId29"/>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00FF"/>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1" autoAdjust="0"/>
    <p:restoredTop sz="84879" autoAdjust="0"/>
  </p:normalViewPr>
  <p:slideViewPr>
    <p:cSldViewPr>
      <p:cViewPr varScale="1">
        <p:scale>
          <a:sx n="83" d="100"/>
          <a:sy n="83" d="100"/>
        </p:scale>
        <p:origin x="-84" y="-6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2390" y="-101"/>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50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atin typeface="Arial" pitchFamily="34" charset="0"/>
                <a:cs typeface="Arial" pitchFamily="34" charset="0"/>
              </a:defRPr>
            </a:lvl1pPr>
          </a:lstStyle>
          <a:p>
            <a:pPr>
              <a:defRPr/>
            </a:pPr>
            <a:endParaRPr lang="en-US"/>
          </a:p>
        </p:txBody>
      </p:sp>
      <p:sp>
        <p:nvSpPr>
          <p:cNvPr id="3450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50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pitchFamily="34" charset="0"/>
                <a:cs typeface="Arial" pitchFamily="34" charset="0"/>
              </a:defRPr>
            </a:lvl1pPr>
          </a:lstStyle>
          <a:p>
            <a:pPr>
              <a:defRPr/>
            </a:pPr>
            <a:fld id="{24BA7C98-C21D-4BF7-921F-3E1783BB60CD}"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4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atin typeface="Arial" pitchFamily="34" charset="0"/>
                <a:cs typeface="Arial" pitchFamily="34"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4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4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4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pitchFamily="34" charset="0"/>
                <a:cs typeface="Arial" pitchFamily="34" charset="0"/>
              </a:defRPr>
            </a:lvl1pPr>
          </a:lstStyle>
          <a:p>
            <a:pPr>
              <a:defRPr/>
            </a:pPr>
            <a:fld id="{3D1BD0DE-B8F5-4D0E-89ED-C9443630DED7}"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3D1BD0DE-B8F5-4D0E-89ED-C9443630DED7}" type="slidenum">
              <a:rPr lang="ar-SA" smtClean="0"/>
              <a:pPr>
                <a:defRPr/>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3D1BD0DE-B8F5-4D0E-89ED-C9443630DED7}" type="slidenum">
              <a:rPr lang="ar-SA" smtClean="0"/>
              <a:pPr>
                <a:defRPr/>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3D1BD0DE-B8F5-4D0E-89ED-C9443630DED7}" type="slidenum">
              <a:rPr lang="ar-SA"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44525C-9373-4A8B-AF3F-448F44A9564C}"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DE13A8-EB09-442A-B5B5-F69488F9599A}"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5BD6CA-B982-412B-A567-0567590E8DFD}"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0044C8-36D5-450A-B650-612EC40317D9}" type="slidenum">
              <a:rPr lang="ar-SA"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777D0C-7153-4AFE-9EC1-637A2C70AB5F}" type="slidenum">
              <a:rPr lang="ar-SA"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2186A3-298C-454C-A11E-E55F9B968187}" type="slidenum">
              <a:rPr lang="ar-SA"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4E26401-ED2C-4FB0-8C20-2053758C43EE}" type="slidenum">
              <a:rPr lang="ar-SA"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CFF1C99-E7E5-4FE5-8070-F1915FC50DA5}" type="slidenum">
              <a:rPr lang="ar-SA"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A1E7AFF-D1C0-4DA8-98FC-2C19529BF6AF}" type="slidenum">
              <a:rPr lang="ar-SA"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D4F9DCD-FF4D-438A-B2C3-E722EFB4F5C0}" type="slidenum">
              <a:rPr lang="ar-SA"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FEFAF56-B4BD-468C-96B1-818310A16D22}" type="slidenum">
              <a:rPr lang="ar-SA"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0339AB-930E-4CB7-A402-0525CC7FAC37}"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8A9CD7-9A76-4BB0-B8C7-3DF0900A8129}" type="slidenum">
              <a:rPr lang="ar-SA"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0B47CB-6036-4BE9-B7F2-587339F4C405}" type="slidenum">
              <a:rPr lang="ar-SA"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2F48D9-1A0D-4673-8291-E1712B31DDD9}" type="slidenum">
              <a:rPr lang="ar-SA"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791D07-5082-4A5E-B938-0C287728F880}" type="slidenum">
              <a:rPr lang="ar-SA"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868F3F-155B-4EE8-9B8A-B268BC112B13}" type="slidenum">
              <a:rPr lang="ar-SA"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4712CC-26B4-4058-8B9E-358737748AE9}" type="slidenum">
              <a:rPr lang="ar-SA"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A26DE0D-E427-4D64-BA4A-879F65B306FF}" type="slidenum">
              <a:rPr lang="ar-SA"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E84768C-4DBA-4433-B4A8-467FAD0E2311}" type="slidenum">
              <a:rPr lang="ar-SA"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8BF5ED1-8DAA-4FDC-AB1A-111E9BFEC751}" type="slidenum">
              <a:rPr lang="ar-SA"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BD9200-567C-4A57-8B5B-90247B918656}" type="slidenum">
              <a:rPr lang="ar-SA"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45DC8C-1C59-4B41-B81E-E764389F173B}" type="slidenum">
              <a:rPr lang="ar-SA"/>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1DE4D-79FE-4FDD-8236-B11FD6C353B0}" type="slidenum">
              <a:rPr lang="ar-SA"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762161-BAC4-4E1C-84FE-75F45517E1A1}" type="slidenum">
              <a:rPr lang="ar-SA"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44ADBB-8909-48BB-AA35-3015AB1B29F6}" type="slidenum">
              <a:rPr lang="ar-SA"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4CE22F-F978-42D8-8555-5805609A38AA}" type="slidenum">
              <a:rPr lang="ar-SA"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F61EFA-4941-4A12-9C4F-6F8078B7CA8F}"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A74C01-478E-428D-B936-FE6B5010097F}"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BD2246-B4AB-499A-85D7-D0191306690E}"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3D52AD-BDCC-4C37-9E78-DAA11CB22D0B}"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552B3F-D8E3-46BE-AC32-1C74EC17B9A3}"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B0FB6B-649C-43B6-BB0E-A32D5368F1FD}"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smtClean="0">
                <a:solidFill>
                  <a:schemeClr val="tx1">
                    <a:tint val="75000"/>
                  </a:schemeClr>
                </a:solidFill>
                <a:latin typeface="Arial" pitchFamily="34" charset="0"/>
                <a:cs typeface="Arial" pitchFamily="34" charset="0"/>
              </a:defRPr>
            </a:lvl1pPr>
          </a:lstStyle>
          <a:p>
            <a:pPr>
              <a:defRPr/>
            </a:pPr>
            <a:fld id="{D15E40C4-C65E-46FD-AE45-94A79449C53A}"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14394412-61DB-4324-B470-AB27A294900A}" type="slidenum">
              <a:rPr lang="ar-SA"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14394412-61DB-4324-B470-AB27A294900A}" type="slidenum">
              <a:rPr lang="ar-SA"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971600" y="836712"/>
            <a:ext cx="7772400" cy="1470025"/>
          </a:xfrm>
        </p:spPr>
        <p:txBody>
          <a:bodyPr>
            <a:normAutofit fontScale="90000"/>
          </a:bodyPr>
          <a:lstStyle/>
          <a:p>
            <a:r>
              <a:rPr lang="en-US" sz="6000" dirty="0" smtClean="0">
                <a:solidFill>
                  <a:srgbClr val="FFFF00"/>
                </a:solidFill>
                <a:latin typeface="Comic Sans MS" pitchFamily="66" charset="0"/>
              </a:rPr>
              <a:t/>
            </a:r>
            <a:br>
              <a:rPr lang="en-US" sz="6000" dirty="0" smtClean="0">
                <a:solidFill>
                  <a:srgbClr val="FFFF00"/>
                </a:solidFill>
                <a:latin typeface="Comic Sans MS" pitchFamily="66" charset="0"/>
              </a:rPr>
            </a:br>
            <a:r>
              <a:rPr lang="en-US" sz="6000" dirty="0" smtClean="0">
                <a:solidFill>
                  <a:schemeClr val="tx1">
                    <a:lumMod val="95000"/>
                    <a:lumOff val="5000"/>
                  </a:schemeClr>
                </a:solidFill>
                <a:latin typeface="Comic Sans MS" pitchFamily="66" charset="0"/>
              </a:rPr>
              <a:t>Postural Reflexes</a:t>
            </a:r>
            <a:br>
              <a:rPr lang="en-US" sz="6000" dirty="0" smtClean="0">
                <a:solidFill>
                  <a:schemeClr val="tx1">
                    <a:lumMod val="95000"/>
                    <a:lumOff val="5000"/>
                  </a:schemeClr>
                </a:solidFill>
                <a:latin typeface="Comic Sans MS" pitchFamily="66" charset="0"/>
              </a:rPr>
            </a:br>
            <a:endParaRPr lang="en-US" sz="6000" dirty="0" smtClean="0">
              <a:solidFill>
                <a:schemeClr val="tx1">
                  <a:lumMod val="95000"/>
                  <a:lumOff val="5000"/>
                </a:schemeClr>
              </a:solidFill>
              <a:latin typeface="Comic Sans MS" pitchFamily="66" charset="0"/>
            </a:endParaRPr>
          </a:p>
        </p:txBody>
      </p:sp>
      <p:sp>
        <p:nvSpPr>
          <p:cNvPr id="3" name="Subtitle 2"/>
          <p:cNvSpPr>
            <a:spLocks noGrp="1"/>
          </p:cNvSpPr>
          <p:nvPr>
            <p:ph type="subTitle" idx="1"/>
          </p:nvPr>
        </p:nvSpPr>
        <p:spPr/>
        <p:txBody>
          <a:bodyPr>
            <a:normAutofit/>
          </a:bodyPr>
          <a:lstStyle/>
          <a:p>
            <a:r>
              <a:rPr lang="en-US" sz="3600" b="1" dirty="0" smtClean="0">
                <a:solidFill>
                  <a:schemeClr val="tx1">
                    <a:lumMod val="95000"/>
                    <a:lumOff val="5000"/>
                  </a:schemeClr>
                </a:solidFill>
                <a:latin typeface="Comic Sans MS" pitchFamily="66" charset="0"/>
              </a:rPr>
              <a:t>Dr </a:t>
            </a:r>
            <a:r>
              <a:rPr lang="en-US" sz="3600" b="1" dirty="0" err="1" smtClean="0">
                <a:solidFill>
                  <a:schemeClr val="tx1">
                    <a:lumMod val="95000"/>
                    <a:lumOff val="5000"/>
                  </a:schemeClr>
                </a:solidFill>
                <a:latin typeface="Comic Sans MS" pitchFamily="66" charset="0"/>
              </a:rPr>
              <a:t>Taha</a:t>
            </a:r>
            <a:r>
              <a:rPr lang="en-US" sz="3600" b="1" dirty="0" smtClean="0">
                <a:solidFill>
                  <a:schemeClr val="tx1">
                    <a:lumMod val="95000"/>
                    <a:lumOff val="5000"/>
                  </a:schemeClr>
                </a:solidFill>
                <a:latin typeface="Comic Sans MS" pitchFamily="66" charset="0"/>
              </a:rPr>
              <a:t> </a:t>
            </a:r>
            <a:r>
              <a:rPr lang="en-US" sz="3600" b="1" dirty="0" err="1" smtClean="0">
                <a:solidFill>
                  <a:schemeClr val="tx1">
                    <a:lumMod val="95000"/>
                    <a:lumOff val="5000"/>
                  </a:schemeClr>
                </a:solidFill>
                <a:latin typeface="Comic Sans MS" pitchFamily="66" charset="0"/>
              </a:rPr>
              <a:t>Sadig</a:t>
            </a:r>
            <a:r>
              <a:rPr lang="en-US" sz="3600" b="1" dirty="0" smtClean="0">
                <a:solidFill>
                  <a:schemeClr val="tx1">
                    <a:lumMod val="95000"/>
                    <a:lumOff val="5000"/>
                  </a:schemeClr>
                </a:solidFill>
                <a:latin typeface="Comic Sans MS" pitchFamily="66" charset="0"/>
              </a:rPr>
              <a:t> Ahmed</a:t>
            </a:r>
            <a:endParaRPr lang="ar-SA" sz="3600" b="1" dirty="0">
              <a:solidFill>
                <a:schemeClr val="tx1">
                  <a:lumMod val="95000"/>
                  <a:lumOff val="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normAutofit fontScale="90000"/>
          </a:bodyPr>
          <a:lstStyle/>
          <a:p>
            <a:r>
              <a:rPr lang="en-US" sz="6600" smtClean="0">
                <a:latin typeface="Comic Sans MS" pitchFamily="66" charset="0"/>
              </a:rPr>
              <a:t>Vestibulospinal Reflexes , VSR) </a:t>
            </a:r>
            <a:endParaRPr lang="ar-SA" sz="6600" smtClean="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Comic Sans MS" pitchFamily="66" charset="0"/>
              </a:rPr>
              <a:t>Vestibular </a:t>
            </a:r>
            <a:r>
              <a:rPr lang="en-US" dirty="0" err="1" smtClean="0">
                <a:latin typeface="Comic Sans MS" pitchFamily="66" charset="0"/>
              </a:rPr>
              <a:t>Apparatrus</a:t>
            </a:r>
            <a:r>
              <a:rPr lang="en-US" dirty="0" smtClean="0">
                <a:latin typeface="Comic Sans MS" pitchFamily="66" charset="0"/>
              </a:rPr>
              <a:t> and Balance</a:t>
            </a:r>
            <a:endParaRPr lang="ar-SA" dirty="0">
              <a:latin typeface="Comic Sans MS" pitchFamily="66" charset="0"/>
            </a:endParaRPr>
          </a:p>
        </p:txBody>
      </p:sp>
      <p:sp>
        <p:nvSpPr>
          <p:cNvPr id="6" name="Subtitle 5"/>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88640"/>
            <a:ext cx="4244280" cy="5937523"/>
          </a:xfrm>
        </p:spPr>
        <p:txBody>
          <a:bodyPr>
            <a:normAutofit fontScale="70000" lnSpcReduction="20000"/>
          </a:bodyPr>
          <a:lstStyle/>
          <a:p>
            <a:pPr algn="ctr" rtl="0"/>
            <a:r>
              <a:rPr lang="en-US" u="sng" dirty="0" err="1" smtClean="0">
                <a:latin typeface="Comic Sans MS" pitchFamily="66" charset="0"/>
              </a:rPr>
              <a:t>Otollithic</a:t>
            </a:r>
            <a:r>
              <a:rPr lang="en-US" u="sng" dirty="0" smtClean="0">
                <a:latin typeface="Comic Sans MS" pitchFamily="66" charset="0"/>
              </a:rPr>
              <a:t> Organs </a:t>
            </a:r>
            <a:r>
              <a:rPr lang="en-US" u="sng" dirty="0" smtClean="0">
                <a:latin typeface="Comic Sans MS" pitchFamily="66" charset="0"/>
                <a:sym typeface="Wingdings" pitchFamily="2" charset="2"/>
              </a:rPr>
              <a:t></a:t>
            </a:r>
          </a:p>
          <a:p>
            <a:pPr algn="l" rtl="0"/>
            <a:r>
              <a:rPr lang="en-US" dirty="0" smtClean="0">
                <a:latin typeface="Comic Sans MS" pitchFamily="66" charset="0"/>
              </a:rPr>
              <a:t>The </a:t>
            </a:r>
            <a:r>
              <a:rPr lang="en-US" b="1" dirty="0" smtClean="0">
                <a:latin typeface="Comic Sans MS" pitchFamily="66" charset="0"/>
              </a:rPr>
              <a:t>utricle</a:t>
            </a:r>
            <a:r>
              <a:rPr lang="en-US" dirty="0" smtClean="0">
                <a:latin typeface="Comic Sans MS" pitchFamily="66" charset="0"/>
              </a:rPr>
              <a:t>,, along with the </a:t>
            </a:r>
            <a:r>
              <a:rPr lang="en-US" dirty="0" err="1" smtClean="0">
                <a:latin typeface="Comic Sans MS" pitchFamily="66" charset="0"/>
              </a:rPr>
              <a:t>saccule</a:t>
            </a:r>
            <a:r>
              <a:rPr lang="en-US" dirty="0" smtClean="0">
                <a:latin typeface="Comic Sans MS" pitchFamily="66" charset="0"/>
              </a:rPr>
              <a:t> is one of the two </a:t>
            </a:r>
            <a:r>
              <a:rPr lang="en-US" dirty="0" err="1" smtClean="0">
                <a:latin typeface="Comic Sans MS" pitchFamily="66" charset="0"/>
              </a:rPr>
              <a:t>otolith</a:t>
            </a:r>
            <a:r>
              <a:rPr lang="en-US" dirty="0" smtClean="0">
                <a:latin typeface="Comic Sans MS" pitchFamily="66" charset="0"/>
              </a:rPr>
              <a:t> (</a:t>
            </a:r>
            <a:r>
              <a:rPr lang="en-US" dirty="0" smtClean="0"/>
              <a:t>agglutinated crystals </a:t>
            </a:r>
            <a:r>
              <a:rPr lang="en-US" dirty="0" err="1" smtClean="0"/>
              <a:t>crystals</a:t>
            </a:r>
            <a:r>
              <a:rPr lang="en-US" dirty="0" smtClean="0"/>
              <a:t> around a nucleus) </a:t>
            </a:r>
            <a:r>
              <a:rPr lang="en-US" dirty="0" smtClean="0">
                <a:latin typeface="Comic Sans MS" pitchFamily="66" charset="0"/>
              </a:rPr>
              <a:t>organs located in the inner ear. </a:t>
            </a:r>
          </a:p>
          <a:p>
            <a:pPr algn="l" rtl="0"/>
            <a:r>
              <a:rPr lang="en-US" dirty="0" smtClean="0">
                <a:latin typeface="Comic Sans MS" pitchFamily="66" charset="0"/>
              </a:rPr>
              <a:t>The utricle and the </a:t>
            </a:r>
            <a:r>
              <a:rPr lang="en-US" dirty="0" err="1" smtClean="0">
                <a:latin typeface="Comic Sans MS" pitchFamily="66" charset="0"/>
              </a:rPr>
              <a:t>saccule</a:t>
            </a:r>
            <a:r>
              <a:rPr lang="en-US" dirty="0" smtClean="0">
                <a:latin typeface="Comic Sans MS" pitchFamily="66" charset="0"/>
              </a:rPr>
              <a:t> are parts of the balancing apparatus (membranous labyrinth) located within the vestibule of the bony labyrinth (small oval chamber).</a:t>
            </a:r>
            <a:endParaRPr lang="en-US" baseline="30000" dirty="0" smtClean="0">
              <a:latin typeface="Comic Sans MS" pitchFamily="66" charset="0"/>
            </a:endParaRPr>
          </a:p>
          <a:p>
            <a:pPr algn="l" rtl="0"/>
            <a:r>
              <a:rPr lang="en-US" dirty="0" smtClean="0">
                <a:latin typeface="Comic Sans MS" pitchFamily="66" charset="0"/>
              </a:rPr>
              <a:t>These use small stones and a viscous fluid to stimulate hair cells to detect motion and orientation. </a:t>
            </a:r>
          </a:p>
          <a:p>
            <a:pPr algn="l" rtl="0"/>
            <a:r>
              <a:rPr lang="en-US" u="sng" dirty="0" smtClean="0">
                <a:latin typeface="Comic Sans MS" pitchFamily="66" charset="0"/>
              </a:rPr>
              <a:t>The utricle detects linear accelerations and head tilts in the horizontal plane</a:t>
            </a:r>
            <a:r>
              <a:rPr lang="en-US" u="sng" dirty="0" smtClean="0"/>
              <a:t>.</a:t>
            </a:r>
            <a:endParaRPr lang="ar-SA" u="sng" dirty="0"/>
          </a:p>
        </p:txBody>
      </p:sp>
      <p:pic>
        <p:nvPicPr>
          <p:cNvPr id="1026" name="Picture 2" descr="F:\L 8 Postural Reflexe4s 20.8.204\New Picture.bmp"/>
          <p:cNvPicPr>
            <a:picLocks noGrp="1" noChangeAspect="1" noChangeArrowheads="1"/>
          </p:cNvPicPr>
          <p:nvPr>
            <p:ph sz="half" idx="2"/>
          </p:nvPr>
        </p:nvPicPr>
        <p:blipFill>
          <a:blip r:embed="rId2" cstate="print"/>
          <a:srcRect/>
          <a:stretch>
            <a:fillRect/>
          </a:stretch>
        </p:blipFill>
        <p:spPr bwMode="auto">
          <a:xfrm>
            <a:off x="4602287" y="0"/>
            <a:ext cx="4541713" cy="45417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260648"/>
            <a:ext cx="8507288" cy="5865515"/>
          </a:xfrm>
        </p:spPr>
        <p:txBody>
          <a:bodyPr>
            <a:normAutofit/>
          </a:bodyPr>
          <a:lstStyle/>
          <a:p>
            <a:pPr algn="l" rtl="0"/>
            <a:r>
              <a:rPr lang="en-US" sz="2400" dirty="0" smtClean="0">
                <a:latin typeface="Comic Sans MS" pitchFamily="66" charset="0"/>
              </a:rPr>
              <a:t>The </a:t>
            </a:r>
            <a:r>
              <a:rPr lang="en-US" sz="2400" u="sng" dirty="0" smtClean="0">
                <a:latin typeface="Comic Sans MS" pitchFamily="66" charset="0"/>
              </a:rPr>
              <a:t>Utricle</a:t>
            </a:r>
            <a:r>
              <a:rPr lang="en-US" sz="2400" dirty="0" smtClean="0">
                <a:latin typeface="Comic Sans MS" pitchFamily="66" charset="0"/>
              </a:rPr>
              <a:t> </a:t>
            </a:r>
            <a:r>
              <a:rPr lang="en-US" sz="2400" dirty="0" smtClean="0">
                <a:latin typeface="Comic Sans MS" pitchFamily="66" charset="0"/>
              </a:rPr>
              <a:t>responds to movements of the head in the horizontal plane, such as sideways head tilts and rapid lateral displacements, </a:t>
            </a:r>
            <a:endParaRPr lang="en-US" sz="2400" dirty="0" smtClean="0">
              <a:latin typeface="Comic Sans MS" pitchFamily="66" charset="0"/>
            </a:endParaRPr>
          </a:p>
          <a:p>
            <a:pPr algn="l" rtl="0"/>
            <a:r>
              <a:rPr lang="en-US" sz="2400" dirty="0" smtClean="0">
                <a:latin typeface="Comic Sans MS" pitchFamily="66" charset="0"/>
              </a:rPr>
              <a:t>whereas </a:t>
            </a:r>
            <a:r>
              <a:rPr lang="en-US" sz="2400" dirty="0" smtClean="0">
                <a:latin typeface="Comic Sans MS" pitchFamily="66" charset="0"/>
              </a:rPr>
              <a:t>the </a:t>
            </a:r>
            <a:r>
              <a:rPr lang="en-US" sz="2400" dirty="0" err="1" smtClean="0">
                <a:latin typeface="Comic Sans MS" pitchFamily="66" charset="0"/>
              </a:rPr>
              <a:t>Saccule</a:t>
            </a:r>
            <a:r>
              <a:rPr lang="en-US" sz="2400" dirty="0" smtClean="0">
                <a:latin typeface="Comic Sans MS" pitchFamily="66" charset="0"/>
              </a:rPr>
              <a:t> responds </a:t>
            </a:r>
            <a:r>
              <a:rPr lang="en-US" sz="2400" dirty="0" smtClean="0">
                <a:latin typeface="Comic Sans MS" pitchFamily="66" charset="0"/>
              </a:rPr>
              <a:t>to movements in the vertical plane </a:t>
            </a:r>
            <a:r>
              <a:rPr lang="en-US" sz="2400" dirty="0" smtClean="0">
                <a:latin typeface="Comic Sans MS" pitchFamily="66" charset="0"/>
                <a:sym typeface="Wingdings" pitchFamily="2" charset="2"/>
              </a:rPr>
              <a:t></a:t>
            </a:r>
          </a:p>
          <a:p>
            <a:pPr algn="l" rtl="0"/>
            <a:r>
              <a:rPr lang="en-US" sz="2400" dirty="0" smtClean="0">
                <a:latin typeface="Comic Sans MS" pitchFamily="66" charset="0"/>
              </a:rPr>
              <a:t>(1) up-down , and </a:t>
            </a:r>
          </a:p>
          <a:p>
            <a:pPr algn="l" rtl="0"/>
            <a:r>
              <a:rPr lang="en-US" sz="2400" dirty="0" smtClean="0">
                <a:latin typeface="Comic Sans MS" pitchFamily="66" charset="0"/>
              </a:rPr>
              <a:t>(2) forward-backward </a:t>
            </a:r>
            <a:r>
              <a:rPr lang="en-US" sz="2400" dirty="0" smtClean="0">
                <a:latin typeface="Comic Sans MS" pitchFamily="66" charset="0"/>
              </a:rPr>
              <a:t>movements in the </a:t>
            </a:r>
            <a:r>
              <a:rPr lang="en-US" sz="2400" dirty="0" err="1" smtClean="0">
                <a:latin typeface="Comic Sans MS" pitchFamily="66" charset="0"/>
              </a:rPr>
              <a:t>sagittal</a:t>
            </a:r>
            <a:r>
              <a:rPr lang="en-US" sz="2400" dirty="0" smtClean="0">
                <a:latin typeface="Comic Sans MS" pitchFamily="66" charset="0"/>
              </a:rPr>
              <a:t> </a:t>
            </a:r>
            <a:r>
              <a:rPr lang="en-US" sz="2400" dirty="0" smtClean="0">
                <a:latin typeface="Comic Sans MS" pitchFamily="66" charset="0"/>
              </a:rPr>
              <a:t>plane</a:t>
            </a:r>
            <a:endParaRPr lang="en-US" sz="2400" dirty="0" smtClean="0">
              <a:latin typeface="Comic Sans MS" pitchFamily="66" charset="0"/>
            </a:endParaRPr>
          </a:p>
          <a:p>
            <a:pPr algn="l" rtl="0"/>
            <a:r>
              <a:rPr lang="en-US" sz="2400" dirty="0" smtClean="0">
                <a:latin typeface="Comic Sans MS" pitchFamily="66" charset="0"/>
              </a:rPr>
              <a:t>Note that the </a:t>
            </a:r>
            <a:r>
              <a:rPr lang="en-US" sz="2400" dirty="0" err="1" smtClean="0">
                <a:latin typeface="Comic Sans MS" pitchFamily="66" charset="0"/>
              </a:rPr>
              <a:t>saccular</a:t>
            </a:r>
            <a:r>
              <a:rPr lang="en-US" sz="2400" dirty="0" smtClean="0">
                <a:latin typeface="Comic Sans MS" pitchFamily="66" charset="0"/>
              </a:rPr>
              <a:t> and </a:t>
            </a:r>
            <a:r>
              <a:rPr lang="en-US" sz="2400" dirty="0" err="1" smtClean="0">
                <a:latin typeface="Comic Sans MS" pitchFamily="66" charset="0"/>
              </a:rPr>
              <a:t>utricular</a:t>
            </a:r>
            <a:r>
              <a:rPr lang="en-US" sz="2400" dirty="0" smtClean="0">
                <a:latin typeface="Comic Sans MS" pitchFamily="66" charset="0"/>
              </a:rPr>
              <a:t> maculae on one side of the head are mirror images of those on the other side. Thus, a tilt of the head to one side has opposite effects on corresponding hair cells of the two </a:t>
            </a:r>
            <a:r>
              <a:rPr lang="en-US" sz="2400" dirty="0" err="1" smtClean="0">
                <a:latin typeface="Comic Sans MS" pitchFamily="66" charset="0"/>
              </a:rPr>
              <a:t>utricular</a:t>
            </a:r>
            <a:r>
              <a:rPr lang="en-US" sz="2400" dirty="0" smtClean="0">
                <a:latin typeface="Comic Sans MS" pitchFamily="66" charset="0"/>
              </a:rPr>
              <a:t> maculae.</a:t>
            </a:r>
            <a:endParaRPr lang="ar-SA"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51520" y="228600"/>
            <a:ext cx="8892480" cy="6400800"/>
          </a:xfrm>
        </p:spPr>
        <p:txBody>
          <a:bodyPr/>
          <a:lstStyle/>
          <a:p>
            <a:pPr algn="l" rtl="0"/>
            <a:r>
              <a:rPr lang="en-US" sz="2400" u="sng" dirty="0" smtClean="0">
                <a:solidFill>
                  <a:schemeClr val="tx1">
                    <a:lumMod val="95000"/>
                    <a:lumOff val="5000"/>
                  </a:schemeClr>
                </a:solidFill>
                <a:latin typeface="Comic Sans MS" pitchFamily="66" charset="0"/>
              </a:rPr>
              <a:t>Lower </a:t>
            </a:r>
            <a:r>
              <a:rPr lang="en-US" sz="2400" u="sng" dirty="0" err="1" smtClean="0">
                <a:solidFill>
                  <a:schemeClr val="tx1">
                    <a:lumMod val="95000"/>
                    <a:lumOff val="5000"/>
                  </a:schemeClr>
                </a:solidFill>
                <a:latin typeface="Comic Sans MS" pitchFamily="66" charset="0"/>
              </a:rPr>
              <a:t>decerebration</a:t>
            </a:r>
            <a:r>
              <a:rPr lang="en-US" sz="2400" u="sng" dirty="0" smtClean="0">
                <a:solidFill>
                  <a:schemeClr val="tx1">
                    <a:lumMod val="95000"/>
                    <a:lumOff val="5000"/>
                  </a:schemeClr>
                </a:solidFill>
                <a:latin typeface="Comic Sans MS" pitchFamily="66" charset="0"/>
              </a:rPr>
              <a:t> removes everything above the Medulla </a:t>
            </a:r>
            <a:r>
              <a:rPr lang="en-US" sz="2400" u="sng" dirty="0" smtClean="0">
                <a:solidFill>
                  <a:schemeClr val="tx1">
                    <a:lumMod val="95000"/>
                    <a:lumOff val="5000"/>
                  </a:schemeClr>
                </a:solidFill>
                <a:latin typeface="Comic Sans MS" pitchFamily="66" charset="0"/>
                <a:sym typeface="Wingdings" pitchFamily="2" charset="2"/>
              </a:rPr>
              <a:t></a:t>
            </a:r>
            <a:r>
              <a:rPr lang="en-US" sz="2400" u="sng" dirty="0" err="1" smtClean="0">
                <a:solidFill>
                  <a:schemeClr val="tx1">
                    <a:lumMod val="95000"/>
                    <a:lumOff val="5000"/>
                  </a:schemeClr>
                </a:solidFill>
                <a:latin typeface="Comic Sans MS" pitchFamily="66" charset="0"/>
                <a:sym typeface="Wingdings" pitchFamily="2" charset="2"/>
              </a:rPr>
              <a:t>Bulbospinal</a:t>
            </a:r>
            <a:r>
              <a:rPr lang="en-US" sz="2400" u="sng" dirty="0" smtClean="0">
                <a:solidFill>
                  <a:schemeClr val="tx1">
                    <a:lumMod val="95000"/>
                    <a:lumOff val="5000"/>
                  </a:schemeClr>
                </a:solidFill>
                <a:latin typeface="Comic Sans MS" pitchFamily="66" charset="0"/>
                <a:sym typeface="Wingdings" pitchFamily="2" charset="2"/>
              </a:rPr>
              <a:t> Animal</a:t>
            </a:r>
          </a:p>
          <a:p>
            <a:pPr algn="l" rtl="0"/>
            <a:r>
              <a:rPr lang="en-US" sz="2400" u="sng" dirty="0" smtClean="0">
                <a:solidFill>
                  <a:schemeClr val="tx1">
                    <a:lumMod val="95000"/>
                    <a:lumOff val="5000"/>
                  </a:schemeClr>
                </a:solidFill>
                <a:latin typeface="Comic Sans MS" pitchFamily="66" charset="0"/>
              </a:rPr>
              <a:t>results in a n animal with Functional Medulla &amp;Spinal Cord "</a:t>
            </a:r>
            <a:r>
              <a:rPr lang="en-US" sz="2400" u="sng" dirty="0" err="1" smtClean="0">
                <a:solidFill>
                  <a:schemeClr val="tx1">
                    <a:lumMod val="95000"/>
                    <a:lumOff val="5000"/>
                  </a:schemeClr>
                </a:solidFill>
                <a:latin typeface="Comic Sans MS" pitchFamily="66" charset="0"/>
              </a:rPr>
              <a:t>Bulbospinal</a:t>
            </a:r>
            <a:r>
              <a:rPr lang="en-US" sz="2400" u="sng" dirty="0" smtClean="0">
                <a:solidFill>
                  <a:schemeClr val="tx1">
                    <a:lumMod val="95000"/>
                    <a:lumOff val="5000"/>
                  </a:schemeClr>
                </a:solidFill>
                <a:latin typeface="Comic Sans MS" pitchFamily="66" charset="0"/>
              </a:rPr>
              <a:t>" animal</a:t>
            </a:r>
            <a:r>
              <a:rPr lang="en-US" sz="2400" dirty="0" smtClean="0">
                <a:solidFill>
                  <a:schemeClr val="tx1">
                    <a:lumMod val="95000"/>
                    <a:lumOff val="5000"/>
                  </a:schemeClr>
                </a:solidFill>
                <a:latin typeface="Comic Sans MS" pitchFamily="66" charset="0"/>
              </a:rPr>
              <a:t>: Result </a:t>
            </a:r>
            <a:r>
              <a:rPr lang="en-US" sz="2400" dirty="0" smtClean="0">
                <a:solidFill>
                  <a:schemeClr val="tx1">
                    <a:lumMod val="95000"/>
                    <a:lumOff val="5000"/>
                  </a:schemeClr>
                </a:solidFill>
                <a:latin typeface="Comic Sans MS" pitchFamily="66" charset="0"/>
                <a:sym typeface="Wingdings" pitchFamily="2" charset="2"/>
              </a:rPr>
              <a:t> </a:t>
            </a:r>
            <a:endParaRPr lang="en-US" sz="2400" dirty="0" smtClean="0">
              <a:solidFill>
                <a:schemeClr val="tx1">
                  <a:lumMod val="95000"/>
                  <a:lumOff val="5000"/>
                </a:schemeClr>
              </a:solidFill>
              <a:latin typeface="Comic Sans MS" pitchFamily="66" charset="0"/>
            </a:endParaRPr>
          </a:p>
          <a:p>
            <a:pPr algn="l" rtl="0"/>
            <a:r>
              <a:rPr lang="en-US" sz="2400" dirty="0" smtClean="0">
                <a:solidFill>
                  <a:schemeClr val="tx1">
                    <a:lumMod val="95000"/>
                    <a:lumOff val="5000"/>
                  </a:schemeClr>
                </a:solidFill>
                <a:latin typeface="Comic Sans MS" pitchFamily="66" charset="0"/>
              </a:rPr>
              <a:t>(1) reflexes that are integrated in the Cortex &amp; Midbrain are abolished, whereas</a:t>
            </a:r>
          </a:p>
          <a:p>
            <a:pPr algn="l" rtl="0"/>
            <a:r>
              <a:rPr lang="en-US" sz="2400" dirty="0" smtClean="0">
                <a:solidFill>
                  <a:schemeClr val="tx1">
                    <a:lumMod val="95000"/>
                    <a:lumOff val="5000"/>
                  </a:schemeClr>
                </a:solidFill>
                <a:latin typeface="Comic Sans MS" pitchFamily="66" charset="0"/>
              </a:rPr>
              <a:t>(2)  Reflexes that are which are integrated within the </a:t>
            </a:r>
            <a:r>
              <a:rPr lang="en-US" sz="2400" dirty="0" err="1" smtClean="0">
                <a:solidFill>
                  <a:schemeClr val="tx1">
                    <a:lumMod val="95000"/>
                    <a:lumOff val="5000"/>
                  </a:schemeClr>
                </a:solidFill>
                <a:latin typeface="Comic Sans MS" pitchFamily="66" charset="0"/>
              </a:rPr>
              <a:t>Mdedulla</a:t>
            </a:r>
            <a:r>
              <a:rPr lang="en-US" sz="2400" dirty="0" smtClean="0">
                <a:solidFill>
                  <a:schemeClr val="tx1">
                    <a:lumMod val="95000"/>
                    <a:lumOff val="5000"/>
                  </a:schemeClr>
                </a:solidFill>
                <a:latin typeface="Comic Sans MS" pitchFamily="66" charset="0"/>
              </a:rPr>
              <a:t> &amp; Spinal Cord and medulla are intact/functional, </a:t>
            </a:r>
          </a:p>
          <a:p>
            <a:pPr algn="l" rtl="0"/>
            <a:r>
              <a:rPr lang="en-US" sz="2400" dirty="0" smtClean="0">
                <a:solidFill>
                  <a:schemeClr val="tx1">
                    <a:lumMod val="95000"/>
                    <a:lumOff val="5000"/>
                  </a:schemeClr>
                </a:solidFill>
                <a:latin typeface="Comic Sans MS" pitchFamily="66" charset="0"/>
              </a:rPr>
              <a:t>There is </a:t>
            </a:r>
            <a:r>
              <a:rPr lang="en-US" sz="2400" dirty="0" err="1" smtClean="0">
                <a:solidFill>
                  <a:schemeClr val="tx1">
                    <a:lumMod val="95000"/>
                    <a:lumOff val="5000"/>
                  </a:schemeClr>
                </a:solidFill>
                <a:latin typeface="Comic Sans MS" pitchFamily="66" charset="0"/>
              </a:rPr>
              <a:t>accentuationj</a:t>
            </a:r>
            <a:r>
              <a:rPr lang="en-US" sz="2400" dirty="0" smtClean="0">
                <a:solidFill>
                  <a:schemeClr val="tx1">
                    <a:lumMod val="95000"/>
                    <a:lumOff val="5000"/>
                  </a:schemeClr>
                </a:solidFill>
                <a:latin typeface="Comic Sans MS" pitchFamily="66" charset="0"/>
              </a:rPr>
              <a:t> ( increase) in the tonic labyrinthine reflexes, ( absence of inhibitory descending impulses , similar to UMNL) ( whose receptors are </a:t>
            </a:r>
            <a:r>
              <a:rPr lang="en-US" sz="2400" dirty="0" err="1" smtClean="0">
                <a:solidFill>
                  <a:schemeClr val="tx1">
                    <a:lumMod val="95000"/>
                    <a:lumOff val="5000"/>
                  </a:schemeClr>
                </a:solidFill>
                <a:latin typeface="Comic Sans MS" pitchFamily="66" charset="0"/>
              </a:rPr>
              <a:t>Otolithic</a:t>
            </a:r>
            <a:r>
              <a:rPr lang="en-US" sz="2400" dirty="0" smtClean="0">
                <a:solidFill>
                  <a:schemeClr val="tx1">
                    <a:lumMod val="95000"/>
                    <a:lumOff val="5000"/>
                  </a:schemeClr>
                </a:solidFill>
                <a:latin typeface="Comic Sans MS" pitchFamily="66" charset="0"/>
              </a:rPr>
              <a:t> Organs ) and integration in the Vestibular Nuclei in the Medulla , which is still intact.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3" end="3"/>
                                            </p:txEl>
                                          </p:spTgt>
                                        </p:tgtEl>
                                        <p:attrNameLst>
                                          <p:attrName>style.visibility</p:attrName>
                                        </p:attrNameLst>
                                      </p:cBhvr>
                                      <p:to>
                                        <p:strVal val="visible"/>
                                      </p:to>
                                    </p:set>
                                    <p:anim calcmode="lin" valueType="num">
                                      <p:cBhvr additive="base">
                                        <p:cTn id="7"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xEl>
                                              <p:pRg st="4" end="4"/>
                                            </p:txEl>
                                          </p:spTgt>
                                        </p:tgtEl>
                                        <p:attrNameLst>
                                          <p:attrName>style.visibility</p:attrName>
                                        </p:attrNameLst>
                                      </p:cBhvr>
                                      <p:to>
                                        <p:strVal val="visible"/>
                                      </p:to>
                                    </p:set>
                                    <p:anim calcmode="lin" valueType="num">
                                      <p:cBhvr additive="base">
                                        <p:cTn id="13"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51520" y="228600"/>
            <a:ext cx="8892480" cy="6400800"/>
          </a:xfrm>
        </p:spPr>
        <p:txBody>
          <a:bodyPr/>
          <a:lstStyle/>
          <a:p>
            <a:pPr algn="l" rtl="0"/>
            <a:r>
              <a:rPr lang="en-US" sz="2400" dirty="0" smtClean="0">
                <a:solidFill>
                  <a:schemeClr val="tx1">
                    <a:lumMod val="95000"/>
                    <a:lumOff val="5000"/>
                  </a:schemeClr>
                </a:solidFill>
                <a:latin typeface="Comic Sans MS" pitchFamily="66" charset="0"/>
              </a:rPr>
              <a:t>the </a:t>
            </a:r>
            <a:r>
              <a:rPr lang="en-US" sz="2400" dirty="0" err="1" smtClean="0">
                <a:solidFill>
                  <a:schemeClr val="tx1">
                    <a:lumMod val="95000"/>
                    <a:lumOff val="5000"/>
                  </a:schemeClr>
                </a:solidFill>
                <a:latin typeface="Comic Sans MS" pitchFamily="66" charset="0"/>
              </a:rPr>
              <a:t>otolithic</a:t>
            </a:r>
            <a:r>
              <a:rPr lang="en-US" sz="2400" dirty="0" smtClean="0">
                <a:solidFill>
                  <a:schemeClr val="tx1">
                    <a:lumMod val="95000"/>
                    <a:lumOff val="5000"/>
                  </a:schemeClr>
                </a:solidFill>
                <a:latin typeface="Comic Sans MS" pitchFamily="66" charset="0"/>
              </a:rPr>
              <a:t> organs mediates input about the gravitational force exerted on the body and the labyrinthine reflex acts on the extensor muscles in order to resist this gravitational force and maintain upright posture . </a:t>
            </a:r>
          </a:p>
          <a:p>
            <a:pPr algn="l" rtl="0"/>
            <a:r>
              <a:rPr lang="en-US" sz="2400" dirty="0" smtClean="0">
                <a:solidFill>
                  <a:schemeClr val="tx1">
                    <a:lumMod val="95000"/>
                    <a:lumOff val="5000"/>
                  </a:schemeClr>
                </a:solidFill>
                <a:latin typeface="Comic Sans MS" pitchFamily="66" charset="0"/>
              </a:rPr>
              <a:t>In  a </a:t>
            </a:r>
            <a:r>
              <a:rPr lang="en-US" sz="2400" dirty="0" err="1" smtClean="0">
                <a:solidFill>
                  <a:schemeClr val="tx1">
                    <a:lumMod val="95000"/>
                    <a:lumOff val="5000"/>
                  </a:schemeClr>
                </a:solidFill>
                <a:latin typeface="Comic Sans MS" pitchFamily="66" charset="0"/>
              </a:rPr>
              <a:t>Decerebrate</a:t>
            </a:r>
            <a:r>
              <a:rPr lang="en-US" sz="2400" dirty="0" smtClean="0">
                <a:solidFill>
                  <a:schemeClr val="tx1">
                    <a:lumMod val="95000"/>
                    <a:lumOff val="5000"/>
                  </a:schemeClr>
                </a:solidFill>
                <a:latin typeface="Comic Sans MS" pitchFamily="66" charset="0"/>
              </a:rPr>
              <a:t> animal , in which the influences of </a:t>
            </a:r>
          </a:p>
          <a:p>
            <a:pPr algn="l" rtl="0"/>
            <a:r>
              <a:rPr lang="en-US" sz="2400" dirty="0" smtClean="0">
                <a:solidFill>
                  <a:schemeClr val="tx1">
                    <a:lumMod val="95000"/>
                    <a:lumOff val="5000"/>
                  </a:schemeClr>
                </a:solidFill>
                <a:latin typeface="Comic Sans MS" pitchFamily="66" charset="0"/>
              </a:rPr>
              <a:t>(1) the cortical areas , inhibitory, ; </a:t>
            </a:r>
          </a:p>
          <a:p>
            <a:pPr algn="l" rtl="0"/>
            <a:r>
              <a:rPr lang="en-US" sz="2400" dirty="0" smtClean="0">
                <a:solidFill>
                  <a:schemeClr val="tx1">
                    <a:lumMod val="95000"/>
                    <a:lumOff val="5000"/>
                  </a:schemeClr>
                </a:solidFill>
                <a:latin typeface="Comic Sans MS" pitchFamily="66" charset="0"/>
              </a:rPr>
              <a:t>and/or </a:t>
            </a:r>
          </a:p>
          <a:p>
            <a:pPr algn="l" rtl="0"/>
            <a:r>
              <a:rPr lang="en-US" sz="2400" dirty="0" smtClean="0">
                <a:solidFill>
                  <a:schemeClr val="tx1">
                    <a:lumMod val="95000"/>
                    <a:lumOff val="5000"/>
                  </a:schemeClr>
                </a:solidFill>
                <a:latin typeface="Comic Sans MS" pitchFamily="66" charset="0"/>
              </a:rPr>
              <a:t>(2) midbrain centers have been "cut off" /removed from the neural axis, </a:t>
            </a:r>
          </a:p>
          <a:p>
            <a:pPr algn="l" rtl="0"/>
            <a:r>
              <a:rPr lang="en-US" sz="2400" dirty="0" smtClean="0">
                <a:solidFill>
                  <a:schemeClr val="tx1">
                    <a:lumMod val="95000"/>
                    <a:lumOff val="5000"/>
                  </a:schemeClr>
                </a:solidFill>
                <a:latin typeface="Comic Sans MS" pitchFamily="66" charset="0"/>
              </a:rPr>
              <a:t>this reflex ( Labyrinthine Reflex , mediated by Vestibular Nuclei in the Medulla, which are excitatory to muscle tone ) is hyperactive and the animal will maximally extend all four limbs ( like pillars ) . </a:t>
            </a:r>
          </a:p>
          <a:p>
            <a:pPr algn="l" rtl="0"/>
            <a:r>
              <a:rPr lang="en-US" sz="2400" dirty="0" smtClean="0">
                <a:solidFill>
                  <a:schemeClr val="tx1">
                    <a:lumMod val="95000"/>
                    <a:lumOff val="5000"/>
                  </a:schemeClr>
                </a:solidFill>
                <a:latin typeface="Comic Sans MS" pitchFamily="66" charset="0"/>
              </a:rPr>
              <a:t>This phenomenon is known as </a:t>
            </a:r>
            <a:r>
              <a:rPr lang="en-US" sz="2400" u="sng" dirty="0" err="1" smtClean="0">
                <a:solidFill>
                  <a:schemeClr val="tx1">
                    <a:lumMod val="95000"/>
                    <a:lumOff val="5000"/>
                  </a:schemeClr>
                </a:solidFill>
                <a:latin typeface="Comic Sans MS" pitchFamily="66" charset="0"/>
              </a:rPr>
              <a:t>Decerebrate</a:t>
            </a:r>
            <a:r>
              <a:rPr lang="en-US" sz="2400" u="sng" dirty="0" smtClean="0">
                <a:solidFill>
                  <a:schemeClr val="tx1">
                    <a:lumMod val="95000"/>
                    <a:lumOff val="5000"/>
                  </a:schemeClr>
                </a:solidFill>
                <a:latin typeface="Comic Sans MS" pitchFamily="66" charset="0"/>
              </a:rPr>
              <a:t> Rigidity </a:t>
            </a:r>
            <a:r>
              <a:rPr lang="en-US" sz="2400" dirty="0" smtClean="0">
                <a:solidFill>
                  <a:schemeClr val="tx1">
                    <a:lumMod val="95000"/>
                    <a:lumOff val="5000"/>
                  </a:schemeClr>
                </a:solidFill>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 calcmode="lin" valueType="num">
                                      <p:cBhvr additive="base">
                                        <p:cTn id="7"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2">
                                            <p:txEl>
                                              <p:pRg st="2" end="2"/>
                                            </p:txEl>
                                          </p:spTgt>
                                        </p:tgtEl>
                                        <p:attrNameLst>
                                          <p:attrName>style.visibility</p:attrName>
                                        </p:attrNameLst>
                                      </p:cBhvr>
                                      <p:to>
                                        <p:strVal val="visible"/>
                                      </p:to>
                                    </p:set>
                                    <p:anim calcmode="lin" valueType="num">
                                      <p:cBhvr additive="base">
                                        <p:cTn id="11"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2">
                                            <p:txEl>
                                              <p:pRg st="3" end="3"/>
                                            </p:txEl>
                                          </p:spTgt>
                                        </p:tgtEl>
                                        <p:attrNameLst>
                                          <p:attrName>style.visibility</p:attrName>
                                        </p:attrNameLst>
                                      </p:cBhvr>
                                      <p:to>
                                        <p:strVal val="visible"/>
                                      </p:to>
                                    </p:set>
                                    <p:anim calcmode="lin" valueType="num">
                                      <p:cBhvr additive="base">
                                        <p:cTn id="15"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anim calcmode="lin" valueType="num">
                                      <p:cBhvr additive="base">
                                        <p:cTn id="19"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2">
                                            <p:txEl>
                                              <p:pRg st="5" end="5"/>
                                            </p:txEl>
                                          </p:spTgt>
                                        </p:tgtEl>
                                        <p:attrNameLst>
                                          <p:attrName>style.visibility</p:attrName>
                                        </p:attrNameLst>
                                      </p:cBhvr>
                                      <p:to>
                                        <p:strVal val="visible"/>
                                      </p:to>
                                    </p:set>
                                    <p:anim calcmode="lin" valueType="num">
                                      <p:cBhvr additive="base">
                                        <p:cTn id="25" dur="5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anim calcmode="lin" valueType="num">
                                      <p:cBhvr additive="base">
                                        <p:cTn id="31"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304800" y="0"/>
            <a:ext cx="8610600" cy="7162800"/>
          </a:xfrm>
        </p:spPr>
        <p:txBody>
          <a:bodyPr/>
          <a:lstStyle/>
          <a:p>
            <a:pPr algn="l" rtl="0">
              <a:buFont typeface="Wingdings" pitchFamily="2" charset="2"/>
              <a:buChar char="ü"/>
            </a:pPr>
            <a:r>
              <a:rPr lang="en-US" sz="2800" u="sng" dirty="0" smtClean="0">
                <a:latin typeface="Comic Sans MS" pitchFamily="66" charset="0"/>
              </a:rPr>
              <a:t>The </a:t>
            </a:r>
            <a:r>
              <a:rPr lang="en-US" sz="2800" u="sng" dirty="0" err="1" smtClean="0">
                <a:latin typeface="Comic Sans MS" pitchFamily="66" charset="0"/>
              </a:rPr>
              <a:t>Vestibulospinal</a:t>
            </a:r>
            <a:r>
              <a:rPr lang="en-US" sz="2800" u="sng" dirty="0" smtClean="0">
                <a:latin typeface="Comic Sans MS" pitchFamily="66" charset="0"/>
              </a:rPr>
              <a:t> Reflex , VSR ( Receptor in Vestibular Apparatus ) , example </a:t>
            </a:r>
            <a:r>
              <a:rPr lang="en-US" sz="2800" u="sng" dirty="0" smtClean="0">
                <a:latin typeface="Comic Sans MS" pitchFamily="66" charset="0"/>
                <a:sym typeface="Wingdings" pitchFamily="2" charset="2"/>
              </a:rPr>
              <a:t> The </a:t>
            </a:r>
            <a:r>
              <a:rPr lang="en-US" sz="2800" u="sng" dirty="0" err="1" smtClean="0">
                <a:latin typeface="Comic Sans MS" pitchFamily="66" charset="0"/>
                <a:sym typeface="Wingdings" pitchFamily="2" charset="2"/>
              </a:rPr>
              <a:t>Labyrinthinre</a:t>
            </a:r>
            <a:r>
              <a:rPr lang="en-US" sz="2800" u="sng" dirty="0" smtClean="0">
                <a:latin typeface="Comic Sans MS" pitchFamily="66" charset="0"/>
                <a:sym typeface="Wingdings" pitchFamily="2" charset="2"/>
              </a:rPr>
              <a:t> Righting Reflex : </a:t>
            </a:r>
          </a:p>
          <a:p>
            <a:pPr algn="l" rtl="0">
              <a:buFont typeface="Wingdings" pitchFamily="2" charset="2"/>
              <a:buChar char="ü"/>
            </a:pPr>
            <a:r>
              <a:rPr lang="en-US" sz="2800" dirty="0" smtClean="0">
                <a:latin typeface="Comic Sans MS" pitchFamily="66" charset="0"/>
              </a:rPr>
              <a:t>1. When the head is tilted (rolled) to one side, both the canals and </a:t>
            </a:r>
            <a:r>
              <a:rPr lang="en-US" sz="2800" dirty="0" err="1" smtClean="0">
                <a:latin typeface="Comic Sans MS" pitchFamily="66" charset="0"/>
              </a:rPr>
              <a:t>otoliths</a:t>
            </a:r>
            <a:r>
              <a:rPr lang="en-US" sz="2800" dirty="0" smtClean="0">
                <a:latin typeface="Comic Sans MS" pitchFamily="66" charset="0"/>
              </a:rPr>
              <a:t> are stimulated. </a:t>
            </a:r>
          </a:p>
          <a:p>
            <a:pPr algn="l" rtl="0" eaLnBrk="1" hangingPunct="1"/>
            <a:r>
              <a:rPr lang="en-US" sz="2800" dirty="0" smtClean="0">
                <a:latin typeface="Comic Sans MS" pitchFamily="66" charset="0"/>
              </a:rPr>
              <a:t>2. The vestibular nerve and vestibular nucleus are activated. </a:t>
            </a:r>
          </a:p>
          <a:p>
            <a:pPr algn="l" rtl="0" eaLnBrk="1" hangingPunct="1"/>
            <a:r>
              <a:rPr lang="en-US" sz="2800" dirty="0" smtClean="0">
                <a:latin typeface="Comic Sans MS" pitchFamily="66" charset="0"/>
              </a:rPr>
              <a:t>3. Impulses are transmitted via the lateral and medial </a:t>
            </a:r>
            <a:r>
              <a:rPr lang="en-US" sz="2800" dirty="0" err="1" smtClean="0">
                <a:latin typeface="Comic Sans MS" pitchFamily="66" charset="0"/>
              </a:rPr>
              <a:t>vestibulospinal</a:t>
            </a:r>
            <a:r>
              <a:rPr lang="en-US" sz="2800" dirty="0" smtClean="0">
                <a:latin typeface="Comic Sans MS" pitchFamily="66" charset="0"/>
              </a:rPr>
              <a:t> tracts to the spinal cord.</a:t>
            </a:r>
          </a:p>
          <a:p>
            <a:pPr algn="l" rtl="0" eaLnBrk="1" hangingPunct="1"/>
            <a:r>
              <a:rPr lang="en-US" sz="2800" dirty="0" smtClean="0">
                <a:latin typeface="Comic Sans MS" pitchFamily="66" charset="0"/>
              </a:rPr>
              <a:t>4. Extensor activity is induced on the side to which the head is inclined, and flexor activity is induced on the opposite side.</a:t>
            </a:r>
          </a:p>
          <a:p>
            <a:pPr algn="l" rtl="0">
              <a:buFont typeface="Wingdings" pitchFamily="2" charset="2"/>
              <a:buChar char="ü"/>
            </a:pPr>
            <a:endParaRPr lang="en-US" sz="2000" dirty="0" smtClean="0">
              <a:latin typeface="Comic Sans MS" pitchFamily="66" charset="0"/>
            </a:endParaRPr>
          </a:p>
          <a:p>
            <a:pPr algn="l" rtl="0">
              <a:buFont typeface="Wingdings" pitchFamily="2" charset="2"/>
              <a:buChar char="ü"/>
            </a:pPr>
            <a:endParaRPr lang="ar-SA"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346050"/>
          </a:xfrm>
        </p:spPr>
        <p:txBody>
          <a:bodyPr>
            <a:normAutofit fontScale="90000"/>
          </a:bodyPr>
          <a:lstStyle/>
          <a:p>
            <a:r>
              <a:rPr lang="en-US" sz="2800" dirty="0" err="1" smtClean="0">
                <a:latin typeface="Comic Sans MS" pitchFamily="66" charset="0"/>
              </a:rPr>
              <a:t>Decerebrate</a:t>
            </a:r>
            <a:r>
              <a:rPr lang="en-US" sz="2800" dirty="0" smtClean="0">
                <a:latin typeface="Comic Sans MS" pitchFamily="66" charset="0"/>
              </a:rPr>
              <a:t> Rigidity</a:t>
            </a:r>
            <a:endParaRPr lang="ar-SA" sz="2800" dirty="0">
              <a:latin typeface="Comic Sans MS" pitchFamily="66" charset="0"/>
            </a:endParaRPr>
          </a:p>
        </p:txBody>
      </p:sp>
      <p:pic>
        <p:nvPicPr>
          <p:cNvPr id="3074" name="Picture 2" descr="C:\Users\USER\Desktop\New Picture.png"/>
          <p:cNvPicPr>
            <a:picLocks noGrp="1" noChangeAspect="1" noChangeArrowheads="1"/>
          </p:cNvPicPr>
          <p:nvPr>
            <p:ph sz="half" idx="1"/>
          </p:nvPr>
        </p:nvPicPr>
        <p:blipFill>
          <a:blip r:embed="rId2" cstate="print"/>
          <a:stretch>
            <a:fillRect/>
          </a:stretch>
        </p:blipFill>
        <p:spPr bwMode="auto">
          <a:xfrm>
            <a:off x="4932040" y="1556792"/>
            <a:ext cx="4038600" cy="1507606"/>
          </a:xfrm>
          <a:prstGeom prst="rect">
            <a:avLst/>
          </a:prstGeom>
          <a:noFill/>
        </p:spPr>
      </p:pic>
      <p:sp>
        <p:nvSpPr>
          <p:cNvPr id="7" name="Content Placeholder 6"/>
          <p:cNvSpPr>
            <a:spLocks noGrp="1"/>
          </p:cNvSpPr>
          <p:nvPr>
            <p:ph sz="half" idx="2"/>
          </p:nvPr>
        </p:nvSpPr>
        <p:spPr>
          <a:xfrm>
            <a:off x="323528" y="764704"/>
            <a:ext cx="4680520" cy="6093296"/>
          </a:xfrm>
        </p:spPr>
        <p:txBody>
          <a:bodyPr>
            <a:normAutofit fontScale="47500" lnSpcReduction="20000"/>
          </a:bodyPr>
          <a:lstStyle/>
          <a:p>
            <a:pPr algn="l" rtl="0">
              <a:buFont typeface="Wingdings" pitchFamily="2" charset="2"/>
              <a:buChar char="ü"/>
              <a:defRPr/>
            </a:pPr>
            <a:r>
              <a:rPr lang="en-US" sz="4200" dirty="0" smtClean="0">
                <a:solidFill>
                  <a:schemeClr val="tx1">
                    <a:lumMod val="95000"/>
                    <a:lumOff val="5000"/>
                  </a:schemeClr>
                </a:solidFill>
                <a:latin typeface="Comic Sans MS" pitchFamily="66" charset="0"/>
              </a:rPr>
              <a:t>Site of lesion </a:t>
            </a:r>
            <a:r>
              <a:rPr lang="en-US" sz="4200" dirty="0" smtClean="0">
                <a:solidFill>
                  <a:schemeClr val="tx1">
                    <a:lumMod val="95000"/>
                    <a:lumOff val="5000"/>
                  </a:schemeClr>
                </a:solidFill>
                <a:latin typeface="Comic Sans MS" pitchFamily="66" charset="0"/>
                <a:sym typeface="Wingdings" pitchFamily="2" charset="2"/>
              </a:rPr>
              <a:t> between the superior and inferior </a:t>
            </a:r>
            <a:r>
              <a:rPr lang="en-US" sz="4200" dirty="0" err="1" smtClean="0">
                <a:solidFill>
                  <a:schemeClr val="tx1">
                    <a:lumMod val="95000"/>
                    <a:lumOff val="5000"/>
                  </a:schemeClr>
                </a:solidFill>
                <a:latin typeface="Comic Sans MS" pitchFamily="66" charset="0"/>
                <a:sym typeface="Wingdings" pitchFamily="2" charset="2"/>
              </a:rPr>
              <a:t>colliculi</a:t>
            </a:r>
            <a:r>
              <a:rPr lang="en-US" sz="4200" dirty="0" smtClean="0">
                <a:solidFill>
                  <a:schemeClr val="tx1">
                    <a:lumMod val="95000"/>
                    <a:lumOff val="5000"/>
                  </a:schemeClr>
                </a:solidFill>
                <a:latin typeface="Comic Sans MS" pitchFamily="66" charset="0"/>
                <a:sym typeface="Wingdings" pitchFamily="2" charset="2"/>
              </a:rPr>
              <a:t> of the midbrain , lesion below Red Nucleus ,  resulting in</a:t>
            </a:r>
          </a:p>
          <a:p>
            <a:pPr algn="l" rtl="0">
              <a:buFont typeface="Wingdings" pitchFamily="2" charset="2"/>
              <a:buChar char="ü"/>
              <a:defRPr/>
            </a:pPr>
            <a:r>
              <a:rPr lang="en-US" sz="4200" dirty="0" smtClean="0">
                <a:solidFill>
                  <a:schemeClr val="tx1">
                    <a:lumMod val="95000"/>
                    <a:lumOff val="5000"/>
                  </a:schemeClr>
                </a:solidFill>
                <a:latin typeface="Comic Sans MS" pitchFamily="66" charset="0"/>
                <a:cs typeface="Arial" pitchFamily="34" charset="0"/>
              </a:rPr>
              <a:t>extensive extensor posture of all </a:t>
            </a:r>
            <a:r>
              <a:rPr lang="en-US" sz="4200" dirty="0" err="1" smtClean="0">
                <a:solidFill>
                  <a:schemeClr val="tx1">
                    <a:lumMod val="95000"/>
                    <a:lumOff val="5000"/>
                  </a:schemeClr>
                </a:solidFill>
                <a:latin typeface="Comic Sans MS" pitchFamily="66" charset="0"/>
                <a:cs typeface="Arial" pitchFamily="34" charset="0"/>
              </a:rPr>
              <a:t>extremeties</a:t>
            </a:r>
            <a:r>
              <a:rPr lang="en-US" sz="4200" dirty="0" smtClean="0">
                <a:solidFill>
                  <a:schemeClr val="tx1">
                    <a:lumMod val="95000"/>
                    <a:lumOff val="5000"/>
                  </a:schemeClr>
                </a:solidFill>
                <a:latin typeface="Comic Sans MS" pitchFamily="66" charset="0"/>
                <a:cs typeface="Arial" pitchFamily="34" charset="0"/>
              </a:rPr>
              <a:t> </a:t>
            </a:r>
            <a:r>
              <a:rPr lang="en-US" sz="4200" dirty="0" smtClean="0">
                <a:solidFill>
                  <a:schemeClr val="tx1">
                    <a:lumMod val="95000"/>
                    <a:lumOff val="5000"/>
                  </a:schemeClr>
                </a:solidFill>
                <a:latin typeface="Comic Sans MS" pitchFamily="66" charset="0"/>
                <a:cs typeface="Arial" pitchFamily="34" charset="0"/>
                <a:sym typeface="Wingdings" pitchFamily="2" charset="2"/>
              </a:rPr>
              <a:t> Rigidity of all 4 limbs </a:t>
            </a:r>
            <a:endParaRPr lang="en-US" sz="4200" dirty="0" smtClean="0">
              <a:solidFill>
                <a:schemeClr val="tx1">
                  <a:lumMod val="95000"/>
                  <a:lumOff val="5000"/>
                </a:schemeClr>
              </a:solidFill>
              <a:latin typeface="Comic Sans MS" pitchFamily="66" charset="0"/>
              <a:cs typeface="Arial" pitchFamily="34" charset="0"/>
            </a:endParaRPr>
          </a:p>
          <a:p>
            <a:pPr marL="342900" lvl="2" indent="-342900" algn="l" rtl="0">
              <a:buFont typeface="Wingdings" pitchFamily="2" charset="2"/>
              <a:buChar char="ü"/>
              <a:defRPr/>
            </a:pPr>
            <a:r>
              <a:rPr lang="en-US" sz="4200" dirty="0" smtClean="0">
                <a:solidFill>
                  <a:schemeClr val="tx1">
                    <a:lumMod val="95000"/>
                    <a:lumOff val="5000"/>
                  </a:schemeClr>
                </a:solidFill>
                <a:latin typeface="Comic Sans MS" pitchFamily="66" charset="0"/>
                <a:sym typeface="Wingdings" pitchFamily="2" charset="2"/>
              </a:rPr>
              <a:t>All limbs </a:t>
            </a:r>
            <a:r>
              <a:rPr lang="en-US" sz="4200" u="sng" dirty="0" smtClean="0">
                <a:solidFill>
                  <a:schemeClr val="tx1">
                    <a:lumMod val="95000"/>
                    <a:lumOff val="5000"/>
                  </a:schemeClr>
                </a:solidFill>
                <a:latin typeface="Comic Sans MS" pitchFamily="66" charset="0"/>
                <a:sym typeface="Wingdings" pitchFamily="2" charset="2"/>
              </a:rPr>
              <a:t>extended</a:t>
            </a:r>
            <a:r>
              <a:rPr lang="en-US" sz="4200" dirty="0" smtClean="0">
                <a:solidFill>
                  <a:schemeClr val="tx1">
                    <a:lumMod val="95000"/>
                    <a:lumOff val="5000"/>
                  </a:schemeClr>
                </a:solidFill>
                <a:latin typeface="Comic Sans MS" pitchFamily="66" charset="0"/>
                <a:sym typeface="Wingdings" pitchFamily="2" charset="2"/>
              </a:rPr>
              <a:t> </a:t>
            </a:r>
            <a:r>
              <a:rPr lang="en-US" sz="4200" dirty="0" smtClean="0">
                <a:latin typeface="Comic Sans MS" pitchFamily="66" charset="0"/>
              </a:rPr>
              <a:t>arms extended by the sides  &amp; rotated internally (outward) </a:t>
            </a:r>
          </a:p>
          <a:p>
            <a:pPr marL="342900" lvl="2" indent="-342900" algn="l" rtl="0">
              <a:buFont typeface="Wingdings" pitchFamily="2" charset="2"/>
              <a:buChar char="ü"/>
              <a:defRPr/>
            </a:pPr>
            <a:r>
              <a:rPr lang="en-US" sz="4200" dirty="0" smtClean="0">
                <a:solidFill>
                  <a:schemeClr val="tx1">
                    <a:lumMod val="95000"/>
                    <a:lumOff val="5000"/>
                  </a:schemeClr>
                </a:solidFill>
                <a:latin typeface="Comic Sans MS" pitchFamily="66" charset="0"/>
                <a:sym typeface="Wingdings" pitchFamily="2" charset="2"/>
              </a:rPr>
              <a:t>(</a:t>
            </a:r>
            <a:r>
              <a:rPr lang="en-US" sz="4200" u="sng" dirty="0" smtClean="0">
                <a:solidFill>
                  <a:schemeClr val="tx1">
                    <a:lumMod val="95000"/>
                    <a:lumOff val="5000"/>
                  </a:schemeClr>
                </a:solidFill>
                <a:latin typeface="Comic Sans MS" pitchFamily="66" charset="0"/>
                <a:sym typeface="Wingdings" pitchFamily="2" charset="2"/>
              </a:rPr>
              <a:t>hallmark  elbows extended) </a:t>
            </a:r>
            <a:endParaRPr lang="en-US" sz="4200" dirty="0" smtClean="0">
              <a:solidFill>
                <a:schemeClr val="tx1">
                  <a:lumMod val="95000"/>
                  <a:lumOff val="5000"/>
                </a:schemeClr>
              </a:solidFill>
              <a:latin typeface="Comic Sans MS" pitchFamily="66" charset="0"/>
              <a:sym typeface="Wingdings" pitchFamily="2" charset="2"/>
            </a:endParaRPr>
          </a:p>
          <a:p>
            <a:pPr algn="l" rtl="0">
              <a:buFont typeface="Wingdings" pitchFamily="2" charset="2"/>
              <a:buChar char="ü"/>
              <a:defRPr/>
            </a:pPr>
            <a:r>
              <a:rPr lang="en-US" sz="4200" dirty="0" smtClean="0">
                <a:solidFill>
                  <a:schemeClr val="tx1">
                    <a:lumMod val="95000"/>
                    <a:lumOff val="5000"/>
                  </a:schemeClr>
                </a:solidFill>
                <a:latin typeface="Comic Sans MS" pitchFamily="66" charset="0"/>
                <a:sym typeface="Wingdings" pitchFamily="2" charset="2"/>
              </a:rPr>
              <a:t>Head may be arched to the back </a:t>
            </a:r>
          </a:p>
          <a:p>
            <a:pPr algn="l" rtl="0">
              <a:buFont typeface="Wingdings" pitchFamily="2" charset="2"/>
              <a:buChar char="ü"/>
              <a:defRPr/>
            </a:pPr>
            <a:r>
              <a:rPr lang="en-US" sz="4200" dirty="0" smtClean="0">
                <a:solidFill>
                  <a:schemeClr val="tx1">
                    <a:lumMod val="95000"/>
                    <a:lumOff val="5000"/>
                  </a:schemeClr>
                </a:solidFill>
                <a:latin typeface="Comic Sans MS" pitchFamily="66" charset="0"/>
                <a:sym typeface="Wingdings" pitchFamily="2" charset="2"/>
              </a:rPr>
              <a:t>It is due to  </a:t>
            </a:r>
          </a:p>
          <a:p>
            <a:pPr algn="l" rtl="0">
              <a:buFont typeface="Wingdings" pitchFamily="2" charset="2"/>
              <a:buChar char="ü"/>
              <a:defRPr/>
            </a:pPr>
            <a:r>
              <a:rPr lang="en-US" sz="4200" dirty="0" smtClean="0">
                <a:solidFill>
                  <a:schemeClr val="tx1">
                    <a:lumMod val="95000"/>
                    <a:lumOff val="5000"/>
                  </a:schemeClr>
                </a:solidFill>
                <a:latin typeface="Comic Sans MS" pitchFamily="66" charset="0"/>
              </a:rPr>
              <a:t>(1) increased general excitability of the motor neuron pool </a:t>
            </a:r>
            <a:r>
              <a:rPr lang="en-US" sz="4200" dirty="0" smtClean="0">
                <a:solidFill>
                  <a:schemeClr val="tx1">
                    <a:lumMod val="95000"/>
                    <a:lumOff val="5000"/>
                  </a:schemeClr>
                </a:solidFill>
                <a:latin typeface="Comic Sans MS" pitchFamily="66" charset="0"/>
                <a:sym typeface="Wingdings" pitchFamily="2" charset="2"/>
              </a:rPr>
              <a:t> </a:t>
            </a:r>
            <a:r>
              <a:rPr lang="en-US" sz="4200" dirty="0" err="1" smtClean="0">
                <a:solidFill>
                  <a:schemeClr val="tx1">
                    <a:lumMod val="95000"/>
                    <a:lumOff val="5000"/>
                  </a:schemeClr>
                </a:solidFill>
                <a:latin typeface="Comic Sans MS" pitchFamily="66" charset="0"/>
                <a:sym typeface="Wingdings" pitchFamily="2" charset="2"/>
              </a:rPr>
              <a:t>especiallly</a:t>
            </a:r>
            <a:r>
              <a:rPr lang="en-US" sz="4200" dirty="0" smtClean="0">
                <a:solidFill>
                  <a:schemeClr val="tx1">
                    <a:lumMod val="95000"/>
                    <a:lumOff val="5000"/>
                  </a:schemeClr>
                </a:solidFill>
                <a:latin typeface="Comic Sans MS" pitchFamily="66" charset="0"/>
              </a:rPr>
              <a:t> Gamma efferent discharge ( due to </a:t>
            </a:r>
            <a:r>
              <a:rPr lang="en-US" sz="4200" dirty="0" err="1" smtClean="0">
                <a:solidFill>
                  <a:schemeClr val="tx1">
                    <a:lumMod val="95000"/>
                    <a:lumOff val="5000"/>
                  </a:schemeClr>
                </a:solidFill>
                <a:latin typeface="Comic Sans MS" pitchFamily="66" charset="0"/>
              </a:rPr>
              <a:t>facilitatory</a:t>
            </a:r>
            <a:r>
              <a:rPr lang="en-US" sz="4200" dirty="0" smtClean="0">
                <a:solidFill>
                  <a:schemeClr val="tx1">
                    <a:lumMod val="95000"/>
                    <a:lumOff val="5000"/>
                  </a:schemeClr>
                </a:solidFill>
                <a:latin typeface="Comic Sans MS" pitchFamily="66" charset="0"/>
              </a:rPr>
              <a:t> effects of the un inhibited </a:t>
            </a:r>
            <a:r>
              <a:rPr lang="en-US" sz="4200" dirty="0" err="1" smtClean="0">
                <a:solidFill>
                  <a:schemeClr val="tx1">
                    <a:lumMod val="95000"/>
                    <a:lumOff val="5000"/>
                  </a:schemeClr>
                </a:solidFill>
                <a:latin typeface="Comic Sans MS" pitchFamily="66" charset="0"/>
              </a:rPr>
              <a:t>Vestibulospinal</a:t>
            </a:r>
            <a:r>
              <a:rPr lang="en-US" sz="4200" dirty="0" smtClean="0">
                <a:solidFill>
                  <a:schemeClr val="tx1">
                    <a:lumMod val="95000"/>
                    <a:lumOff val="5000"/>
                  </a:schemeClr>
                </a:solidFill>
                <a:latin typeface="Comic Sans MS" pitchFamily="66" charset="0"/>
              </a:rPr>
              <a:t> Tract ) .  </a:t>
            </a:r>
          </a:p>
          <a:p>
            <a:pPr algn="l" rtl="0">
              <a:buFont typeface="Wingdings" pitchFamily="2" charset="2"/>
              <a:buChar char="ü"/>
              <a:defRPr/>
            </a:pPr>
            <a:endParaRPr lang="en-US" dirty="0" smtClean="0">
              <a:solidFill>
                <a:schemeClr val="tx1">
                  <a:lumMod val="95000"/>
                  <a:lumOff val="5000"/>
                </a:schemeClr>
              </a:solidFill>
              <a:latin typeface="Comic Sans MS" pitchFamily="66" charset="0"/>
            </a:endParaRP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0"/>
            <a:ext cx="9144000" cy="6858000"/>
          </a:xfrm>
        </p:spPr>
        <p:txBody>
          <a:bodyPr>
            <a:normAutofit lnSpcReduction="10000"/>
          </a:bodyPr>
          <a:lstStyle/>
          <a:p>
            <a:pPr algn="l" rtl="0"/>
            <a:r>
              <a:rPr lang="en-US" sz="2400" dirty="0" smtClean="0">
                <a:latin typeface="Comic Sans MS" pitchFamily="66" charset="0"/>
              </a:rPr>
              <a:t>In a </a:t>
            </a:r>
            <a:r>
              <a:rPr lang="en-US" sz="2400" dirty="0" err="1" smtClean="0">
                <a:latin typeface="Comic Sans MS" pitchFamily="66" charset="0"/>
              </a:rPr>
              <a:t>decerebrate</a:t>
            </a:r>
            <a:r>
              <a:rPr lang="en-US" sz="2400" dirty="0" smtClean="0">
                <a:latin typeface="Comic Sans MS" pitchFamily="66" charset="0"/>
              </a:rPr>
              <a:t> animal :</a:t>
            </a:r>
          </a:p>
          <a:p>
            <a:pPr lvl="2" algn="l" rtl="0"/>
            <a:r>
              <a:rPr lang="en-US" sz="2400" dirty="0" smtClean="0">
                <a:latin typeface="Comic Sans MS" pitchFamily="66" charset="0"/>
              </a:rPr>
              <a:t>head arched back </a:t>
            </a:r>
          </a:p>
          <a:p>
            <a:pPr lvl="2" algn="l" rtl="0"/>
            <a:r>
              <a:rPr lang="en-US" sz="2400" dirty="0" smtClean="0">
                <a:latin typeface="Comic Sans MS" pitchFamily="66" charset="0"/>
              </a:rPr>
              <a:t>arms extended by the sides  &amp; rotated internally (outward) </a:t>
            </a:r>
          </a:p>
          <a:p>
            <a:pPr lvl="2" algn="l" rtl="0"/>
            <a:r>
              <a:rPr lang="en-US" sz="2400" dirty="0" smtClean="0">
                <a:latin typeface="Comic Sans MS" pitchFamily="66" charset="0"/>
              </a:rPr>
              <a:t>extended elbows* </a:t>
            </a:r>
          </a:p>
          <a:p>
            <a:pPr lvl="2" algn="l" rtl="0"/>
            <a:r>
              <a:rPr lang="en-US" sz="2400" dirty="0" smtClean="0">
                <a:latin typeface="Comic Sans MS" pitchFamily="66" charset="0"/>
              </a:rPr>
              <a:t>legs extended &amp; rotated internally </a:t>
            </a:r>
          </a:p>
          <a:p>
            <a:pPr lvl="2" algn="l" rtl="0"/>
            <a:r>
              <a:rPr lang="en-US" sz="2400" dirty="0" smtClean="0">
                <a:latin typeface="Comic Sans MS" pitchFamily="66" charset="0"/>
              </a:rPr>
              <a:t>rigid with clenched teeth </a:t>
            </a:r>
          </a:p>
          <a:p>
            <a:pPr lvl="1" algn="l" rtl="0"/>
            <a:r>
              <a:rPr lang="en-US" dirty="0" smtClean="0">
                <a:latin typeface="Comic Sans MS" pitchFamily="66" charset="0"/>
              </a:rPr>
              <a:t>damage to (level below red nucleus) </a:t>
            </a:r>
          </a:p>
          <a:p>
            <a:pPr lvl="2" algn="l" rtl="0"/>
            <a:r>
              <a:rPr lang="en-US" sz="2400" dirty="0" smtClean="0">
                <a:latin typeface="Comic Sans MS" pitchFamily="66" charset="0"/>
              </a:rPr>
              <a:t>brain stem </a:t>
            </a:r>
          </a:p>
          <a:p>
            <a:pPr lvl="3" algn="l" rtl="0"/>
            <a:r>
              <a:rPr lang="en-US" sz="2400" dirty="0" smtClean="0">
                <a:latin typeface="Comic Sans MS" pitchFamily="66" charset="0"/>
              </a:rPr>
              <a:t>midbrain </a:t>
            </a:r>
          </a:p>
          <a:p>
            <a:pPr lvl="2" algn="l" rtl="0"/>
            <a:r>
              <a:rPr lang="en-US" sz="2400" dirty="0" smtClean="0">
                <a:latin typeface="Comic Sans MS" pitchFamily="66" charset="0"/>
              </a:rPr>
              <a:t>cerebellum </a:t>
            </a:r>
          </a:p>
          <a:p>
            <a:pPr algn="l" rtl="0"/>
            <a:r>
              <a:rPr lang="en-US" sz="2400" u="sng" dirty="0" smtClean="0">
                <a:latin typeface="Comic Sans MS" pitchFamily="66" charset="0"/>
              </a:rPr>
              <a:t>Reflexes that are lost/absent </a:t>
            </a:r>
          </a:p>
          <a:p>
            <a:pPr algn="l" rtl="0"/>
            <a:r>
              <a:rPr lang="en-US" sz="2400" dirty="0" smtClean="0">
                <a:latin typeface="Comic Sans MS" pitchFamily="66" charset="0"/>
              </a:rPr>
              <a:t>Righting Reflexes ( optical)</a:t>
            </a:r>
          </a:p>
          <a:p>
            <a:pPr algn="l" rtl="0"/>
            <a:r>
              <a:rPr lang="en-US" sz="2400" u="sng" dirty="0" smtClean="0">
                <a:latin typeface="Comic Sans MS" pitchFamily="66" charset="0"/>
              </a:rPr>
              <a:t>Reflexes that are retained /still present ( i.e., reflexes the do not depend primarily cerebrum on cerebrum :</a:t>
            </a:r>
          </a:p>
          <a:p>
            <a:pPr algn="l" rtl="0"/>
            <a:r>
              <a:rPr lang="en-US" sz="2400" dirty="0" smtClean="0">
                <a:latin typeface="Comic Sans MS" pitchFamily="66" charset="0"/>
              </a:rPr>
              <a:t>(1) Tonic Labyrinthine reflexes </a:t>
            </a:r>
          </a:p>
          <a:p>
            <a:pPr algn="l" rtl="0"/>
            <a:r>
              <a:rPr lang="en-US" sz="2400" dirty="0" smtClean="0">
                <a:latin typeface="Comic Sans MS" pitchFamily="66" charset="0"/>
              </a:rPr>
              <a:t>(2) Tonic Neck Reflexes </a:t>
            </a:r>
          </a:p>
          <a:p>
            <a:pPr algn="l" rtl="0"/>
            <a:endParaRPr lang="en-US" sz="2000" u="sng" dirty="0" smtClean="0">
              <a:latin typeface="Comic Sans MS" pitchFamily="66" charset="0"/>
            </a:endParaRPr>
          </a:p>
          <a:p>
            <a:pPr algn="l" rtl="0"/>
            <a:endParaRPr lang="en-US" sz="2000" u="sng" dirty="0" smtClean="0">
              <a:latin typeface="Comic Sans MS" pitchFamily="66" charset="0"/>
            </a:endParaRPr>
          </a:p>
          <a:p>
            <a:pPr algn="l" rtl="0"/>
            <a:endParaRPr lang="en-US" sz="2000" dirty="0" smtClean="0">
              <a:latin typeface="Comic Sans MS" pitchFamily="66" charset="0"/>
            </a:endParaRPr>
          </a:p>
          <a:p>
            <a:pPr algn="l" rtl="0"/>
            <a:endParaRPr lang="ar-SA" sz="2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11560" y="0"/>
            <a:ext cx="8352928" cy="6093296"/>
          </a:xfrm>
        </p:spPr>
        <p:txBody>
          <a:bodyPr/>
          <a:lstStyle/>
          <a:p>
            <a:pPr eaLnBrk="1" hangingPunct="1"/>
            <a:r>
              <a:rPr lang="en-US" sz="9600" dirty="0" smtClean="0">
                <a:solidFill>
                  <a:schemeClr val="tx1">
                    <a:lumMod val="95000"/>
                    <a:lumOff val="5000"/>
                  </a:schemeClr>
                </a:solidFill>
              </a:rPr>
              <a:t>Decorticate</a:t>
            </a:r>
            <a:br>
              <a:rPr lang="en-US" sz="9600" dirty="0" smtClean="0">
                <a:solidFill>
                  <a:schemeClr val="tx1">
                    <a:lumMod val="95000"/>
                    <a:lumOff val="5000"/>
                  </a:schemeClr>
                </a:solidFill>
              </a:rPr>
            </a:br>
            <a:r>
              <a:rPr lang="en-US" sz="9600" dirty="0" smtClean="0">
                <a:solidFill>
                  <a:schemeClr val="tx1">
                    <a:lumMod val="95000"/>
                    <a:lumOff val="5000"/>
                  </a:schemeClr>
                </a:solidFill>
              </a:rPr>
              <a:t>Rigidity</a:t>
            </a:r>
            <a:r>
              <a:rPr lang="en-US" sz="9600" dirty="0" smtClean="0">
                <a:solidFill>
                  <a:srgbClr val="FFFF00"/>
                </a:solidFill>
              </a:rPr>
              <a:t/>
            </a:r>
            <a:br>
              <a:rPr lang="en-US" sz="9600" dirty="0" smtClean="0">
                <a:solidFill>
                  <a:srgbClr val="FFFF00"/>
                </a:solidFill>
              </a:rPr>
            </a:br>
            <a:endParaRPr lang="en-US" sz="9600" dirty="0" smtClean="0">
              <a:solidFill>
                <a:srgbClr val="FFFF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706438"/>
          </a:xfrm>
        </p:spPr>
        <p:txBody>
          <a:bodyPr>
            <a:normAutofit fontScale="90000"/>
          </a:bodyPr>
          <a:lstStyle/>
          <a:p>
            <a:pPr>
              <a:defRPr/>
            </a:pPr>
            <a:r>
              <a:rPr lang="en-US" sz="3200" dirty="0" smtClean="0"/>
              <a:t>Objectives</a:t>
            </a:r>
            <a:r>
              <a:rPr lang="en-US" dirty="0" smtClean="0"/>
              <a:t> </a:t>
            </a:r>
            <a:endParaRPr lang="ar-SA" dirty="0"/>
          </a:p>
        </p:txBody>
      </p:sp>
      <p:sp>
        <p:nvSpPr>
          <p:cNvPr id="3" name="Content Placeholder 2"/>
          <p:cNvSpPr>
            <a:spLocks noGrp="1"/>
          </p:cNvSpPr>
          <p:nvPr>
            <p:ph idx="1"/>
          </p:nvPr>
        </p:nvSpPr>
        <p:spPr>
          <a:xfrm>
            <a:off x="457200" y="765175"/>
            <a:ext cx="8229600" cy="5360988"/>
          </a:xfrm>
        </p:spPr>
        <p:txBody>
          <a:bodyPr/>
          <a:lstStyle/>
          <a:p>
            <a:pPr algn="l" rtl="0">
              <a:defRPr/>
            </a:pPr>
            <a:r>
              <a:rPr lang="en-US" sz="2400" dirty="0" smtClean="0">
                <a:latin typeface="Comic Sans MS" pitchFamily="66" charset="0"/>
              </a:rPr>
              <a:t>At the end of this lecture the student should :</a:t>
            </a:r>
          </a:p>
          <a:p>
            <a:pPr algn="l" rtl="0">
              <a:defRPr/>
            </a:pPr>
            <a:r>
              <a:rPr lang="en-US" sz="2400" dirty="0" smtClean="0">
                <a:latin typeface="Comic Sans MS" pitchFamily="66" charset="0"/>
              </a:rPr>
              <a:t>1. be able to define human posture .</a:t>
            </a:r>
          </a:p>
          <a:p>
            <a:pPr algn="l" rtl="0">
              <a:defRPr/>
            </a:pPr>
            <a:r>
              <a:rPr lang="en-US" sz="2400" dirty="0" smtClean="0">
                <a:latin typeface="Comic Sans MS" pitchFamily="66" charset="0"/>
              </a:rPr>
              <a:t>2. explain/define  the concepts of “ center of gravity ’’ and “ support base, base of support “.</a:t>
            </a:r>
          </a:p>
          <a:p>
            <a:pPr algn="l" rtl="0">
              <a:defRPr/>
            </a:pPr>
            <a:r>
              <a:rPr lang="en-US" sz="2400" dirty="0" smtClean="0">
                <a:latin typeface="Comic Sans MS" pitchFamily="66" charset="0"/>
              </a:rPr>
              <a:t>3. Explain what are postural reflexes and their overall function .</a:t>
            </a:r>
          </a:p>
          <a:p>
            <a:pPr algn="l" rtl="0">
              <a:defRPr/>
            </a:pPr>
            <a:r>
              <a:rPr lang="en-US" sz="2400" dirty="0" smtClean="0">
                <a:latin typeface="Comic Sans MS" pitchFamily="66" charset="0"/>
              </a:rPr>
              <a:t>4. Know the centers of integration of postural  reflexes .</a:t>
            </a:r>
          </a:p>
          <a:p>
            <a:pPr algn="l" rtl="0">
              <a:defRPr/>
            </a:pPr>
            <a:r>
              <a:rPr lang="en-US" sz="2400" dirty="0" smtClean="0">
                <a:latin typeface="Comic Sans MS" pitchFamily="66" charset="0"/>
              </a:rPr>
              <a:t>Explain the structure and function of the vestibular apparatus ( utricle, </a:t>
            </a:r>
            <a:r>
              <a:rPr lang="en-US" sz="2400" dirty="0" err="1" smtClean="0">
                <a:latin typeface="Comic Sans MS" pitchFamily="66" charset="0"/>
              </a:rPr>
              <a:t>saccule</a:t>
            </a:r>
            <a:r>
              <a:rPr lang="en-US" sz="2400" dirty="0" smtClean="0">
                <a:latin typeface="Comic Sans MS" pitchFamily="66" charset="0"/>
              </a:rPr>
              <a:t> &amp; semicircular canals ) in maintenance of balance </a:t>
            </a:r>
          </a:p>
          <a:p>
            <a:pPr algn="l" rtl="0">
              <a:defRPr/>
            </a:pPr>
            <a:r>
              <a:rPr lang="en-US" sz="2400" dirty="0" smtClean="0">
                <a:latin typeface="Comic Sans MS" pitchFamily="66" charset="0"/>
              </a:rPr>
              <a:t>Describe decorticate rigidity and </a:t>
            </a:r>
            <a:r>
              <a:rPr lang="en-US" sz="2400" dirty="0" err="1" smtClean="0">
                <a:latin typeface="Comic Sans MS" pitchFamily="66" charset="0"/>
              </a:rPr>
              <a:t>decerbrate</a:t>
            </a:r>
            <a:r>
              <a:rPr lang="en-US" sz="2400" dirty="0" smtClean="0">
                <a:latin typeface="Comic Sans MS" pitchFamily="66" charset="0"/>
              </a:rPr>
              <a:t> rigidity  and explain the mechanisms underlying them .</a:t>
            </a:r>
          </a:p>
          <a:p>
            <a:pPr algn="l" rtl="0">
              <a:defRPr/>
            </a:pPr>
            <a:endParaRPr lang="en-US" sz="2400" dirty="0" smtClean="0">
              <a:latin typeface="Comic Sans MS" pitchFamily="66" charset="0"/>
            </a:endParaRPr>
          </a:p>
          <a:p>
            <a:pPr algn="l" rtl="0">
              <a:defRPr/>
            </a:pPr>
            <a:endParaRPr lang="ar-SA"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0"/>
            <a:ext cx="4499992" cy="6858000"/>
          </a:xfrm>
        </p:spPr>
        <p:txBody>
          <a:bodyPr/>
          <a:lstStyle/>
          <a:p>
            <a:pPr algn="l" rtl="0"/>
            <a:r>
              <a:rPr lang="en-US" sz="2400" dirty="0" smtClean="0">
                <a:solidFill>
                  <a:schemeClr val="tx1">
                    <a:lumMod val="95000"/>
                    <a:lumOff val="5000"/>
                  </a:schemeClr>
                </a:solidFill>
                <a:latin typeface="Comic Sans MS" pitchFamily="66" charset="0"/>
              </a:rPr>
              <a:t>In humans , where true </a:t>
            </a:r>
            <a:r>
              <a:rPr lang="en-US" sz="2400" dirty="0" err="1" smtClean="0">
                <a:solidFill>
                  <a:schemeClr val="tx1">
                    <a:lumMod val="95000"/>
                    <a:lumOff val="5000"/>
                  </a:schemeClr>
                </a:solidFill>
                <a:latin typeface="Comic Sans MS" pitchFamily="66" charset="0"/>
              </a:rPr>
              <a:t>decerebrate</a:t>
            </a:r>
            <a:r>
              <a:rPr lang="en-US" sz="2400" dirty="0" smtClean="0">
                <a:solidFill>
                  <a:schemeClr val="tx1">
                    <a:lumMod val="95000"/>
                    <a:lumOff val="5000"/>
                  </a:schemeClr>
                </a:solidFill>
                <a:latin typeface="Comic Sans MS" pitchFamily="66" charset="0"/>
              </a:rPr>
              <a:t> </a:t>
            </a:r>
            <a:r>
              <a:rPr lang="en-US" sz="2400" dirty="0" err="1" smtClean="0">
                <a:solidFill>
                  <a:schemeClr val="tx1">
                    <a:lumMod val="95000"/>
                    <a:lumOff val="5000"/>
                  </a:schemeClr>
                </a:solidFill>
                <a:latin typeface="Comic Sans MS" pitchFamily="66" charset="0"/>
              </a:rPr>
              <a:t>rigidty</a:t>
            </a:r>
            <a:r>
              <a:rPr lang="en-US" sz="2400" dirty="0" smtClean="0">
                <a:solidFill>
                  <a:schemeClr val="tx1">
                    <a:lumMod val="95000"/>
                    <a:lumOff val="5000"/>
                  </a:schemeClr>
                </a:solidFill>
                <a:latin typeface="Comic Sans MS" pitchFamily="66" charset="0"/>
              </a:rPr>
              <a:t> is rare , since the damage to the brain centers involved in it are lethal. </a:t>
            </a:r>
          </a:p>
          <a:p>
            <a:pPr algn="l" rtl="0"/>
            <a:r>
              <a:rPr lang="en-US" sz="2400" dirty="0" smtClean="0">
                <a:solidFill>
                  <a:schemeClr val="tx1">
                    <a:lumMod val="95000"/>
                    <a:lumOff val="5000"/>
                  </a:schemeClr>
                </a:solidFill>
                <a:latin typeface="Comic Sans MS" pitchFamily="66" charset="0"/>
              </a:rPr>
              <a:t>However decorticate rigidity can be caused by bleeding in the internal capsule which causes UMNL (damage to upper motor neurons) . </a:t>
            </a:r>
          </a:p>
          <a:p>
            <a:pPr algn="l" rtl="0"/>
            <a:r>
              <a:rPr lang="en-US" sz="2400" dirty="0" smtClean="0">
                <a:solidFill>
                  <a:schemeClr val="tx1">
                    <a:lumMod val="95000"/>
                    <a:lumOff val="5000"/>
                  </a:schemeClr>
                </a:solidFill>
                <a:latin typeface="Comic Sans MS" pitchFamily="66" charset="0"/>
              </a:rPr>
              <a:t>Symptoms &amp; Signs : </a:t>
            </a:r>
          </a:p>
          <a:p>
            <a:pPr algn="l" rtl="0"/>
            <a:r>
              <a:rPr lang="en-US" sz="2400" u="sng" dirty="0" smtClean="0">
                <a:solidFill>
                  <a:schemeClr val="tx1">
                    <a:lumMod val="95000"/>
                    <a:lumOff val="5000"/>
                  </a:schemeClr>
                </a:solidFill>
                <a:latin typeface="Comic Sans MS" pitchFamily="66" charset="0"/>
              </a:rPr>
              <a:t>Flexion </a:t>
            </a:r>
            <a:r>
              <a:rPr lang="en-US" sz="2400" dirty="0" smtClean="0">
                <a:solidFill>
                  <a:schemeClr val="tx1">
                    <a:lumMod val="95000"/>
                    <a:lumOff val="5000"/>
                  </a:schemeClr>
                </a:solidFill>
                <a:latin typeface="Comic Sans MS" pitchFamily="66" charset="0"/>
              </a:rPr>
              <a:t>in the upper limbs and extension in the lower limbs.</a:t>
            </a:r>
          </a:p>
        </p:txBody>
      </p:sp>
      <p:pic>
        <p:nvPicPr>
          <p:cNvPr id="9" name="Picture 8" descr="C:\Users\USER\Desktop\New Picture - Copy.png"/>
          <p:cNvPicPr>
            <a:picLocks noChangeAspect="1" noChangeArrowheads="1"/>
          </p:cNvPicPr>
          <p:nvPr/>
        </p:nvPicPr>
        <p:blipFill>
          <a:blip r:embed="rId3" cstate="print"/>
          <a:srcRect/>
          <a:stretch>
            <a:fillRect/>
          </a:stretch>
        </p:blipFill>
        <p:spPr bwMode="auto">
          <a:xfrm>
            <a:off x="4839317" y="0"/>
            <a:ext cx="4304683" cy="1700808"/>
          </a:xfrm>
          <a:prstGeom prst="rect">
            <a:avLst/>
          </a:prstGeom>
          <a:noFill/>
        </p:spPr>
      </p:pic>
      <p:sp>
        <p:nvSpPr>
          <p:cNvPr id="10" name="Content Placeholder 4"/>
          <p:cNvSpPr txBox="1">
            <a:spLocks/>
          </p:cNvSpPr>
          <p:nvPr/>
        </p:nvSpPr>
        <p:spPr bwMode="auto">
          <a:xfrm>
            <a:off x="4355976" y="1700808"/>
            <a:ext cx="4788024" cy="48300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rtl="0" eaLnBrk="0" hangingPunct="0">
              <a:spcBef>
                <a:spcPct val="20000"/>
              </a:spcBef>
              <a:buFontTx/>
              <a:buChar char="•"/>
            </a:pPr>
            <a:r>
              <a:rPr lang="en-US" sz="2400" dirty="0" smtClean="0">
                <a:solidFill>
                  <a:schemeClr val="tx1">
                    <a:lumMod val="95000"/>
                    <a:lumOff val="5000"/>
                  </a:schemeClr>
                </a:solidFill>
                <a:latin typeface="Comic Sans MS" pitchFamily="66" charset="0"/>
              </a:rPr>
              <a:t>Arms flexed &amp; bent inwards towards chest </a:t>
            </a:r>
          </a:p>
          <a:p>
            <a:pPr marL="342900" indent="-342900" algn="l" rtl="0" eaLnBrk="0" hangingPunct="0">
              <a:spcBef>
                <a:spcPct val="20000"/>
              </a:spcBef>
              <a:buFontTx/>
              <a:buChar char="•"/>
            </a:pPr>
            <a:r>
              <a:rPr lang="en-US" sz="2400" dirty="0" smtClean="0">
                <a:solidFill>
                  <a:schemeClr val="tx1">
                    <a:lumMod val="95000"/>
                    <a:lumOff val="5000"/>
                  </a:schemeClr>
                </a:solidFill>
                <a:latin typeface="Comic Sans MS" pitchFamily="66" charset="0"/>
              </a:rPr>
              <a:t>Feet turned inward </a:t>
            </a:r>
          </a:p>
          <a:p>
            <a:pPr marL="342900" indent="-342900" algn="l" rtl="0" eaLnBrk="0" hangingPunct="0">
              <a:spcBef>
                <a:spcPct val="20000"/>
              </a:spcBef>
              <a:buFontTx/>
              <a:buChar char="•"/>
            </a:pPr>
            <a:r>
              <a:rPr lang="en-US" sz="2400" dirty="0" smtClean="0">
                <a:solidFill>
                  <a:schemeClr val="tx1">
                    <a:lumMod val="95000"/>
                    <a:lumOff val="5000"/>
                  </a:schemeClr>
                </a:solidFill>
                <a:latin typeface="Comic Sans MS" pitchFamily="66" charset="0"/>
              </a:rPr>
              <a:t>Seen in </a:t>
            </a:r>
            <a:r>
              <a:rPr lang="en-US" sz="2400" dirty="0" err="1" smtClean="0">
                <a:solidFill>
                  <a:schemeClr val="tx1">
                    <a:lumMod val="95000"/>
                    <a:lumOff val="5000"/>
                  </a:schemeClr>
                </a:solidFill>
                <a:latin typeface="Comic Sans MS" pitchFamily="66" charset="0"/>
              </a:rPr>
              <a:t>corticospinal</a:t>
            </a:r>
            <a:r>
              <a:rPr lang="en-US" sz="2400" dirty="0" smtClean="0">
                <a:solidFill>
                  <a:schemeClr val="tx1">
                    <a:lumMod val="95000"/>
                    <a:lumOff val="5000"/>
                  </a:schemeClr>
                </a:solidFill>
                <a:latin typeface="Comic Sans MS" pitchFamily="66" charset="0"/>
              </a:rPr>
              <a:t> animal : damage above Red Nucleus </a:t>
            </a:r>
          </a:p>
          <a:p>
            <a:pPr marL="342900" indent="-342900" algn="l" rtl="0" eaLnBrk="0" hangingPunct="0">
              <a:spcBef>
                <a:spcPct val="20000"/>
              </a:spcBef>
            </a:pPr>
            <a:r>
              <a:rPr lang="en-US" sz="2400" dirty="0" smtClean="0">
                <a:solidFill>
                  <a:schemeClr val="tx1">
                    <a:lumMod val="95000"/>
                    <a:lumOff val="5000"/>
                  </a:schemeClr>
                </a:solidFill>
                <a:latin typeface="Comic Sans MS" pitchFamily="66" charset="0"/>
              </a:rPr>
              <a:t>   ( in cerebral hemispheres , internal capsule or thalamus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 calcmode="lin" valueType="num">
                                      <p:cBhvr additive="base">
                                        <p:cTn id="2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 calcmode="lin" valueType="num">
                                      <p:cBhvr additive="base">
                                        <p:cTn id="3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additive="base">
                                        <p:cTn id="3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1052736"/>
            <a:ext cx="9144000" cy="4005064"/>
          </a:xfrm>
        </p:spPr>
        <p:txBody>
          <a:bodyPr/>
          <a:lstStyle/>
          <a:p>
            <a:pPr algn="l" rtl="0"/>
            <a:r>
              <a:rPr lang="en-US" sz="2400" dirty="0" smtClean="0">
                <a:latin typeface="Comic Sans MS" pitchFamily="66" charset="0"/>
              </a:rPr>
              <a:t>In a decorticate animal :</a:t>
            </a:r>
          </a:p>
          <a:p>
            <a:pPr algn="l" rtl="0"/>
            <a:r>
              <a:rPr lang="en-US" sz="2400" u="sng" dirty="0" smtClean="0">
                <a:latin typeface="Comic Sans MS" pitchFamily="66" charset="0"/>
              </a:rPr>
              <a:t>Reflexes that are lost/absent </a:t>
            </a:r>
          </a:p>
          <a:p>
            <a:pPr algn="l" rtl="0"/>
            <a:r>
              <a:rPr lang="en-US" sz="2400" dirty="0" smtClean="0">
                <a:latin typeface="Comic Sans MS" pitchFamily="66" charset="0"/>
              </a:rPr>
              <a:t>(1) Placing Reaction , Hopping Reaction</a:t>
            </a:r>
          </a:p>
          <a:p>
            <a:pPr algn="l" rtl="0"/>
            <a:r>
              <a:rPr lang="en-US" sz="2400" dirty="0" smtClean="0">
                <a:latin typeface="Comic Sans MS" pitchFamily="66" charset="0"/>
              </a:rPr>
              <a:t>(2) Visual righting reflex </a:t>
            </a:r>
          </a:p>
          <a:p>
            <a:pPr algn="l" rtl="0"/>
            <a:r>
              <a:rPr lang="en-US" sz="2400" u="sng" dirty="0" smtClean="0">
                <a:latin typeface="Comic Sans MS" pitchFamily="66" charset="0"/>
              </a:rPr>
              <a:t>Reflexes that are retained /still present ( i.e., reflexes the do not depend primarily on cerebral cortex :</a:t>
            </a:r>
          </a:p>
          <a:p>
            <a:pPr algn="l" rtl="0"/>
            <a:r>
              <a:rPr lang="en-US" sz="2400" dirty="0" smtClean="0">
                <a:latin typeface="Comic Sans MS" pitchFamily="66" charset="0"/>
              </a:rPr>
              <a:t>(1) Tonic Labyrinthine reflexes </a:t>
            </a:r>
          </a:p>
          <a:p>
            <a:pPr algn="l" rtl="0"/>
            <a:r>
              <a:rPr lang="en-US" sz="2400" dirty="0" smtClean="0">
                <a:latin typeface="Comic Sans MS" pitchFamily="66" charset="0"/>
              </a:rPr>
              <a:t>(2) Tonic Neck Reflexes </a:t>
            </a:r>
          </a:p>
          <a:p>
            <a:pPr algn="l" rtl="0"/>
            <a:r>
              <a:rPr lang="en-US" sz="2400" dirty="0" smtClean="0">
                <a:latin typeface="Comic Sans MS" pitchFamily="66" charset="0"/>
              </a:rPr>
              <a:t>(3) Other Righting Reflexes </a:t>
            </a:r>
          </a:p>
          <a:p>
            <a:pPr algn="l" rtl="0"/>
            <a:endParaRPr lang="en-US" sz="2400" u="sng" dirty="0" smtClean="0">
              <a:latin typeface="Comic Sans MS" pitchFamily="66" charset="0"/>
            </a:endParaRPr>
          </a:p>
          <a:p>
            <a:pPr algn="l" rtl="0"/>
            <a:endParaRPr lang="en-US" sz="2400" u="sng" dirty="0" smtClean="0">
              <a:latin typeface="Comic Sans MS" pitchFamily="66" charset="0"/>
            </a:endParaRPr>
          </a:p>
          <a:p>
            <a:pPr algn="l" rtl="0"/>
            <a:endParaRPr lang="en-US" sz="2400" dirty="0" smtClean="0">
              <a:latin typeface="Comic Sans MS" pitchFamily="66" charset="0"/>
            </a:endParaRPr>
          </a:p>
          <a:p>
            <a:pPr algn="l" rtl="0"/>
            <a:endParaRPr lang="ar-SA"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8640"/>
            <a:ext cx="7774632" cy="3240360"/>
          </a:xfrm>
        </p:spPr>
        <p:txBody>
          <a:bodyPr/>
          <a:lstStyle/>
          <a:p>
            <a:r>
              <a:rPr lang="en-US" dirty="0" err="1" smtClean="0">
                <a:solidFill>
                  <a:schemeClr val="tx1">
                    <a:lumMod val="95000"/>
                    <a:lumOff val="5000"/>
                  </a:schemeClr>
                </a:solidFill>
                <a:latin typeface="Comic Sans MS" pitchFamily="66" charset="0"/>
              </a:rPr>
              <a:t>Bulbospinal</a:t>
            </a:r>
            <a:r>
              <a:rPr lang="en-US" dirty="0" smtClean="0">
                <a:solidFill>
                  <a:schemeClr val="tx1">
                    <a:lumMod val="95000"/>
                    <a:lumOff val="5000"/>
                  </a:schemeClr>
                </a:solidFill>
                <a:latin typeface="Comic Sans MS" pitchFamily="66" charset="0"/>
              </a:rPr>
              <a:t> Animal ( Animal with intact Medulla + intact Spinal Cord </a:t>
            </a:r>
            <a:r>
              <a:rPr lang="ar-SA" dirty="0" smtClean="0">
                <a:solidFill>
                  <a:schemeClr val="tx1">
                    <a:lumMod val="95000"/>
                    <a:lumOff val="5000"/>
                  </a:schemeClr>
                </a:solidFill>
                <a:latin typeface="Comic Sans MS" pitchFamily="66" charset="0"/>
              </a:rPr>
              <a:t/>
            </a:r>
            <a:br>
              <a:rPr lang="ar-SA" dirty="0" smtClean="0">
                <a:solidFill>
                  <a:schemeClr val="tx1">
                    <a:lumMod val="95000"/>
                    <a:lumOff val="5000"/>
                  </a:schemeClr>
                </a:solidFill>
                <a:latin typeface="Comic Sans MS" pitchFamily="66" charset="0"/>
              </a:rPr>
            </a:br>
            <a:endParaRPr lang="ar-SA"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304800" y="304800"/>
            <a:ext cx="8458200" cy="6172200"/>
          </a:xfrm>
        </p:spPr>
        <p:txBody>
          <a:bodyPr/>
          <a:lstStyle/>
          <a:p>
            <a:pPr algn="ctr" rtl="0"/>
            <a:r>
              <a:rPr lang="en-US" sz="2400" b="1" u="sng" dirty="0" smtClean="0">
                <a:solidFill>
                  <a:schemeClr val="tx1">
                    <a:lumMod val="85000"/>
                    <a:lumOff val="15000"/>
                  </a:schemeClr>
                </a:solidFill>
                <a:latin typeface="Comic Sans MS" pitchFamily="66" charset="0"/>
              </a:rPr>
              <a:t>Medulla Reflexes</a:t>
            </a:r>
            <a:endParaRPr lang="en-US" sz="2400" dirty="0" smtClean="0">
              <a:solidFill>
                <a:schemeClr val="tx1">
                  <a:lumMod val="85000"/>
                  <a:lumOff val="15000"/>
                </a:schemeClr>
              </a:solidFill>
              <a:latin typeface="Comic Sans MS" pitchFamily="66" charset="0"/>
            </a:endParaRPr>
          </a:p>
          <a:p>
            <a:pPr algn="l" rtl="0"/>
            <a:r>
              <a:rPr lang="en-US" sz="2400" b="1" dirty="0" smtClean="0">
                <a:solidFill>
                  <a:schemeClr val="tx1">
                    <a:lumMod val="85000"/>
                    <a:lumOff val="15000"/>
                  </a:schemeClr>
                </a:solidFill>
                <a:latin typeface="Comic Sans MS" pitchFamily="66" charset="0"/>
              </a:rPr>
              <a:t>Tonic neck reflex (primitive reflex found in newborn)</a:t>
            </a:r>
            <a:endParaRPr lang="en-US" sz="2400" dirty="0" smtClean="0">
              <a:solidFill>
                <a:schemeClr val="tx1">
                  <a:lumMod val="85000"/>
                  <a:lumOff val="15000"/>
                </a:schemeClr>
              </a:solidFill>
              <a:latin typeface="Comic Sans MS" pitchFamily="66" charset="0"/>
            </a:endParaRPr>
          </a:p>
          <a:p>
            <a:pPr lvl="1" algn="l" rtl="0"/>
            <a:r>
              <a:rPr lang="en-US" sz="2400" dirty="0" smtClean="0">
                <a:solidFill>
                  <a:schemeClr val="tx1">
                    <a:lumMod val="85000"/>
                    <a:lumOff val="15000"/>
                  </a:schemeClr>
                </a:solidFill>
                <a:latin typeface="Comic Sans MS" pitchFamily="66" charset="0"/>
              </a:rPr>
              <a:t>head up causes </a:t>
            </a:r>
          </a:p>
          <a:p>
            <a:pPr lvl="2" algn="l" rtl="0"/>
            <a:r>
              <a:rPr lang="en-US" dirty="0" smtClean="0">
                <a:solidFill>
                  <a:schemeClr val="tx1">
                    <a:lumMod val="85000"/>
                    <a:lumOff val="15000"/>
                  </a:schemeClr>
                </a:solidFill>
                <a:latin typeface="Comic Sans MS" pitchFamily="66" charset="0"/>
              </a:rPr>
              <a:t>hind limbs to flex </a:t>
            </a:r>
          </a:p>
          <a:p>
            <a:pPr lvl="2" algn="l" rtl="0"/>
            <a:r>
              <a:rPr lang="en-US" dirty="0" smtClean="0">
                <a:solidFill>
                  <a:schemeClr val="tx1">
                    <a:lumMod val="85000"/>
                    <a:lumOff val="15000"/>
                  </a:schemeClr>
                </a:solidFill>
                <a:latin typeface="Comic Sans MS" pitchFamily="66" charset="0"/>
              </a:rPr>
              <a:t>fore limbs to extend </a:t>
            </a:r>
          </a:p>
          <a:p>
            <a:pPr lvl="1" algn="l" rtl="0"/>
            <a:r>
              <a:rPr lang="en-US" sz="2400" dirty="0" smtClean="0">
                <a:solidFill>
                  <a:schemeClr val="tx1">
                    <a:lumMod val="85000"/>
                    <a:lumOff val="15000"/>
                  </a:schemeClr>
                </a:solidFill>
                <a:latin typeface="Comic Sans MS" pitchFamily="66" charset="0"/>
              </a:rPr>
              <a:t>head down </a:t>
            </a:r>
          </a:p>
          <a:p>
            <a:pPr lvl="2" algn="l" rtl="0"/>
            <a:r>
              <a:rPr lang="en-US" dirty="0" smtClean="0">
                <a:solidFill>
                  <a:schemeClr val="tx1">
                    <a:lumMod val="85000"/>
                    <a:lumOff val="15000"/>
                  </a:schemeClr>
                </a:solidFill>
                <a:latin typeface="Comic Sans MS" pitchFamily="66" charset="0"/>
              </a:rPr>
              <a:t>fore limbs flex </a:t>
            </a:r>
          </a:p>
          <a:p>
            <a:pPr lvl="2" algn="l" rtl="0"/>
            <a:r>
              <a:rPr lang="en-US" dirty="0" smtClean="0">
                <a:solidFill>
                  <a:schemeClr val="tx1">
                    <a:lumMod val="85000"/>
                    <a:lumOff val="15000"/>
                  </a:schemeClr>
                </a:solidFill>
                <a:latin typeface="Comic Sans MS" pitchFamily="66" charset="0"/>
              </a:rPr>
              <a:t>hind limbs extend </a:t>
            </a:r>
          </a:p>
          <a:p>
            <a:pPr lvl="1" algn="l" rtl="0"/>
            <a:r>
              <a:rPr lang="en-US" sz="2400" dirty="0" smtClean="0">
                <a:solidFill>
                  <a:schemeClr val="tx1">
                    <a:lumMod val="85000"/>
                    <a:lumOff val="15000"/>
                  </a:schemeClr>
                </a:solidFill>
                <a:latin typeface="Comic Sans MS" pitchFamily="66" charset="0"/>
              </a:rPr>
              <a:t>head turn to one side </a:t>
            </a:r>
          </a:p>
          <a:p>
            <a:pPr lvl="2" algn="l" rtl="0"/>
            <a:r>
              <a:rPr lang="en-US" dirty="0" smtClean="0">
                <a:solidFill>
                  <a:schemeClr val="tx1">
                    <a:lumMod val="85000"/>
                    <a:lumOff val="15000"/>
                  </a:schemeClr>
                </a:solidFill>
                <a:latin typeface="Comic Sans MS" pitchFamily="66" charset="0"/>
              </a:rPr>
              <a:t>limbs on the side where head is turned to </a:t>
            </a:r>
            <a:r>
              <a:rPr lang="en-US" u="sng" dirty="0" smtClean="0">
                <a:solidFill>
                  <a:schemeClr val="tx1">
                    <a:lumMod val="85000"/>
                    <a:lumOff val="15000"/>
                  </a:schemeClr>
                </a:solidFill>
                <a:latin typeface="Comic Sans MS" pitchFamily="66" charset="0"/>
              </a:rPr>
              <a:t>extend/straighten</a:t>
            </a:r>
            <a:r>
              <a:rPr lang="en-US" dirty="0" smtClean="0">
                <a:solidFill>
                  <a:schemeClr val="tx1">
                    <a:lumMod val="85000"/>
                    <a:lumOff val="15000"/>
                  </a:schemeClr>
                </a:solidFill>
                <a:latin typeface="Comic Sans MS" pitchFamily="66" charset="0"/>
              </a:rPr>
              <a:t> </a:t>
            </a:r>
          </a:p>
          <a:p>
            <a:pPr lvl="2" algn="l" rtl="0"/>
            <a:r>
              <a:rPr lang="en-US" dirty="0" smtClean="0">
                <a:solidFill>
                  <a:schemeClr val="tx1">
                    <a:lumMod val="85000"/>
                    <a:lumOff val="15000"/>
                  </a:schemeClr>
                </a:solidFill>
                <a:latin typeface="Comic Sans MS" pitchFamily="66" charset="0"/>
              </a:rPr>
              <a:t>opposite side is </a:t>
            </a:r>
            <a:r>
              <a:rPr lang="en-US" u="sng" dirty="0" smtClean="0">
                <a:solidFill>
                  <a:schemeClr val="tx1">
                    <a:lumMod val="85000"/>
                    <a:lumOff val="15000"/>
                  </a:schemeClr>
                </a:solidFill>
                <a:latin typeface="Comic Sans MS" pitchFamily="66" charset="0"/>
              </a:rPr>
              <a:t>bent/flexed</a:t>
            </a:r>
            <a:r>
              <a:rPr lang="en-US" dirty="0" smtClean="0">
                <a:solidFill>
                  <a:schemeClr val="tx1">
                    <a:lumMod val="85000"/>
                    <a:lumOff val="15000"/>
                  </a:schemeClr>
                </a:solidFill>
                <a:latin typeface="Comic Sans MS" pitchFamily="66" charset="0"/>
              </a:rPr>
              <a:t> </a:t>
            </a:r>
          </a:p>
          <a:p>
            <a:pPr algn="l" rtl="0"/>
            <a:endParaRPr lang="ar-SA" sz="2400"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Spinal Animal </a:t>
            </a:r>
            <a:endParaRPr lang="ar-SA" dirty="0"/>
          </a:p>
        </p:txBody>
      </p:sp>
      <p:sp>
        <p:nvSpPr>
          <p:cNvPr id="5" name="Subtitle 4"/>
          <p:cNvSpPr>
            <a:spLocks noGrp="1"/>
          </p:cNvSpPr>
          <p:nvPr>
            <p:ph type="subTitle" idx="1"/>
          </p:nvPr>
        </p:nvSpPr>
        <p:spPr/>
        <p:txBody>
          <a:bodyPr/>
          <a:lstStyle/>
          <a:p>
            <a:endParaRPr lang="ar-SA"/>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0"/>
            <a:ext cx="7772400" cy="620688"/>
          </a:xfrm>
        </p:spPr>
        <p:txBody>
          <a:bodyPr/>
          <a:lstStyle/>
          <a:p>
            <a:r>
              <a:rPr lang="en-US" sz="3200" dirty="0" smtClean="0">
                <a:latin typeface="Comic Sans MS" pitchFamily="66" charset="0"/>
              </a:rPr>
              <a:t>Spinal Cord Reflexes</a:t>
            </a:r>
            <a:endParaRPr lang="ar-SA" sz="3200" dirty="0">
              <a:latin typeface="Comic Sans MS" pitchFamily="66" charset="0"/>
            </a:endParaRPr>
          </a:p>
        </p:txBody>
      </p:sp>
      <p:sp>
        <p:nvSpPr>
          <p:cNvPr id="79874" name="Content Placeholder 2"/>
          <p:cNvSpPr>
            <a:spLocks noGrp="1"/>
          </p:cNvSpPr>
          <p:nvPr>
            <p:ph type="subTitle" idx="1"/>
          </p:nvPr>
        </p:nvSpPr>
        <p:spPr>
          <a:xfrm>
            <a:off x="395536" y="692696"/>
            <a:ext cx="8136904" cy="3600400"/>
          </a:xfrm>
        </p:spPr>
        <p:txBody>
          <a:bodyPr>
            <a:normAutofit/>
          </a:bodyPr>
          <a:lstStyle/>
          <a:p>
            <a:pPr algn="l" rtl="0"/>
            <a:r>
              <a:rPr lang="en-US" sz="2400" b="1" dirty="0" smtClean="0">
                <a:solidFill>
                  <a:schemeClr val="tx1">
                    <a:lumMod val="95000"/>
                    <a:lumOff val="5000"/>
                  </a:schemeClr>
                </a:solidFill>
                <a:latin typeface="Comic Sans MS" pitchFamily="66" charset="0"/>
              </a:rPr>
              <a:t>Stretch reflex </a:t>
            </a:r>
            <a:br>
              <a:rPr lang="en-US" sz="2400" b="1" dirty="0" smtClean="0">
                <a:solidFill>
                  <a:schemeClr val="tx1">
                    <a:lumMod val="95000"/>
                    <a:lumOff val="5000"/>
                  </a:schemeClr>
                </a:solidFill>
                <a:latin typeface="Comic Sans MS" pitchFamily="66" charset="0"/>
              </a:rPr>
            </a:br>
            <a:r>
              <a:rPr lang="en-US" sz="2400" dirty="0" smtClean="0">
                <a:solidFill>
                  <a:schemeClr val="tx1">
                    <a:lumMod val="95000"/>
                    <a:lumOff val="5000"/>
                  </a:schemeClr>
                </a:solidFill>
                <a:latin typeface="Comic Sans MS" pitchFamily="66" charset="0"/>
              </a:rPr>
              <a:t>a muscle contraction in response to stretching within the muscle</a:t>
            </a:r>
          </a:p>
          <a:p>
            <a:pPr algn="l" rtl="0"/>
            <a:r>
              <a:rPr lang="en-US" sz="2400" dirty="0" smtClean="0">
                <a:solidFill>
                  <a:schemeClr val="tx1">
                    <a:lumMod val="95000"/>
                    <a:lumOff val="5000"/>
                  </a:schemeClr>
                </a:solidFill>
                <a:latin typeface="Comic Sans MS" pitchFamily="66" charset="0"/>
              </a:rPr>
              <a:t>When muscle lengthens, the spindle is stretched and the activity increases. </a:t>
            </a:r>
          </a:p>
          <a:p>
            <a:pPr algn="l" rtl="0"/>
            <a:r>
              <a:rPr lang="en-US" sz="2400" dirty="0" smtClean="0">
                <a:solidFill>
                  <a:schemeClr val="tx1">
                    <a:lumMod val="95000"/>
                    <a:lumOff val="5000"/>
                  </a:schemeClr>
                </a:solidFill>
                <a:latin typeface="Comic Sans MS" pitchFamily="66" charset="0"/>
              </a:rPr>
              <a:t>This increases alpha </a:t>
            </a:r>
            <a:r>
              <a:rPr lang="en-US" sz="2400" dirty="0" err="1" smtClean="0">
                <a:solidFill>
                  <a:schemeClr val="tx1">
                    <a:lumMod val="95000"/>
                    <a:lumOff val="5000"/>
                  </a:schemeClr>
                </a:solidFill>
                <a:latin typeface="Comic Sans MS" pitchFamily="66" charset="0"/>
              </a:rPr>
              <a:t>motorneuron</a:t>
            </a:r>
            <a:r>
              <a:rPr lang="en-US" sz="2400" dirty="0" smtClean="0">
                <a:solidFill>
                  <a:schemeClr val="tx1">
                    <a:lumMod val="95000"/>
                    <a:lumOff val="5000"/>
                  </a:schemeClr>
                </a:solidFill>
                <a:latin typeface="Comic Sans MS" pitchFamily="66" charset="0"/>
              </a:rPr>
              <a:t> activity. </a:t>
            </a:r>
          </a:p>
          <a:p>
            <a:pPr algn="l" rtl="0"/>
            <a:r>
              <a:rPr lang="en-US" sz="2400" dirty="0" smtClean="0">
                <a:solidFill>
                  <a:schemeClr val="tx1">
                    <a:lumMod val="95000"/>
                    <a:lumOff val="5000"/>
                  </a:schemeClr>
                </a:solidFill>
                <a:latin typeface="Comic Sans MS" pitchFamily="66" charset="0"/>
              </a:rPr>
              <a:t>Therefore the muscle contracts and the length decreases as a result.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850" y="333375"/>
            <a:ext cx="8820150" cy="5762625"/>
          </a:xfrm>
        </p:spPr>
        <p:txBody>
          <a:bodyPr/>
          <a:lstStyle/>
          <a:p>
            <a:pPr algn="l" rtl="0"/>
            <a:r>
              <a:rPr lang="en-US" sz="7200" dirty="0" smtClean="0">
                <a:latin typeface="Cambria Math" pitchFamily="18" charset="0"/>
                <a:ea typeface="Cambria Math" pitchFamily="18" charset="0"/>
              </a:rPr>
              <a:t>Thank You </a:t>
            </a:r>
            <a:endParaRPr lang="ar-SA" sz="7200"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0"/>
            <a:ext cx="5040560" cy="7128792"/>
          </a:xfrm>
        </p:spPr>
        <p:txBody>
          <a:bodyPr>
            <a:normAutofit fontScale="92500" lnSpcReduction="20000"/>
          </a:bodyPr>
          <a:lstStyle/>
          <a:p>
            <a:pPr algn="ctr" rtl="0"/>
            <a:r>
              <a:rPr lang="en-US" sz="2200" u="sng" dirty="0" smtClean="0">
                <a:latin typeface="Comic Sans MS" pitchFamily="66" charset="0"/>
              </a:rPr>
              <a:t>Definitions </a:t>
            </a:r>
          </a:p>
          <a:p>
            <a:pPr algn="l" rtl="0"/>
            <a:r>
              <a:rPr lang="en-US" sz="2200" u="sng" dirty="0" smtClean="0">
                <a:latin typeface="Comic Sans MS" pitchFamily="66" charset="0"/>
              </a:rPr>
              <a:t>Human posture </a:t>
            </a:r>
            <a:r>
              <a:rPr lang="en-US" sz="2200" dirty="0" smtClean="0">
                <a:latin typeface="Comic Sans MS" pitchFamily="66" charset="0"/>
                <a:sym typeface="Wingdings" pitchFamily="2" charset="2"/>
              </a:rPr>
              <a:t> is </a:t>
            </a:r>
            <a:r>
              <a:rPr lang="en-US" sz="2200" dirty="0" smtClean="0">
                <a:latin typeface="Comic Sans MS" pitchFamily="66" charset="0"/>
              </a:rPr>
              <a:t>the way in which your body is positioned when you are sitting or standing </a:t>
            </a:r>
          </a:p>
          <a:p>
            <a:pPr algn="l" rtl="0"/>
            <a:r>
              <a:rPr lang="en-US" sz="2200" u="sng" dirty="0" smtClean="0">
                <a:latin typeface="Comic Sans MS" pitchFamily="66" charset="0"/>
              </a:rPr>
              <a:t>Postural Reflexes</a:t>
            </a:r>
            <a:r>
              <a:rPr lang="en-US" sz="2200" u="sng" dirty="0" smtClean="0">
                <a:latin typeface="Comic Sans MS" pitchFamily="66" charset="0"/>
                <a:sym typeface="Wingdings" pitchFamily="2" charset="2"/>
              </a:rPr>
              <a:t> </a:t>
            </a:r>
            <a:r>
              <a:rPr lang="en-US" sz="2200" dirty="0" smtClean="0">
                <a:latin typeface="Comic Sans MS" pitchFamily="66" charset="0"/>
                <a:sym typeface="Wingdings" pitchFamily="2" charset="2"/>
              </a:rPr>
              <a:t>Are a</a:t>
            </a:r>
            <a:r>
              <a:rPr lang="en-US" sz="2200" dirty="0" smtClean="0">
                <a:latin typeface="Comic Sans MS" pitchFamily="66" charset="0"/>
              </a:rPr>
              <a:t>utomatic body movements related to body positioning alone (basic postural reflexes), and ones related to vestibular input (labyrinthine or vestibular spinal reflexes). </a:t>
            </a:r>
          </a:p>
          <a:p>
            <a:pPr algn="l" rtl="0"/>
            <a:r>
              <a:rPr lang="en-US" sz="2200" dirty="0" smtClean="0">
                <a:latin typeface="Comic Sans MS" pitchFamily="66" charset="0"/>
              </a:rPr>
              <a:t>When we stand or move, our body tends to automatically assume particular postures based on the combination of these responses.</a:t>
            </a:r>
          </a:p>
          <a:p>
            <a:pPr algn="l" rtl="0"/>
            <a:r>
              <a:rPr lang="en-US" sz="2200" u="sng" dirty="0" smtClean="0">
                <a:latin typeface="Comic Sans MS" pitchFamily="66" charset="0"/>
              </a:rPr>
              <a:t>Center of Gravity </a:t>
            </a:r>
            <a:r>
              <a:rPr lang="ar-SA" sz="2200" u="sng" dirty="0" smtClean="0">
                <a:latin typeface="Comic Sans MS" pitchFamily="66" charset="0"/>
              </a:rPr>
              <a:t>مركز الثقل</a:t>
            </a:r>
            <a:r>
              <a:rPr lang="en-US" sz="2200" u="sng" dirty="0" smtClean="0">
                <a:latin typeface="Comic Sans MS" pitchFamily="66" charset="0"/>
                <a:sym typeface="Wingdings" pitchFamily="2" charset="2"/>
              </a:rPr>
              <a:t> </a:t>
            </a:r>
            <a:r>
              <a:rPr lang="en-US" sz="2200" dirty="0" smtClean="0">
                <a:solidFill>
                  <a:schemeClr val="tx1">
                    <a:lumMod val="95000"/>
                    <a:lumOff val="5000"/>
                  </a:schemeClr>
                </a:solidFill>
                <a:latin typeface="Comic Sans MS" pitchFamily="66" charset="0"/>
              </a:rPr>
              <a:t>The center of gravity is the average location of the </a:t>
            </a:r>
            <a:r>
              <a:rPr lang="en-US" sz="2200" u="sng" dirty="0" smtClean="0">
                <a:solidFill>
                  <a:schemeClr val="tx1">
                    <a:lumMod val="95000"/>
                    <a:lumOff val="5000"/>
                  </a:schemeClr>
                </a:solidFill>
                <a:latin typeface="Comic Sans MS" pitchFamily="66" charset="0"/>
              </a:rPr>
              <a:t>weight</a:t>
            </a:r>
            <a:r>
              <a:rPr lang="en-US" sz="2200" dirty="0" smtClean="0">
                <a:solidFill>
                  <a:schemeClr val="tx1">
                    <a:lumMod val="95000"/>
                    <a:lumOff val="5000"/>
                  </a:schemeClr>
                </a:solidFill>
                <a:latin typeface="Comic Sans MS" pitchFamily="66" charset="0"/>
              </a:rPr>
              <a:t> of an object. </a:t>
            </a:r>
          </a:p>
          <a:p>
            <a:pPr algn="l" rtl="0"/>
            <a:r>
              <a:rPr lang="en-US" sz="2200" u="sng" dirty="0" smtClean="0">
                <a:solidFill>
                  <a:schemeClr val="tx1">
                    <a:lumMod val="95000"/>
                    <a:lumOff val="5000"/>
                  </a:schemeClr>
                </a:solidFill>
                <a:latin typeface="Comic Sans MS" pitchFamily="66" charset="0"/>
              </a:rPr>
              <a:t>Base of support , support base </a:t>
            </a:r>
            <a:r>
              <a:rPr lang="en-US" sz="2200" u="sng" dirty="0" smtClean="0">
                <a:solidFill>
                  <a:schemeClr val="tx1">
                    <a:lumMod val="95000"/>
                    <a:lumOff val="5000"/>
                  </a:schemeClr>
                </a:solidFill>
                <a:latin typeface="Comic Sans MS" pitchFamily="66" charset="0"/>
                <a:sym typeface="Wingdings" pitchFamily="2" charset="2"/>
              </a:rPr>
              <a:t> </a:t>
            </a:r>
            <a:r>
              <a:rPr lang="en-US" sz="2200" dirty="0" smtClean="0">
                <a:latin typeface="Comic Sans MS" pitchFamily="66" charset="0"/>
              </a:rPr>
              <a:t>he </a:t>
            </a:r>
            <a:r>
              <a:rPr lang="en-US" sz="2200" b="1" dirty="0" smtClean="0">
                <a:latin typeface="Comic Sans MS" pitchFamily="66" charset="0"/>
              </a:rPr>
              <a:t>base of support </a:t>
            </a:r>
            <a:r>
              <a:rPr lang="en-US" sz="2200" dirty="0" smtClean="0">
                <a:latin typeface="Comic Sans MS" pitchFamily="66" charset="0"/>
              </a:rPr>
              <a:t>refers to the area beneath a person that includes every point of contact  person makes with the supporting surface.</a:t>
            </a:r>
          </a:p>
          <a:p>
            <a:pPr algn="l" rtl="0"/>
            <a:r>
              <a:rPr lang="en-US" sz="2200" dirty="0" smtClean="0">
                <a:latin typeface="Comic Sans MS" pitchFamily="66" charset="0"/>
              </a:rPr>
              <a:t>These points of contact may be body parts e.g. feet or hands, or they may include things like crutches or the chair a person is sitting in. </a:t>
            </a:r>
          </a:p>
          <a:p>
            <a:pPr algn="l" rtl="0"/>
            <a:r>
              <a:rPr lang="en-US" sz="2000" dirty="0" smtClean="0">
                <a:latin typeface="Comic Sans MS" pitchFamily="66" charset="0"/>
              </a:rPr>
              <a:t>                                                     </a:t>
            </a:r>
          </a:p>
          <a:p>
            <a:pPr algn="l" rtl="0"/>
            <a:endParaRPr lang="ar-SA" sz="2000" dirty="0">
              <a:solidFill>
                <a:schemeClr val="tx1">
                  <a:lumMod val="95000"/>
                  <a:lumOff val="5000"/>
                </a:schemeClr>
              </a:solidFill>
              <a:latin typeface="Comic Sans MS" pitchFamily="66" charset="0"/>
            </a:endParaRPr>
          </a:p>
        </p:txBody>
      </p:sp>
      <p:pic>
        <p:nvPicPr>
          <p:cNvPr id="1026" name="Picture 2" descr="C:\Users\USER\Desktop\New Picture.bmp"/>
          <p:cNvPicPr>
            <a:picLocks noGrp="1" noChangeAspect="1" noChangeArrowheads="1"/>
          </p:cNvPicPr>
          <p:nvPr>
            <p:ph sz="half" idx="2"/>
          </p:nvPr>
        </p:nvPicPr>
        <p:blipFill>
          <a:blip r:embed="rId2" cstate="print"/>
          <a:srcRect/>
          <a:stretch>
            <a:fillRect/>
          </a:stretch>
        </p:blipFill>
        <p:spPr bwMode="auto">
          <a:xfrm>
            <a:off x="4878495" y="692696"/>
            <a:ext cx="4265505" cy="4653278"/>
          </a:xfrm>
          <a:prstGeom prst="rect">
            <a:avLst/>
          </a:prstGeom>
          <a:noFill/>
        </p:spPr>
      </p:pic>
      <p:cxnSp>
        <p:nvCxnSpPr>
          <p:cNvPr id="8" name="Straight Arrow Connector 7"/>
          <p:cNvCxnSpPr/>
          <p:nvPr/>
        </p:nvCxnSpPr>
        <p:spPr>
          <a:xfrm>
            <a:off x="4860032" y="4509120"/>
            <a:ext cx="648072" cy="216024"/>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004048" y="4509120"/>
            <a:ext cx="3312368" cy="36004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60648"/>
            <a:ext cx="4495800" cy="5835352"/>
          </a:xfrm>
        </p:spPr>
        <p:txBody>
          <a:bodyPr>
            <a:normAutofit fontScale="92500" lnSpcReduction="10000"/>
          </a:bodyPr>
          <a:lstStyle/>
          <a:p>
            <a:pPr lvl="0" algn="ctr" rtl="0"/>
            <a:r>
              <a:rPr lang="en-US" sz="2000" u="sng" dirty="0" smtClean="0">
                <a:solidFill>
                  <a:schemeClr val="tx1">
                    <a:lumMod val="95000"/>
                    <a:lumOff val="5000"/>
                  </a:schemeClr>
                </a:solidFill>
                <a:latin typeface="Comic Sans MS" pitchFamily="66" charset="0"/>
              </a:rPr>
              <a:t>Postural Control Centers :</a:t>
            </a:r>
          </a:p>
          <a:p>
            <a:pPr lvl="0" algn="l" rtl="0"/>
            <a:r>
              <a:rPr lang="en-US" sz="2000" u="sng" dirty="0" smtClean="0">
                <a:solidFill>
                  <a:schemeClr val="tx1">
                    <a:lumMod val="95000"/>
                    <a:lumOff val="5000"/>
                  </a:schemeClr>
                </a:solidFill>
                <a:latin typeface="Comic Sans MS" pitchFamily="66" charset="0"/>
              </a:rPr>
              <a:t>Cerebral cortex </a:t>
            </a:r>
          </a:p>
          <a:p>
            <a:pPr lvl="0" algn="l" rtl="0"/>
            <a:r>
              <a:rPr lang="en-US" sz="2000" dirty="0" smtClean="0">
                <a:solidFill>
                  <a:schemeClr val="tx1">
                    <a:lumMod val="95000"/>
                    <a:lumOff val="5000"/>
                  </a:schemeClr>
                </a:solidFill>
                <a:latin typeface="Comic Sans MS" pitchFamily="66" charset="0"/>
              </a:rPr>
              <a:t>Optical Righting reflex </a:t>
            </a:r>
          </a:p>
          <a:p>
            <a:pPr lvl="0" algn="l" rtl="0"/>
            <a:r>
              <a:rPr lang="en-US" sz="2000" dirty="0" smtClean="0">
                <a:solidFill>
                  <a:schemeClr val="tx1">
                    <a:lumMod val="95000"/>
                    <a:lumOff val="5000"/>
                  </a:schemeClr>
                </a:solidFill>
                <a:latin typeface="Comic Sans MS" pitchFamily="66" charset="0"/>
              </a:rPr>
              <a:t>Placing Reaction </a:t>
            </a:r>
          </a:p>
          <a:p>
            <a:pPr lvl="0" algn="l" rtl="0"/>
            <a:r>
              <a:rPr lang="en-US" sz="2000" dirty="0" smtClean="0">
                <a:solidFill>
                  <a:schemeClr val="tx1">
                    <a:lumMod val="95000"/>
                    <a:lumOff val="5000"/>
                  </a:schemeClr>
                </a:solidFill>
                <a:latin typeface="Comic Sans MS" pitchFamily="66" charset="0"/>
              </a:rPr>
              <a:t>Hopping Reaction </a:t>
            </a:r>
          </a:p>
          <a:p>
            <a:pPr lvl="0" algn="l" rtl="0"/>
            <a:r>
              <a:rPr lang="en-US" sz="2000" u="sng" dirty="0" smtClean="0">
                <a:solidFill>
                  <a:schemeClr val="tx1">
                    <a:lumMod val="95000"/>
                    <a:lumOff val="5000"/>
                  </a:schemeClr>
                </a:solidFill>
                <a:latin typeface="Comic Sans MS" pitchFamily="66" charset="0"/>
              </a:rPr>
              <a:t>Midbrain : the Midbrain Righting Reflexes </a:t>
            </a:r>
            <a:r>
              <a:rPr lang="en-US" sz="2000" u="sng" dirty="0" smtClean="0">
                <a:solidFill>
                  <a:schemeClr val="tx1">
                    <a:lumMod val="95000"/>
                    <a:lumOff val="5000"/>
                  </a:schemeClr>
                </a:solidFill>
                <a:latin typeface="Comic Sans MS" pitchFamily="66" charset="0"/>
                <a:sym typeface="Wingdings" pitchFamily="2" charset="2"/>
              </a:rPr>
              <a:t></a:t>
            </a:r>
          </a:p>
          <a:p>
            <a:pPr lvl="0" algn="l" rtl="0"/>
            <a:r>
              <a:rPr lang="en-US" sz="2000" dirty="0" smtClean="0">
                <a:solidFill>
                  <a:schemeClr val="tx1">
                    <a:lumMod val="95000"/>
                    <a:lumOff val="5000"/>
                  </a:schemeClr>
                </a:solidFill>
                <a:latin typeface="Comic Sans MS" pitchFamily="66" charset="0"/>
                <a:sym typeface="Wingdings" pitchFamily="2" charset="2"/>
              </a:rPr>
              <a:t>(a) Labyrinthine</a:t>
            </a:r>
          </a:p>
          <a:p>
            <a:pPr lvl="0" algn="l" rtl="0"/>
            <a:r>
              <a:rPr lang="en-US" sz="2000" dirty="0" smtClean="0">
                <a:solidFill>
                  <a:schemeClr val="tx1">
                    <a:lumMod val="95000"/>
                    <a:lumOff val="5000"/>
                  </a:schemeClr>
                </a:solidFill>
                <a:latin typeface="Comic Sans MS" pitchFamily="66" charset="0"/>
                <a:sym typeface="Wingdings" pitchFamily="2" charset="2"/>
              </a:rPr>
              <a:t>(b) Neck </a:t>
            </a:r>
          </a:p>
          <a:p>
            <a:pPr lvl="0" algn="l" rtl="0"/>
            <a:r>
              <a:rPr lang="en-US" sz="2000" dirty="0" smtClean="0">
                <a:solidFill>
                  <a:schemeClr val="tx1">
                    <a:lumMod val="95000"/>
                    <a:lumOff val="5000"/>
                  </a:schemeClr>
                </a:solidFill>
                <a:latin typeface="Comic Sans MS" pitchFamily="66" charset="0"/>
                <a:sym typeface="Wingdings" pitchFamily="2" charset="2"/>
              </a:rPr>
              <a:t>(c) Body on Head </a:t>
            </a:r>
          </a:p>
          <a:p>
            <a:pPr lvl="0" algn="l" rtl="0"/>
            <a:r>
              <a:rPr lang="en-US" sz="2000" dirty="0" smtClean="0">
                <a:solidFill>
                  <a:schemeClr val="tx1">
                    <a:lumMod val="95000"/>
                    <a:lumOff val="5000"/>
                  </a:schemeClr>
                </a:solidFill>
                <a:latin typeface="Comic Sans MS" pitchFamily="66" charset="0"/>
                <a:sym typeface="Wingdings" pitchFamily="2" charset="2"/>
              </a:rPr>
              <a:t>(d) Body on Body </a:t>
            </a:r>
          </a:p>
          <a:p>
            <a:pPr lvl="0" algn="l" rtl="0"/>
            <a:r>
              <a:rPr lang="en-US" sz="2000" u="sng" dirty="0" smtClean="0">
                <a:solidFill>
                  <a:schemeClr val="tx1">
                    <a:lumMod val="95000"/>
                    <a:lumOff val="5000"/>
                  </a:schemeClr>
                </a:solidFill>
                <a:latin typeface="Comic Sans MS" pitchFamily="66" charset="0"/>
                <a:sym typeface="Wingdings" pitchFamily="2" charset="2"/>
              </a:rPr>
              <a:t>Medulla </a:t>
            </a:r>
          </a:p>
          <a:p>
            <a:pPr lvl="0" algn="l" rtl="0"/>
            <a:r>
              <a:rPr lang="en-US" sz="2000" dirty="0" smtClean="0">
                <a:solidFill>
                  <a:schemeClr val="tx1">
                    <a:lumMod val="95000"/>
                    <a:lumOff val="5000"/>
                  </a:schemeClr>
                </a:solidFill>
                <a:latin typeface="Comic Sans MS" pitchFamily="66" charset="0"/>
                <a:sym typeface="Wingdings" pitchFamily="2" charset="2"/>
              </a:rPr>
              <a:t>(1) Tonic Labyrinthine Reflex </a:t>
            </a:r>
          </a:p>
          <a:p>
            <a:pPr lvl="0" algn="l" rtl="0"/>
            <a:r>
              <a:rPr lang="en-US" sz="2000" dirty="0" smtClean="0">
                <a:solidFill>
                  <a:schemeClr val="tx1">
                    <a:lumMod val="95000"/>
                    <a:lumOff val="5000"/>
                  </a:schemeClr>
                </a:solidFill>
                <a:latin typeface="Comic Sans MS" pitchFamily="66" charset="0"/>
                <a:sym typeface="Wingdings" pitchFamily="2" charset="2"/>
              </a:rPr>
              <a:t>(2) Tonic Neck Reflex </a:t>
            </a:r>
          </a:p>
          <a:p>
            <a:pPr lvl="0" algn="l" rtl="0"/>
            <a:r>
              <a:rPr lang="en-US" sz="2000" u="sng" dirty="0" smtClean="0">
                <a:solidFill>
                  <a:schemeClr val="tx1">
                    <a:lumMod val="95000"/>
                    <a:lumOff val="5000"/>
                  </a:schemeClr>
                </a:solidFill>
                <a:latin typeface="Comic Sans MS" pitchFamily="66" charset="0"/>
                <a:sym typeface="Wingdings" pitchFamily="2" charset="2"/>
              </a:rPr>
              <a:t>Spinal Cord </a:t>
            </a:r>
          </a:p>
          <a:p>
            <a:pPr lvl="0" algn="l" rtl="0"/>
            <a:r>
              <a:rPr lang="en-US" sz="2000" dirty="0" smtClean="0">
                <a:solidFill>
                  <a:schemeClr val="tx1">
                    <a:lumMod val="95000"/>
                    <a:lumOff val="5000"/>
                  </a:schemeClr>
                </a:solidFill>
                <a:latin typeface="Comic Sans MS" pitchFamily="66" charset="0"/>
                <a:sym typeface="Wingdings" pitchFamily="2" charset="2"/>
              </a:rPr>
              <a:t>Positive and Negative Supporting Reaction </a:t>
            </a:r>
          </a:p>
          <a:p>
            <a:pPr lvl="0" algn="l" rtl="0"/>
            <a:r>
              <a:rPr lang="en-US" sz="2000" dirty="0" smtClean="0">
                <a:solidFill>
                  <a:schemeClr val="tx1">
                    <a:lumMod val="95000"/>
                    <a:lumOff val="5000"/>
                  </a:schemeClr>
                </a:solidFill>
                <a:latin typeface="Comic Sans MS" pitchFamily="66" charset="0"/>
                <a:sym typeface="Wingdings" pitchFamily="2" charset="2"/>
              </a:rPr>
              <a:t>Stretch Reflex </a:t>
            </a:r>
            <a:endParaRPr lang="en-US" sz="2000" dirty="0" smtClean="0">
              <a:solidFill>
                <a:schemeClr val="tx1">
                  <a:lumMod val="95000"/>
                  <a:lumOff val="5000"/>
                </a:schemeClr>
              </a:solidFill>
              <a:latin typeface="Comic Sans MS" pitchFamily="66" charset="0"/>
            </a:endParaRPr>
          </a:p>
          <a:p>
            <a:pPr algn="r"/>
            <a:endParaRPr lang="ar-SA" sz="1600" dirty="0">
              <a:latin typeface="Comic Sans MS" pitchFamily="66" charset="0"/>
            </a:endParaRPr>
          </a:p>
        </p:txBody>
      </p:sp>
      <p:pic>
        <p:nvPicPr>
          <p:cNvPr id="6" name="Picture 3" descr="C:\Users\USER\Desktop\New Picture.png"/>
          <p:cNvPicPr>
            <a:picLocks noGrp="1" noChangeAspect="1" noChangeArrowheads="1"/>
          </p:cNvPicPr>
          <p:nvPr>
            <p:ph sz="half" idx="2"/>
          </p:nvPr>
        </p:nvPicPr>
        <p:blipFill>
          <a:blip r:embed="rId2" cstate="print"/>
          <a:stretch>
            <a:fillRect/>
          </a:stretch>
        </p:blipFill>
        <p:spPr bwMode="auto">
          <a:xfrm>
            <a:off x="5105400" y="1556792"/>
            <a:ext cx="4038600" cy="371871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New Picture.png"/>
          <p:cNvPicPr>
            <a:picLocks noChangeAspect="1" noChangeArrowheads="1"/>
          </p:cNvPicPr>
          <p:nvPr/>
        </p:nvPicPr>
        <p:blipFill>
          <a:blip r:embed="rId2" cstate="print"/>
          <a:srcRect/>
          <a:stretch>
            <a:fillRect/>
          </a:stretch>
        </p:blipFill>
        <p:spPr bwMode="auto">
          <a:xfrm>
            <a:off x="0" y="0"/>
            <a:ext cx="9131300" cy="6858000"/>
          </a:xfrm>
          <a:prstGeom prst="rect">
            <a:avLst/>
          </a:prstGeom>
          <a:noFill/>
        </p:spPr>
      </p:pic>
      <p:cxnSp>
        <p:nvCxnSpPr>
          <p:cNvPr id="4" name="Straight Connector 3"/>
          <p:cNvCxnSpPr/>
          <p:nvPr/>
        </p:nvCxnSpPr>
        <p:spPr>
          <a:xfrm flipH="1">
            <a:off x="1979712" y="2636912"/>
            <a:ext cx="2376264" cy="194421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13" idx="3"/>
          </p:cNvCxnSpPr>
          <p:nvPr/>
        </p:nvCxnSpPr>
        <p:spPr>
          <a:xfrm flipH="1">
            <a:off x="2771800" y="4077072"/>
            <a:ext cx="3168352" cy="191285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716016" y="5489848"/>
            <a:ext cx="2160240" cy="89148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544" y="4509120"/>
            <a:ext cx="1512168" cy="369332"/>
          </a:xfrm>
          <a:prstGeom prst="rect">
            <a:avLst/>
          </a:prstGeom>
          <a:noFill/>
        </p:spPr>
        <p:txBody>
          <a:bodyPr wrap="square" rtlCol="1">
            <a:spAutoFit/>
          </a:bodyPr>
          <a:lstStyle/>
          <a:p>
            <a:r>
              <a:rPr lang="en-US" dirty="0" smtClean="0">
                <a:solidFill>
                  <a:schemeClr val="accent4">
                    <a:lumMod val="10000"/>
                  </a:schemeClr>
                </a:solidFill>
                <a:latin typeface="Comic Sans MS" pitchFamily="66" charset="0"/>
              </a:rPr>
              <a:t>Decorticate</a:t>
            </a:r>
            <a:endParaRPr lang="ar-SA" dirty="0">
              <a:solidFill>
                <a:schemeClr val="accent4">
                  <a:lumMod val="10000"/>
                </a:schemeClr>
              </a:solidFill>
              <a:latin typeface="Comic Sans MS" pitchFamily="66" charset="0"/>
            </a:endParaRPr>
          </a:p>
        </p:txBody>
      </p:sp>
      <p:sp>
        <p:nvSpPr>
          <p:cNvPr id="13" name="TextBox 12"/>
          <p:cNvSpPr txBox="1"/>
          <p:nvPr/>
        </p:nvSpPr>
        <p:spPr>
          <a:xfrm>
            <a:off x="0" y="5805264"/>
            <a:ext cx="2771800" cy="369332"/>
          </a:xfrm>
          <a:prstGeom prst="rect">
            <a:avLst/>
          </a:prstGeom>
          <a:noFill/>
        </p:spPr>
        <p:txBody>
          <a:bodyPr wrap="square" rtlCol="1">
            <a:spAutoFit/>
          </a:bodyPr>
          <a:lstStyle/>
          <a:p>
            <a:r>
              <a:rPr lang="en-US" dirty="0" smtClean="0">
                <a:solidFill>
                  <a:schemeClr val="accent4">
                    <a:lumMod val="10000"/>
                  </a:schemeClr>
                </a:solidFill>
                <a:latin typeface="Comic Sans MS" pitchFamily="66" charset="0"/>
              </a:rPr>
              <a:t>Animal</a:t>
            </a:r>
            <a:r>
              <a:rPr lang="ar-SA" dirty="0" smtClean="0">
                <a:solidFill>
                  <a:schemeClr val="accent4">
                    <a:lumMod val="10000"/>
                  </a:schemeClr>
                </a:solidFill>
                <a:latin typeface="Comic Sans MS" pitchFamily="66" charset="0"/>
              </a:rPr>
              <a:t> </a:t>
            </a:r>
            <a:r>
              <a:rPr lang="en-US" dirty="0" err="1" smtClean="0">
                <a:solidFill>
                  <a:schemeClr val="accent4">
                    <a:lumMod val="10000"/>
                  </a:schemeClr>
                </a:solidFill>
                <a:latin typeface="Comic Sans MS" pitchFamily="66" charset="0"/>
              </a:rPr>
              <a:t>Decerebrate</a:t>
            </a:r>
            <a:endParaRPr lang="ar-SA" dirty="0">
              <a:solidFill>
                <a:schemeClr val="accent4">
                  <a:lumMod val="10000"/>
                </a:schemeClr>
              </a:solidFill>
              <a:latin typeface="Comic Sans MS" pitchFamily="66" charset="0"/>
            </a:endParaRPr>
          </a:p>
        </p:txBody>
      </p:sp>
      <p:sp>
        <p:nvSpPr>
          <p:cNvPr id="14" name="TextBox 13"/>
          <p:cNvSpPr txBox="1"/>
          <p:nvPr/>
        </p:nvSpPr>
        <p:spPr>
          <a:xfrm>
            <a:off x="4355976" y="6309320"/>
            <a:ext cx="1656184" cy="369332"/>
          </a:xfrm>
          <a:prstGeom prst="rect">
            <a:avLst/>
          </a:prstGeom>
          <a:noFill/>
        </p:spPr>
        <p:txBody>
          <a:bodyPr wrap="square" rtlCol="1">
            <a:spAutoFit/>
          </a:bodyPr>
          <a:lstStyle/>
          <a:p>
            <a:r>
              <a:rPr lang="en-US" dirty="0" smtClean="0">
                <a:solidFill>
                  <a:schemeClr val="accent4">
                    <a:lumMod val="10000"/>
                  </a:schemeClr>
                </a:solidFill>
                <a:latin typeface="Comic Sans MS" pitchFamily="66" charset="0"/>
              </a:rPr>
              <a:t>Spinal Animal</a:t>
            </a:r>
            <a:endParaRPr lang="ar-SA" dirty="0">
              <a:solidFill>
                <a:schemeClr val="accent4">
                  <a:lumMod val="10000"/>
                </a:schemeClr>
              </a:solidFill>
              <a:latin typeface="Comic Sans MS" pitchFamily="66" charset="0"/>
            </a:endParaRPr>
          </a:p>
        </p:txBody>
      </p:sp>
      <p:sp>
        <p:nvSpPr>
          <p:cNvPr id="9" name="TextBox 8"/>
          <p:cNvSpPr txBox="1"/>
          <p:nvPr/>
        </p:nvSpPr>
        <p:spPr>
          <a:xfrm>
            <a:off x="0" y="0"/>
            <a:ext cx="3707904" cy="369332"/>
          </a:xfrm>
          <a:prstGeom prst="rect">
            <a:avLst/>
          </a:prstGeom>
          <a:noFill/>
        </p:spPr>
        <p:txBody>
          <a:bodyPr wrap="square" rtlCol="1">
            <a:spAutoFit/>
          </a:bodyPr>
          <a:lstStyle/>
          <a:p>
            <a:pPr algn="ctr"/>
            <a:r>
              <a:rPr lang="en-US" dirty="0" smtClean="0"/>
              <a:t>Levels of Lesions </a:t>
            </a:r>
            <a:endParaRPr lang="ar-SA"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85800" y="457200"/>
            <a:ext cx="7815263" cy="6043613"/>
          </a:xfrm>
        </p:spPr>
        <p:txBody>
          <a:bodyPr/>
          <a:lstStyle/>
          <a:p>
            <a:r>
              <a:rPr lang="en-US" sz="9600" b="1" dirty="0" smtClean="0">
                <a:latin typeface="Comic Sans MS" pitchFamily="66" charset="0"/>
              </a:rPr>
              <a:t> </a:t>
            </a:r>
            <a:r>
              <a:rPr lang="en-US" b="1" u="sng" dirty="0" smtClean="0">
                <a:latin typeface="Comic Sans MS" pitchFamily="66" charset="0"/>
              </a:rPr>
              <a:t>Reflexes Integrated at the level of Cerebral Cortex ( Cortical Reflexes )</a:t>
            </a:r>
            <a:r>
              <a:rPr lang="en-US" b="1" dirty="0" smtClean="0">
                <a:latin typeface="Comic Sans MS" pitchFamily="66" charset="0"/>
              </a:rPr>
              <a:t/>
            </a:r>
            <a:br>
              <a:rPr lang="en-US" b="1" dirty="0" smtClean="0">
                <a:latin typeface="Comic Sans MS" pitchFamily="66" charset="0"/>
              </a:rPr>
            </a:br>
            <a:r>
              <a:rPr lang="en-US" sz="2800" b="1" dirty="0" smtClean="0">
                <a:latin typeface="Comic Sans MS" pitchFamily="66" charset="0"/>
              </a:rPr>
              <a:t>Examples : (1) Optical righting Reflex, (2) Placing Reaction , (3) Hopping Reaction</a:t>
            </a:r>
            <a:endParaRPr lang="en-US" sz="2800" b="1" dirty="0" smtClean="0">
              <a:solidFill>
                <a:srgbClr val="FFFF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sz="half" idx="1"/>
          </p:nvPr>
        </p:nvSpPr>
        <p:spPr>
          <a:xfrm>
            <a:off x="0" y="1340768"/>
            <a:ext cx="4762500" cy="4320480"/>
          </a:xfrm>
        </p:spPr>
        <p:txBody>
          <a:bodyPr>
            <a:normAutofit/>
          </a:bodyPr>
          <a:lstStyle/>
          <a:p>
            <a:pPr lvl="1" algn="l" rtl="0">
              <a:buBlip>
                <a:blip r:embed="rId2"/>
              </a:buBlip>
            </a:pPr>
            <a:r>
              <a:rPr lang="en-US" u="sng" dirty="0" smtClean="0">
                <a:solidFill>
                  <a:schemeClr val="tx1">
                    <a:lumMod val="85000"/>
                    <a:lumOff val="15000"/>
                  </a:schemeClr>
                </a:solidFill>
                <a:latin typeface="Comic Sans MS" pitchFamily="66" charset="0"/>
              </a:rPr>
              <a:t>Optical righting reflex :</a:t>
            </a:r>
          </a:p>
          <a:p>
            <a:pPr lvl="1" algn="l" rtl="0">
              <a:buFont typeface="Wingdings" pitchFamily="2" charset="2"/>
              <a:buChar char="ü"/>
            </a:pPr>
            <a:r>
              <a:rPr lang="en-US" dirty="0" smtClean="0">
                <a:solidFill>
                  <a:schemeClr val="tx1">
                    <a:lumMod val="85000"/>
                    <a:lumOff val="15000"/>
                  </a:schemeClr>
                </a:solidFill>
              </a:rPr>
              <a:t>Visual stimuli that enable an</a:t>
            </a:r>
          </a:p>
          <a:p>
            <a:pPr lvl="1" algn="l" rtl="0">
              <a:buNone/>
            </a:pPr>
            <a:r>
              <a:rPr lang="en-US" dirty="0" smtClean="0">
                <a:solidFill>
                  <a:schemeClr val="tx1">
                    <a:lumMod val="85000"/>
                    <a:lumOff val="15000"/>
                  </a:schemeClr>
                </a:solidFill>
              </a:rPr>
              <a:t>animal to maintain the correct</a:t>
            </a:r>
          </a:p>
          <a:p>
            <a:pPr lvl="1" algn="l" rtl="0">
              <a:buNone/>
            </a:pPr>
            <a:r>
              <a:rPr lang="en-US" dirty="0" smtClean="0">
                <a:solidFill>
                  <a:schemeClr val="tx1">
                    <a:lumMod val="85000"/>
                    <a:lumOff val="15000"/>
                  </a:schemeClr>
                </a:solidFill>
              </a:rPr>
              <a:t>position of the head in space, </a:t>
            </a:r>
          </a:p>
          <a:p>
            <a:pPr lvl="1" algn="l" rtl="0">
              <a:buNone/>
            </a:pPr>
            <a:r>
              <a:rPr lang="en-US" dirty="0" smtClean="0">
                <a:solidFill>
                  <a:schemeClr val="tx1">
                    <a:lumMod val="85000"/>
                    <a:lumOff val="15000"/>
                  </a:schemeClr>
                </a:solidFill>
              </a:rPr>
              <a:t>by bringing about movements </a:t>
            </a:r>
          </a:p>
          <a:p>
            <a:pPr lvl="1" algn="l" rtl="0">
              <a:buNone/>
            </a:pPr>
            <a:r>
              <a:rPr lang="en-US" dirty="0" smtClean="0">
                <a:solidFill>
                  <a:schemeClr val="tx1">
                    <a:lumMod val="85000"/>
                    <a:lumOff val="15000"/>
                  </a:schemeClr>
                </a:solidFill>
              </a:rPr>
              <a:t>of the muscles of the neck</a:t>
            </a:r>
          </a:p>
          <a:p>
            <a:pPr lvl="1" algn="l" rtl="0">
              <a:buNone/>
            </a:pPr>
            <a:r>
              <a:rPr lang="en-US" dirty="0" smtClean="0">
                <a:solidFill>
                  <a:schemeClr val="tx1">
                    <a:lumMod val="85000"/>
                    <a:lumOff val="15000"/>
                  </a:schemeClr>
                </a:solidFill>
              </a:rPr>
              <a:t> and limbs</a:t>
            </a:r>
            <a:r>
              <a:rPr lang="en-US" sz="3200" dirty="0" smtClean="0">
                <a:solidFill>
                  <a:schemeClr val="tx1">
                    <a:lumMod val="85000"/>
                    <a:lumOff val="15000"/>
                  </a:schemeClr>
                </a:solidFill>
              </a:rPr>
              <a:t>.</a:t>
            </a:r>
            <a:endParaRPr lang="en-US" sz="3200" dirty="0" smtClean="0">
              <a:solidFill>
                <a:schemeClr val="tx1">
                  <a:lumMod val="85000"/>
                  <a:lumOff val="15000"/>
                </a:schemeClr>
              </a:solidFill>
              <a:latin typeface="Comic Sans MS" pitchFamily="66" charset="0"/>
            </a:endParaRPr>
          </a:p>
          <a:p>
            <a:pPr lvl="1" algn="l" rtl="0">
              <a:buBlip>
                <a:blip r:embed="rId2"/>
              </a:buBlip>
            </a:pPr>
            <a:r>
              <a:rPr lang="en-US" dirty="0" smtClean="0">
                <a:solidFill>
                  <a:schemeClr val="tx1">
                    <a:lumMod val="85000"/>
                    <a:lumOff val="15000"/>
                  </a:schemeClr>
                </a:solidFill>
                <a:latin typeface="Comic Sans MS" pitchFamily="66" charset="0"/>
              </a:rPr>
              <a:t>visual clues –&gt; righting of</a:t>
            </a:r>
          </a:p>
          <a:p>
            <a:pPr lvl="1" algn="l" rtl="0">
              <a:buNone/>
            </a:pPr>
            <a:r>
              <a:rPr lang="en-US" dirty="0" smtClean="0">
                <a:solidFill>
                  <a:schemeClr val="tx1">
                    <a:lumMod val="85000"/>
                    <a:lumOff val="15000"/>
                  </a:schemeClr>
                </a:solidFill>
                <a:latin typeface="Comic Sans MS" pitchFamily="66" charset="0"/>
              </a:rPr>
              <a:t> the head</a:t>
            </a:r>
          </a:p>
          <a:p>
            <a:pPr algn="l" rtl="0"/>
            <a:endParaRPr lang="en-US" sz="2000" dirty="0" smtClean="0">
              <a:solidFill>
                <a:srgbClr val="FFFF00"/>
              </a:solidFill>
              <a:latin typeface="Comic Sans MS" pitchFamily="66" charset="0"/>
            </a:endParaRPr>
          </a:p>
        </p:txBody>
      </p:sp>
      <p:pic>
        <p:nvPicPr>
          <p:cNvPr id="3074" name="Picture 2" descr="C:\Users\USER\Desktop\Optical Righting Reflex.jpg"/>
          <p:cNvPicPr>
            <a:picLocks noGrp="1" noChangeAspect="1" noChangeArrowheads="1"/>
          </p:cNvPicPr>
          <p:nvPr>
            <p:ph sz="half" idx="2"/>
          </p:nvPr>
        </p:nvPicPr>
        <p:blipFill>
          <a:blip r:embed="rId3" cstate="print"/>
          <a:srcRect/>
          <a:stretch>
            <a:fillRect/>
          </a:stretch>
        </p:blipFill>
        <p:spPr bwMode="auto">
          <a:xfrm>
            <a:off x="4914900" y="1795187"/>
            <a:ext cx="3760788" cy="25056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7" end="7"/>
                                            </p:txEl>
                                          </p:spTgt>
                                        </p:tgtEl>
                                        <p:attrNameLst>
                                          <p:attrName>style.visibility</p:attrName>
                                        </p:attrNameLst>
                                      </p:cBhvr>
                                      <p:to>
                                        <p:strVal val="visible"/>
                                      </p:to>
                                    </p:set>
                                    <p:anim calcmode="lin" valueType="num">
                                      <p:cBhvr additive="base">
                                        <p:cTn id="7" dur="500" fill="hold"/>
                                        <p:tgtEl>
                                          <p:spTgt spid="8194">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4">
                                            <p:txEl>
                                              <p:pRg st="8" end="8"/>
                                            </p:txEl>
                                          </p:spTgt>
                                        </p:tgtEl>
                                        <p:attrNameLst>
                                          <p:attrName>style.visibility</p:attrName>
                                        </p:attrNameLst>
                                      </p:cBhvr>
                                      <p:to>
                                        <p:strVal val="visible"/>
                                      </p:to>
                                    </p:set>
                                    <p:anim calcmode="lin" valueType="num">
                                      <p:cBhvr additive="base">
                                        <p:cTn id="11" dur="500" fill="hold"/>
                                        <p:tgtEl>
                                          <p:spTgt spid="8194">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sz="half" idx="4294967295"/>
          </p:nvPr>
        </p:nvSpPr>
        <p:spPr>
          <a:xfrm>
            <a:off x="0" y="0"/>
            <a:ext cx="4932363" cy="7100888"/>
          </a:xfrm>
        </p:spPr>
        <p:txBody>
          <a:bodyPr/>
          <a:lstStyle/>
          <a:p>
            <a:pPr lvl="1" algn="l" rtl="0">
              <a:buBlip>
                <a:blip r:embed="rId2"/>
              </a:buBlip>
            </a:pPr>
            <a:r>
              <a:rPr lang="en-US" sz="2400" b="1" dirty="0" smtClean="0">
                <a:solidFill>
                  <a:srgbClr val="FFFF00"/>
                </a:solidFill>
                <a:effectLst/>
                <a:latin typeface="Comic Sans MS" pitchFamily="66" charset="0"/>
              </a:rPr>
              <a:t> </a:t>
            </a:r>
            <a:r>
              <a:rPr lang="en-US" sz="2400" b="1" u="sng" dirty="0" smtClean="0">
                <a:solidFill>
                  <a:schemeClr val="tx1">
                    <a:lumMod val="95000"/>
                    <a:lumOff val="5000"/>
                  </a:schemeClr>
                </a:solidFill>
                <a:effectLst/>
                <a:latin typeface="Comic Sans MS" pitchFamily="66" charset="0"/>
              </a:rPr>
              <a:t>Placing reflex</a:t>
            </a:r>
            <a:r>
              <a:rPr lang="en-US" sz="2400" u="sng" dirty="0" smtClean="0">
                <a:solidFill>
                  <a:schemeClr val="tx1">
                    <a:lumMod val="95000"/>
                    <a:lumOff val="5000"/>
                  </a:schemeClr>
                </a:solidFill>
                <a:effectLst/>
                <a:latin typeface="Comic Sans MS" pitchFamily="66" charset="0"/>
              </a:rPr>
              <a:t>  : </a:t>
            </a:r>
            <a:r>
              <a:rPr lang="en-US" sz="2400" dirty="0" smtClean="0">
                <a:solidFill>
                  <a:schemeClr val="tx1">
                    <a:lumMod val="95000"/>
                    <a:lumOff val="5000"/>
                  </a:schemeClr>
                </a:solidFill>
                <a:effectLst/>
                <a:latin typeface="Comic Sans MS" pitchFamily="66" charset="0"/>
              </a:rPr>
              <a:t>when the infant is held erect and the dorsum of the foot is drawn along the under edge of a table top </a:t>
            </a:r>
            <a:r>
              <a:rPr lang="en-US" sz="2400" dirty="0" smtClean="0">
                <a:solidFill>
                  <a:schemeClr val="tx1">
                    <a:lumMod val="95000"/>
                    <a:lumOff val="5000"/>
                  </a:schemeClr>
                </a:solidFill>
                <a:effectLst/>
                <a:latin typeface="Comic Sans MS" pitchFamily="66" charset="0"/>
                <a:sym typeface="Wingdings" pitchFamily="2" charset="2"/>
              </a:rPr>
              <a:t> </a:t>
            </a:r>
            <a:r>
              <a:rPr lang="en-US" sz="2400" dirty="0" smtClean="0">
                <a:solidFill>
                  <a:schemeClr val="tx1">
                    <a:lumMod val="95000"/>
                    <a:lumOff val="5000"/>
                  </a:schemeClr>
                </a:solidFill>
                <a:effectLst/>
                <a:latin typeface="Comic Sans MS" pitchFamily="66" charset="0"/>
              </a:rPr>
              <a:t>flexion followed by extension of the leg</a:t>
            </a:r>
          </a:p>
          <a:p>
            <a:pPr lvl="1" algn="l" rtl="0">
              <a:buBlip>
                <a:blip r:embed="rId2"/>
              </a:buBlip>
            </a:pPr>
            <a:r>
              <a:rPr lang="en-US" sz="2400" dirty="0" smtClean="0">
                <a:solidFill>
                  <a:schemeClr val="tx1">
                    <a:lumMod val="95000"/>
                    <a:lumOff val="5000"/>
                  </a:schemeClr>
                </a:solidFill>
                <a:effectLst/>
                <a:latin typeface="Comic Sans MS" pitchFamily="66" charset="0"/>
              </a:rPr>
              <a:t>Appears by 4 days in the newborn </a:t>
            </a:r>
          </a:p>
          <a:p>
            <a:pPr lvl="1" algn="l" rtl="0">
              <a:buBlip>
                <a:blip r:embed="rId2"/>
              </a:buBlip>
            </a:pPr>
            <a:endParaRPr lang="en-US" sz="2400" dirty="0" smtClean="0">
              <a:solidFill>
                <a:schemeClr val="tx1">
                  <a:lumMod val="95000"/>
                  <a:lumOff val="5000"/>
                </a:schemeClr>
              </a:solidFill>
              <a:effectLst/>
              <a:latin typeface="Comic Sans MS" pitchFamily="66" charset="0"/>
            </a:endParaRPr>
          </a:p>
          <a:p>
            <a:pPr lvl="1" algn="l" rtl="0">
              <a:buBlip>
                <a:blip r:embed="rId2"/>
              </a:buBlip>
            </a:pPr>
            <a:r>
              <a:rPr lang="en-US" sz="2400" u="sng" dirty="0" smtClean="0">
                <a:solidFill>
                  <a:schemeClr val="tx1">
                    <a:lumMod val="95000"/>
                    <a:lumOff val="5000"/>
                  </a:schemeClr>
                </a:solidFill>
                <a:effectLst/>
                <a:latin typeface="Comic Sans MS" pitchFamily="66" charset="0"/>
              </a:rPr>
              <a:t>Stepping Reflex</a:t>
            </a:r>
          </a:p>
          <a:p>
            <a:pPr lvl="1" algn="l" rtl="0">
              <a:buBlip>
                <a:blip r:embed="rId2"/>
              </a:buBlip>
            </a:pPr>
            <a:r>
              <a:rPr lang="en-US" sz="2400" dirty="0" smtClean="0">
                <a:solidFill>
                  <a:schemeClr val="tx1">
                    <a:lumMod val="95000"/>
                    <a:lumOff val="5000"/>
                  </a:schemeClr>
                </a:solidFill>
                <a:effectLst/>
                <a:latin typeface="Comic Sans MS" pitchFamily="66" charset="0"/>
              </a:rPr>
              <a:t>When feet touch the ground , the infant appears to take some steps  </a:t>
            </a:r>
          </a:p>
          <a:p>
            <a:pPr lvl="1" algn="l" rtl="0">
              <a:buBlip>
                <a:blip r:embed="rId2"/>
              </a:buBlip>
            </a:pPr>
            <a:r>
              <a:rPr lang="en-US" sz="2400" dirty="0" smtClean="0">
                <a:solidFill>
                  <a:schemeClr val="tx1">
                    <a:lumMod val="95000"/>
                    <a:lumOff val="5000"/>
                  </a:schemeClr>
                </a:solidFill>
                <a:effectLst/>
                <a:latin typeface="Comic Sans MS" pitchFamily="66" charset="0"/>
              </a:rPr>
              <a:t>Stepping reflex disappears before walking : </a:t>
            </a:r>
            <a:endParaRPr lang="en-US" sz="2400" dirty="0" smtClean="0">
              <a:solidFill>
                <a:schemeClr val="tx1">
                  <a:lumMod val="95000"/>
                  <a:lumOff val="5000"/>
                </a:schemeClr>
              </a:solidFill>
              <a:effectLst/>
            </a:endParaRPr>
          </a:p>
        </p:txBody>
      </p:sp>
      <p:pic>
        <p:nvPicPr>
          <p:cNvPr id="2050" name="Picture 2" descr="C:\Users\USER\Desktop\Placing reaction.png"/>
          <p:cNvPicPr>
            <a:picLocks noGrp="1" noChangeAspect="1" noChangeArrowheads="1"/>
          </p:cNvPicPr>
          <p:nvPr>
            <p:ph sz="half" idx="4294967295"/>
          </p:nvPr>
        </p:nvPicPr>
        <p:blipFill>
          <a:blip r:embed="rId3" cstate="print"/>
          <a:srcRect/>
          <a:stretch>
            <a:fillRect/>
          </a:stretch>
        </p:blipFill>
        <p:spPr bwMode="auto">
          <a:xfrm>
            <a:off x="6794500" y="0"/>
            <a:ext cx="2349500" cy="41148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sz="half" idx="4294967295"/>
          </p:nvPr>
        </p:nvSpPr>
        <p:spPr>
          <a:xfrm>
            <a:off x="0" y="0"/>
            <a:ext cx="4248150" cy="6858000"/>
          </a:xfrm>
        </p:spPr>
        <p:txBody>
          <a:bodyPr/>
          <a:lstStyle/>
          <a:p>
            <a:pPr lvl="1" algn="l" rtl="0">
              <a:buNone/>
            </a:pPr>
            <a:r>
              <a:rPr lang="en-US" sz="2800" dirty="0" smtClean="0">
                <a:solidFill>
                  <a:schemeClr val="tx1">
                    <a:lumMod val="95000"/>
                    <a:lumOff val="5000"/>
                  </a:schemeClr>
                </a:solidFill>
                <a:latin typeface="Comic Sans MS" pitchFamily="66" charset="0"/>
              </a:rPr>
              <a:t>Hopping reaction </a:t>
            </a:r>
          </a:p>
          <a:p>
            <a:pPr lvl="2" algn="l" rtl="0"/>
            <a:r>
              <a:rPr lang="en-US" sz="2800" dirty="0" smtClean="0">
                <a:latin typeface="Comic Sans MS" pitchFamily="66" charset="0"/>
              </a:rPr>
              <a:t>lateral displacement while standing </a:t>
            </a:r>
          </a:p>
          <a:p>
            <a:pPr lvl="2" algn="l" rtl="0"/>
            <a:r>
              <a:rPr lang="en-US" sz="2800" dirty="0" smtClean="0">
                <a:latin typeface="Comic Sans MS" pitchFamily="66" charset="0"/>
              </a:rPr>
              <a:t>cause animal to hop to maintain balance</a:t>
            </a:r>
            <a:endParaRPr lang="en-US" dirty="0" smtClean="0"/>
          </a:p>
          <a:p>
            <a:pPr lvl="2" algn="l" rtl="0"/>
            <a:endParaRPr lang="en-US" sz="2800" dirty="0" smtClean="0">
              <a:latin typeface="Comic Sans MS" pitchFamily="66" charset="0"/>
            </a:endParaRPr>
          </a:p>
          <a:p>
            <a:pPr algn="l" rtl="0"/>
            <a:r>
              <a:rPr lang="ar-SA" sz="2400" dirty="0" smtClean="0"/>
              <a:t> </a:t>
            </a:r>
            <a:endParaRPr lang="en-US" sz="2400" dirty="0" smtClean="0"/>
          </a:p>
        </p:txBody>
      </p:sp>
      <p:pic>
        <p:nvPicPr>
          <p:cNvPr id="2050" name="Picture 2" descr="C:\Users\USER\Desktop\New Picture (1).png"/>
          <p:cNvPicPr>
            <a:picLocks noChangeAspect="1" noChangeArrowheads="1"/>
          </p:cNvPicPr>
          <p:nvPr/>
        </p:nvPicPr>
        <p:blipFill>
          <a:blip r:embed="rId3" cstate="print"/>
          <a:srcRect/>
          <a:stretch>
            <a:fillRect/>
          </a:stretch>
        </p:blipFill>
        <p:spPr bwMode="auto">
          <a:xfrm>
            <a:off x="5148064" y="188640"/>
            <a:ext cx="3240360" cy="5964101"/>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Custom 4">
      <a:dk1>
        <a:srgbClr val="000000"/>
      </a:dk1>
      <a:lt1>
        <a:srgbClr val="FFFF9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TotalTime>
  <Words>1195</Words>
  <Application>Microsoft Office PowerPoint</Application>
  <PresentationFormat>On-screen Show (4:3)</PresentationFormat>
  <Paragraphs>154</Paragraphs>
  <Slides>26</Slides>
  <Notes>3</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1_Office Theme</vt:lpstr>
      <vt:lpstr>Office Theme</vt:lpstr>
      <vt:lpstr>2_Office Theme</vt:lpstr>
      <vt:lpstr> Postural Reflexes </vt:lpstr>
      <vt:lpstr>Objectives </vt:lpstr>
      <vt:lpstr>Slide 3</vt:lpstr>
      <vt:lpstr>Slide 4</vt:lpstr>
      <vt:lpstr>Slide 5</vt:lpstr>
      <vt:lpstr> Reflexes Integrated at the level of Cerebral Cortex ( Cortical Reflexes ) Examples : (1) Optical righting Reflex, (2) Placing Reaction , (3) Hopping Reaction</vt:lpstr>
      <vt:lpstr>Slide 7</vt:lpstr>
      <vt:lpstr>Slide 8</vt:lpstr>
      <vt:lpstr>Slide 9</vt:lpstr>
      <vt:lpstr>Vestibulospinal Reflexes , VSR) </vt:lpstr>
      <vt:lpstr>Vestibular Apparatrus and Balance</vt:lpstr>
      <vt:lpstr>Slide 12</vt:lpstr>
      <vt:lpstr>Slide 13</vt:lpstr>
      <vt:lpstr>Slide 14</vt:lpstr>
      <vt:lpstr>Slide 15</vt:lpstr>
      <vt:lpstr>Slide 16</vt:lpstr>
      <vt:lpstr>Decerebrate Rigidity</vt:lpstr>
      <vt:lpstr>Slide 18</vt:lpstr>
      <vt:lpstr>Decorticate Rigidity </vt:lpstr>
      <vt:lpstr>Slide 20</vt:lpstr>
      <vt:lpstr>Slide 21</vt:lpstr>
      <vt:lpstr>Bulbospinal Animal ( Animal with intact Medulla + intact Spinal Cord  </vt:lpstr>
      <vt:lpstr>Slide 23</vt:lpstr>
      <vt:lpstr>Spinal Animal </vt:lpstr>
      <vt:lpstr>Spinal Cord Reflexes</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Template 2</dc:title>
  <dc:creator>USER</dc:creator>
  <cp:lastModifiedBy>Dr Taha</cp:lastModifiedBy>
  <cp:revision>72</cp:revision>
  <cp:lastPrinted>1601-01-01T00:00:00Z</cp:lastPrinted>
  <dcterms:created xsi:type="dcterms:W3CDTF">2012-01-19T08:34:52Z</dcterms:created>
  <dcterms:modified xsi:type="dcterms:W3CDTF">2014-09-21T05:57:04Z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