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  <p:sldMasterId id="2147484438" r:id="rId2"/>
  </p:sldMasterIdLst>
  <p:notesMasterIdLst>
    <p:notesMasterId r:id="rId17"/>
  </p:notesMasterIdLst>
  <p:handoutMasterIdLst>
    <p:handoutMasterId r:id="rId18"/>
  </p:handoutMasterIdLst>
  <p:sldIdLst>
    <p:sldId id="376" r:id="rId3"/>
    <p:sldId id="408" r:id="rId4"/>
    <p:sldId id="476" r:id="rId5"/>
    <p:sldId id="506" r:id="rId6"/>
    <p:sldId id="479" r:id="rId7"/>
    <p:sldId id="481" r:id="rId8"/>
    <p:sldId id="483" r:id="rId9"/>
    <p:sldId id="547" r:id="rId10"/>
    <p:sldId id="551" r:id="rId11"/>
    <p:sldId id="508" r:id="rId12"/>
    <p:sldId id="491" r:id="rId13"/>
    <p:sldId id="552" r:id="rId14"/>
    <p:sldId id="553" r:id="rId15"/>
    <p:sldId id="554" r:id="rId1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34C5A-B68B-446C-84FE-35B1830D40E1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ar-SA" smtClean="0"/>
              <a:t>الهيمنة الدماغية</a:t>
            </a:r>
            <a:r>
              <a:rPr lang="en-US" smtClean="0"/>
              <a:t> cerebral dominance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33509-715B-405C-A2E6-7AAEF022CECC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6FDE8-392E-4D11-8AF4-E19456FCE2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6FDE8-392E-4D11-8AF4-E19456FCE2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FCF8E-FCE7-4F3D-95D8-3F2A6AA65474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FCF8E-FCE7-4F3D-95D8-3F2A6AA65474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044C8-36D5-450A-B650-612EC40317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B47CB-6036-4BE9-B7F2-587339F4C40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F48D9-1A0D-4673-8291-E1712B31DD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52AC-D1A0-4B0B-81E2-2E6274F634F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4A672-B6CF-49AB-A74B-D258EB9435F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BA4A-4728-4C43-AC41-6B35B366FB8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3E6DF-945A-4715-9275-A00560D573D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7C64-C55B-4413-A262-D43E1224256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1FCD4-2E21-4628-9A70-90E31AD0987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03D6E-A3EB-493D-A168-60C69F4C341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B47B-D3E3-4829-8E6D-8CB78E8CCA8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77D0C-7153-4AFE-9EC1-637A2C70AB5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2A231-57B2-40B0-9DFA-0D99B13454C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C0D1-51C6-40D3-84D7-4BD67A68A21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DEB7E-0D27-4010-9175-0DC3E81BFC0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186A3-298C-454C-A11E-E55F9B96818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26401-ED2C-4FB0-8C20-2053758C43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F1C99-E7E5-4FE5-8070-F1915FC50DA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E7AFF-D1C0-4DA8-98FC-2C19529BF6A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9DCD-FF4D-438A-B2C3-E722EFB4F5C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FAF56-B4BD-468C-96B1-818310A16D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9CD7-9A76-4BB0-B8C7-3DF0900A812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920880" cy="219010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Upper Motor Neuron Lesion (UMNL) Lower Motor Neuron Lesion ( LMNL)</a:t>
            </a:r>
            <a:br>
              <a:rPr lang="en-US" sz="3200" b="1" dirty="0" smtClean="0">
                <a:latin typeface="Comic Sans MS" pitchFamily="66" charset="0"/>
              </a:rPr>
            </a:br>
            <a:endParaRPr lang="en-US" sz="3200" b="1" dirty="0" smtClean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128792" cy="43204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atangChe" pitchFamily="49" charset="-127"/>
              <a:ea typeface="BatangChe" pitchFamily="49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Dr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Taha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Sadig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 Ahmed</a:t>
            </a:r>
          </a:p>
          <a:p>
            <a:pPr>
              <a:lnSpc>
                <a:spcPct val="90000"/>
              </a:lnSpc>
              <a:defRPr/>
            </a:pP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atangChe" pitchFamily="49" charset="-127"/>
              <a:ea typeface="BatangChe" pitchFamily="49" charset="-127"/>
            </a:endParaRPr>
          </a:p>
          <a:p>
            <a:pPr algn="r">
              <a:lnSpc>
                <a:spcPct val="90000"/>
              </a:lnSpc>
              <a:defRPr/>
            </a:pP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د. طه صادق أحمد</a:t>
            </a:r>
            <a:endParaRPr lang="ar-SA" sz="4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بكالوريوس الطب و الجراحة – جامعة الخرطوم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دكتوراه في فسيولوجيا الجهاز العصبي – بريطانيا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</a:t>
            </a: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عضوية  الجمعية الأمريكية لتخطيط المخ و الأعصاب – الولايات المتحدة</a:t>
            </a:r>
            <a:endParaRPr lang="ar-SA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90000"/>
              </a:lnSpc>
              <a:defRPr/>
            </a:pP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إست</a:t>
            </a: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شاري تخطيط المخ  و الأعصاب </a:t>
            </a:r>
            <a:endParaRPr lang="ar-SA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90000"/>
              </a:lnSpc>
              <a:defRPr/>
            </a:pP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ب</a:t>
            </a: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مستشفي الملك خالد ومستشفي الملك  عبد العزيز الجامعي</a:t>
            </a:r>
          </a:p>
          <a:p>
            <a:pPr algn="r">
              <a:lnSpc>
                <a:spcPct val="90000"/>
              </a:lnSpc>
              <a:defRPr/>
            </a:pP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أستاذ مشارك بقسم وظائف الأعضاء بكلية الطب 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ar-SA" sz="4800" b="1" dirty="0">
              <a:solidFill>
                <a:schemeClr val="tx1">
                  <a:lumMod val="95000"/>
                  <a:lumOff val="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6DCB9DD5-746A-4F04-86B6-A22C8EC584A9}" type="slidenum">
              <a:rPr lang="ar-SA"/>
              <a:pPr algn="l">
                <a:defRPr/>
              </a:pPr>
              <a:t>10</a:t>
            </a:fld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914400"/>
            <a:ext cx="5724525" cy="5943600"/>
          </a:xfrm>
        </p:spPr>
        <p:txBody>
          <a:bodyPr rtlCol="1">
            <a:normAutofit fontScale="92500" lnSpcReduction="10000"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One hemisphere (1) giving out the pyramidal tract usually has more influence than the other hemisphere and is called the “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Dominant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Hemisphere “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.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also contains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“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Broca’s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Speech area ”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which is essential for production of speech 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About 90 % of people are right-handed because in them the dominant hemisphere is the left one . </a:t>
            </a:r>
            <a:endParaRPr lang="ar-SA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remaining 10 % of people have their right cerebral hemisphere as the Dominant Hemisphere , and therefore they use more their left hand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i.e.they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 left-handed .</a:t>
            </a:r>
            <a:r>
              <a:rPr lang="ar-SA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أ</a:t>
            </a: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And their speech center (area) is in the right hemisphere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Cerebral Dominance : The Dominant Hemisphere</a:t>
            </a:r>
          </a:p>
        </p:txBody>
      </p:sp>
      <p:pic>
        <p:nvPicPr>
          <p:cNvPr id="77829" name="Picture 8" descr="C:\Users\USER\Desktop\Dental Ls 15.3.2014 c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836613"/>
            <a:ext cx="2936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5040560" cy="40466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>
                <a:latin typeface="Comic Sans MS" pitchFamily="66" charset="0"/>
              </a:rPr>
              <a:t>Pyramidal ( </a:t>
            </a:r>
            <a:r>
              <a:rPr lang="en-US" sz="2000" dirty="0" err="1" smtClean="0">
                <a:latin typeface="Comic Sans MS" pitchFamily="66" charset="0"/>
              </a:rPr>
              <a:t>Corticospinal</a:t>
            </a:r>
            <a:r>
              <a:rPr lang="en-US" sz="2000" dirty="0" smtClean="0">
                <a:latin typeface="Comic Sans MS" pitchFamily="66" charset="0"/>
              </a:rPr>
              <a:t> ) Tract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0" y="476672"/>
            <a:ext cx="550810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Comic Sans MS" pitchFamily="66" charset="0"/>
              </a:rPr>
              <a:t>Controls primarily distal muscle, which</a:t>
            </a:r>
            <a:r>
              <a:rPr lang="en-US" sz="2000" b="1" dirty="0" smtClean="0">
                <a:latin typeface="Comic Sans MS" pitchFamily="66" charset="0"/>
                <a:sym typeface="Wingdings" pitchFamily="2" charset="2"/>
              </a:rPr>
              <a:t> control execution of </a:t>
            </a:r>
            <a:r>
              <a:rPr lang="en-US" sz="2000" b="1" dirty="0" smtClean="0">
                <a:latin typeface="Comic Sans MS" pitchFamily="66" charset="0"/>
              </a:rPr>
              <a:t>fine , skilled movements of the </a:t>
            </a:r>
            <a:r>
              <a:rPr lang="en-US" sz="2000" b="1" dirty="0" err="1" smtClean="0">
                <a:latin typeface="Comic Sans MS" pitchFamily="66" charset="0"/>
              </a:rPr>
              <a:t>contralateral</a:t>
            </a:r>
            <a:r>
              <a:rPr lang="en-US" sz="2000" b="1" dirty="0" smtClean="0">
                <a:latin typeface="Comic Sans MS" pitchFamily="66" charset="0"/>
              </a:rPr>
              <a:t> hand  </a:t>
            </a:r>
            <a:r>
              <a:rPr lang="en-US" sz="2000" b="1" dirty="0" err="1" smtClean="0">
                <a:latin typeface="Comic Sans MS" pitchFamily="66" charset="0"/>
              </a:rPr>
              <a:t>eg</a:t>
            </a:r>
            <a:r>
              <a:rPr lang="en-US" sz="2000" b="1" dirty="0" smtClean="0">
                <a:latin typeface="Comic Sans MS" pitchFamily="66" charset="0"/>
              </a:rPr>
              <a:t>. Writing , Painting , Picking up of a small object etc.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u="sng" dirty="0" smtClean="0">
                <a:latin typeface="Comic Sans MS" pitchFamily="66" charset="0"/>
              </a:rPr>
              <a:t>Effect of lesion </a:t>
            </a:r>
            <a:r>
              <a:rPr lang="en-US" sz="2000" b="1" u="sng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b="1" dirty="0" smtClean="0">
                <a:latin typeface="Comic Sans MS" pitchFamily="66" charset="0"/>
              </a:rPr>
              <a:t>: loss of distal , skilled motor function in opposite side.</a:t>
            </a:r>
          </a:p>
          <a:p>
            <a:pPr marL="346075" indent="-346075" algn="l" rtl="0">
              <a:buClr>
                <a:srgbClr val="00FF00"/>
              </a:buClr>
              <a:buSzPct val="130000"/>
              <a:buFont typeface="Wingdings" pitchFamily="2" charset="2"/>
              <a:buNone/>
              <a:tabLst>
                <a:tab pos="401638" algn="l"/>
              </a:tabLst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Fibers of Upper Motor </a:t>
            </a: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Neron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of </a:t>
            </a: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Corticospina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tract originates from :  </a:t>
            </a:r>
          </a:p>
          <a:p>
            <a:pPr marL="346075" indent="-346075" algn="l" rtl="0">
              <a:buClr>
                <a:srgbClr val="00FF00"/>
              </a:buClr>
              <a:buSzPct val="130000"/>
              <a:buFont typeface="Wingdings" pitchFamily="2" charset="2"/>
              <a:buChar char="ü"/>
              <a:tabLst>
                <a:tab pos="401638" algn="l"/>
              </a:tabLs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30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%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of its fibers from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Primary Motor Cortex,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46075" indent="-346075" algn="l" rtl="0">
              <a:buClr>
                <a:srgbClr val="00FF00"/>
              </a:buClr>
              <a:buSzPct val="130000"/>
              <a:buFont typeface="Wingdings" pitchFamily="2" charset="2"/>
              <a:buChar char="ü"/>
              <a:tabLst>
                <a:tab pos="401638" algn="l"/>
              </a:tabLs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30% from 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Premotor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&amp; Supplementary Motor Areas,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46075" indent="-346075" algn="l" rtl="0">
              <a:buClr>
                <a:srgbClr val="00FF00"/>
              </a:buClr>
              <a:buSzPct val="130000"/>
              <a:buFont typeface="Wingdings" pitchFamily="2" charset="2"/>
              <a:buChar char="ü"/>
              <a:tabLst>
                <a:tab pos="401638" algn="l"/>
              </a:tabLs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40% from 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somatosensory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areas posterior to the central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sulcus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346075" indent="-346075" algn="l" rtl="0">
              <a:buClr>
                <a:srgbClr val="00FF00"/>
              </a:buClr>
              <a:buSzPct val="130000"/>
              <a:tabLst>
                <a:tab pos="401638" algn="l"/>
              </a:tabLs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contains Large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myelinated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fibers originate from giant pyramidal (Betz) cells</a:t>
            </a:r>
          </a:p>
          <a:p>
            <a:pPr marL="346075" indent="-346075" algn="l" rtl="0">
              <a:buClr>
                <a:srgbClr val="00FF00"/>
              </a:buClr>
              <a:buSzPct val="130000"/>
              <a:buFont typeface="Wingdings" pitchFamily="2" charset="2"/>
              <a:buChar char="ü"/>
              <a:tabLst>
                <a:tab pos="401638" algn="l"/>
              </a:tabLs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majority ( 80 %) of the pyramidal fibers then cross in the lower medulla to the opposite side and descend as the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lateral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tract .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ة </a:t>
            </a:r>
            <a:r>
              <a:rPr lang="en-US" b="1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 descr="C:\Users\USER\Desktop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548680"/>
            <a:ext cx="3530600" cy="590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5040560" cy="40466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ar-SA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Pyramidal ( </a:t>
            </a:r>
            <a:r>
              <a:rPr lang="en-US" sz="2000" dirty="0" err="1" smtClean="0">
                <a:latin typeface="Comic Sans MS" pitchFamily="66" charset="0"/>
              </a:rPr>
              <a:t>Corticospinal</a:t>
            </a:r>
            <a:r>
              <a:rPr lang="en-US" sz="2000" dirty="0" smtClean="0">
                <a:latin typeface="Comic Sans MS" pitchFamily="66" charset="0"/>
              </a:rPr>
              <a:t> ) Tract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0" y="476672"/>
            <a:ext cx="5580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algn="l" rtl="0">
              <a:buClr>
                <a:srgbClr val="00FF00"/>
              </a:buClr>
              <a:buSzPct val="130000"/>
              <a:buFont typeface="Wingdings" pitchFamily="2" charset="2"/>
              <a:buChar char="ü"/>
              <a:tabLst>
                <a:tab pos="401638" algn="l"/>
              </a:tabLst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Anterior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(or ventral , or uncrossed  )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tract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is formed by uncrossed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fibers, which are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primarily concerned with the control of fine movements that require dexterity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مهارة 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 descr="C:\Users\USER\Desktop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548680"/>
            <a:ext cx="3530600" cy="590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16B98-B52E-473A-9F4C-117D32D756CF}" type="slidenum">
              <a:rPr lang="ar-SA"/>
              <a:pPr/>
              <a:t>13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3BDB6D-75D4-4134-ADD9-B75CDF3EE197}" type="datetime3">
              <a:rPr lang="en-US"/>
              <a:pPr/>
              <a:t>15 October 2014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5775"/>
          </a:xfrm>
        </p:spPr>
        <p:txBody>
          <a:bodyPr>
            <a:normAutofit fontScale="90000"/>
          </a:bodyPr>
          <a:lstStyle/>
          <a:p>
            <a:r>
              <a:rPr lang="en-US" sz="2100" b="1"/>
              <a:t>Causes of UMNL &amp; LMNL</a:t>
            </a:r>
            <a:r>
              <a:rPr lang="en-US" sz="3100"/>
              <a:t> 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4260850" cy="55213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Upper Motor Neuron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Lesion,UMNL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Can be due to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Cerebral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haemorrhage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thrombosis 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embolism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Spinal cord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transection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hemisection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(Brown-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Sequard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syndrome )</a:t>
            </a:r>
          </a:p>
          <a:p>
            <a:pPr algn="l" rtl="0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533400"/>
            <a:ext cx="4489450" cy="5597525"/>
          </a:xfrm>
        </p:spPr>
        <p:txBody>
          <a:bodyPr/>
          <a:lstStyle/>
          <a:p>
            <a:pPr marL="533400" indent="-533400" algn="l" rtl="0">
              <a:buFont typeface="Wingdings" pitchFamily="2" charset="2"/>
              <a:buNone/>
            </a:pP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Lower Motor Neuron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Lesion,LMNL</a:t>
            </a:r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533400" indent="-533400"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Can result from</a:t>
            </a:r>
          </a:p>
          <a:p>
            <a:pPr marL="533400" indent="-533400"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(1) Anterior horn cell lesions ( e.g. 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poliomyelitis,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motor neuron disease ) </a:t>
            </a:r>
          </a:p>
          <a:p>
            <a:pPr marL="533400" indent="-533400"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(2) Spinal root lesions or peripheral nerve lesion</a:t>
            </a:r>
          </a:p>
          <a:p>
            <a:pPr marL="533400" indent="-533400" algn="l" rtl="0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 e.g. nerve injury by trauma or compressive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lesion)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533400" indent="-533400" algn="l" rtl="0">
              <a:buFont typeface="Wingdings" pitchFamily="2" charset="2"/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215DB-8F78-4246-93E9-F6EF9271D081}" type="slidenum">
              <a:rPr lang="ar-SA"/>
              <a:pPr/>
              <a:t>14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7B9E8B-2C38-4189-870A-21010909E485}" type="datetime3">
              <a:rPr lang="en-US"/>
              <a:pPr/>
              <a:t>15 October 2014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700"/>
              <a:t>Principal Features of UMNL &amp; LMNL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4343400" cy="6248400"/>
          </a:xfrm>
        </p:spPr>
        <p:txBody>
          <a:bodyPr>
            <a:normAutofit lnSpcReduction="10000"/>
          </a:bodyPr>
          <a:lstStyle/>
          <a:p>
            <a:pPr algn="ctr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UMNL: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No marked or significant muscle wasting . However minor wasting may occur due to  disuse ( disuse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atrophy)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(3) Spasticity (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hypertonia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) , called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” clasp-knife spasticity “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(4)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Clonus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rhythmic oscillation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on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tendon stretch ) present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(5) Brisk (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exaggerated)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tendon jerks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(6) Extensor plantar reflex , either a complete  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Babinski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sign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dorsiflexion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of the big toe and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fanning out of the other toes ) , or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just an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upgoing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toe .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(7) Absent abdominal reflexes 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(8) No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fasciculations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(9) No fibrillation potential in EMG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8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495800" cy="5867400"/>
          </a:xfrm>
        </p:spPr>
        <p:txBody>
          <a:bodyPr>
            <a:normAutofit/>
          </a:bodyPr>
          <a:lstStyle/>
          <a:p>
            <a:pPr algn="ctr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LMNL: 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(1) Marked muscle wasting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   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atrophy)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(3)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Hypotonia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 (flaccidity, hence the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name ” flaccid paralysis “) 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(4) No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clonus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(5) Diminished or absent tendon reflexes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(6) Absent plantar reflex ( normally it is flexor ) .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(7) Absent abdominal reflexes </a:t>
            </a: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(8)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Fasciculations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may be seen  .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9) Fibrillation potentials may be detected by EMG 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610600" cy="6096000"/>
          </a:xfrm>
        </p:spPr>
        <p:txBody>
          <a:bodyPr/>
          <a:lstStyle/>
          <a:p>
            <a:pPr marL="0" indent="0" algn="l" rtl="0"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Control of Complex Patterns of movement (coordinated muscle activity )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consists of </a:t>
            </a:r>
          </a:p>
          <a:p>
            <a:pPr marL="0" indent="0" algn="l" rtl="0"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Primary motor cortex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Brodmann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Area 4)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 algn="l" rtl="0"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Premotor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Cortex ( PMC), </a:t>
            </a:r>
          </a:p>
          <a:p>
            <a:pPr marL="0" indent="0" algn="l" rtl="0">
              <a:buFont typeface="Wingdings" pitchFamily="2" charset="2"/>
              <a:buChar char="ü"/>
              <a:defRPr/>
            </a:pPr>
            <a:r>
              <a:rPr lang="en-US" dirty="0" smtClean="0">
                <a:latin typeface="Comic Sans MS" pitchFamily="66" charset="0"/>
              </a:rPr>
              <a:t>(3) Supplementary motor area (SMA), MII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 algn="l" rtl="0"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(4) BG ( basal ganglia), &amp; </a:t>
            </a:r>
          </a:p>
          <a:p>
            <a:pPr marL="0" indent="0" algn="l" rtl="0" eaLnBrk="1" hangingPunct="1">
              <a:buFont typeface="Wingdings" pitchFamily="2" charset="2"/>
              <a:buChar char="ü"/>
              <a:defRPr/>
            </a:pP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(5)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Thalamus, 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 smtClean="0">
                <a:latin typeface="Comic Sans MS" pitchFamily="66" charset="0"/>
              </a:rPr>
              <a:t>Pyramidal (</a:t>
            </a:r>
            <a:r>
              <a:rPr lang="en-US" sz="2200" dirty="0" err="1" smtClean="0">
                <a:latin typeface="Comic Sans MS" pitchFamily="66" charset="0"/>
              </a:rPr>
              <a:t>Corticospinal</a:t>
            </a:r>
            <a:r>
              <a:rPr lang="en-US" sz="2200" dirty="0" smtClean="0">
                <a:latin typeface="Comic Sans MS" pitchFamily="66" charset="0"/>
              </a:rPr>
              <a:t> ) Tract ( Upper Motor Neuron) 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5867400" cy="63246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(1) The primary motor area ( M1 )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occupies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contains large , highly excitable Betz cells.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MI of one side controls skeletal muscles of the opposite (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)  side of the body</a:t>
            </a:r>
          </a:p>
          <a:p>
            <a:pPr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 cortex contains a map of the body parts (surface )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000" dirty="0" smtClean="0">
                <a:latin typeface="Comic Sans MS" pitchFamily="66" charset="0"/>
              </a:rPr>
              <a:t>This called cortical map or cortical representation of body parts 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defRPr/>
            </a:pPr>
            <a:r>
              <a:rPr lang="en-US" sz="2000" dirty="0" smtClean="0">
                <a:latin typeface="Comic Sans MS" pitchFamily="66" charset="0"/>
              </a:rPr>
              <a:t>The  body is represented upside-down so that the head down and legs up </a:t>
            </a:r>
          </a:p>
          <a:p>
            <a:pPr algn="l" rtl="0" eaLnBrk="1" hangingPunct="1">
              <a:defRPr/>
            </a:pPr>
            <a:r>
              <a:rPr lang="en-US" sz="2000" dirty="0" smtClean="0">
                <a:latin typeface="Comic Sans MS" pitchFamily="66" charset="0"/>
              </a:rPr>
              <a:t>Representation of a body part is not directly proportional to its actual size , but is proportional to the degree of complexity of movement executed buy that part ( e.g. … ) </a:t>
            </a:r>
            <a:r>
              <a:rPr lang="en-US" sz="2000" b="1" dirty="0" smtClean="0">
                <a:latin typeface="Comic Sans MS" pitchFamily="66" charset="0"/>
              </a:rPr>
              <a:t>.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Representation of a body part is not directly proportional to its actual size , but is proportional to the degree of complexity of movement executed buy that part ( e.g. hand area is bigger than trunk area  )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algn="l" rtl="0" eaLnBrk="1" hangingPunct="1">
              <a:defRPr/>
            </a:pPr>
            <a:endParaRPr lang="en-US" sz="2000" b="1" dirty="0" smtClean="0">
              <a:latin typeface="Comic Sans MS" pitchFamily="66" charset="0"/>
            </a:endParaRPr>
          </a:p>
        </p:txBody>
      </p:sp>
      <p:pic>
        <p:nvPicPr>
          <p:cNvPr id="18436" name="Picture 4" descr="F:\Newly done add to files\Copy of homuncul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32623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DE0A0-2019-4DD2-91C9-A523282BFFCC}" type="datetime1">
              <a:rPr lang="en-US" smtClean="0">
                <a:latin typeface="Arial" charset="0"/>
                <a:cs typeface="Arial" charset="0"/>
              </a:rPr>
              <a:pPr>
                <a:defRPr/>
              </a:pPr>
              <a:t>10/15/2014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9880-FB0E-44AB-A15A-0AD93458CB8F}" type="slidenum">
              <a:rPr lang="ar-SA" smtClean="0">
                <a:latin typeface="Arial" charset="0"/>
                <a:cs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548680"/>
            <a:ext cx="5724128" cy="630932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hemisphere giving out the pyramidal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ttract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usually has more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influence than the other hemisphere and is called the “ Dominant   </a:t>
            </a:r>
            <a:r>
              <a:rPr lang="ar-SA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Hemisphere “ .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About 90 % of people are right-handed, </a:t>
            </a:r>
            <a:endParaRPr lang="ar-S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consequently their Dominant Hemisphere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 on the left side ( their left cerebral hemisphere ) 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remaining 10 % of people have their right cerebral hemisphere as the Dominant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Hemisphere , and therefore they are left-handed .    </a:t>
            </a:r>
          </a:p>
          <a:p>
            <a:pPr>
              <a:lnSpc>
                <a:spcPct val="90000"/>
              </a:lnSpc>
              <a:defRPr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5486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Cerebral Dominance : The Dominant Hemisphere</a:t>
            </a:r>
          </a:p>
        </p:txBody>
      </p:sp>
      <p:pic>
        <p:nvPicPr>
          <p:cNvPr id="13318" name="Picture 8" descr="C:\Users\USER\Desktop\Dental Ls 15.3.2014 c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450" y="1066800"/>
            <a:ext cx="35115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0"/>
            <a:ext cx="9036050" cy="685800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defRPr/>
            </a:pPr>
            <a:endParaRPr lang="en-US" sz="1400" i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The Supplementary Motor Area ( M2 )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is a small area located on the lateral side of the brain in front of area 4 and above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pre­motor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area 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planning and programming motor sequence of movements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(3)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( M3)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task.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(4) Parietal lobe :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The Parietal lobe contributes about 40% of the fibers that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run in the pyramidal tracts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60ECEEFF-6790-44C8-80F7-D024DF7F4259}" type="slidenum">
              <a:rPr lang="ar-SA"/>
              <a:pPr algn="l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2138" y="1844675"/>
            <a:ext cx="5624512" cy="3605213"/>
            <a:chOff x="1217" y="954"/>
            <a:chExt cx="3543" cy="2271"/>
          </a:xfrm>
        </p:grpSpPr>
        <p:sp>
          <p:nvSpPr>
            <p:cNvPr id="173082" name="Oval 3"/>
            <p:cNvSpPr>
              <a:spLocks noChangeArrowheads="1"/>
            </p:cNvSpPr>
            <p:nvPr/>
          </p:nvSpPr>
          <p:spPr bwMode="auto">
            <a:xfrm>
              <a:off x="1217" y="954"/>
              <a:ext cx="3459" cy="1943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3083" name="Oval 4"/>
            <p:cNvSpPr>
              <a:spLocks noChangeArrowheads="1"/>
            </p:cNvSpPr>
            <p:nvPr/>
          </p:nvSpPr>
          <p:spPr bwMode="auto">
            <a:xfrm rot="20700000" flipH="1">
              <a:off x="2077" y="1719"/>
              <a:ext cx="2683" cy="1506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3084" name="Freeform 5"/>
            <p:cNvSpPr>
              <a:spLocks/>
            </p:cNvSpPr>
            <p:nvPr/>
          </p:nvSpPr>
          <p:spPr bwMode="auto">
            <a:xfrm>
              <a:off x="2071" y="2142"/>
              <a:ext cx="1465" cy="667"/>
            </a:xfrm>
            <a:custGeom>
              <a:avLst/>
              <a:gdLst>
                <a:gd name="T0" fmla="*/ 0 w 1465"/>
                <a:gd name="T1" fmla="*/ 666 h 667"/>
                <a:gd name="T2" fmla="*/ 24 w 1465"/>
                <a:gd name="T3" fmla="*/ 628 h 667"/>
                <a:gd name="T4" fmla="*/ 36 w 1465"/>
                <a:gd name="T5" fmla="*/ 596 h 667"/>
                <a:gd name="T6" fmla="*/ 47 w 1465"/>
                <a:gd name="T7" fmla="*/ 562 h 667"/>
                <a:gd name="T8" fmla="*/ 59 w 1465"/>
                <a:gd name="T9" fmla="*/ 530 h 667"/>
                <a:gd name="T10" fmla="*/ 91 w 1465"/>
                <a:gd name="T11" fmla="*/ 507 h 667"/>
                <a:gd name="T12" fmla="*/ 114 w 1465"/>
                <a:gd name="T13" fmla="*/ 475 h 667"/>
                <a:gd name="T14" fmla="*/ 134 w 1465"/>
                <a:gd name="T15" fmla="*/ 440 h 667"/>
                <a:gd name="T16" fmla="*/ 157 w 1465"/>
                <a:gd name="T17" fmla="*/ 397 h 667"/>
                <a:gd name="T18" fmla="*/ 235 w 1465"/>
                <a:gd name="T19" fmla="*/ 376 h 667"/>
                <a:gd name="T20" fmla="*/ 279 w 1465"/>
                <a:gd name="T21" fmla="*/ 309 h 667"/>
                <a:gd name="T22" fmla="*/ 299 w 1465"/>
                <a:gd name="T23" fmla="*/ 276 h 667"/>
                <a:gd name="T24" fmla="*/ 333 w 1465"/>
                <a:gd name="T25" fmla="*/ 266 h 667"/>
                <a:gd name="T26" fmla="*/ 365 w 1465"/>
                <a:gd name="T27" fmla="*/ 255 h 667"/>
                <a:gd name="T28" fmla="*/ 409 w 1465"/>
                <a:gd name="T29" fmla="*/ 231 h 667"/>
                <a:gd name="T30" fmla="*/ 443 w 1465"/>
                <a:gd name="T31" fmla="*/ 231 h 667"/>
                <a:gd name="T32" fmla="*/ 475 w 1465"/>
                <a:gd name="T33" fmla="*/ 211 h 667"/>
                <a:gd name="T34" fmla="*/ 510 w 1465"/>
                <a:gd name="T35" fmla="*/ 211 h 667"/>
                <a:gd name="T36" fmla="*/ 541 w 1465"/>
                <a:gd name="T37" fmla="*/ 199 h 667"/>
                <a:gd name="T38" fmla="*/ 651 w 1465"/>
                <a:gd name="T39" fmla="*/ 166 h 667"/>
                <a:gd name="T40" fmla="*/ 683 w 1465"/>
                <a:gd name="T41" fmla="*/ 166 h 667"/>
                <a:gd name="T42" fmla="*/ 773 w 1465"/>
                <a:gd name="T43" fmla="*/ 166 h 667"/>
                <a:gd name="T44" fmla="*/ 805 w 1465"/>
                <a:gd name="T45" fmla="*/ 166 h 667"/>
                <a:gd name="T46" fmla="*/ 839 w 1465"/>
                <a:gd name="T47" fmla="*/ 145 h 667"/>
                <a:gd name="T48" fmla="*/ 871 w 1465"/>
                <a:gd name="T49" fmla="*/ 133 h 667"/>
                <a:gd name="T50" fmla="*/ 915 w 1465"/>
                <a:gd name="T51" fmla="*/ 110 h 667"/>
                <a:gd name="T52" fmla="*/ 949 w 1465"/>
                <a:gd name="T53" fmla="*/ 89 h 667"/>
                <a:gd name="T54" fmla="*/ 981 w 1465"/>
                <a:gd name="T55" fmla="*/ 78 h 667"/>
                <a:gd name="T56" fmla="*/ 1025 w 1465"/>
                <a:gd name="T57" fmla="*/ 67 h 667"/>
                <a:gd name="T58" fmla="*/ 1059 w 1465"/>
                <a:gd name="T59" fmla="*/ 55 h 667"/>
                <a:gd name="T60" fmla="*/ 1091 w 1465"/>
                <a:gd name="T61" fmla="*/ 55 h 667"/>
                <a:gd name="T62" fmla="*/ 1178 w 1465"/>
                <a:gd name="T63" fmla="*/ 55 h 667"/>
                <a:gd name="T64" fmla="*/ 1212 w 1465"/>
                <a:gd name="T65" fmla="*/ 46 h 667"/>
                <a:gd name="T66" fmla="*/ 1288 w 1465"/>
                <a:gd name="T67" fmla="*/ 34 h 667"/>
                <a:gd name="T68" fmla="*/ 1377 w 1465"/>
                <a:gd name="T69" fmla="*/ 23 h 667"/>
                <a:gd name="T70" fmla="*/ 1464 w 1465"/>
                <a:gd name="T71" fmla="*/ 0 h 6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5"/>
                <a:gd name="T109" fmla="*/ 0 h 667"/>
                <a:gd name="T110" fmla="*/ 1465 w 1465"/>
                <a:gd name="T111" fmla="*/ 667 h 6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5" h="667">
                  <a:moveTo>
                    <a:pt x="0" y="666"/>
                  </a:moveTo>
                  <a:lnTo>
                    <a:pt x="24" y="628"/>
                  </a:lnTo>
                  <a:lnTo>
                    <a:pt x="36" y="596"/>
                  </a:lnTo>
                  <a:lnTo>
                    <a:pt x="47" y="562"/>
                  </a:lnTo>
                  <a:lnTo>
                    <a:pt x="59" y="530"/>
                  </a:lnTo>
                  <a:lnTo>
                    <a:pt x="91" y="507"/>
                  </a:lnTo>
                  <a:lnTo>
                    <a:pt x="114" y="475"/>
                  </a:lnTo>
                  <a:lnTo>
                    <a:pt x="134" y="440"/>
                  </a:lnTo>
                  <a:lnTo>
                    <a:pt x="157" y="397"/>
                  </a:lnTo>
                  <a:lnTo>
                    <a:pt x="235" y="376"/>
                  </a:lnTo>
                  <a:lnTo>
                    <a:pt x="279" y="309"/>
                  </a:lnTo>
                  <a:lnTo>
                    <a:pt x="299" y="276"/>
                  </a:lnTo>
                  <a:lnTo>
                    <a:pt x="333" y="266"/>
                  </a:lnTo>
                  <a:lnTo>
                    <a:pt x="365" y="255"/>
                  </a:lnTo>
                  <a:lnTo>
                    <a:pt x="409" y="231"/>
                  </a:lnTo>
                  <a:lnTo>
                    <a:pt x="443" y="231"/>
                  </a:lnTo>
                  <a:lnTo>
                    <a:pt x="475" y="211"/>
                  </a:lnTo>
                  <a:lnTo>
                    <a:pt x="510" y="211"/>
                  </a:lnTo>
                  <a:lnTo>
                    <a:pt x="541" y="199"/>
                  </a:lnTo>
                  <a:lnTo>
                    <a:pt x="651" y="166"/>
                  </a:lnTo>
                  <a:lnTo>
                    <a:pt x="683" y="166"/>
                  </a:lnTo>
                  <a:lnTo>
                    <a:pt x="773" y="166"/>
                  </a:lnTo>
                  <a:lnTo>
                    <a:pt x="805" y="166"/>
                  </a:lnTo>
                  <a:lnTo>
                    <a:pt x="839" y="145"/>
                  </a:lnTo>
                  <a:lnTo>
                    <a:pt x="871" y="133"/>
                  </a:lnTo>
                  <a:lnTo>
                    <a:pt x="915" y="110"/>
                  </a:lnTo>
                  <a:lnTo>
                    <a:pt x="949" y="89"/>
                  </a:lnTo>
                  <a:lnTo>
                    <a:pt x="981" y="78"/>
                  </a:lnTo>
                  <a:lnTo>
                    <a:pt x="1025" y="67"/>
                  </a:lnTo>
                  <a:lnTo>
                    <a:pt x="1059" y="55"/>
                  </a:lnTo>
                  <a:lnTo>
                    <a:pt x="1091" y="55"/>
                  </a:lnTo>
                  <a:lnTo>
                    <a:pt x="1178" y="55"/>
                  </a:lnTo>
                  <a:lnTo>
                    <a:pt x="1212" y="46"/>
                  </a:lnTo>
                  <a:lnTo>
                    <a:pt x="1288" y="34"/>
                  </a:lnTo>
                  <a:lnTo>
                    <a:pt x="1377" y="23"/>
                  </a:lnTo>
                  <a:lnTo>
                    <a:pt x="1464" y="0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Freeform 6"/>
            <p:cNvSpPr>
              <a:spLocks/>
            </p:cNvSpPr>
            <p:nvPr/>
          </p:nvSpPr>
          <p:spPr bwMode="auto">
            <a:xfrm>
              <a:off x="2914" y="969"/>
              <a:ext cx="221" cy="1297"/>
            </a:xfrm>
            <a:custGeom>
              <a:avLst/>
              <a:gdLst>
                <a:gd name="T0" fmla="*/ 212 w 221"/>
                <a:gd name="T1" fmla="*/ 0 h 1297"/>
                <a:gd name="T2" fmla="*/ 212 w 221"/>
                <a:gd name="T3" fmla="*/ 25 h 1297"/>
                <a:gd name="T4" fmla="*/ 212 w 221"/>
                <a:gd name="T5" fmla="*/ 50 h 1297"/>
                <a:gd name="T6" fmla="*/ 212 w 221"/>
                <a:gd name="T7" fmla="*/ 82 h 1297"/>
                <a:gd name="T8" fmla="*/ 212 w 221"/>
                <a:gd name="T9" fmla="*/ 107 h 1297"/>
                <a:gd name="T10" fmla="*/ 220 w 221"/>
                <a:gd name="T11" fmla="*/ 132 h 1297"/>
                <a:gd name="T12" fmla="*/ 220 w 221"/>
                <a:gd name="T13" fmla="*/ 157 h 1297"/>
                <a:gd name="T14" fmla="*/ 212 w 221"/>
                <a:gd name="T15" fmla="*/ 182 h 1297"/>
                <a:gd name="T16" fmla="*/ 212 w 221"/>
                <a:gd name="T17" fmla="*/ 206 h 1297"/>
                <a:gd name="T18" fmla="*/ 159 w 221"/>
                <a:gd name="T19" fmla="*/ 272 h 1297"/>
                <a:gd name="T20" fmla="*/ 150 w 221"/>
                <a:gd name="T21" fmla="*/ 297 h 1297"/>
                <a:gd name="T22" fmla="*/ 150 w 221"/>
                <a:gd name="T23" fmla="*/ 322 h 1297"/>
                <a:gd name="T24" fmla="*/ 150 w 221"/>
                <a:gd name="T25" fmla="*/ 355 h 1297"/>
                <a:gd name="T26" fmla="*/ 150 w 221"/>
                <a:gd name="T27" fmla="*/ 380 h 1297"/>
                <a:gd name="T28" fmla="*/ 150 w 221"/>
                <a:gd name="T29" fmla="*/ 404 h 1297"/>
                <a:gd name="T30" fmla="*/ 150 w 221"/>
                <a:gd name="T31" fmla="*/ 429 h 1297"/>
                <a:gd name="T32" fmla="*/ 150 w 221"/>
                <a:gd name="T33" fmla="*/ 454 h 1297"/>
                <a:gd name="T34" fmla="*/ 150 w 221"/>
                <a:gd name="T35" fmla="*/ 479 h 1297"/>
                <a:gd name="T36" fmla="*/ 132 w 221"/>
                <a:gd name="T37" fmla="*/ 504 h 1297"/>
                <a:gd name="T38" fmla="*/ 132 w 221"/>
                <a:gd name="T39" fmla="*/ 536 h 1297"/>
                <a:gd name="T40" fmla="*/ 115 w 221"/>
                <a:gd name="T41" fmla="*/ 561 h 1297"/>
                <a:gd name="T42" fmla="*/ 88 w 221"/>
                <a:gd name="T43" fmla="*/ 594 h 1297"/>
                <a:gd name="T44" fmla="*/ 79 w 221"/>
                <a:gd name="T45" fmla="*/ 627 h 1297"/>
                <a:gd name="T46" fmla="*/ 71 w 221"/>
                <a:gd name="T47" fmla="*/ 652 h 1297"/>
                <a:gd name="T48" fmla="*/ 62 w 221"/>
                <a:gd name="T49" fmla="*/ 677 h 1297"/>
                <a:gd name="T50" fmla="*/ 62 w 221"/>
                <a:gd name="T51" fmla="*/ 702 h 1297"/>
                <a:gd name="T52" fmla="*/ 53 w 221"/>
                <a:gd name="T53" fmla="*/ 726 h 1297"/>
                <a:gd name="T54" fmla="*/ 35 w 221"/>
                <a:gd name="T55" fmla="*/ 751 h 1297"/>
                <a:gd name="T56" fmla="*/ 26 w 221"/>
                <a:gd name="T57" fmla="*/ 776 h 1297"/>
                <a:gd name="T58" fmla="*/ 26 w 221"/>
                <a:gd name="T59" fmla="*/ 809 h 1297"/>
                <a:gd name="T60" fmla="*/ 26 w 221"/>
                <a:gd name="T61" fmla="*/ 834 h 1297"/>
                <a:gd name="T62" fmla="*/ 26 w 221"/>
                <a:gd name="T63" fmla="*/ 858 h 1297"/>
                <a:gd name="T64" fmla="*/ 26 w 221"/>
                <a:gd name="T65" fmla="*/ 883 h 1297"/>
                <a:gd name="T66" fmla="*/ 9 w 221"/>
                <a:gd name="T67" fmla="*/ 908 h 1297"/>
                <a:gd name="T68" fmla="*/ 0 w 221"/>
                <a:gd name="T69" fmla="*/ 933 h 1297"/>
                <a:gd name="T70" fmla="*/ 0 w 221"/>
                <a:gd name="T71" fmla="*/ 958 h 1297"/>
                <a:gd name="T72" fmla="*/ 0 w 221"/>
                <a:gd name="T73" fmla="*/ 990 h 1297"/>
                <a:gd name="T74" fmla="*/ 0 w 221"/>
                <a:gd name="T75" fmla="*/ 1015 h 1297"/>
                <a:gd name="T76" fmla="*/ 0 w 221"/>
                <a:gd name="T77" fmla="*/ 1040 h 1297"/>
                <a:gd name="T78" fmla="*/ 0 w 221"/>
                <a:gd name="T79" fmla="*/ 1065 h 1297"/>
                <a:gd name="T80" fmla="*/ 0 w 221"/>
                <a:gd name="T81" fmla="*/ 1090 h 1297"/>
                <a:gd name="T82" fmla="*/ 0 w 221"/>
                <a:gd name="T83" fmla="*/ 1114 h 1297"/>
                <a:gd name="T84" fmla="*/ 0 w 221"/>
                <a:gd name="T85" fmla="*/ 1139 h 1297"/>
                <a:gd name="T86" fmla="*/ 0 w 221"/>
                <a:gd name="T87" fmla="*/ 1172 h 1297"/>
                <a:gd name="T88" fmla="*/ 9 w 221"/>
                <a:gd name="T89" fmla="*/ 1197 h 1297"/>
                <a:gd name="T90" fmla="*/ 9 w 221"/>
                <a:gd name="T91" fmla="*/ 1222 h 1297"/>
                <a:gd name="T92" fmla="*/ 9 w 221"/>
                <a:gd name="T93" fmla="*/ 1246 h 1297"/>
                <a:gd name="T94" fmla="*/ 9 w 221"/>
                <a:gd name="T95" fmla="*/ 1271 h 1297"/>
                <a:gd name="T96" fmla="*/ 9 w 221"/>
                <a:gd name="T97" fmla="*/ 1296 h 1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1297"/>
                <a:gd name="T149" fmla="*/ 221 w 221"/>
                <a:gd name="T150" fmla="*/ 1297 h 1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1297">
                  <a:moveTo>
                    <a:pt x="212" y="0"/>
                  </a:moveTo>
                  <a:lnTo>
                    <a:pt x="212" y="25"/>
                  </a:lnTo>
                  <a:lnTo>
                    <a:pt x="212" y="50"/>
                  </a:lnTo>
                  <a:lnTo>
                    <a:pt x="212" y="82"/>
                  </a:lnTo>
                  <a:lnTo>
                    <a:pt x="212" y="107"/>
                  </a:lnTo>
                  <a:lnTo>
                    <a:pt x="220" y="132"/>
                  </a:lnTo>
                  <a:lnTo>
                    <a:pt x="220" y="157"/>
                  </a:lnTo>
                  <a:lnTo>
                    <a:pt x="212" y="182"/>
                  </a:lnTo>
                  <a:lnTo>
                    <a:pt x="212" y="206"/>
                  </a:lnTo>
                  <a:lnTo>
                    <a:pt x="159" y="272"/>
                  </a:lnTo>
                  <a:lnTo>
                    <a:pt x="150" y="297"/>
                  </a:lnTo>
                  <a:lnTo>
                    <a:pt x="150" y="322"/>
                  </a:lnTo>
                  <a:lnTo>
                    <a:pt x="150" y="355"/>
                  </a:lnTo>
                  <a:lnTo>
                    <a:pt x="150" y="380"/>
                  </a:lnTo>
                  <a:lnTo>
                    <a:pt x="150" y="404"/>
                  </a:lnTo>
                  <a:lnTo>
                    <a:pt x="150" y="429"/>
                  </a:lnTo>
                  <a:lnTo>
                    <a:pt x="150" y="454"/>
                  </a:lnTo>
                  <a:lnTo>
                    <a:pt x="150" y="479"/>
                  </a:lnTo>
                  <a:lnTo>
                    <a:pt x="132" y="504"/>
                  </a:lnTo>
                  <a:lnTo>
                    <a:pt x="132" y="536"/>
                  </a:lnTo>
                  <a:lnTo>
                    <a:pt x="115" y="561"/>
                  </a:lnTo>
                  <a:lnTo>
                    <a:pt x="88" y="594"/>
                  </a:lnTo>
                  <a:lnTo>
                    <a:pt x="79" y="627"/>
                  </a:lnTo>
                  <a:lnTo>
                    <a:pt x="71" y="652"/>
                  </a:lnTo>
                  <a:lnTo>
                    <a:pt x="62" y="677"/>
                  </a:lnTo>
                  <a:lnTo>
                    <a:pt x="62" y="702"/>
                  </a:lnTo>
                  <a:lnTo>
                    <a:pt x="53" y="726"/>
                  </a:lnTo>
                  <a:lnTo>
                    <a:pt x="35" y="751"/>
                  </a:lnTo>
                  <a:lnTo>
                    <a:pt x="26" y="776"/>
                  </a:lnTo>
                  <a:lnTo>
                    <a:pt x="26" y="809"/>
                  </a:lnTo>
                  <a:lnTo>
                    <a:pt x="26" y="834"/>
                  </a:lnTo>
                  <a:lnTo>
                    <a:pt x="26" y="858"/>
                  </a:lnTo>
                  <a:lnTo>
                    <a:pt x="26" y="883"/>
                  </a:lnTo>
                  <a:lnTo>
                    <a:pt x="9" y="908"/>
                  </a:lnTo>
                  <a:lnTo>
                    <a:pt x="0" y="933"/>
                  </a:lnTo>
                  <a:lnTo>
                    <a:pt x="0" y="958"/>
                  </a:lnTo>
                  <a:lnTo>
                    <a:pt x="0" y="990"/>
                  </a:lnTo>
                  <a:lnTo>
                    <a:pt x="0" y="1015"/>
                  </a:lnTo>
                  <a:lnTo>
                    <a:pt x="0" y="1040"/>
                  </a:lnTo>
                  <a:lnTo>
                    <a:pt x="0" y="1065"/>
                  </a:lnTo>
                  <a:lnTo>
                    <a:pt x="0" y="1090"/>
                  </a:lnTo>
                  <a:lnTo>
                    <a:pt x="0" y="1114"/>
                  </a:lnTo>
                  <a:lnTo>
                    <a:pt x="0" y="1139"/>
                  </a:lnTo>
                  <a:lnTo>
                    <a:pt x="0" y="1172"/>
                  </a:lnTo>
                  <a:lnTo>
                    <a:pt x="9" y="1197"/>
                  </a:lnTo>
                  <a:lnTo>
                    <a:pt x="9" y="1222"/>
                  </a:lnTo>
                  <a:lnTo>
                    <a:pt x="9" y="1246"/>
                  </a:lnTo>
                  <a:lnTo>
                    <a:pt x="9" y="1271"/>
                  </a:lnTo>
                  <a:lnTo>
                    <a:pt x="9" y="1296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59" name="Rectangle 7"/>
          <p:cNvSpPr>
            <a:spLocks noChangeArrowheads="1"/>
          </p:cNvSpPr>
          <p:nvPr/>
        </p:nvSpPr>
        <p:spPr bwMode="auto">
          <a:xfrm>
            <a:off x="6916738" y="53975"/>
            <a:ext cx="13017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3060" name="Freeform 8"/>
          <p:cNvSpPr>
            <a:spLocks/>
          </p:cNvSpPr>
          <p:nvPr/>
        </p:nvSpPr>
        <p:spPr bwMode="auto">
          <a:xfrm>
            <a:off x="5219700" y="1773238"/>
            <a:ext cx="282575" cy="2209800"/>
          </a:xfrm>
          <a:custGeom>
            <a:avLst/>
            <a:gdLst>
              <a:gd name="T0" fmla="*/ 2147483647 w 178"/>
              <a:gd name="T1" fmla="*/ 0 h 1392"/>
              <a:gd name="T2" fmla="*/ 2147483647 w 178"/>
              <a:gd name="T3" fmla="*/ 2147483647 h 1392"/>
              <a:gd name="T4" fmla="*/ 2147483647 w 178"/>
              <a:gd name="T5" fmla="*/ 2147483647 h 1392"/>
              <a:gd name="T6" fmla="*/ 2147483647 w 178"/>
              <a:gd name="T7" fmla="*/ 2147483647 h 1392"/>
              <a:gd name="T8" fmla="*/ 2147483647 w 178"/>
              <a:gd name="T9" fmla="*/ 2147483647 h 1392"/>
              <a:gd name="T10" fmla="*/ 2147483647 w 178"/>
              <a:gd name="T11" fmla="*/ 2147483647 h 1392"/>
              <a:gd name="T12" fmla="*/ 2147483647 w 178"/>
              <a:gd name="T13" fmla="*/ 2147483647 h 1392"/>
              <a:gd name="T14" fmla="*/ 2147483647 w 178"/>
              <a:gd name="T15" fmla="*/ 2147483647 h 1392"/>
              <a:gd name="T16" fmla="*/ 2147483647 w 178"/>
              <a:gd name="T17" fmla="*/ 2147483647 h 1392"/>
              <a:gd name="T18" fmla="*/ 2147483647 w 178"/>
              <a:gd name="T19" fmla="*/ 2147483647 h 1392"/>
              <a:gd name="T20" fmla="*/ 2147483647 w 178"/>
              <a:gd name="T21" fmla="*/ 2147483647 h 1392"/>
              <a:gd name="T22" fmla="*/ 0 w 178"/>
              <a:gd name="T23" fmla="*/ 2147483647 h 1392"/>
              <a:gd name="T24" fmla="*/ 0 w 178"/>
              <a:gd name="T25" fmla="*/ 2147483647 h 1392"/>
              <a:gd name="T26" fmla="*/ 0 w 178"/>
              <a:gd name="T27" fmla="*/ 2147483647 h 1392"/>
              <a:gd name="T28" fmla="*/ 2147483647 w 178"/>
              <a:gd name="T29" fmla="*/ 2147483647 h 1392"/>
              <a:gd name="T30" fmla="*/ 2147483647 w 178"/>
              <a:gd name="T31" fmla="*/ 2147483647 h 1392"/>
              <a:gd name="T32" fmla="*/ 2147483647 w 178"/>
              <a:gd name="T33" fmla="*/ 2147483647 h 1392"/>
              <a:gd name="T34" fmla="*/ 2147483647 w 178"/>
              <a:gd name="T35" fmla="*/ 2147483647 h 1392"/>
              <a:gd name="T36" fmla="*/ 2147483647 w 178"/>
              <a:gd name="T37" fmla="*/ 2147483647 h 1392"/>
              <a:gd name="T38" fmla="*/ 2147483647 w 178"/>
              <a:gd name="T39" fmla="*/ 2147483647 h 1392"/>
              <a:gd name="T40" fmla="*/ 2147483647 w 178"/>
              <a:gd name="T41" fmla="*/ 2147483647 h 1392"/>
              <a:gd name="T42" fmla="*/ 2147483647 w 178"/>
              <a:gd name="T43" fmla="*/ 2147483647 h 1392"/>
              <a:gd name="T44" fmla="*/ 2147483647 w 178"/>
              <a:gd name="T45" fmla="*/ 2147483647 h 1392"/>
              <a:gd name="T46" fmla="*/ 2147483647 w 178"/>
              <a:gd name="T47" fmla="*/ 2147483647 h 1392"/>
              <a:gd name="T48" fmla="*/ 2147483647 w 178"/>
              <a:gd name="T49" fmla="*/ 2147483647 h 1392"/>
              <a:gd name="T50" fmla="*/ 2147483647 w 178"/>
              <a:gd name="T51" fmla="*/ 2147483647 h 1392"/>
              <a:gd name="T52" fmla="*/ 2147483647 w 178"/>
              <a:gd name="T53" fmla="*/ 2147483647 h 1392"/>
              <a:gd name="T54" fmla="*/ 2147483647 w 178"/>
              <a:gd name="T55" fmla="*/ 2147483647 h 1392"/>
              <a:gd name="T56" fmla="*/ 2147483647 w 178"/>
              <a:gd name="T57" fmla="*/ 2147483647 h 1392"/>
              <a:gd name="T58" fmla="*/ 2147483647 w 178"/>
              <a:gd name="T59" fmla="*/ 2147483647 h 1392"/>
              <a:gd name="T60" fmla="*/ 2147483647 w 178"/>
              <a:gd name="T61" fmla="*/ 2147483647 h 1392"/>
              <a:gd name="T62" fmla="*/ 2147483647 w 178"/>
              <a:gd name="T63" fmla="*/ 2147483647 h 1392"/>
              <a:gd name="T64" fmla="*/ 2147483647 w 178"/>
              <a:gd name="T65" fmla="*/ 2147483647 h 1392"/>
              <a:gd name="T66" fmla="*/ 2147483647 w 178"/>
              <a:gd name="T67" fmla="*/ 2147483647 h 13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"/>
              <a:gd name="T103" fmla="*/ 0 h 1392"/>
              <a:gd name="T104" fmla="*/ 178 w 178"/>
              <a:gd name="T105" fmla="*/ 1392 h 13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" h="1392">
                <a:moveTo>
                  <a:pt x="177" y="0"/>
                </a:moveTo>
                <a:lnTo>
                  <a:pt x="177" y="41"/>
                </a:lnTo>
                <a:lnTo>
                  <a:pt x="136" y="81"/>
                </a:lnTo>
                <a:lnTo>
                  <a:pt x="136" y="122"/>
                </a:lnTo>
                <a:lnTo>
                  <a:pt x="136" y="163"/>
                </a:lnTo>
                <a:lnTo>
                  <a:pt x="122" y="218"/>
                </a:lnTo>
                <a:lnTo>
                  <a:pt x="68" y="245"/>
                </a:lnTo>
                <a:lnTo>
                  <a:pt x="54" y="286"/>
                </a:lnTo>
                <a:lnTo>
                  <a:pt x="13" y="327"/>
                </a:lnTo>
                <a:lnTo>
                  <a:pt x="13" y="368"/>
                </a:lnTo>
                <a:lnTo>
                  <a:pt x="13" y="409"/>
                </a:lnTo>
                <a:lnTo>
                  <a:pt x="0" y="450"/>
                </a:lnTo>
                <a:lnTo>
                  <a:pt x="0" y="491"/>
                </a:lnTo>
                <a:lnTo>
                  <a:pt x="0" y="545"/>
                </a:lnTo>
                <a:lnTo>
                  <a:pt x="13" y="586"/>
                </a:lnTo>
                <a:lnTo>
                  <a:pt x="13" y="627"/>
                </a:lnTo>
                <a:lnTo>
                  <a:pt x="27" y="668"/>
                </a:lnTo>
                <a:lnTo>
                  <a:pt x="41" y="709"/>
                </a:lnTo>
                <a:lnTo>
                  <a:pt x="41" y="750"/>
                </a:lnTo>
                <a:lnTo>
                  <a:pt x="41" y="791"/>
                </a:lnTo>
                <a:lnTo>
                  <a:pt x="41" y="845"/>
                </a:lnTo>
                <a:lnTo>
                  <a:pt x="41" y="886"/>
                </a:lnTo>
                <a:lnTo>
                  <a:pt x="41" y="927"/>
                </a:lnTo>
                <a:lnTo>
                  <a:pt x="54" y="968"/>
                </a:lnTo>
                <a:lnTo>
                  <a:pt x="54" y="1009"/>
                </a:lnTo>
                <a:lnTo>
                  <a:pt x="54" y="1050"/>
                </a:lnTo>
                <a:lnTo>
                  <a:pt x="54" y="1091"/>
                </a:lnTo>
                <a:lnTo>
                  <a:pt x="54" y="1145"/>
                </a:lnTo>
                <a:lnTo>
                  <a:pt x="54" y="1186"/>
                </a:lnTo>
                <a:lnTo>
                  <a:pt x="54" y="1227"/>
                </a:lnTo>
                <a:lnTo>
                  <a:pt x="54" y="1268"/>
                </a:lnTo>
                <a:lnTo>
                  <a:pt x="54" y="1309"/>
                </a:lnTo>
                <a:lnTo>
                  <a:pt x="54" y="1350"/>
                </a:lnTo>
                <a:lnTo>
                  <a:pt x="54" y="1391"/>
                </a:lnTo>
              </a:path>
            </a:pathLst>
          </a:custGeom>
          <a:noFill/>
          <a:ln w="508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1" name="Freeform 10"/>
          <p:cNvSpPr>
            <a:spLocks/>
          </p:cNvSpPr>
          <p:nvPr/>
        </p:nvSpPr>
        <p:spPr bwMode="auto">
          <a:xfrm>
            <a:off x="4140200" y="2205038"/>
            <a:ext cx="1023938" cy="284162"/>
          </a:xfrm>
          <a:custGeom>
            <a:avLst/>
            <a:gdLst>
              <a:gd name="T0" fmla="*/ 2147483647 w 645"/>
              <a:gd name="T1" fmla="*/ 2147483647 h 372"/>
              <a:gd name="T2" fmla="*/ 2147483647 w 645"/>
              <a:gd name="T3" fmla="*/ 2147483647 h 372"/>
              <a:gd name="T4" fmla="*/ 2147483647 w 645"/>
              <a:gd name="T5" fmla="*/ 2147483647 h 372"/>
              <a:gd name="T6" fmla="*/ 2147483647 w 645"/>
              <a:gd name="T7" fmla="*/ 2147483647 h 372"/>
              <a:gd name="T8" fmla="*/ 2147483647 w 645"/>
              <a:gd name="T9" fmla="*/ 2147483647 h 372"/>
              <a:gd name="T10" fmla="*/ 2147483647 w 645"/>
              <a:gd name="T11" fmla="*/ 2147483647 h 372"/>
              <a:gd name="T12" fmla="*/ 2147483647 w 645"/>
              <a:gd name="T13" fmla="*/ 2147483647 h 372"/>
              <a:gd name="T14" fmla="*/ 2147483647 w 645"/>
              <a:gd name="T15" fmla="*/ 2147483647 h 372"/>
              <a:gd name="T16" fmla="*/ 0 w 645"/>
              <a:gd name="T17" fmla="*/ 2147483647 h 372"/>
              <a:gd name="T18" fmla="*/ 2147483647 w 645"/>
              <a:gd name="T19" fmla="*/ 2147483647 h 372"/>
              <a:gd name="T20" fmla="*/ 2147483647 w 645"/>
              <a:gd name="T21" fmla="*/ 0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5"/>
              <a:gd name="T34" fmla="*/ 0 h 372"/>
              <a:gd name="T35" fmla="*/ 645 w 645"/>
              <a:gd name="T36" fmla="*/ 372 h 3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5" h="372">
                <a:moveTo>
                  <a:pt x="644" y="371"/>
                </a:moveTo>
                <a:lnTo>
                  <a:pt x="301" y="336"/>
                </a:lnTo>
                <a:lnTo>
                  <a:pt x="245" y="336"/>
                </a:lnTo>
                <a:lnTo>
                  <a:pt x="188" y="322"/>
                </a:lnTo>
                <a:lnTo>
                  <a:pt x="131" y="293"/>
                </a:lnTo>
                <a:lnTo>
                  <a:pt x="112" y="249"/>
                </a:lnTo>
                <a:lnTo>
                  <a:pt x="94" y="205"/>
                </a:lnTo>
                <a:lnTo>
                  <a:pt x="37" y="175"/>
                </a:lnTo>
                <a:lnTo>
                  <a:pt x="0" y="117"/>
                </a:lnTo>
                <a:lnTo>
                  <a:pt x="18" y="44"/>
                </a:lnTo>
                <a:lnTo>
                  <a:pt x="55" y="0"/>
                </a:lnTo>
              </a:path>
            </a:pathLst>
          </a:custGeom>
          <a:noFill/>
          <a:ln w="508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2" name="Rectangle 11"/>
          <p:cNvSpPr>
            <a:spLocks noChangeArrowheads="1"/>
          </p:cNvSpPr>
          <p:nvPr/>
        </p:nvSpPr>
        <p:spPr bwMode="auto">
          <a:xfrm>
            <a:off x="3095625" y="1052513"/>
            <a:ext cx="1336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Comic Sans MS" pitchFamily="66" charset="0"/>
              </a:rPr>
              <a:t>M2(SMA</a:t>
            </a:r>
            <a:r>
              <a:rPr lang="en-US" sz="2000" b="1"/>
              <a:t>)</a:t>
            </a:r>
          </a:p>
        </p:txBody>
      </p:sp>
      <p:sp>
        <p:nvSpPr>
          <p:cNvPr id="173063" name="Arc 12"/>
          <p:cNvSpPr>
            <a:spLocks/>
          </p:cNvSpPr>
          <p:nvPr/>
        </p:nvSpPr>
        <p:spPr bwMode="auto">
          <a:xfrm>
            <a:off x="4356100" y="1412875"/>
            <a:ext cx="508000" cy="660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13"/>
          <p:cNvSpPr>
            <a:spLocks noChangeArrowheads="1"/>
          </p:cNvSpPr>
          <p:nvPr/>
        </p:nvSpPr>
        <p:spPr bwMode="auto">
          <a:xfrm>
            <a:off x="6003925" y="2300288"/>
            <a:ext cx="9159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3065" name="Freeform 14"/>
          <p:cNvSpPr>
            <a:spLocks/>
          </p:cNvSpPr>
          <p:nvPr/>
        </p:nvSpPr>
        <p:spPr bwMode="auto">
          <a:xfrm>
            <a:off x="6659563" y="1916113"/>
            <a:ext cx="131762" cy="1863725"/>
          </a:xfrm>
          <a:custGeom>
            <a:avLst/>
            <a:gdLst>
              <a:gd name="T0" fmla="*/ 2147483647 w 83"/>
              <a:gd name="T1" fmla="*/ 0 h 1174"/>
              <a:gd name="T2" fmla="*/ 2147483647 w 83"/>
              <a:gd name="T3" fmla="*/ 2147483647 h 1174"/>
              <a:gd name="T4" fmla="*/ 2147483647 w 83"/>
              <a:gd name="T5" fmla="*/ 2147483647 h 1174"/>
              <a:gd name="T6" fmla="*/ 2147483647 w 83"/>
              <a:gd name="T7" fmla="*/ 2147483647 h 1174"/>
              <a:gd name="T8" fmla="*/ 2147483647 w 83"/>
              <a:gd name="T9" fmla="*/ 2147483647 h 1174"/>
              <a:gd name="T10" fmla="*/ 2147483647 w 83"/>
              <a:gd name="T11" fmla="*/ 2147483647 h 1174"/>
              <a:gd name="T12" fmla="*/ 2147483647 w 83"/>
              <a:gd name="T13" fmla="*/ 2147483647 h 1174"/>
              <a:gd name="T14" fmla="*/ 2147483647 w 83"/>
              <a:gd name="T15" fmla="*/ 2147483647 h 1174"/>
              <a:gd name="T16" fmla="*/ 2147483647 w 83"/>
              <a:gd name="T17" fmla="*/ 2147483647 h 1174"/>
              <a:gd name="T18" fmla="*/ 2147483647 w 83"/>
              <a:gd name="T19" fmla="*/ 2147483647 h 1174"/>
              <a:gd name="T20" fmla="*/ 2147483647 w 83"/>
              <a:gd name="T21" fmla="*/ 2147483647 h 1174"/>
              <a:gd name="T22" fmla="*/ 2147483647 w 83"/>
              <a:gd name="T23" fmla="*/ 2147483647 h 1174"/>
              <a:gd name="T24" fmla="*/ 2147483647 w 83"/>
              <a:gd name="T25" fmla="*/ 2147483647 h 1174"/>
              <a:gd name="T26" fmla="*/ 2147483647 w 83"/>
              <a:gd name="T27" fmla="*/ 2147483647 h 1174"/>
              <a:gd name="T28" fmla="*/ 2147483647 w 83"/>
              <a:gd name="T29" fmla="*/ 2147483647 h 1174"/>
              <a:gd name="T30" fmla="*/ 2147483647 w 83"/>
              <a:gd name="T31" fmla="*/ 2147483647 h 1174"/>
              <a:gd name="T32" fmla="*/ 2147483647 w 83"/>
              <a:gd name="T33" fmla="*/ 2147483647 h 1174"/>
              <a:gd name="T34" fmla="*/ 2147483647 w 83"/>
              <a:gd name="T35" fmla="*/ 2147483647 h 1174"/>
              <a:gd name="T36" fmla="*/ 2147483647 w 83"/>
              <a:gd name="T37" fmla="*/ 2147483647 h 1174"/>
              <a:gd name="T38" fmla="*/ 2147483647 w 83"/>
              <a:gd name="T39" fmla="*/ 2147483647 h 1174"/>
              <a:gd name="T40" fmla="*/ 2147483647 w 83"/>
              <a:gd name="T41" fmla="*/ 2147483647 h 1174"/>
              <a:gd name="T42" fmla="*/ 2147483647 w 83"/>
              <a:gd name="T43" fmla="*/ 2147483647 h 1174"/>
              <a:gd name="T44" fmla="*/ 2147483647 w 83"/>
              <a:gd name="T45" fmla="*/ 2147483647 h 1174"/>
              <a:gd name="T46" fmla="*/ 2147483647 w 83"/>
              <a:gd name="T47" fmla="*/ 2147483647 h 1174"/>
              <a:gd name="T48" fmla="*/ 2147483647 w 83"/>
              <a:gd name="T49" fmla="*/ 2147483647 h 1174"/>
              <a:gd name="T50" fmla="*/ 2147483647 w 83"/>
              <a:gd name="T51" fmla="*/ 2147483647 h 1174"/>
              <a:gd name="T52" fmla="*/ 2147483647 w 83"/>
              <a:gd name="T53" fmla="*/ 2147483647 h 1174"/>
              <a:gd name="T54" fmla="*/ 0 w 83"/>
              <a:gd name="T55" fmla="*/ 2147483647 h 1174"/>
              <a:gd name="T56" fmla="*/ 0 w 83"/>
              <a:gd name="T57" fmla="*/ 2147483647 h 11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3"/>
              <a:gd name="T88" fmla="*/ 0 h 1174"/>
              <a:gd name="T89" fmla="*/ 83 w 83"/>
              <a:gd name="T90" fmla="*/ 1174 h 11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3" h="1174">
                <a:moveTo>
                  <a:pt x="55" y="0"/>
                </a:moveTo>
                <a:lnTo>
                  <a:pt x="55" y="41"/>
                </a:lnTo>
                <a:lnTo>
                  <a:pt x="55" y="82"/>
                </a:lnTo>
                <a:lnTo>
                  <a:pt x="55" y="123"/>
                </a:lnTo>
                <a:lnTo>
                  <a:pt x="82" y="164"/>
                </a:lnTo>
                <a:lnTo>
                  <a:pt x="82" y="218"/>
                </a:lnTo>
                <a:lnTo>
                  <a:pt x="55" y="259"/>
                </a:lnTo>
                <a:lnTo>
                  <a:pt x="55" y="300"/>
                </a:lnTo>
                <a:lnTo>
                  <a:pt x="55" y="341"/>
                </a:lnTo>
                <a:lnTo>
                  <a:pt x="55" y="382"/>
                </a:lnTo>
                <a:lnTo>
                  <a:pt x="55" y="423"/>
                </a:lnTo>
                <a:lnTo>
                  <a:pt x="55" y="464"/>
                </a:lnTo>
                <a:lnTo>
                  <a:pt x="55" y="518"/>
                </a:lnTo>
                <a:lnTo>
                  <a:pt x="55" y="559"/>
                </a:lnTo>
                <a:lnTo>
                  <a:pt x="55" y="600"/>
                </a:lnTo>
                <a:lnTo>
                  <a:pt x="82" y="641"/>
                </a:lnTo>
                <a:lnTo>
                  <a:pt x="82" y="682"/>
                </a:lnTo>
                <a:lnTo>
                  <a:pt x="82" y="723"/>
                </a:lnTo>
                <a:lnTo>
                  <a:pt x="82" y="764"/>
                </a:lnTo>
                <a:lnTo>
                  <a:pt x="82" y="818"/>
                </a:lnTo>
                <a:lnTo>
                  <a:pt x="41" y="832"/>
                </a:lnTo>
                <a:lnTo>
                  <a:pt x="27" y="873"/>
                </a:lnTo>
                <a:lnTo>
                  <a:pt x="27" y="914"/>
                </a:lnTo>
                <a:lnTo>
                  <a:pt x="27" y="968"/>
                </a:lnTo>
                <a:lnTo>
                  <a:pt x="27" y="1009"/>
                </a:lnTo>
                <a:lnTo>
                  <a:pt x="27" y="1050"/>
                </a:lnTo>
                <a:lnTo>
                  <a:pt x="27" y="1091"/>
                </a:lnTo>
                <a:lnTo>
                  <a:pt x="0" y="1132"/>
                </a:lnTo>
                <a:lnTo>
                  <a:pt x="0" y="1173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6" name="Rectangle 15"/>
          <p:cNvSpPr>
            <a:spLocks noChangeArrowheads="1"/>
          </p:cNvSpPr>
          <p:nvPr/>
        </p:nvSpPr>
        <p:spPr bwMode="auto">
          <a:xfrm flipH="1">
            <a:off x="6011863" y="2781300"/>
            <a:ext cx="6778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</a:rPr>
              <a:t>S1</a:t>
            </a:r>
            <a:endParaRPr lang="en-US" sz="3200" b="1">
              <a:solidFill>
                <a:srgbClr val="00FF00"/>
              </a:solidFill>
            </a:endParaRPr>
          </a:p>
        </p:txBody>
      </p:sp>
      <p:sp>
        <p:nvSpPr>
          <p:cNvPr id="173067" name="Freeform 17"/>
          <p:cNvSpPr>
            <a:spLocks/>
          </p:cNvSpPr>
          <p:nvPr/>
        </p:nvSpPr>
        <p:spPr bwMode="auto">
          <a:xfrm>
            <a:off x="4284663" y="2420938"/>
            <a:ext cx="596900" cy="1919287"/>
          </a:xfrm>
          <a:custGeom>
            <a:avLst/>
            <a:gdLst>
              <a:gd name="T0" fmla="*/ 0 w 300"/>
              <a:gd name="T1" fmla="*/ 0 h 997"/>
              <a:gd name="T2" fmla="*/ 2147483647 w 300"/>
              <a:gd name="T3" fmla="*/ 2147483647 h 997"/>
              <a:gd name="T4" fmla="*/ 2147483647 w 300"/>
              <a:gd name="T5" fmla="*/ 2147483647 h 997"/>
              <a:gd name="T6" fmla="*/ 2147483647 w 300"/>
              <a:gd name="T7" fmla="*/ 2147483647 h 997"/>
              <a:gd name="T8" fmla="*/ 2147483647 w 300"/>
              <a:gd name="T9" fmla="*/ 2147483647 h 997"/>
              <a:gd name="T10" fmla="*/ 2147483647 w 300"/>
              <a:gd name="T11" fmla="*/ 2147483647 h 997"/>
              <a:gd name="T12" fmla="*/ 2147483647 w 300"/>
              <a:gd name="T13" fmla="*/ 2147483647 h 997"/>
              <a:gd name="T14" fmla="*/ 2147483647 w 300"/>
              <a:gd name="T15" fmla="*/ 2147483647 h 9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997"/>
              <a:gd name="T26" fmla="*/ 300 w 300"/>
              <a:gd name="T27" fmla="*/ 997 h 9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997">
                <a:moveTo>
                  <a:pt x="0" y="0"/>
                </a:moveTo>
                <a:cubicBezTo>
                  <a:pt x="40" y="40"/>
                  <a:pt x="50" y="83"/>
                  <a:pt x="81" y="130"/>
                </a:cubicBezTo>
                <a:cubicBezTo>
                  <a:pt x="86" y="146"/>
                  <a:pt x="88" y="164"/>
                  <a:pt x="97" y="179"/>
                </a:cubicBezTo>
                <a:cubicBezTo>
                  <a:pt x="105" y="192"/>
                  <a:pt x="127" y="196"/>
                  <a:pt x="130" y="211"/>
                </a:cubicBezTo>
                <a:cubicBezTo>
                  <a:pt x="166" y="377"/>
                  <a:pt x="112" y="391"/>
                  <a:pt x="211" y="487"/>
                </a:cubicBezTo>
                <a:cubicBezTo>
                  <a:pt x="255" y="621"/>
                  <a:pt x="207" y="460"/>
                  <a:pt x="243" y="763"/>
                </a:cubicBezTo>
                <a:cubicBezTo>
                  <a:pt x="271" y="997"/>
                  <a:pt x="243" y="644"/>
                  <a:pt x="292" y="844"/>
                </a:cubicBezTo>
                <a:cubicBezTo>
                  <a:pt x="300" y="875"/>
                  <a:pt x="292" y="909"/>
                  <a:pt x="292" y="94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Rectangle 19"/>
          <p:cNvSpPr>
            <a:spLocks noChangeArrowheads="1"/>
          </p:cNvSpPr>
          <p:nvPr/>
        </p:nvSpPr>
        <p:spPr bwMode="auto">
          <a:xfrm>
            <a:off x="6732588" y="2349500"/>
            <a:ext cx="911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</a:rPr>
              <a:t>PPC</a:t>
            </a:r>
            <a:endParaRPr lang="en-US" sz="2800" b="1">
              <a:solidFill>
                <a:srgbClr val="00FF0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3924300" cy="2889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Cortical Motor Areas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>
              <a:solidFill>
                <a:schemeClr val="tx2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2725" y="0"/>
            <a:ext cx="3851275" cy="164352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Primary motor area (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M1, </a:t>
            </a:r>
            <a:r>
              <a:rPr lang="en-US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Brodmann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4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)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In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Contains large , highly excitable Betz cells ( Pyramidal cells) .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Controls movement of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contralateral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skeletal muscles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981075"/>
            <a:ext cx="2843213" cy="28336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2.Supplementary Motor Area (M2)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Located on the lateral side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in front of area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4 and above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pre­motor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area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This area projects mainly to M1 and is concerned with planning and programming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005263"/>
            <a:ext cx="4067175" cy="252992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3.Premotor Area (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M3, </a:t>
            </a:r>
            <a:r>
              <a:rPr lang="en-US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Brodmann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6 )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task.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7150" y="5445125"/>
            <a:ext cx="2736850" cy="14224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lvl="1" algn="l">
              <a:lnSpc>
                <a:spcPct val="8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4. The Parietal lobe contributes about 40% of the fibers that run in the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pyramidal tracts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580063" y="1484313"/>
            <a:ext cx="504825" cy="86518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95513" y="1412875"/>
            <a:ext cx="2736850" cy="8636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563938" y="3500438"/>
            <a:ext cx="1512887" cy="144145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6732588" y="4076700"/>
            <a:ext cx="2160587" cy="57626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078" name="TextBox 25"/>
          <p:cNvSpPr txBox="1">
            <a:spLocks noChangeArrowheads="1"/>
          </p:cNvSpPr>
          <p:nvPr/>
        </p:nvSpPr>
        <p:spPr bwMode="auto">
          <a:xfrm>
            <a:off x="4859338" y="4365625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Central sulcus </a:t>
            </a:r>
          </a:p>
        </p:txBody>
      </p:sp>
      <p:cxnSp>
        <p:nvCxnSpPr>
          <p:cNvPr id="28" name="Straight Arrow Connector 27"/>
          <p:cNvCxnSpPr>
            <a:endCxn id="173085" idx="28"/>
          </p:cNvCxnSpPr>
          <p:nvPr/>
        </p:nvCxnSpPr>
        <p:spPr>
          <a:xfrm rot="5400000" flipH="1" flipV="1">
            <a:off x="4947444" y="3517107"/>
            <a:ext cx="1336675" cy="50323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080" name="TextBox 31"/>
          <p:cNvSpPr txBox="1">
            <a:spLocks noChangeArrowheads="1"/>
          </p:cNvSpPr>
          <p:nvPr/>
        </p:nvSpPr>
        <p:spPr bwMode="auto">
          <a:xfrm>
            <a:off x="5795963" y="5013325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Lateral sulcus </a:t>
            </a:r>
          </a:p>
        </p:txBody>
      </p:sp>
      <p:cxnSp>
        <p:nvCxnSpPr>
          <p:cNvPr id="33" name="Straight Arrow Connector 32"/>
          <p:cNvCxnSpPr>
            <a:endCxn id="173084" idx="31"/>
          </p:cNvCxnSpPr>
          <p:nvPr/>
        </p:nvCxnSpPr>
        <p:spPr>
          <a:xfrm rot="16200000" flipV="1">
            <a:off x="5839619" y="4336257"/>
            <a:ext cx="1195387" cy="158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400"/>
            <a:ext cx="8532440" cy="190844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Descending ( Motor ) Tracts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291264" cy="2503512"/>
          </a:xfrm>
        </p:spPr>
        <p:txBody>
          <a:bodyPr>
            <a:normAutofit lnSpcReduction="10000"/>
          </a:bodyPr>
          <a:lstStyle/>
          <a:p>
            <a:pPr marL="533400" indent="-533400" algn="ctr" rtl="0" eaLnBrk="1" hangingPunct="1">
              <a:buNone/>
              <a:defRPr/>
            </a:pPr>
            <a:r>
              <a:rPr lang="en-US" sz="3600" dirty="0" smtClean="0">
                <a:effectLst/>
                <a:latin typeface="Comic Sans MS" pitchFamily="66" charset="0"/>
              </a:rPr>
              <a:t>Two major groups :</a:t>
            </a:r>
          </a:p>
          <a:p>
            <a:pPr marL="533400" indent="-533400" algn="ctr" rtl="0" eaLnBrk="1" hangingPunct="1">
              <a:buFontTx/>
              <a:buAutoNum type="arabicPeriod"/>
              <a:defRPr/>
            </a:pPr>
            <a:r>
              <a:rPr lang="en-US" sz="3600" dirty="0" smtClean="0">
                <a:effectLst/>
                <a:latin typeface="Comic Sans MS" pitchFamily="66" charset="0"/>
              </a:rPr>
              <a:t>Pyramidal (</a:t>
            </a:r>
            <a:r>
              <a:rPr lang="en-US" sz="3600" dirty="0" err="1" smtClean="0">
                <a:effectLst/>
                <a:latin typeface="Comic Sans MS" pitchFamily="66" charset="0"/>
              </a:rPr>
              <a:t>Corticospinal</a:t>
            </a:r>
            <a:r>
              <a:rPr lang="en-US" sz="3600" dirty="0" smtClean="0">
                <a:effectLst/>
                <a:latin typeface="Comic Sans MS" pitchFamily="66" charset="0"/>
              </a:rPr>
              <a:t>)</a:t>
            </a:r>
            <a:r>
              <a:rPr lang="ar-SA" sz="3600" dirty="0" smtClean="0">
                <a:effectLst/>
                <a:latin typeface="Comic Sans MS" pitchFamily="66" charset="0"/>
              </a:rPr>
              <a:t> </a:t>
            </a:r>
            <a:r>
              <a:rPr lang="en-US" sz="3600" dirty="0" smtClean="0">
                <a:effectLst/>
                <a:latin typeface="Comic Sans MS" pitchFamily="66" charset="0"/>
              </a:rPr>
              <a:t> tracts  </a:t>
            </a:r>
          </a:p>
          <a:p>
            <a:pPr marL="533400" indent="-533400" algn="ctr" rtl="0" eaLnBrk="1" hangingPunct="1">
              <a:buFontTx/>
              <a:buAutoNum type="arabicPeriod"/>
              <a:defRPr/>
            </a:pPr>
            <a:r>
              <a:rPr lang="en-US" sz="3600" dirty="0" err="1" smtClean="0">
                <a:effectLst/>
                <a:latin typeface="Comic Sans MS" pitchFamily="66" charset="0"/>
              </a:rPr>
              <a:t>Extrapyramidal</a:t>
            </a:r>
            <a:r>
              <a:rPr lang="en-US" sz="3600" dirty="0" smtClean="0">
                <a:effectLst/>
                <a:latin typeface="Comic Sans MS" pitchFamily="66" charset="0"/>
              </a:rPr>
              <a:t> tracts</a:t>
            </a:r>
          </a:p>
          <a:p>
            <a:pPr marL="533400" indent="-533400" algn="ctr" rtl="0" eaLnBrk="1" hangingPunct="1">
              <a:buNone/>
              <a:defRPr/>
            </a:pPr>
            <a:r>
              <a:rPr lang="en-US" sz="3600" dirty="0" smtClean="0">
                <a:effectLst/>
                <a:latin typeface="Comic Sans MS" pitchFamily="66" charset="0"/>
              </a:rPr>
              <a:t> </a:t>
            </a:r>
            <a:endParaRPr lang="en-US" sz="36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419E-157E-47FB-8934-5134A9DD11ED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71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omic Sans MS" pitchFamily="66" charset="0"/>
              </a:rPr>
              <a:t>For performance of voluntary movements two levels of neurons are essential</a:t>
            </a:r>
            <a:r>
              <a:rPr lang="ar-SA" sz="2400" b="1" dirty="0" smtClean="0">
                <a:latin typeface="Comic Sans MS" pitchFamily="66" charset="0"/>
              </a:rPr>
              <a:t>:</a:t>
            </a:r>
            <a:endParaRPr lang="en-US" sz="2400" u="sng" dirty="0" smtClean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400" u="sng" dirty="0" smtClean="0">
                <a:latin typeface="Comic Sans MS" pitchFamily="66" charset="0"/>
              </a:rPr>
              <a:t>Upper motor neurons (UMN)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These are the cortical &amp; brainstem neurons which send motor signals through the pyramidal and </a:t>
            </a:r>
            <a:r>
              <a:rPr lang="en-US" sz="2400" dirty="0" err="1" smtClean="0">
                <a:latin typeface="Comic Sans MS" pitchFamily="66" charset="0"/>
              </a:rPr>
              <a:t>extrapyramidal</a:t>
            </a:r>
            <a:r>
              <a:rPr lang="en-US" sz="2400" dirty="0" smtClean="0">
                <a:latin typeface="Comic Sans MS" pitchFamily="66" charset="0"/>
              </a:rPr>
              <a:t> tracts to the cranial and spinal motor nuclei</a:t>
            </a:r>
            <a:r>
              <a:rPr lang="ar-SA" sz="2400" dirty="0" smtClean="0">
                <a:latin typeface="Comic Sans MS" pitchFamily="66" charset="0"/>
              </a:rPr>
              <a:t>. 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Dr Taha\My Documents\Downloads\X2604-N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9592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419E-157E-47FB-8934-5134A9DD11ED}" type="slidenum">
              <a:rPr lang="ar-SA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520" y="0"/>
            <a:ext cx="4464496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ar-SA" sz="2400" dirty="0" smtClean="0">
                <a:latin typeface="Comic Sans MS" pitchFamily="66" charset="0"/>
              </a:rPr>
              <a:t>. </a:t>
            </a:r>
            <a:endParaRPr lang="en-US" sz="2400" dirty="0" smtClean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400" u="sng" dirty="0" smtClean="0">
                <a:latin typeface="Comic Sans MS" pitchFamily="66" charset="0"/>
              </a:rPr>
              <a:t>Lower motor neurons: </a:t>
            </a:r>
            <a:r>
              <a:rPr lang="ar-SA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(LMN , also called </a:t>
            </a:r>
            <a:r>
              <a:rPr lang="en-US" sz="2800" dirty="0" smtClean="0">
                <a:latin typeface="Comic Sans MS" pitchFamily="66" charset="0"/>
              </a:rPr>
              <a:t>Final Common Pathway  </a:t>
            </a:r>
            <a:r>
              <a:rPr lang="en-US" sz="2400" dirty="0" smtClean="0">
                <a:latin typeface="Comic Sans MS" pitchFamily="66" charset="0"/>
              </a:rPr>
              <a:t>, &amp; consists of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(1) anterior horn cells ( AHCs) of spinal cord , </a:t>
            </a:r>
            <a:r>
              <a:rPr lang="en-US" sz="2400" u="sng" dirty="0" smtClean="0">
                <a:latin typeface="Comic Sans MS" pitchFamily="66" charset="0"/>
              </a:rPr>
              <a:t>or</a:t>
            </a:r>
            <a:r>
              <a:rPr lang="en-US" sz="2400" dirty="0" smtClean="0">
                <a:latin typeface="Comic Sans MS" pitchFamily="66" charset="0"/>
              </a:rPr>
              <a:t> 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(2) the motor nuclei of the cranial nerves .</a:t>
            </a:r>
          </a:p>
          <a:p>
            <a:pPr algn="ctr" rtl="0"/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Dr Taha\My Documents\Downloads\X2604-N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34541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1320</Words>
  <Application>Microsoft Office PowerPoint</Application>
  <PresentationFormat>On-screen Show (4:3)</PresentationFormat>
  <Paragraphs>148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2_Office Theme</vt:lpstr>
      <vt:lpstr>3_Office Theme</vt:lpstr>
      <vt:lpstr>Upper Motor Neuron Lesion (UMNL) Lower Motor Neuron Lesion ( LMNL) </vt:lpstr>
      <vt:lpstr>Slide 2</vt:lpstr>
      <vt:lpstr>Pyramidal (Corticospinal ) Tract ( Upper Motor Neuron) </vt:lpstr>
      <vt:lpstr> Cerebral Dominance : The Dominant Hemisphere</vt:lpstr>
      <vt:lpstr>Slide 5</vt:lpstr>
      <vt:lpstr>Slide 6</vt:lpstr>
      <vt:lpstr>Descending ( Motor ) Tracts </vt:lpstr>
      <vt:lpstr>Slide 8</vt:lpstr>
      <vt:lpstr>Slide 9</vt:lpstr>
      <vt:lpstr>Cerebral Dominance : The Dominant Hemisphere</vt:lpstr>
      <vt:lpstr>Pyramidal ( Corticospinal ) Tract</vt:lpstr>
      <vt:lpstr> Pyramidal ( Corticospinal ) Tract</vt:lpstr>
      <vt:lpstr>Causes of UMNL &amp; LMNL </vt:lpstr>
      <vt:lpstr>Principal Features of UMNL &amp; LMNL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Dr Taha</cp:lastModifiedBy>
  <cp:revision>39</cp:revision>
  <cp:lastPrinted>1601-01-01T00:00:00Z</cp:lastPrinted>
  <dcterms:created xsi:type="dcterms:W3CDTF">2012-01-19T08:34:52Z</dcterms:created>
  <dcterms:modified xsi:type="dcterms:W3CDTF">2014-10-15T07:33:08Z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