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Lst>
  <p:notesMasterIdLst>
    <p:notesMasterId r:id="rId33"/>
  </p:notesMasterIdLst>
  <p:handoutMasterIdLst>
    <p:handoutMasterId r:id="rId34"/>
  </p:handoutMasterIdLst>
  <p:sldIdLst>
    <p:sldId id="506" r:id="rId10"/>
    <p:sldId id="536" r:id="rId11"/>
    <p:sldId id="534" r:id="rId12"/>
    <p:sldId id="556" r:id="rId13"/>
    <p:sldId id="537" r:id="rId14"/>
    <p:sldId id="592" r:id="rId15"/>
    <p:sldId id="587" r:id="rId16"/>
    <p:sldId id="568" r:id="rId17"/>
    <p:sldId id="583" r:id="rId18"/>
    <p:sldId id="584" r:id="rId19"/>
    <p:sldId id="586" r:id="rId20"/>
    <p:sldId id="572" r:id="rId21"/>
    <p:sldId id="567" r:id="rId22"/>
    <p:sldId id="542" r:id="rId23"/>
    <p:sldId id="547" r:id="rId24"/>
    <p:sldId id="544" r:id="rId25"/>
    <p:sldId id="559" r:id="rId26"/>
    <p:sldId id="560" r:id="rId27"/>
    <p:sldId id="561" r:id="rId28"/>
    <p:sldId id="563" r:id="rId29"/>
    <p:sldId id="562" r:id="rId30"/>
    <p:sldId id="588" r:id="rId31"/>
    <p:sldId id="577" r:id="rId32"/>
  </p:sldIdLst>
  <p:sldSz cx="9144000" cy="6858000" type="screen4x3"/>
  <p:notesSz cx="7315200" cy="9601200"/>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92929"/>
    <a:srgbClr val="FF0000"/>
    <a:srgbClr val="00FF00"/>
    <a:srgbClr val="CC00CC"/>
    <a:srgbClr val="FFFF00"/>
    <a:srgbClr val="00005A"/>
    <a:srgbClr val="008000"/>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53" autoAdjust="0"/>
  </p:normalViewPr>
  <p:slideViewPr>
    <p:cSldViewPr>
      <p:cViewPr>
        <p:scale>
          <a:sx n="60" d="100"/>
          <a:sy n="60" d="100"/>
        </p:scale>
        <p:origin x="-1373" y="-10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069"/>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eaLnBrk="0" hangingPunct="0">
              <a:defRPr sz="1300">
                <a:latin typeface="Arial" charset="0"/>
              </a:defRPr>
            </a:lvl1pPr>
          </a:lstStyle>
          <a:p>
            <a:pPr>
              <a:defRPr/>
            </a:pPr>
            <a:endParaRPr lang="en-US"/>
          </a:p>
        </p:txBody>
      </p:sp>
      <p:sp>
        <p:nvSpPr>
          <p:cNvPr id="18534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atin typeface="Arial" charset="0"/>
              </a:defRPr>
            </a:lvl1pPr>
          </a:lstStyle>
          <a:p>
            <a:pPr>
              <a:defRPr/>
            </a:pPr>
            <a:fld id="{F8C2D925-2AF2-4825-85B7-1725EE2E6D99}" type="datetimeFigureOut">
              <a:rPr lang="en-US"/>
              <a:pPr>
                <a:defRPr/>
              </a:pPr>
              <a:t>10/27/2014</a:t>
            </a:fld>
            <a:endParaRPr lang="en-US"/>
          </a:p>
        </p:txBody>
      </p:sp>
      <p:sp>
        <p:nvSpPr>
          <p:cNvPr id="18534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eaLnBrk="0" hangingPunct="0">
              <a:defRPr sz="1300">
                <a:latin typeface="Arial" charset="0"/>
              </a:defRPr>
            </a:lvl1pPr>
          </a:lstStyle>
          <a:p>
            <a:pPr>
              <a:defRPr/>
            </a:pPr>
            <a:endParaRPr lang="en-US"/>
          </a:p>
        </p:txBody>
      </p:sp>
      <p:sp>
        <p:nvSpPr>
          <p:cNvPr id="18534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Arial" charset="0"/>
              </a:defRPr>
            </a:lvl1pPr>
          </a:lstStyle>
          <a:p>
            <a:pPr>
              <a:defRPr/>
            </a:pPr>
            <a:fld id="{9572245E-EEFB-438E-8A70-F53272EA0D3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hdr" sz="quarter"/>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235523" name="Rectangle 3"/>
          <p:cNvSpPr>
            <a:spLocks noGrp="1" noChangeArrowheads="1"/>
          </p:cNvSpPr>
          <p:nvPr>
            <p:ph type="dt" idx="1"/>
          </p:nvPr>
        </p:nvSpPr>
        <p:spPr bwMode="auto">
          <a:xfrm>
            <a:off x="1588"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defTabSz="966788">
              <a:defRPr sz="1300">
                <a:latin typeface="Arial" charset="0"/>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3552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26" name="Rectangle 6"/>
          <p:cNvSpPr>
            <a:spLocks noGrp="1" noChangeArrowheads="1"/>
          </p:cNvSpPr>
          <p:nvPr>
            <p:ph type="ftr" sz="quarter" idx="4"/>
          </p:nvPr>
        </p:nvSpPr>
        <p:spPr bwMode="auto">
          <a:xfrm>
            <a:off x="4144963" y="9120188"/>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endParaRPr lang="en-US"/>
          </a:p>
        </p:txBody>
      </p:sp>
      <p:sp>
        <p:nvSpPr>
          <p:cNvPr id="235527" name="Rectangle 7"/>
          <p:cNvSpPr>
            <a:spLocks noGrp="1" noChangeArrowheads="1"/>
          </p:cNvSpPr>
          <p:nvPr>
            <p:ph type="sldNum" sz="quarter" idx="5"/>
          </p:nvPr>
        </p:nvSpPr>
        <p:spPr bwMode="auto">
          <a:xfrm>
            <a:off x="1588" y="9120188"/>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defTabSz="966788">
              <a:defRPr sz="1300">
                <a:latin typeface="Arial" charset="0"/>
              </a:defRPr>
            </a:lvl1pPr>
          </a:lstStyle>
          <a:p>
            <a:pPr>
              <a:defRPr/>
            </a:pPr>
            <a:fld id="{9F12301D-60D9-4419-BD05-2EDB6A85DA46}"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841530F-239F-4BB9-92E4-250325A3FB56}" type="slidenum">
              <a:rPr lang="en-US" smtClean="0"/>
              <a:pPr/>
              <a:t>11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2D0733BB-75A5-432E-B25A-289D7173B676}"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0F7E4B02-0102-4503-8720-D58FA2447820}" type="slidenum">
              <a:rPr lang="en-GB"/>
              <a:pPr/>
              <a:t>15</a:t>
            </a:fld>
            <a:endParaRPr lang="en-GB"/>
          </a:p>
        </p:txBody>
      </p:sp>
      <p:sp>
        <p:nvSpPr>
          <p:cNvPr id="50177" name="Rectangle 1"/>
          <p:cNvSpPr txBox="1">
            <a:spLocks noGrp="1" noRot="1" noChangeAspect="1" noChangeArrowheads="1"/>
          </p:cNvSpPr>
          <p:nvPr>
            <p:ph type="sldImg"/>
          </p:nvPr>
        </p:nvSpPr>
        <p:spPr bwMode="auto">
          <a:xfrm>
            <a:off x="1257300" y="730250"/>
            <a:ext cx="4795838" cy="3595688"/>
          </a:xfrm>
          <a:prstGeom prst="rect">
            <a:avLst/>
          </a:prstGeom>
          <a:solidFill>
            <a:srgbClr val="FFFFFF"/>
          </a:solidFill>
          <a:ln>
            <a:solidFill>
              <a:srgbClr val="000000"/>
            </a:solidFill>
            <a:miter lim="800000"/>
            <a:headEnd/>
            <a:tailEnd/>
          </a:ln>
        </p:spPr>
      </p:sp>
      <p:sp>
        <p:nvSpPr>
          <p:cNvPr id="50178" name="Rectangle 2"/>
          <p:cNvSpPr txBox="1">
            <a:spLocks noGrp="1" noChangeArrowheads="1"/>
          </p:cNvSpPr>
          <p:nvPr>
            <p:ph type="body" idx="1"/>
          </p:nvPr>
        </p:nvSpPr>
        <p:spPr bwMode="auto">
          <a:xfrm>
            <a:off x="731213" y="4560392"/>
            <a:ext cx="5842022" cy="4310917"/>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12301D-60D9-4419-BD05-2EDB6A85DA46}" type="slidenum">
              <a:rPr lang="ar-SA"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D1F4D39-1B3C-4E72-9E49-B35AD50BCE99}" type="slidenum">
              <a:rPr lang="ar-SA"/>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2511F83-90B2-4DC6-AA20-B0FC7021373A}" type="slidenum">
              <a:rPr lang="ar-SA"/>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C8A3C69-7447-4D7A-981B-390FAEFC7A98}" type="slidenum">
              <a:rPr lang="ar-SA"/>
              <a:pPr>
                <a:defRPr/>
              </a:pPr>
              <a:t>‹#›</a:t>
            </a:fld>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09800"/>
            <a:ext cx="2057400" cy="3611563"/>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209800"/>
            <a:ext cx="6019800" cy="3611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CE26C63-23D0-4215-A5FE-AAD8157D99A5}" type="slidenum">
              <a:rPr lang="ar-SA"/>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4CC2AB0-E730-4117-8923-BBF81E401511}" type="slidenum">
              <a:rPr lang="ar-SA"/>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BCA8A9A-B4BE-4171-994D-575748D16EF8}" type="slidenum">
              <a:rPr lang="ar-SA"/>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able Placeholder 2"/>
          <p:cNvSpPr>
            <a:spLocks noGrp="1"/>
          </p:cNvSpPr>
          <p:nvPr>
            <p:ph type="tbl" idx="1"/>
          </p:nvPr>
        </p:nvSpPr>
        <p:spPr>
          <a:xfrm>
            <a:off x="457200" y="1600200"/>
            <a:ext cx="8229600" cy="4525963"/>
          </a:xfrm>
        </p:spPr>
        <p:txBody>
          <a:bodyPr/>
          <a:lstStyle/>
          <a:p>
            <a:pPr lvl="0"/>
            <a:endParaRPr lang="ar-S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C50FDC3-9681-4E9C-9943-26B252E74778}" type="slidenum">
              <a:rPr lang="ar-SA"/>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901AAB-2519-4F04-AD5C-091DFF0277EF}" type="slidenum">
              <a:rPr lang="ar-SA"/>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F8663A9-70C2-4446-930B-D44F129EFDDB}" type="slidenum">
              <a:rPr lang="ar-SA"/>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58A78D2-C7F2-4A79-AF06-723503A7A97E}" type="slidenum">
              <a:rPr lang="ar-SA"/>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F948180-3F7D-4161-A44D-ABB98CA1B3B2}" type="slidenum">
              <a:rPr lang="ar-SA"/>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9D63866-1767-45BE-83A6-B63709ACE9FC}" type="slidenum">
              <a:rPr lang="ar-SA"/>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A134A17-EEAA-493F-9C14-5B9761CFA369}" type="slidenum">
              <a:rPr lang="ar-SA"/>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DD43737-59FB-46EC-B762-3EDBEBC83978}" type="slidenum">
              <a:rPr lang="ar-SA"/>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6DE2413-158C-474F-8CF0-5A0EFE638136}" type="slidenum">
              <a:rPr lang="ar-SA"/>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ABCE549-CD9D-42E2-B13C-E6ADCC2867A5}" type="slidenum">
              <a:rPr lang="ar-SA"/>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F6EACFC-4365-48EA-A442-69C4B03D02CE}" type="slidenum">
              <a:rPr lang="ar-SA"/>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BD7C762-B3A1-4A22-825B-04C2FEFE9F71}" type="slidenum">
              <a:rPr lang="ar-SA"/>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14874AC-2F17-4A5F-966C-DA9D009C069F}" type="slidenum">
              <a:rPr lang="ar-SA"/>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02DBD97-362F-44AA-AB15-2CFE393430B1}" type="slidenum">
              <a:rPr lang="ar-SA"/>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81603AF-EBF3-4DAC-9082-FA075771E954}" type="slidenum">
              <a:rPr lang="ar-SA"/>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26EB93F-1835-48B0-9D63-04A60F3E2B23}" type="slidenum">
              <a:rPr lang="ar-SA"/>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46BEDB7-A735-4CEB-8EF2-8CC5A13668B5}" type="slidenum">
              <a:rPr lang="ar-SA"/>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39125C5-59FB-472A-9985-3FF303F778A0}" type="slidenum">
              <a:rPr lang="ar-SA"/>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31F9851-D78D-47D5-9C5E-4F3E4F2E8991}" type="slidenum">
              <a:rPr lang="ar-SA"/>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F12C6EB-0FC8-4549-B577-786B7E4506CC}" type="slidenum">
              <a:rPr lang="ar-SA"/>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D195274-5749-40CE-A57D-8560B4E4A8BE}" type="slidenum">
              <a:rPr lang="ar-SA"/>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76B413E-48AB-4A75-ADD5-0AE73A81F90D}" type="slidenum">
              <a:rPr lang="ar-SA"/>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1FCFC28-8785-481E-ADC0-4ABEE3D8A1F9}" type="slidenum">
              <a:rPr lang="ar-SA"/>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F75A20A-7CE0-4A9B-82E2-63630D93DB2E}" type="slidenum">
              <a:rPr lang="ar-SA"/>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09800"/>
            <a:ext cx="2057400" cy="3611563"/>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209800"/>
            <a:ext cx="6019800" cy="3611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06BE2B1-D29B-462F-8352-C714CCE8DB87}" type="slidenum">
              <a:rPr lang="ar-SA"/>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7704D3-9762-4CB0-AC55-C10821F8E028}" type="slidenum">
              <a:rPr lang="ar-SA"/>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85F4390-F754-45A9-83B2-EA487F159353}" type="slidenum">
              <a:rPr lang="ar-SA"/>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6000C99-6737-4F15-943D-BF1823445020}" type="slidenum">
              <a:rPr lang="ar-SA"/>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F2A2E55-6035-4248-8BBF-EE012A59A823}" type="slidenum">
              <a:rPr lang="ar-SA"/>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A06D695-9B9D-4D51-8158-8F660AC60C4C}" type="slidenum">
              <a:rPr lang="ar-SA"/>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FAF1705-06CB-4164-88ED-1889C12483EB}" type="slidenum">
              <a:rPr lang="ar-SA"/>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D1A3388-5E95-44C6-A2D2-534A6F2CEA54}" type="slidenum">
              <a:rPr lang="ar-SA"/>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C072E55-B2FC-4546-96FB-7604FA52B7CC}" type="slidenum">
              <a:rPr lang="ar-SA"/>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362C213-2D3F-4B0E-9EE7-51673126740D}" type="slidenum">
              <a:rPr lang="ar-SA"/>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C3462A5-6A3A-4353-B80E-1F181811C7E0}" type="slidenum">
              <a:rPr lang="ar-SA"/>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B07DD26-1FFD-4CD9-B091-123CF44ECA23}" type="slidenum">
              <a:rPr lang="ar-SA"/>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917A06A-24AB-42E4-9576-1ACAA9238C2D}" type="slidenum">
              <a:rPr lang="ar-SA"/>
              <a:pPr>
                <a:defRPr/>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B2A6DE1-5496-4C80-B81E-889BDC2BE93B}" type="slidenum">
              <a:rPr lang="ar-SA"/>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38B78B6-E8C2-474E-A060-3987DBCAFFD6}" type="slidenum">
              <a:rPr lang="ar-SA"/>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F0121BE-E978-42C8-A3AD-92E76AA4CBF3}" type="slidenum">
              <a:rPr lang="ar-SA"/>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A89FB3B-A964-4EF5-8CEA-038C6CAC22DE}" type="slidenum">
              <a:rPr lang="ar-SA"/>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41D1917-1515-4E0E-9ED4-DACE978ED20B}" type="slidenum">
              <a:rPr lang="ar-SA"/>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AA86B66-A2AF-4591-9E5B-7A1B5362BC89}" type="slidenum">
              <a:rPr lang="ar-SA"/>
              <a:pPr>
                <a:defRPr/>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6D47554-65B3-44F2-A8BE-5CAB82224E63}" type="slidenum">
              <a:rPr lang="ar-SA"/>
              <a:pPr>
                <a:defRPr/>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CA5FEA0-45D4-451A-BF3E-C2166677206B}" type="slidenum">
              <a:rPr lang="ar-SA"/>
              <a:pPr>
                <a:defRPr/>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9DE1B18-87BF-4733-B7E2-51D2D3F193B3}" type="slidenum">
              <a:rPr lang="ar-SA"/>
              <a:pPr>
                <a:defRPr/>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C00DF26-1CCA-406B-8B64-93B94EA9D5A0}" type="slidenum">
              <a:rPr lang="ar-SA"/>
              <a:pPr>
                <a:defRPr/>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C81C105-C43A-465F-A0E2-434AAB47D665}" type="slidenum">
              <a:rPr lang="ar-SA"/>
              <a:pPr>
                <a:defRPr/>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C3EBFA6-6A96-4D0C-9AB0-CE96832987E4}" type="slidenum">
              <a:rPr lang="ar-SA"/>
              <a:pPr>
                <a:defRPr/>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15E2A47-1016-4207-841B-5006A60FEB17}" type="slidenum">
              <a:rPr lang="ar-SA"/>
              <a:pPr>
                <a:defRPr/>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BABE779-CF5C-49E0-9740-D9BCD73A7D18}" type="slidenum">
              <a:rPr lang="ar-SA"/>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00B1A62-844A-457D-9F17-7BC5448562A8}" type="slidenum">
              <a:rPr lang="ar-SA"/>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6470812-607C-4143-831F-572DAD9B0BB1}" type="slidenum">
              <a:rPr lang="ar-SA"/>
              <a:pPr>
                <a:defRPr/>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ACA451C-A8F5-49E8-B251-89EBA2C7EEBE}" type="slidenum">
              <a:rPr lang="ar-SA"/>
              <a:pPr>
                <a:defRPr/>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18B09C9-1444-4AB0-AC3E-1F2CAA1AD145}" type="slidenum">
              <a:rPr lang="ar-SA"/>
              <a:pPr>
                <a:defRPr/>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3287D62-F70A-4D48-9A5B-D3C02A2C6F28}" type="slidenum">
              <a:rPr lang="ar-SA"/>
              <a:pPr>
                <a:defRPr/>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5C770E9-6E0A-4BEF-A82D-6EEA74A0D0AE}" type="slidenum">
              <a:rPr lang="ar-SA"/>
              <a:pPr>
                <a:defRPr/>
              </a:pPr>
              <a:t>‹#›</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0F80451-6016-4591-BA13-21B92B01E508}" type="slidenum">
              <a:rPr lang="ar-SA"/>
              <a:pPr>
                <a:defRPr/>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A03929-82C1-4370-97B4-2A780469674B}" type="slidenum">
              <a:rPr lang="ar-SA"/>
              <a:pPr>
                <a:defRPr/>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034AFD8-D0A2-4ED0-AFDF-939846DBB4A7}" type="slidenum">
              <a:rPr lang="ar-SA"/>
              <a:pPr>
                <a:defRPr/>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09800"/>
            <a:ext cx="2057400" cy="3611563"/>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209800"/>
            <a:ext cx="6019800" cy="3611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CBEA86-C614-448B-8F26-9960B460AF78}" type="slidenum">
              <a:rPr lang="ar-SA"/>
              <a:pPr>
                <a:defRPr/>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EEDACEA-B375-419E-8B7F-06CE93D176B5}" type="slidenum">
              <a:rPr lang="ar-SA"/>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9E3206B-FD29-452F-AF0F-EF4ED3CAED38}" type="slidenum">
              <a:rPr lang="ar-SA"/>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8C29653-2CAC-4A9F-9D8A-086EA5EB2F8A}" type="slidenum">
              <a:rPr lang="ar-SA"/>
              <a:pPr>
                <a:defRPr/>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E4D009B-E67A-459B-9951-658A62E4B652}" type="slidenum">
              <a:rPr lang="ar-SA"/>
              <a:pPr>
                <a:defRPr/>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C4B6E4B-B942-4EB3-95F0-65BFD054BA93}" type="slidenum">
              <a:rPr lang="ar-SA"/>
              <a:pPr>
                <a:defRPr/>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A0942FF-6BF3-46BA-A25E-B1D7DDAC692D}" type="slidenum">
              <a:rPr lang="ar-SA"/>
              <a:pPr>
                <a:defRPr/>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13973C0-AA00-4475-9CDB-7D204CA5DA87}" type="slidenum">
              <a:rPr lang="ar-SA"/>
              <a:pPr>
                <a:defRPr/>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57A0F88-5442-42A4-BF11-7B6D18995120}" type="slidenum">
              <a:rPr lang="ar-SA"/>
              <a:pPr>
                <a:defRPr/>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7F41AA7-0952-4570-8181-EF854A7DC726}" type="slidenum">
              <a:rPr lang="ar-SA"/>
              <a:pPr>
                <a:defRPr/>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99E29A8-76C0-4BD7-8C1B-13EBC8447E63}" type="slidenum">
              <a:rPr lang="ar-SA"/>
              <a:pPr>
                <a:defRPr/>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AD311ED-7B44-4B7C-B763-B817065AFD5B}" type="slidenum">
              <a:rPr lang="ar-SA"/>
              <a:pPr>
                <a:defRPr/>
              </a:pPr>
              <a:t>‹#›</a:t>
            </a:fld>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99DF8BA-C0A3-4860-A348-8B9560A25FCB}" type="slidenum">
              <a:rPr lang="ar-SA"/>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0487EA1-6682-4AF5-B68C-15F1A7A67D94}" type="slidenum">
              <a:rPr lang="ar-SA"/>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A589C8C-57C2-4FEB-88B5-3728F4AD4238}" type="slidenum">
              <a:rPr lang="ar-SA"/>
              <a:pPr>
                <a:defRPr/>
              </a:pPr>
              <a:t>‹#›</a:t>
            </a:fld>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6B4C4A0-B307-42D8-B333-30726FCBD876}" type="slidenum">
              <a:rPr lang="ar-SA"/>
              <a:pPr>
                <a:defRPr/>
              </a:pPr>
              <a:t>‹#›</a:t>
            </a:fld>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6BFDBED-D6A7-421F-A860-ECA522884324}" type="slidenum">
              <a:rPr lang="ar-SA"/>
              <a:pPr>
                <a:defRPr/>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646A7ED-A5B8-4823-AE22-8B970DD58987}" type="slidenum">
              <a:rPr lang="ar-SA"/>
              <a:pPr>
                <a:defRPr/>
              </a:pPr>
              <a:t>‹#›</a:t>
            </a:fld>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20CF563-C916-4D36-A2CF-0D70697FF5C3}" type="slidenum">
              <a:rPr lang="ar-SA"/>
              <a:pPr>
                <a:defRPr/>
              </a:pPr>
              <a:t>‹#›</a:t>
            </a:fld>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BA29959-BFA7-41F7-855C-DD732EA81F0F}" type="slidenum">
              <a:rPr lang="ar-SA"/>
              <a:pPr>
                <a:defRPr/>
              </a:pPr>
              <a:t>‹#›</a:t>
            </a:fld>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72942DD-1ED5-4FF0-81D6-BA2C450A130B}" type="slidenum">
              <a:rPr lang="ar-SA"/>
              <a:pPr>
                <a:defRPr/>
              </a:pPr>
              <a:t>‹#›</a:t>
            </a:fld>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6442D26-D493-4C68-8CD2-BA3990706235}" type="slidenum">
              <a:rPr lang="ar-SA"/>
              <a:pPr>
                <a:defRPr/>
              </a:pPr>
              <a:t>‹#›</a:t>
            </a:fld>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6A2B5A0-B48B-4149-894C-576DF520DF1D}" type="slidenum">
              <a:rPr lang="ar-SA"/>
              <a:pPr>
                <a:defRPr/>
              </a:pPr>
              <a:t>‹#›</a:t>
            </a:fld>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16EFB51-8091-4617-AAC4-4482726AEF85}" type="slidenum">
              <a:rPr lang="ar-SA"/>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40E2B59-11DE-44FD-8595-DF14A0060717}" type="slidenum">
              <a:rPr lang="ar-SA"/>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C5D73B5-E5F7-4AA5-9E6F-EC1451793B80}" type="slidenum">
              <a:rPr lang="ar-SA"/>
              <a:pPr>
                <a:defRPr/>
              </a:pPr>
              <a:t>‹#›</a:t>
            </a:fld>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E7F6618-3BAD-44D7-AEE2-52600132808D}" type="slidenum">
              <a:rPr lang="ar-SA"/>
              <a:pPr>
                <a:defRPr/>
              </a:pPr>
              <a:t>‹#›</a:t>
            </a:fld>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E77EA32-02A6-4085-A86F-B2165BDA8F11}" type="slidenum">
              <a:rPr lang="ar-SA"/>
              <a:pPr>
                <a:defRPr/>
              </a:pPr>
              <a:t>‹#›</a:t>
            </a:fld>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D75103E-0D68-4D05-AAA3-9CEC3164D0A8}" type="slidenum">
              <a:rPr lang="ar-SA"/>
              <a:pPr>
                <a:defRPr/>
              </a:pPr>
              <a:t>‹#›</a:t>
            </a:fld>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AC6DB01-7F0B-41FC-92F1-6DF9856A4702}" type="slidenum">
              <a:rPr lang="ar-SA"/>
              <a:pPr>
                <a:defRPr/>
              </a:pPr>
              <a:t>‹#›</a:t>
            </a:fld>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D5810C1-35BF-4113-857A-AF49A0073759}" type="slidenum">
              <a:rPr lang="ar-SA"/>
              <a:pPr>
                <a:defRPr/>
              </a:pPr>
              <a:t>‹#›</a:t>
            </a:fld>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000006F-E5DD-401E-B8C3-A4A1767E7E2A}" type="slidenum">
              <a:rPr lang="ar-SA"/>
              <a:pPr>
                <a:defRPr/>
              </a:pPr>
              <a:t>‹#›</a:t>
            </a:fld>
            <a:endParaRPr lang="en-GB"/>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42DD208-F26F-4AC8-BEE9-3B38CC2E60D2}" type="slidenum">
              <a:rPr lang="ar-SA"/>
              <a:pPr>
                <a:defRPr/>
              </a:pPr>
              <a:t>‹#›</a:t>
            </a:fld>
            <a:endParaRPr lang="en-GB"/>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4EB2A37-74E7-4336-BA50-DB1DC543A4B1}" type="slidenum">
              <a:rPr lang="ar-SA"/>
              <a:pPr>
                <a:defRPr/>
              </a:pPr>
              <a:t>‹#›</a:t>
            </a:fld>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3362E96-0F29-4EC5-BC98-B60E7E39A27E}" type="slidenum">
              <a:rPr lang="ar-SA"/>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0B5E002D-89DE-4D93-BCDB-F4A71FB660F0}" type="slidenum">
              <a:rPr lang="ar-SA"/>
              <a:pPr>
                <a:defRPr/>
              </a:pPr>
              <a:t>‹#›</a:t>
            </a:fld>
            <a:endParaRPr lang="en-GB"/>
          </a:p>
        </p:txBody>
      </p:sp>
    </p:spTree>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1447800" y="1600200"/>
            <a:ext cx="7239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BE0EAFF4-34E2-4A17-9B2F-45C821A179FE}"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209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457200" y="3200400"/>
            <a:ext cx="8229600" cy="2620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2E527413-0F19-4B7B-8AD3-D5497A18F8E9}"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0364A383-21D2-4FEC-8F57-62648BB0FC2D}" type="slidenum">
              <a:rPr lang="ar-SA"/>
              <a:pPr>
                <a:defRPr/>
              </a:pPr>
              <a:t>‹#›</a:t>
            </a:fld>
            <a:endParaRPr lang="en-GB"/>
          </a:p>
        </p:txBody>
      </p:sp>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1447800" y="1600200"/>
            <a:ext cx="7239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5A457CAE-7AC9-4C0D-827E-25A01BC25EF2}"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209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147" name="Rectangle 3"/>
          <p:cNvSpPr>
            <a:spLocks noGrp="1" noChangeArrowheads="1"/>
          </p:cNvSpPr>
          <p:nvPr>
            <p:ph type="body" idx="1"/>
          </p:nvPr>
        </p:nvSpPr>
        <p:spPr bwMode="auto">
          <a:xfrm>
            <a:off x="457200" y="3200400"/>
            <a:ext cx="8229600" cy="2620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AA757224-68E2-4AF3-AD67-EF7CFE3B61D5}"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12E619FF-0642-41FB-9977-3038C9140C0A}" type="slidenum">
              <a:rPr lang="ar-SA"/>
              <a:pPr>
                <a:defRPr/>
              </a:pPr>
              <a:t>‹#›</a:t>
            </a:fld>
            <a:endParaRPr lang="en-GB"/>
          </a:p>
        </p:txBody>
      </p:sp>
    </p:spTree>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1447800" y="1600200"/>
            <a:ext cx="7239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69FCA3CF-58D8-4A52-9A9A-B56FFC5A8E95}"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209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9219" name="Rectangle 3"/>
          <p:cNvSpPr>
            <a:spLocks noGrp="1" noChangeArrowheads="1"/>
          </p:cNvSpPr>
          <p:nvPr>
            <p:ph type="body" idx="1"/>
          </p:nvPr>
        </p:nvSpPr>
        <p:spPr bwMode="auto">
          <a:xfrm>
            <a:off x="457200" y="3200400"/>
            <a:ext cx="8229600" cy="2620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5679BEA2-14B9-48B1-B2EA-10241DBB158B}"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pgblazer.com/wp-content/uploads/2010/12/Pocket-knife.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google.com.sa/url?url=http://www.photo4design.com/stock-photo-colorful-cogwheel-vector-35851&amp;rct=j&amp;frm=1&amp;q=&amp;esrc=s&amp;sa=U&amp;ei=V2I_VI2QMsX1avnqgfgN&amp;ved=0CB4Q9QEwBQ&amp;usg=AFQjCNFov0qAj8kC6dmHzeD4y9GsfaCJQw" TargetMode="External"/><Relationship Id="rId5" Type="http://schemas.openxmlformats.org/officeDocument/2006/relationships/image" Target="../media/image4.jpeg"/><Relationship Id="rId4" Type="http://schemas.openxmlformats.org/officeDocument/2006/relationships/hyperlink" Target="http://www.google.com.sa/url?url=http://www.clker.com/clipart-cogwheel-symbol.html&amp;rct=j&amp;frm=1&amp;q=&amp;esrc=s&amp;sa=U&amp;ei=V2I_VI2QMsX1avnqgfgN&amp;ved=0CBQQ9QEwAA&amp;usg=AFQjCNFprvwdh6QeK2uTfUlBjy89EqaAxw"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1143000"/>
            <a:ext cx="7543800" cy="1524000"/>
          </a:xfrm>
          <a:prstGeom prst="rect">
            <a:avLst/>
          </a:prstGeom>
          <a:ln w="76200">
            <a:solidFill>
              <a:srgbClr val="FF0000"/>
            </a:solidFill>
          </a:ln>
        </p:spPr>
        <p:txBody>
          <a:bodyPr anchor="ctr"/>
          <a:lstStyle/>
          <a:p>
            <a:pPr eaLnBrk="0" hangingPunct="0">
              <a:defRPr/>
            </a:pPr>
            <a:r>
              <a:rPr lang="en-US" sz="4000" b="1" kern="0" dirty="0" smtClean="0">
                <a:solidFill>
                  <a:srgbClr val="FFFF00"/>
                </a:solidFill>
                <a:latin typeface="+mj-lt"/>
                <a:ea typeface="+mj-ea"/>
                <a:cs typeface="+mj-cs"/>
              </a:rPr>
              <a:t>SPASTICITY AND </a:t>
            </a:r>
          </a:p>
          <a:p>
            <a:pPr eaLnBrk="0" hangingPunct="0">
              <a:defRPr/>
            </a:pPr>
            <a:r>
              <a:rPr lang="en-US" sz="4000" b="1" kern="0" dirty="0" smtClean="0">
                <a:solidFill>
                  <a:srgbClr val="FFFF00"/>
                </a:solidFill>
                <a:latin typeface="+mj-lt"/>
                <a:ea typeface="+mj-ea"/>
                <a:cs typeface="+mj-cs"/>
              </a:rPr>
              <a:t>INCREASED MUSCLE TONE</a:t>
            </a:r>
            <a:endParaRPr lang="en-US" sz="4000" b="1" kern="0" dirty="0">
              <a:solidFill>
                <a:srgbClr val="FFFF00"/>
              </a:solidFill>
              <a:latin typeface="+mj-lt"/>
              <a:ea typeface="+mj-ea"/>
              <a:cs typeface="+mj-cs"/>
            </a:endParaRPr>
          </a:p>
        </p:txBody>
      </p:sp>
      <p:sp>
        <p:nvSpPr>
          <p:cNvPr id="11267" name="Rectangle 7"/>
          <p:cNvSpPr>
            <a:spLocks noChangeArrowheads="1"/>
          </p:cNvSpPr>
          <p:nvPr/>
        </p:nvSpPr>
        <p:spPr bwMode="auto">
          <a:xfrm>
            <a:off x="2438400" y="3048000"/>
            <a:ext cx="3886200" cy="1295400"/>
          </a:xfrm>
          <a:prstGeom prst="rect">
            <a:avLst/>
          </a:prstGeom>
          <a:noFill/>
          <a:ln w="9525">
            <a:noFill/>
            <a:miter lim="800000"/>
            <a:headEnd/>
            <a:tailEnd/>
          </a:ln>
        </p:spPr>
        <p:txBody>
          <a:bodyPr/>
          <a:lstStyle/>
          <a:p>
            <a:pPr>
              <a:lnSpc>
                <a:spcPct val="65000"/>
              </a:lnSpc>
              <a:spcBef>
                <a:spcPct val="20000"/>
              </a:spcBef>
            </a:pPr>
            <a:r>
              <a:rPr lang="en-US" sz="2400" b="1" dirty="0" smtClean="0">
                <a:latin typeface="Century Gothic" pitchFamily="34" charset="0"/>
              </a:rPr>
              <a:t>Prof. </a:t>
            </a:r>
            <a:r>
              <a:rPr lang="en-US" sz="2400" b="1" dirty="0">
                <a:latin typeface="Century Gothic" pitchFamily="34" charset="0"/>
              </a:rPr>
              <a:t>Syed Shahid Habib</a:t>
            </a:r>
          </a:p>
          <a:p>
            <a:pPr>
              <a:lnSpc>
                <a:spcPct val="65000"/>
              </a:lnSpc>
              <a:spcBef>
                <a:spcPct val="20000"/>
              </a:spcBef>
            </a:pPr>
            <a:r>
              <a:rPr lang="en-US" b="1" i="1" dirty="0"/>
              <a:t>MBBS DSDM FCPS</a:t>
            </a:r>
          </a:p>
          <a:p>
            <a:pPr>
              <a:lnSpc>
                <a:spcPct val="65000"/>
              </a:lnSpc>
              <a:spcBef>
                <a:spcPct val="20000"/>
              </a:spcBef>
            </a:pPr>
            <a:r>
              <a:rPr lang="en-US" b="1" i="1" dirty="0" smtClean="0"/>
              <a:t>Professor</a:t>
            </a:r>
            <a:endParaRPr lang="en-US" b="1" i="1" dirty="0"/>
          </a:p>
          <a:p>
            <a:pPr>
              <a:lnSpc>
                <a:spcPct val="65000"/>
              </a:lnSpc>
              <a:spcBef>
                <a:spcPct val="20000"/>
              </a:spcBef>
            </a:pPr>
            <a:r>
              <a:rPr lang="en-US" b="1" i="1" dirty="0"/>
              <a:t>Dept. of Physiology</a:t>
            </a:r>
          </a:p>
          <a:p>
            <a:pPr>
              <a:lnSpc>
                <a:spcPct val="65000"/>
              </a:lnSpc>
              <a:spcBef>
                <a:spcPct val="20000"/>
              </a:spcBef>
            </a:pPr>
            <a:r>
              <a:rPr lang="en-US" b="1" i="1" dirty="0"/>
              <a:t>King Saud University</a:t>
            </a:r>
          </a:p>
          <a:p>
            <a:pPr>
              <a:lnSpc>
                <a:spcPct val="65000"/>
              </a:lnSpc>
              <a:spcBef>
                <a:spcPct val="20000"/>
              </a:spcBef>
            </a:pPr>
            <a:endParaRPr lang="en-US" sz="1600" b="1" dirty="0">
              <a:latin typeface="Impact" pitchFamily="34" charset="0"/>
            </a:endParaRPr>
          </a:p>
        </p:txBody>
      </p:sp>
      <p:sp>
        <p:nvSpPr>
          <p:cNvPr id="4" name="Rectangle 3"/>
          <p:cNvSpPr/>
          <p:nvPr/>
        </p:nvSpPr>
        <p:spPr>
          <a:xfrm>
            <a:off x="685800" y="5124271"/>
            <a:ext cx="7848600" cy="1200329"/>
          </a:xfrm>
          <a:prstGeom prst="rect">
            <a:avLst/>
          </a:prstGeom>
          <a:solidFill>
            <a:srgbClr val="FF0000"/>
          </a:solidFill>
          <a:ln w="57150">
            <a:solidFill>
              <a:schemeClr val="bg1">
                <a:lumMod val="60000"/>
                <a:lumOff val="40000"/>
              </a:schemeClr>
            </a:solidFill>
          </a:ln>
        </p:spPr>
        <p:txBody>
          <a:bodyPr wrap="square">
            <a:spAutoFit/>
          </a:bodyPr>
          <a:lstStyle/>
          <a:p>
            <a:pPr>
              <a:lnSpc>
                <a:spcPct val="90000"/>
              </a:lnSpc>
            </a:pPr>
            <a:r>
              <a:rPr lang="en-US" sz="2000" b="1" dirty="0" smtClean="0">
                <a:effectLst>
                  <a:outerShdw blurRad="38100" dist="38100" dir="2700000" algn="tl">
                    <a:srgbClr val="000000">
                      <a:alpha val="43137"/>
                    </a:srgbClr>
                  </a:outerShdw>
                </a:effectLst>
              </a:rPr>
              <a:t>Note: Pure </a:t>
            </a:r>
            <a:r>
              <a:rPr lang="en-US" sz="2000" b="1" dirty="0" err="1" smtClean="0">
                <a:effectLst>
                  <a:outerShdw blurRad="38100" dist="38100" dir="2700000" algn="tl">
                    <a:srgbClr val="000000">
                      <a:alpha val="43137"/>
                    </a:srgbClr>
                  </a:outerShdw>
                </a:effectLst>
              </a:rPr>
              <a:t>corticospinal</a:t>
            </a:r>
            <a:r>
              <a:rPr lang="en-US" sz="2000" b="1" dirty="0" smtClean="0">
                <a:effectLst>
                  <a:outerShdw blurRad="38100" dist="38100" dir="2700000" algn="tl">
                    <a:srgbClr val="000000">
                      <a:alpha val="43137"/>
                    </a:srgbClr>
                  </a:outerShdw>
                </a:effectLst>
              </a:rPr>
              <a:t> tract lesion cause </a:t>
            </a:r>
            <a:r>
              <a:rPr lang="en-US" sz="2000" b="1" dirty="0" err="1" smtClean="0">
                <a:effectLst>
                  <a:outerShdw blurRad="38100" dist="38100" dir="2700000" algn="tl">
                    <a:srgbClr val="000000">
                      <a:alpha val="43137"/>
                    </a:srgbClr>
                  </a:outerShdw>
                </a:effectLst>
              </a:rPr>
              <a:t>hypotonia</a:t>
            </a:r>
            <a:r>
              <a:rPr lang="en-US" sz="2000" b="1" dirty="0" smtClean="0">
                <a:effectLst>
                  <a:outerShdw blurRad="38100" dist="38100" dir="2700000" algn="tl">
                    <a:srgbClr val="000000">
                      <a:alpha val="43137"/>
                    </a:srgbClr>
                  </a:outerShdw>
                </a:effectLst>
              </a:rPr>
              <a:t> instead of spasticity The reason is that pure pyramidal tract lesion is very </a:t>
            </a:r>
            <a:r>
              <a:rPr lang="en-US" sz="2000" b="1" dirty="0" err="1" smtClean="0">
                <a:effectLst>
                  <a:outerShdw blurRad="38100" dist="38100" dir="2700000" algn="tl">
                    <a:srgbClr val="000000">
                      <a:alpha val="43137"/>
                    </a:srgbClr>
                  </a:outerShdw>
                </a:effectLst>
              </a:rPr>
              <a:t>very</a:t>
            </a:r>
            <a:r>
              <a:rPr lang="en-US" sz="2000" b="1" dirty="0" smtClean="0">
                <a:effectLst>
                  <a:outerShdw blurRad="38100" dist="38100" dir="2700000" algn="tl">
                    <a:srgbClr val="000000">
                      <a:alpha val="43137"/>
                    </a:srgbClr>
                  </a:outerShdw>
                </a:effectLst>
              </a:rPr>
              <a:t> rare, and spasticity is due to loss of inhibitory control of </a:t>
            </a:r>
            <a:r>
              <a:rPr lang="en-US" sz="2000" b="1" dirty="0" err="1" smtClean="0">
                <a:effectLst>
                  <a:outerShdw blurRad="38100" dist="38100" dir="2700000" algn="tl">
                    <a:srgbClr val="000000">
                      <a:alpha val="43137"/>
                    </a:srgbClr>
                  </a:outerShdw>
                </a:effectLst>
              </a:rPr>
              <a:t>extrapyramidal</a:t>
            </a:r>
            <a:r>
              <a:rPr lang="en-US" sz="2000" b="1" dirty="0" smtClean="0">
                <a:effectLst>
                  <a:outerShdw blurRad="38100" dist="38100" dir="2700000" algn="tl">
                    <a:srgbClr val="000000">
                      <a:alpha val="43137"/>
                    </a:srgbClr>
                  </a:outerShdw>
                </a:effectLst>
              </a:rPr>
              <a:t> tracts.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50598" t="11364" b="3409"/>
          <a:stretch>
            <a:fillRect/>
          </a:stretch>
        </p:blipFill>
        <p:spPr bwMode="auto">
          <a:xfrm>
            <a:off x="988568" y="76200"/>
            <a:ext cx="7164832" cy="6705600"/>
          </a:xfrm>
          <a:prstGeom prst="rect">
            <a:avLst/>
          </a:prstGeom>
          <a:noFill/>
          <a:ln w="9525">
            <a:noFill/>
            <a:miter lim="800000"/>
            <a:headEnd/>
            <a:tailEnd/>
          </a:ln>
        </p:spPr>
      </p:pic>
      <p:sp>
        <p:nvSpPr>
          <p:cNvPr id="3" name="Rectangle 2"/>
          <p:cNvSpPr/>
          <p:nvPr/>
        </p:nvSpPr>
        <p:spPr>
          <a:xfrm>
            <a:off x="1143000" y="3276600"/>
            <a:ext cx="2826415" cy="646331"/>
          </a:xfrm>
          <a:prstGeom prst="rect">
            <a:avLst/>
          </a:prstGeom>
          <a:solidFill>
            <a:schemeClr val="bg1"/>
          </a:solidFill>
          <a:ln w="38100">
            <a:solidFill>
              <a:srgbClr val="FF0000"/>
            </a:solidFill>
          </a:ln>
        </p:spPr>
        <p:txBody>
          <a:bodyPr wrap="none">
            <a:spAutoFit/>
          </a:bodyPr>
          <a:lstStyle/>
          <a:p>
            <a:r>
              <a:rPr lang="en-US" b="1" dirty="0" smtClean="0">
                <a:latin typeface="Arial" pitchFamily="34" charset="0"/>
              </a:rPr>
              <a:t>Decorticate Rigidity</a:t>
            </a:r>
          </a:p>
          <a:p>
            <a:r>
              <a:rPr lang="en-US" b="1" dirty="0" smtClean="0">
                <a:latin typeface="Arial" pitchFamily="34" charset="0"/>
              </a:rPr>
              <a:t>Upper midbrain damage</a:t>
            </a:r>
            <a:endParaRPr lang="en-US" dirty="0"/>
          </a:p>
        </p:txBody>
      </p:sp>
      <p:sp>
        <p:nvSpPr>
          <p:cNvPr id="4" name="Rectangle 3"/>
          <p:cNvSpPr/>
          <p:nvPr/>
        </p:nvSpPr>
        <p:spPr>
          <a:xfrm>
            <a:off x="5313274" y="115669"/>
            <a:ext cx="2763926" cy="646331"/>
          </a:xfrm>
          <a:prstGeom prst="rect">
            <a:avLst/>
          </a:prstGeom>
          <a:solidFill>
            <a:schemeClr val="bg1"/>
          </a:solidFill>
          <a:ln w="38100">
            <a:solidFill>
              <a:srgbClr val="FF0000"/>
            </a:solidFill>
          </a:ln>
        </p:spPr>
        <p:txBody>
          <a:bodyPr wrap="square">
            <a:spAutoFit/>
          </a:bodyPr>
          <a:lstStyle/>
          <a:p>
            <a:r>
              <a:rPr lang="en-US" b="1" dirty="0" err="1" smtClean="0">
                <a:latin typeface="Arial" pitchFamily="34" charset="0"/>
              </a:rPr>
              <a:t>Decerebrate</a:t>
            </a:r>
            <a:r>
              <a:rPr lang="en-US" b="1" dirty="0" smtClean="0">
                <a:latin typeface="Arial" pitchFamily="34" charset="0"/>
              </a:rPr>
              <a:t> Rigidity</a:t>
            </a:r>
          </a:p>
          <a:p>
            <a:r>
              <a:rPr lang="en-US" b="1" dirty="0" smtClean="0">
                <a:latin typeface="Arial" pitchFamily="34" charset="0"/>
              </a:rPr>
              <a:t>Upper Pontine damage</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lstStyle/>
          <a:p>
            <a:pPr eaLnBrk="1" hangingPunct="1">
              <a:lnSpc>
                <a:spcPct val="90000"/>
              </a:lnSpc>
            </a:pPr>
            <a:r>
              <a:rPr lang="en-US" b="1" dirty="0" smtClean="0"/>
              <a:t>When Central Nervous System Lesion occurs</a:t>
            </a:r>
          </a:p>
          <a:p>
            <a:pPr lvl="1" eaLnBrk="1" hangingPunct="1">
              <a:lnSpc>
                <a:spcPct val="90000"/>
              </a:lnSpc>
              <a:buFontTx/>
              <a:buChar char="•"/>
            </a:pPr>
            <a:r>
              <a:rPr lang="en-US" sz="2400" b="1" dirty="0" err="1" smtClean="0"/>
              <a:t>Hypotoncity</a:t>
            </a:r>
            <a:endParaRPr lang="en-US" sz="2400" b="1" dirty="0" smtClean="0"/>
          </a:p>
          <a:p>
            <a:pPr lvl="1" eaLnBrk="1" hangingPunct="1">
              <a:lnSpc>
                <a:spcPct val="90000"/>
              </a:lnSpc>
              <a:buFontTx/>
              <a:buChar char="•"/>
            </a:pPr>
            <a:r>
              <a:rPr lang="en-US" sz="2400" b="1" dirty="0" smtClean="0"/>
              <a:t>Alpha Lower motor neuron</a:t>
            </a:r>
          </a:p>
          <a:p>
            <a:pPr eaLnBrk="1" hangingPunct="1">
              <a:lnSpc>
                <a:spcPct val="90000"/>
              </a:lnSpc>
              <a:buFontTx/>
              <a:buNone/>
            </a:pPr>
            <a:endParaRPr lang="en-US" sz="2400" b="1" dirty="0" smtClean="0"/>
          </a:p>
          <a:p>
            <a:pPr eaLnBrk="1" hangingPunct="1">
              <a:lnSpc>
                <a:spcPct val="90000"/>
              </a:lnSpc>
            </a:pPr>
            <a:r>
              <a:rPr lang="en-US" b="1" dirty="0" smtClean="0"/>
              <a:t>Days to weeks later</a:t>
            </a:r>
          </a:p>
          <a:p>
            <a:pPr lvl="1" eaLnBrk="1" hangingPunct="1">
              <a:lnSpc>
                <a:spcPct val="90000"/>
              </a:lnSpc>
              <a:buFontTx/>
              <a:buChar char="•"/>
            </a:pPr>
            <a:r>
              <a:rPr lang="en-US" b="1" dirty="0" err="1" smtClean="0"/>
              <a:t>Denervation</a:t>
            </a:r>
            <a:r>
              <a:rPr lang="en-US" b="1" dirty="0" smtClean="0"/>
              <a:t> hypersensitivity</a:t>
            </a:r>
          </a:p>
          <a:p>
            <a:pPr lvl="2" eaLnBrk="1" hangingPunct="1">
              <a:lnSpc>
                <a:spcPct val="90000"/>
              </a:lnSpc>
            </a:pPr>
            <a:r>
              <a:rPr lang="en-US" sz="2000" b="1" dirty="0" smtClean="0">
                <a:solidFill>
                  <a:srgbClr val="00FF00"/>
                </a:solidFill>
              </a:rPr>
              <a:t>Alpha lower motor neurons lower threshold</a:t>
            </a:r>
          </a:p>
          <a:p>
            <a:pPr lvl="2" eaLnBrk="1" hangingPunct="1">
              <a:lnSpc>
                <a:spcPct val="90000"/>
              </a:lnSpc>
            </a:pPr>
            <a:r>
              <a:rPr lang="en-US" sz="1800" b="1" dirty="0" smtClean="0">
                <a:solidFill>
                  <a:srgbClr val="00FF00"/>
                </a:solidFill>
              </a:rPr>
              <a:t>An increase in the number of Ach receptors</a:t>
            </a:r>
          </a:p>
          <a:p>
            <a:pPr eaLnBrk="1" hangingPunct="1">
              <a:lnSpc>
                <a:spcPct val="90000"/>
              </a:lnSpc>
              <a:buFontTx/>
              <a:buNone/>
            </a:pPr>
            <a:endParaRPr lang="en-US" sz="2000" b="1" dirty="0" smtClean="0"/>
          </a:p>
          <a:p>
            <a:pPr eaLnBrk="1" hangingPunct="1">
              <a:lnSpc>
                <a:spcPct val="90000"/>
              </a:lnSpc>
              <a:buFontTx/>
              <a:buChar char="•"/>
            </a:pPr>
            <a:endParaRPr lang="en-US" sz="2400" b="1" dirty="0" smtClean="0"/>
          </a:p>
          <a:p>
            <a:pPr lvl="1" eaLnBrk="1" hangingPunct="1">
              <a:lnSpc>
                <a:spcPct val="90000"/>
              </a:lnSpc>
              <a:buFontTx/>
              <a:buNone/>
            </a:pPr>
            <a:endParaRPr lang="en-US" sz="2000" b="1" dirty="0" smtClean="0"/>
          </a:p>
        </p:txBody>
      </p:sp>
      <p:pic>
        <p:nvPicPr>
          <p:cNvPr id="10244" name="Picture 4"/>
          <p:cNvPicPr>
            <a:picLocks noChangeAspect="1" noChangeArrowheads="1"/>
          </p:cNvPicPr>
          <p:nvPr/>
        </p:nvPicPr>
        <p:blipFill>
          <a:blip r:embed="rId3" cstate="print"/>
          <a:srcRect/>
          <a:stretch>
            <a:fillRect/>
          </a:stretch>
        </p:blipFill>
        <p:spPr bwMode="auto">
          <a:xfrm>
            <a:off x="7086600" y="2209800"/>
            <a:ext cx="1864993" cy="2667000"/>
          </a:xfrm>
          <a:prstGeom prst="rect">
            <a:avLst/>
          </a:prstGeom>
          <a:noFill/>
          <a:ln w="9525">
            <a:noFill/>
            <a:miter lim="800000"/>
            <a:headEnd/>
            <a:tailEnd/>
          </a:ln>
        </p:spPr>
      </p:pic>
      <p:sp>
        <p:nvSpPr>
          <p:cNvPr id="6" name="Rectangle 2"/>
          <p:cNvSpPr>
            <a:spLocks noGrp="1" noChangeArrowheads="1"/>
          </p:cNvSpPr>
          <p:nvPr>
            <p:ph type="title"/>
          </p:nvPr>
        </p:nvSpPr>
        <p:spPr>
          <a:xfrm>
            <a:off x="1066800" y="533400"/>
            <a:ext cx="6934200" cy="808038"/>
          </a:xfrm>
          <a:ln>
            <a:solidFill>
              <a:srgbClr val="FF0000"/>
            </a:solidFill>
          </a:ln>
        </p:spPr>
        <p:txBody>
          <a:bodyPr/>
          <a:lstStyle/>
          <a:p>
            <a:pPr algn="ctr" eaLnBrk="1" hangingPunct="1"/>
            <a:r>
              <a:rPr lang="en-US" b="1" dirty="0" smtClean="0"/>
              <a:t>Mechanism of Spasticity</a:t>
            </a:r>
          </a:p>
        </p:txBody>
      </p:sp>
      <p:sp>
        <p:nvSpPr>
          <p:cNvPr id="5" name="Rectangle 4"/>
          <p:cNvSpPr/>
          <p:nvPr/>
        </p:nvSpPr>
        <p:spPr>
          <a:xfrm>
            <a:off x="228600" y="5629870"/>
            <a:ext cx="8686800" cy="923330"/>
          </a:xfrm>
          <a:prstGeom prst="rect">
            <a:avLst/>
          </a:prstGeom>
          <a:solidFill>
            <a:srgbClr val="FF0000"/>
          </a:solidFill>
          <a:ln w="57150">
            <a:solidFill>
              <a:schemeClr val="bg1">
                <a:lumMod val="60000"/>
                <a:lumOff val="40000"/>
              </a:schemeClr>
            </a:solidFill>
          </a:ln>
        </p:spPr>
        <p:txBody>
          <a:bodyPr wrap="square">
            <a:spAutoFit/>
          </a:bodyPr>
          <a:lstStyle/>
          <a:p>
            <a:pPr>
              <a:lnSpc>
                <a:spcPct val="90000"/>
              </a:lnSpc>
            </a:pPr>
            <a:r>
              <a:rPr lang="en-US" sz="2000" b="1" dirty="0" smtClean="0">
                <a:effectLst>
                  <a:outerShdw blurRad="38100" dist="38100" dir="2700000" algn="tl">
                    <a:srgbClr val="000000">
                      <a:alpha val="43137"/>
                    </a:srgbClr>
                  </a:outerShdw>
                </a:effectLst>
              </a:rPr>
              <a:t>Pure </a:t>
            </a:r>
            <a:r>
              <a:rPr lang="en-US" sz="2000" b="1" dirty="0" err="1" smtClean="0">
                <a:effectLst>
                  <a:outerShdw blurRad="38100" dist="38100" dir="2700000" algn="tl">
                    <a:srgbClr val="000000">
                      <a:alpha val="43137"/>
                    </a:srgbClr>
                  </a:outerShdw>
                </a:effectLst>
              </a:rPr>
              <a:t>corticospinal</a:t>
            </a:r>
            <a:r>
              <a:rPr lang="en-US" sz="2000" b="1" dirty="0" smtClean="0">
                <a:effectLst>
                  <a:outerShdw blurRad="38100" dist="38100" dir="2700000" algn="tl">
                    <a:srgbClr val="000000">
                      <a:alpha val="43137"/>
                    </a:srgbClr>
                  </a:outerShdw>
                </a:effectLst>
              </a:rPr>
              <a:t> tract lesion cause </a:t>
            </a:r>
            <a:r>
              <a:rPr lang="en-US" sz="2000" b="1" dirty="0" err="1" smtClean="0">
                <a:effectLst>
                  <a:outerShdw blurRad="38100" dist="38100" dir="2700000" algn="tl">
                    <a:srgbClr val="000000">
                      <a:alpha val="43137"/>
                    </a:srgbClr>
                  </a:outerShdw>
                </a:effectLst>
              </a:rPr>
              <a:t>hypotonia</a:t>
            </a:r>
            <a:r>
              <a:rPr lang="en-US" sz="2000" b="1" dirty="0" smtClean="0">
                <a:effectLst>
                  <a:outerShdw blurRad="38100" dist="38100" dir="2700000" algn="tl">
                    <a:srgbClr val="000000">
                      <a:alpha val="43137"/>
                    </a:srgbClr>
                  </a:outerShdw>
                </a:effectLst>
              </a:rPr>
              <a:t> instead of spasticity The reason is that pure pyramidal tract lesion is very </a:t>
            </a:r>
            <a:r>
              <a:rPr lang="en-US" sz="2000" b="1" dirty="0" err="1" smtClean="0">
                <a:effectLst>
                  <a:outerShdw blurRad="38100" dist="38100" dir="2700000" algn="tl">
                    <a:srgbClr val="000000">
                      <a:alpha val="43137"/>
                    </a:srgbClr>
                  </a:outerShdw>
                </a:effectLst>
              </a:rPr>
              <a:t>very</a:t>
            </a:r>
            <a:r>
              <a:rPr lang="en-US" sz="2000" b="1" dirty="0" smtClean="0">
                <a:effectLst>
                  <a:outerShdw blurRad="38100" dist="38100" dir="2700000" algn="tl">
                    <a:srgbClr val="000000">
                      <a:alpha val="43137"/>
                    </a:srgbClr>
                  </a:outerShdw>
                </a:effectLst>
              </a:rPr>
              <a:t> rare, and spasticity is due to loss of inhibitory control of </a:t>
            </a:r>
            <a:r>
              <a:rPr lang="en-US" sz="2000" b="1" dirty="0" err="1" smtClean="0">
                <a:effectLst>
                  <a:outerShdw blurRad="38100" dist="38100" dir="2700000" algn="tl">
                    <a:srgbClr val="000000">
                      <a:alpha val="43137"/>
                    </a:srgbClr>
                  </a:outerShdw>
                </a:effectLst>
              </a:rPr>
              <a:t>extrapyramidal</a:t>
            </a:r>
            <a:r>
              <a:rPr lang="en-US" sz="2000" b="1" dirty="0" smtClean="0">
                <a:effectLst>
                  <a:outerShdw blurRad="38100" dist="38100" dir="2700000" algn="tl">
                    <a:srgbClr val="000000">
                      <a:alpha val="43137"/>
                    </a:srgbClr>
                  </a:outerShdw>
                </a:effectLst>
              </a:rPr>
              <a:t> tract.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cstate="print"/>
          <a:srcRect/>
          <a:stretch>
            <a:fillRect/>
          </a:stretch>
        </p:blipFill>
        <p:spPr bwMode="auto">
          <a:xfrm>
            <a:off x="0" y="68846"/>
            <a:ext cx="9144000" cy="6560554"/>
          </a:xfrm>
          <a:prstGeom prst="rect">
            <a:avLst/>
          </a:prstGeom>
          <a:noFill/>
          <a:ln w="9525">
            <a:noFill/>
            <a:miter lim="800000"/>
            <a:headEnd/>
            <a:tailEnd/>
          </a:ln>
        </p:spPr>
      </p:pic>
      <p:sp>
        <p:nvSpPr>
          <p:cNvPr id="3" name="Rectangle 2"/>
          <p:cNvSpPr/>
          <p:nvPr/>
        </p:nvSpPr>
        <p:spPr>
          <a:xfrm>
            <a:off x="4038600" y="191869"/>
            <a:ext cx="4800600" cy="646331"/>
          </a:xfrm>
          <a:prstGeom prst="rect">
            <a:avLst/>
          </a:prstGeom>
          <a:solidFill>
            <a:schemeClr val="bg1"/>
          </a:solidFill>
          <a:ln>
            <a:solidFill>
              <a:srgbClr val="00FF00"/>
            </a:solidFill>
          </a:ln>
        </p:spPr>
        <p:txBody>
          <a:bodyPr wrap="square">
            <a:spAutoFit/>
          </a:bodyPr>
          <a:lstStyle/>
          <a:p>
            <a:r>
              <a:rPr lang="en-US" dirty="0" smtClean="0"/>
              <a:t>Increased Gamma efferent discharge is the main cause of increased muscle tone.</a:t>
            </a:r>
            <a:endParaRPr lang="en-US" dirty="0"/>
          </a:p>
        </p:txBody>
      </p:sp>
    </p:spTree>
  </p:cSld>
  <p:clrMapOvr>
    <a:masterClrMapping/>
  </p:clrMapOvr>
  <p:transition>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52400" y="609600"/>
            <a:ext cx="8801100" cy="5638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19200" y="457200"/>
            <a:ext cx="6553200" cy="685800"/>
          </a:xfrm>
          <a:ln w="38100">
            <a:solidFill>
              <a:srgbClr val="FF0000"/>
            </a:solidFill>
          </a:ln>
        </p:spPr>
        <p:txBody>
          <a:bodyPr/>
          <a:lstStyle/>
          <a:p>
            <a:pPr algn="ctr" eaLnBrk="1" hangingPunct="1"/>
            <a:r>
              <a:rPr lang="en-US" b="1" dirty="0" smtClean="0"/>
              <a:t>Ashworth Scale</a:t>
            </a:r>
          </a:p>
        </p:txBody>
      </p:sp>
      <p:sp>
        <p:nvSpPr>
          <p:cNvPr id="12291" name="Rectangle 3"/>
          <p:cNvSpPr>
            <a:spLocks noGrp="1" noChangeArrowheads="1"/>
          </p:cNvSpPr>
          <p:nvPr>
            <p:ph type="body" idx="1"/>
          </p:nvPr>
        </p:nvSpPr>
        <p:spPr>
          <a:xfrm>
            <a:off x="304800" y="1219200"/>
            <a:ext cx="8534400" cy="1295400"/>
          </a:xfrm>
        </p:spPr>
        <p:txBody>
          <a:bodyPr/>
          <a:lstStyle/>
          <a:p>
            <a:pPr eaLnBrk="1" hangingPunct="1"/>
            <a:r>
              <a:rPr lang="en-US" sz="2400" b="1" dirty="0" smtClean="0"/>
              <a:t>Physical therapist need clarity to realize how spasticity can have affects on a patients ability to move</a:t>
            </a:r>
          </a:p>
          <a:p>
            <a:pPr eaLnBrk="1" hangingPunct="1"/>
            <a:r>
              <a:rPr lang="en-US" sz="2400" b="1" dirty="0" smtClean="0"/>
              <a:t>A valid &amp; reliable measure scale for spasticity</a:t>
            </a:r>
            <a:endParaRPr lang="en-US" sz="1800" b="1" dirty="0" smtClean="0"/>
          </a:p>
          <a:p>
            <a:pPr eaLnBrk="1" hangingPunct="1">
              <a:buFontTx/>
              <a:buNone/>
            </a:pPr>
            <a:endParaRPr lang="en-US" sz="2000" b="1" dirty="0" smtClean="0"/>
          </a:p>
          <a:p>
            <a:pPr eaLnBrk="1" hangingPunct="1">
              <a:buFontTx/>
              <a:buChar char="•"/>
            </a:pPr>
            <a:endParaRPr lang="en-US" sz="1400" b="1" dirty="0" smtClean="0"/>
          </a:p>
          <a:p>
            <a:pPr eaLnBrk="1" hangingPunct="1"/>
            <a:endParaRPr lang="en-US" sz="2400" b="1" dirty="0" smtClean="0"/>
          </a:p>
        </p:txBody>
      </p:sp>
      <p:pic>
        <p:nvPicPr>
          <p:cNvPr id="5" name="Picture 3"/>
          <p:cNvPicPr>
            <a:picLocks noChangeAspect="1"/>
          </p:cNvPicPr>
          <p:nvPr/>
        </p:nvPicPr>
        <p:blipFill>
          <a:blip r:embed="rId3" cstate="print"/>
          <a:srcRect/>
          <a:stretch>
            <a:fillRect/>
          </a:stretch>
        </p:blipFill>
        <p:spPr bwMode="auto">
          <a:xfrm>
            <a:off x="152399" y="2590800"/>
            <a:ext cx="8856921"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1295400" y="609599"/>
            <a:ext cx="6781800" cy="685801"/>
          </a:xfrm>
          <a:ln w="38100">
            <a:solidFill>
              <a:srgbClr val="FF0000"/>
            </a:solidFill>
          </a:ln>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4000" b="1" dirty="0" smtClean="0"/>
              <a:t>Spasticity </a:t>
            </a:r>
            <a:r>
              <a:rPr lang="en-GB" sz="4000" b="1" dirty="0" err="1" smtClean="0"/>
              <a:t>vs</a:t>
            </a:r>
            <a:r>
              <a:rPr lang="en-GB" sz="4000" b="1" dirty="0" smtClean="0"/>
              <a:t> </a:t>
            </a:r>
            <a:r>
              <a:rPr lang="en-GB" sz="4000" b="1" dirty="0" err="1" smtClean="0"/>
              <a:t>Dystonia</a:t>
            </a:r>
            <a:endParaRPr lang="en-GB" sz="4000" b="1" dirty="0"/>
          </a:p>
        </p:txBody>
      </p:sp>
      <p:sp>
        <p:nvSpPr>
          <p:cNvPr id="9218" name="Rectangle 2"/>
          <p:cNvSpPr>
            <a:spLocks noGrp="1" noChangeArrowheads="1"/>
          </p:cNvSpPr>
          <p:nvPr>
            <p:ph type="body" idx="4294967295"/>
          </p:nvPr>
        </p:nvSpPr>
        <p:spPr>
          <a:xfrm>
            <a:off x="456480" y="1604328"/>
            <a:ext cx="4039320" cy="4796471"/>
          </a:xfrm>
          <a:ln>
            <a:solidFill>
              <a:srgbClr val="00FF00"/>
            </a:solidFill>
          </a:ln>
        </p:spPr>
        <p:txBody>
          <a:bodyPr/>
          <a:lstStyle/>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b="1" dirty="0" smtClean="0"/>
              <a:t>Increased </a:t>
            </a:r>
            <a:r>
              <a:rPr lang="en-GB" sz="2400" b="1" dirty="0"/>
              <a:t>muscle tone</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b="1" dirty="0">
                <a:solidFill>
                  <a:srgbClr val="00FF00"/>
                </a:solidFill>
              </a:rPr>
              <a:t>Resistance to passive muscle stretch at a joint</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b="1" dirty="0">
                <a:solidFill>
                  <a:srgbClr val="FFFF00"/>
                </a:solidFill>
              </a:rPr>
              <a:t>Velocity and joint-angle dependent</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b="1" dirty="0">
                <a:solidFill>
                  <a:schemeClr val="accent1">
                    <a:lumMod val="75000"/>
                  </a:schemeClr>
                </a:solidFill>
              </a:rPr>
              <a:t>Has to be palpated – </a:t>
            </a:r>
            <a:r>
              <a:rPr lang="en-GB" sz="2400" b="1" dirty="0" err="1">
                <a:solidFill>
                  <a:schemeClr val="accent1">
                    <a:lumMod val="75000"/>
                  </a:schemeClr>
                </a:solidFill>
              </a:rPr>
              <a:t>ie</a:t>
            </a:r>
            <a:r>
              <a:rPr lang="en-GB" sz="2400" b="1" dirty="0">
                <a:solidFill>
                  <a:schemeClr val="accent1">
                    <a:lumMod val="75000"/>
                  </a:schemeClr>
                </a:solidFill>
              </a:rPr>
              <a:t> you need to lay on hands</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b="1" dirty="0"/>
              <a:t>Other features: </a:t>
            </a:r>
            <a:r>
              <a:rPr lang="en-GB" sz="2400" b="1" dirty="0" err="1"/>
              <a:t>clonus</a:t>
            </a:r>
            <a:r>
              <a:rPr lang="en-GB" sz="2400" b="1" dirty="0"/>
              <a:t>, increased reflexes, upgoing </a:t>
            </a:r>
            <a:r>
              <a:rPr lang="en-GB" sz="2400" b="1" dirty="0" err="1"/>
              <a:t>plantars</a:t>
            </a:r>
            <a:endParaRPr lang="en-GB" sz="2400" b="1" dirty="0"/>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GB" sz="2400" b="1" dirty="0"/>
          </a:p>
        </p:txBody>
      </p:sp>
      <p:sp>
        <p:nvSpPr>
          <p:cNvPr id="4" name="Rectangle 2"/>
          <p:cNvSpPr txBox="1">
            <a:spLocks noChangeArrowheads="1"/>
          </p:cNvSpPr>
          <p:nvPr/>
        </p:nvSpPr>
        <p:spPr bwMode="auto">
          <a:xfrm>
            <a:off x="4577040" y="1604329"/>
            <a:ext cx="4262160" cy="4823985"/>
          </a:xfrm>
          <a:prstGeom prst="rect">
            <a:avLst/>
          </a:prstGeom>
          <a:no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pPr marL="342900" marR="0" lvl="0" indent="-309605" algn="l" defTabSz="914400" rtl="0" eaLnBrk="0" fontAlgn="base" latinLnBrk="0" hangingPunct="0">
              <a:lnSpc>
                <a:spcPct val="100000"/>
              </a:lnSpc>
              <a:spcBef>
                <a:spcPct val="20000"/>
              </a:spcBef>
              <a:spcAft>
                <a:spcPct val="0"/>
              </a:spcAft>
              <a:buClrTx/>
              <a:buSzTx/>
              <a:buFontTx/>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kumimoji="0" lang="en-GB" sz="2400" b="1" i="0" u="none" strike="noStrike" kern="0" cap="none" spc="0" normalizeH="0" baseline="0" noProof="0" dirty="0" smtClean="0">
                <a:ln>
                  <a:noFill/>
                </a:ln>
                <a:solidFill>
                  <a:schemeClr val="tx1"/>
                </a:solidFill>
                <a:effectLst/>
                <a:uLnTx/>
                <a:uFillTx/>
                <a:latin typeface="+mn-lt"/>
                <a:ea typeface="+mn-ea"/>
                <a:cs typeface="+mn-cs"/>
              </a:rPr>
              <a:t>Sustained and </a:t>
            </a:r>
            <a:r>
              <a:rPr kumimoji="0" lang="en-GB" sz="2400" b="1" i="0" u="none" strike="noStrike" kern="0" cap="none" spc="0" normalizeH="0" baseline="0" noProof="0" dirty="0" err="1" smtClean="0">
                <a:ln>
                  <a:noFill/>
                </a:ln>
                <a:solidFill>
                  <a:schemeClr val="tx1"/>
                </a:solidFill>
                <a:effectLst/>
                <a:uLnTx/>
                <a:uFillTx/>
                <a:latin typeface="+mn-lt"/>
                <a:ea typeface="+mn-ea"/>
                <a:cs typeface="+mn-cs"/>
              </a:rPr>
              <a:t>repititive</a:t>
            </a:r>
            <a:r>
              <a:rPr kumimoji="0" lang="en-GB" sz="2400" b="1" i="0" u="none" strike="noStrike" kern="0" cap="none" spc="0" normalizeH="0" baseline="0" noProof="0" dirty="0" smtClean="0">
                <a:ln>
                  <a:noFill/>
                </a:ln>
                <a:solidFill>
                  <a:schemeClr val="tx1"/>
                </a:solidFill>
                <a:effectLst/>
                <a:uLnTx/>
                <a:uFillTx/>
                <a:latin typeface="+mn-lt"/>
                <a:ea typeface="+mn-ea"/>
                <a:cs typeface="+mn-cs"/>
              </a:rPr>
              <a:t> muscle contractions &amp; abnormal postures</a:t>
            </a:r>
          </a:p>
          <a:p>
            <a:pPr marL="342900" marR="0" lvl="0" indent="-309605" algn="l" defTabSz="914400" rtl="0" eaLnBrk="0" fontAlgn="base" latinLnBrk="0" hangingPunct="0">
              <a:lnSpc>
                <a:spcPct val="100000"/>
              </a:lnSpc>
              <a:spcBef>
                <a:spcPct val="20000"/>
              </a:spcBef>
              <a:spcAft>
                <a:spcPct val="0"/>
              </a:spcAft>
              <a:buClrTx/>
              <a:buSzTx/>
              <a:buFontTx/>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kumimoji="0" lang="en-GB" sz="2400" b="1" i="0" u="none" strike="noStrike" kern="0" cap="none" spc="0" normalizeH="0" baseline="0" noProof="0" dirty="0" smtClean="0">
                <a:ln>
                  <a:noFill/>
                </a:ln>
                <a:solidFill>
                  <a:schemeClr val="accent1">
                    <a:lumMod val="75000"/>
                  </a:schemeClr>
                </a:solidFill>
                <a:effectLst/>
                <a:uLnTx/>
                <a:uFillTx/>
                <a:latin typeface="+mn-lt"/>
                <a:ea typeface="+mn-ea"/>
                <a:cs typeface="+mn-cs"/>
              </a:rPr>
              <a:t>Visible Involuntary movements</a:t>
            </a:r>
          </a:p>
          <a:p>
            <a:pPr marL="342900" marR="0" lvl="0" indent="-309605" algn="l" defTabSz="914400" rtl="0" eaLnBrk="0" fontAlgn="base" latinLnBrk="0" hangingPunct="0">
              <a:lnSpc>
                <a:spcPct val="100000"/>
              </a:lnSpc>
              <a:spcBef>
                <a:spcPct val="20000"/>
              </a:spcBef>
              <a:spcAft>
                <a:spcPct val="0"/>
              </a:spcAft>
              <a:buClrTx/>
              <a:buSzTx/>
              <a:buFontTx/>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kumimoji="0" lang="en-GB" sz="2400" b="1" i="0" u="none" strike="noStrike" kern="0" cap="none" spc="0" normalizeH="0" baseline="0" noProof="0" dirty="0" smtClean="0">
                <a:ln>
                  <a:noFill/>
                </a:ln>
                <a:solidFill>
                  <a:srgbClr val="00FF00"/>
                </a:solidFill>
                <a:effectLst/>
                <a:uLnTx/>
                <a:uFillTx/>
                <a:latin typeface="+mn-lt"/>
                <a:ea typeface="+mn-ea"/>
                <a:cs typeface="+mn-cs"/>
              </a:rPr>
              <a:t>Suggests active rather than passive movements</a:t>
            </a:r>
          </a:p>
          <a:p>
            <a:pPr marL="342900" marR="0" lvl="0" indent="-309605" algn="l" defTabSz="914400" rtl="0" eaLnBrk="0" fontAlgn="base" latinLnBrk="0" hangingPunct="0">
              <a:lnSpc>
                <a:spcPct val="100000"/>
              </a:lnSpc>
              <a:spcBef>
                <a:spcPct val="20000"/>
              </a:spcBef>
              <a:spcAft>
                <a:spcPct val="0"/>
              </a:spcAft>
              <a:buClrTx/>
              <a:buSzTx/>
              <a:buFontTx/>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kumimoji="0" lang="en-GB" sz="2400" b="1" i="0" u="none" strike="noStrike" kern="0" cap="none" spc="0" normalizeH="0" baseline="0" noProof="0" dirty="0" smtClean="0">
                <a:ln>
                  <a:noFill/>
                </a:ln>
                <a:solidFill>
                  <a:srgbClr val="FFFF00"/>
                </a:solidFill>
                <a:effectLst/>
                <a:uLnTx/>
                <a:uFillTx/>
                <a:latin typeface="+mn-lt"/>
                <a:ea typeface="+mn-ea"/>
                <a:cs typeface="+mn-cs"/>
              </a:rPr>
              <a:t>Not usually velocity-dependent</a:t>
            </a:r>
          </a:p>
          <a:p>
            <a:pPr marL="342900" marR="0" lvl="0" indent="-309605" algn="l" defTabSz="914400" rtl="0" eaLnBrk="0" fontAlgn="base" latinLnBrk="0" hangingPunct="0">
              <a:lnSpc>
                <a:spcPct val="100000"/>
              </a:lnSpc>
              <a:spcBef>
                <a:spcPct val="20000"/>
              </a:spcBef>
              <a:spcAft>
                <a:spcPct val="0"/>
              </a:spcAft>
              <a:buClrTx/>
              <a:buSzTx/>
              <a:buFontTx/>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kumimoji="0" lang="en-GB" sz="2400" b="1" i="0" u="none" strike="noStrike" kern="0" cap="none" spc="0" normalizeH="0" baseline="0" noProof="0" dirty="0" smtClean="0">
                <a:ln>
                  <a:noFill/>
                </a:ln>
                <a:solidFill>
                  <a:schemeClr val="tx1"/>
                </a:solidFill>
                <a:effectLst/>
                <a:uLnTx/>
                <a:uFillTx/>
                <a:latin typeface="+mn-lt"/>
                <a:ea typeface="+mn-ea"/>
                <a:cs typeface="+mn-cs"/>
              </a:rPr>
              <a:t>Dependent on mental state: alertness, emotion</a:t>
            </a:r>
            <a:endParaRPr kumimoji="0" lang="en-GB" sz="24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457200"/>
            <a:ext cx="7010400" cy="990600"/>
          </a:xfrm>
          <a:ln>
            <a:solidFill>
              <a:srgbClr val="00FF00"/>
            </a:solidFill>
          </a:ln>
        </p:spPr>
        <p:txBody>
          <a:bodyPr/>
          <a:lstStyle/>
          <a:p>
            <a:pPr eaLnBrk="1" hangingPunct="1"/>
            <a:r>
              <a:rPr lang="en-US" dirty="0" smtClean="0"/>
              <a:t>Interventions/Treatments</a:t>
            </a:r>
          </a:p>
        </p:txBody>
      </p:sp>
      <p:sp>
        <p:nvSpPr>
          <p:cNvPr id="15363" name="Rectangle 4"/>
          <p:cNvSpPr>
            <a:spLocks noGrp="1" noChangeArrowheads="1"/>
          </p:cNvSpPr>
          <p:nvPr>
            <p:ph type="body" idx="1"/>
          </p:nvPr>
        </p:nvSpPr>
        <p:spPr>
          <a:xfrm>
            <a:off x="457200" y="1981200"/>
            <a:ext cx="4953000" cy="3886200"/>
          </a:xfrm>
          <a:noFill/>
        </p:spPr>
        <p:txBody>
          <a:bodyPr/>
          <a:lstStyle/>
          <a:p>
            <a:pPr lvl="1" eaLnBrk="1" hangingPunct="1">
              <a:buNone/>
            </a:pPr>
            <a:r>
              <a:rPr lang="en-US" b="1" dirty="0" smtClean="0"/>
              <a:t>Effective Treatments for reducing Spasticity</a:t>
            </a:r>
          </a:p>
          <a:p>
            <a:pPr lvl="2" eaLnBrk="1" hangingPunct="1"/>
            <a:r>
              <a:rPr lang="en-US" b="1" dirty="0" smtClean="0"/>
              <a:t>PT Intervention</a:t>
            </a:r>
          </a:p>
          <a:p>
            <a:pPr lvl="2" eaLnBrk="1" hangingPunct="1"/>
            <a:r>
              <a:rPr lang="en-US" b="1" dirty="0" smtClean="0"/>
              <a:t>Electrical and Functional Electrical Stimulation</a:t>
            </a:r>
          </a:p>
          <a:p>
            <a:pPr lvl="2" eaLnBrk="1" hangingPunct="1"/>
            <a:r>
              <a:rPr lang="en-US" b="1" dirty="0" smtClean="0"/>
              <a:t>Casting</a:t>
            </a:r>
          </a:p>
          <a:p>
            <a:pPr lvl="2" eaLnBrk="1" hangingPunct="1"/>
            <a:r>
              <a:rPr lang="en-US" b="1" dirty="0" smtClean="0"/>
              <a:t>Mental Imagery</a:t>
            </a:r>
          </a:p>
          <a:p>
            <a:pPr lvl="2" eaLnBrk="1" hangingPunct="1"/>
            <a:r>
              <a:rPr lang="en-US" b="1" dirty="0" smtClean="0"/>
              <a:t>Pharmacological Interventions</a:t>
            </a:r>
          </a:p>
          <a:p>
            <a:pPr lvl="2" eaLnBrk="1" hangingPunct="1"/>
            <a:r>
              <a:rPr lang="en-US" b="1" dirty="0" smtClean="0"/>
              <a:t>Surgery</a:t>
            </a:r>
            <a:endParaRPr lang="en-US" sz="2000" b="1" dirty="0" smtClean="0"/>
          </a:p>
        </p:txBody>
      </p:sp>
      <p:pic>
        <p:nvPicPr>
          <p:cNvPr id="15364" name="Picture 5"/>
          <p:cNvPicPr>
            <a:picLocks noChangeAspect="1" noChangeArrowheads="1"/>
          </p:cNvPicPr>
          <p:nvPr/>
        </p:nvPicPr>
        <p:blipFill>
          <a:blip r:embed="rId3" cstate="print"/>
          <a:srcRect/>
          <a:stretch>
            <a:fillRect/>
          </a:stretch>
        </p:blipFill>
        <p:spPr bwMode="auto">
          <a:xfrm>
            <a:off x="5638800" y="2514600"/>
            <a:ext cx="2684463"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5486400" cy="584775"/>
          </a:xfrm>
          <a:prstGeom prst="rect">
            <a:avLst/>
          </a:prstGeom>
          <a:ln>
            <a:solidFill>
              <a:srgbClr val="00FF00"/>
            </a:solidFill>
          </a:ln>
        </p:spPr>
        <p:txBody>
          <a:bodyPr wrap="square">
            <a:spAutoFit/>
          </a:bodyPr>
          <a:lstStyle/>
          <a:p>
            <a:r>
              <a:rPr lang="en-GB" sz="3200" b="1" kern="0" dirty="0" smtClean="0">
                <a:solidFill>
                  <a:srgbClr val="FFFFFF"/>
                </a:solidFill>
                <a:latin typeface="+mn-lt"/>
                <a:ea typeface="+mj-ea"/>
                <a:cs typeface="Times New Roman" pitchFamily="18" charset="0"/>
              </a:rPr>
              <a:t>CEREBRAL PALSY (CP) </a:t>
            </a:r>
            <a:endParaRPr lang="en-US" sz="2000" dirty="0">
              <a:latin typeface="+mn-lt"/>
            </a:endParaRPr>
          </a:p>
        </p:txBody>
      </p:sp>
      <p:sp>
        <p:nvSpPr>
          <p:cNvPr id="5" name="Rectangle 4"/>
          <p:cNvSpPr/>
          <p:nvPr/>
        </p:nvSpPr>
        <p:spPr>
          <a:xfrm>
            <a:off x="381000" y="1066800"/>
            <a:ext cx="5638800" cy="1938992"/>
          </a:xfrm>
          <a:prstGeom prst="rect">
            <a:avLst/>
          </a:prstGeom>
          <a:solidFill>
            <a:schemeClr val="bg1"/>
          </a:solidFill>
          <a:ln>
            <a:solidFill>
              <a:srgbClr val="FF0000"/>
            </a:solidFill>
          </a:ln>
        </p:spPr>
        <p:txBody>
          <a:bodyPr wrap="square">
            <a:spAutoFit/>
          </a:bodyPr>
          <a:lstStyle/>
          <a:p>
            <a:pPr algn="l"/>
            <a:r>
              <a:rPr lang="en-US" sz="2400" b="1" dirty="0" smtClean="0"/>
              <a:t>CP includes disorders apparent at birth or in childhood due to intra-uterine or neonatal brain damage mainly motor control centers; deficits are non-progressive</a:t>
            </a:r>
            <a:endParaRPr lang="en-US" sz="2400" b="1" dirty="0"/>
          </a:p>
        </p:txBody>
      </p:sp>
      <p:sp>
        <p:nvSpPr>
          <p:cNvPr id="7" name="Rectangle 6"/>
          <p:cNvSpPr/>
          <p:nvPr/>
        </p:nvSpPr>
        <p:spPr>
          <a:xfrm>
            <a:off x="381000" y="3201412"/>
            <a:ext cx="5638800" cy="2246769"/>
          </a:xfrm>
          <a:prstGeom prst="rect">
            <a:avLst/>
          </a:prstGeom>
          <a:ln w="38100">
            <a:solidFill>
              <a:srgbClr val="FF0000"/>
            </a:solidFill>
          </a:ln>
        </p:spPr>
        <p:txBody>
          <a:bodyPr wrap="square">
            <a:spAutoFit/>
          </a:bodyPr>
          <a:lstStyle/>
          <a:p>
            <a:pPr indent="228600" algn="l">
              <a:buFont typeface="Wingdings" pitchFamily="2" charset="2"/>
              <a:buChar char="Ø"/>
            </a:pPr>
            <a:r>
              <a:rPr lang="en-US" sz="2000" b="1" dirty="0" smtClean="0"/>
              <a:t>hypoxia in </a:t>
            </a:r>
            <a:r>
              <a:rPr lang="en-US" sz="2000" b="1" dirty="0" err="1" smtClean="0"/>
              <a:t>utero</a:t>
            </a:r>
            <a:r>
              <a:rPr lang="en-US" sz="2000" b="1" dirty="0" smtClean="0"/>
              <a:t> and/or during parturition</a:t>
            </a:r>
          </a:p>
          <a:p>
            <a:pPr indent="228600" algn="l">
              <a:buFont typeface="Wingdings" pitchFamily="2" charset="2"/>
              <a:buChar char="Ø"/>
            </a:pPr>
            <a:r>
              <a:rPr lang="en-US" sz="2000" b="1" dirty="0" smtClean="0"/>
              <a:t>neonatal cerebral </a:t>
            </a:r>
            <a:r>
              <a:rPr lang="en-US" sz="2000" b="1" dirty="0" err="1" smtClean="0"/>
              <a:t>haemorrhage</a:t>
            </a:r>
            <a:r>
              <a:rPr lang="en-US" sz="2000" b="1" dirty="0" smtClean="0"/>
              <a:t> and/or infarction</a:t>
            </a:r>
          </a:p>
          <a:p>
            <a:pPr indent="228600" algn="l">
              <a:buFont typeface="Wingdings" pitchFamily="2" charset="2"/>
              <a:buChar char="Ø"/>
            </a:pPr>
            <a:r>
              <a:rPr lang="en-US" sz="2000" b="1" dirty="0" smtClean="0"/>
              <a:t>trauma, neonatal or during parturition</a:t>
            </a:r>
          </a:p>
          <a:p>
            <a:pPr indent="228600" algn="l">
              <a:buFont typeface="Wingdings" pitchFamily="2" charset="2"/>
              <a:buChar char="Ø"/>
            </a:pPr>
            <a:r>
              <a:rPr lang="en-US" sz="2000" b="1" dirty="0" smtClean="0"/>
              <a:t>prolonged seizures – status </a:t>
            </a:r>
            <a:r>
              <a:rPr lang="en-US" sz="2000" b="1" dirty="0" err="1" smtClean="0"/>
              <a:t>epilepticus</a:t>
            </a:r>
            <a:endParaRPr lang="en-US" sz="2000" b="1" dirty="0" smtClean="0"/>
          </a:p>
          <a:p>
            <a:pPr indent="228600" algn="l">
              <a:buFont typeface="Wingdings" pitchFamily="2" charset="2"/>
              <a:buChar char="Ø"/>
            </a:pPr>
            <a:r>
              <a:rPr lang="en-US" sz="2000" b="1" dirty="0" err="1" smtClean="0"/>
              <a:t>Hypoglycaemia</a:t>
            </a:r>
            <a:endParaRPr lang="en-US" sz="2000" b="1" dirty="0" smtClean="0"/>
          </a:p>
          <a:p>
            <a:pPr indent="228600" algn="l">
              <a:buFont typeface="Wingdings" pitchFamily="2" charset="2"/>
              <a:buChar char="Ø"/>
            </a:pPr>
            <a:r>
              <a:rPr lang="en-US" sz="2000" b="1" dirty="0" err="1" smtClean="0"/>
              <a:t>kernicterus</a:t>
            </a:r>
            <a:endParaRPr lang="en-US" sz="2000" b="1" dirty="0"/>
          </a:p>
        </p:txBody>
      </p:sp>
      <p:pic>
        <p:nvPicPr>
          <p:cNvPr id="1026" name="Picture 2"/>
          <p:cNvPicPr>
            <a:picLocks noChangeAspect="1" noChangeArrowheads="1"/>
          </p:cNvPicPr>
          <p:nvPr/>
        </p:nvPicPr>
        <p:blipFill>
          <a:blip r:embed="rId3" cstate="print"/>
          <a:srcRect/>
          <a:stretch>
            <a:fillRect/>
          </a:stretch>
        </p:blipFill>
        <p:spPr bwMode="auto">
          <a:xfrm>
            <a:off x="6129855" y="0"/>
            <a:ext cx="3014145"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457200"/>
            <a:ext cx="5105400" cy="584775"/>
          </a:xfrm>
          <a:prstGeom prst="rect">
            <a:avLst/>
          </a:prstGeom>
          <a:ln>
            <a:solidFill>
              <a:srgbClr val="00FF00"/>
            </a:solidFill>
          </a:ln>
        </p:spPr>
        <p:txBody>
          <a:bodyPr wrap="square">
            <a:spAutoFit/>
          </a:bodyPr>
          <a:lstStyle/>
          <a:p>
            <a:r>
              <a:rPr lang="en-GB" sz="3200" b="1" kern="0" dirty="0" smtClean="0">
                <a:solidFill>
                  <a:srgbClr val="FFFFFF"/>
                </a:solidFill>
                <a:latin typeface="+mn-lt"/>
                <a:ea typeface="+mj-ea"/>
                <a:cs typeface="Times New Roman" pitchFamily="18" charset="0"/>
              </a:rPr>
              <a:t>MULTIPLE SCLEROSIS </a:t>
            </a:r>
            <a:endParaRPr lang="en-US" sz="2400" b="1" dirty="0">
              <a:latin typeface="+mn-lt"/>
            </a:endParaRPr>
          </a:p>
        </p:txBody>
      </p:sp>
      <p:sp>
        <p:nvSpPr>
          <p:cNvPr id="5" name="Rectangle 4"/>
          <p:cNvSpPr/>
          <p:nvPr/>
        </p:nvSpPr>
        <p:spPr>
          <a:xfrm>
            <a:off x="533400" y="1143000"/>
            <a:ext cx="8077200" cy="5293757"/>
          </a:xfrm>
          <a:prstGeom prst="rect">
            <a:avLst/>
          </a:prstGeom>
        </p:spPr>
        <p:txBody>
          <a:bodyPr wrap="square">
            <a:spAutoFit/>
          </a:bodyPr>
          <a:lstStyle/>
          <a:p>
            <a:pPr indent="228600" algn="l">
              <a:spcAft>
                <a:spcPts val="1200"/>
              </a:spcAft>
              <a:buFont typeface="Arial" pitchFamily="34" charset="0"/>
              <a:buChar char="•"/>
            </a:pPr>
            <a:r>
              <a:rPr lang="en-GB" sz="2400" b="1" dirty="0" smtClean="0">
                <a:latin typeface="+mn-lt"/>
                <a:cs typeface="Times New Roman" pitchFamily="18" charset="0"/>
              </a:rPr>
              <a:t>Auto-immune </a:t>
            </a:r>
            <a:r>
              <a:rPr lang="en-GB" sz="2400" b="1" dirty="0" err="1" smtClean="0">
                <a:latin typeface="+mn-lt"/>
                <a:cs typeface="Times New Roman" pitchFamily="18" charset="0"/>
              </a:rPr>
              <a:t>demyelinating</a:t>
            </a:r>
            <a:r>
              <a:rPr lang="en-GB" sz="2400" b="1" dirty="0" smtClean="0">
                <a:latin typeface="+mn-lt"/>
                <a:cs typeface="Times New Roman" pitchFamily="18" charset="0"/>
              </a:rPr>
              <a:t> disease , in which the body's own immune system attacks the myelin sheath of nerves mainly of brain, spinal cord &amp; optic nerve</a:t>
            </a:r>
          </a:p>
          <a:p>
            <a:pPr indent="228600" algn="l">
              <a:spcAft>
                <a:spcPts val="1200"/>
              </a:spcAft>
              <a:buFont typeface="Arial" pitchFamily="34" charset="0"/>
              <a:buChar char="•"/>
            </a:pPr>
            <a:r>
              <a:rPr lang="en-GB" sz="2400" b="1" dirty="0" err="1" smtClean="0">
                <a:latin typeface="+mn-lt"/>
                <a:cs typeface="Times New Roman" pitchFamily="18" charset="0"/>
              </a:rPr>
              <a:t>Demyelination</a:t>
            </a:r>
            <a:r>
              <a:rPr lang="en-GB" sz="2400" b="1" dirty="0" smtClean="0">
                <a:latin typeface="+mn-lt"/>
                <a:cs typeface="Times New Roman" pitchFamily="18" charset="0"/>
              </a:rPr>
              <a:t> affects  </a:t>
            </a:r>
            <a:r>
              <a:rPr lang="en-GB" sz="2400" b="1" dirty="0" err="1" smtClean="0">
                <a:latin typeface="+mn-lt"/>
                <a:cs typeface="Times New Roman" pitchFamily="18" charset="0"/>
              </a:rPr>
              <a:t>saltatory</a:t>
            </a:r>
            <a:r>
              <a:rPr lang="en-GB" sz="2400" b="1" dirty="0" smtClean="0">
                <a:latin typeface="+mn-lt"/>
                <a:cs typeface="Times New Roman" pitchFamily="18" charset="0"/>
              </a:rPr>
              <a:t> conduction and  cause muscle weakness&amp; wasting.</a:t>
            </a:r>
          </a:p>
          <a:p>
            <a:pPr indent="228600" algn="l">
              <a:spcAft>
                <a:spcPts val="1200"/>
              </a:spcAft>
              <a:buFont typeface="Arial" pitchFamily="34" charset="0"/>
              <a:buChar char="•"/>
            </a:pPr>
            <a:r>
              <a:rPr lang="en-GB" sz="2400" b="1" dirty="0" smtClean="0">
                <a:latin typeface="+mn-lt"/>
                <a:cs typeface="Times New Roman" pitchFamily="18" charset="0"/>
              </a:rPr>
              <a:t>Onset usually in young adults (F&gt;M)</a:t>
            </a:r>
          </a:p>
          <a:p>
            <a:pPr indent="228600" algn="l">
              <a:spcAft>
                <a:spcPts val="1200"/>
              </a:spcAft>
              <a:buFont typeface="Arial" pitchFamily="34" charset="0"/>
              <a:buChar char="•"/>
            </a:pPr>
            <a:r>
              <a:rPr lang="en-GB" sz="2400" b="1" dirty="0" smtClean="0">
                <a:latin typeface="+mn-lt"/>
                <a:cs typeface="Times New Roman" pitchFamily="18" charset="0"/>
              </a:rPr>
              <a:t>When it causes </a:t>
            </a:r>
            <a:r>
              <a:rPr lang="en-GB" sz="2400" b="1" dirty="0" err="1" smtClean="0">
                <a:latin typeface="+mn-lt"/>
                <a:cs typeface="Times New Roman" pitchFamily="18" charset="0"/>
              </a:rPr>
              <a:t>demyelination</a:t>
            </a:r>
            <a:r>
              <a:rPr lang="en-GB" sz="2400" b="1" dirty="0" smtClean="0">
                <a:latin typeface="+mn-lt"/>
                <a:cs typeface="Times New Roman" pitchFamily="18" charset="0"/>
              </a:rPr>
              <a:t> of  </a:t>
            </a:r>
            <a:r>
              <a:rPr lang="en-GB" sz="2400" b="1" dirty="0" err="1" smtClean="0">
                <a:latin typeface="+mn-lt"/>
                <a:cs typeface="Times New Roman" pitchFamily="18" charset="0"/>
              </a:rPr>
              <a:t>descendindg</a:t>
            </a:r>
            <a:r>
              <a:rPr lang="en-GB" sz="2400" b="1" dirty="0" smtClean="0">
                <a:latin typeface="+mn-lt"/>
                <a:cs typeface="Times New Roman" pitchFamily="18" charset="0"/>
              </a:rPr>
              <a:t> motor tracts in the brainstem &amp; spinal cord , the patient develops spasticity and other signs of UMN lesions .</a:t>
            </a:r>
          </a:p>
          <a:p>
            <a:pPr indent="228600" algn="l">
              <a:spcAft>
                <a:spcPts val="1200"/>
              </a:spcAft>
              <a:buFont typeface="Arial" pitchFamily="34" charset="0"/>
              <a:buChar char="•"/>
            </a:pPr>
            <a:r>
              <a:rPr lang="en-GB" sz="2400" b="1" dirty="0" smtClean="0">
                <a:latin typeface="+mn-lt"/>
                <a:cs typeface="Times New Roman" pitchFamily="18" charset="0"/>
              </a:rPr>
              <a:t>The disease frequently remits and relapses</a:t>
            </a:r>
          </a:p>
          <a:p>
            <a:pPr indent="228600" algn="l">
              <a:spcAft>
                <a:spcPts val="1200"/>
              </a:spcAft>
              <a:buFont typeface="Arial" pitchFamily="34" charset="0"/>
              <a:buChar char="•"/>
            </a:pPr>
            <a:r>
              <a:rPr lang="en-GB" sz="2400" b="1" dirty="0" smtClean="0">
                <a:latin typeface="+mn-lt"/>
                <a:cs typeface="Times New Roman" pitchFamily="18" charset="0"/>
              </a:rPr>
              <a:t>Treated by steroids</a:t>
            </a:r>
            <a:endParaRPr lang="en-US" sz="2400"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543580"/>
            <a:ext cx="5486400" cy="584775"/>
          </a:xfrm>
          <a:prstGeom prst="rect">
            <a:avLst/>
          </a:prstGeom>
          <a:ln>
            <a:solidFill>
              <a:srgbClr val="00FF00"/>
            </a:solidFill>
          </a:ln>
        </p:spPr>
        <p:txBody>
          <a:bodyPr wrap="square">
            <a:spAutoFit/>
          </a:bodyPr>
          <a:lstStyle/>
          <a:p>
            <a:r>
              <a:rPr lang="en-GB" sz="3200" b="1" kern="0" dirty="0" smtClean="0">
                <a:solidFill>
                  <a:srgbClr val="FFFFFF"/>
                </a:solidFill>
                <a:latin typeface="+mn-lt"/>
                <a:ea typeface="+mj-ea"/>
                <a:cs typeface="Times New Roman" pitchFamily="18" charset="0"/>
              </a:rPr>
              <a:t>STROKE</a:t>
            </a:r>
            <a:endParaRPr lang="en-US" sz="2000" dirty="0">
              <a:latin typeface="+mn-lt"/>
            </a:endParaRPr>
          </a:p>
        </p:txBody>
      </p:sp>
      <p:sp>
        <p:nvSpPr>
          <p:cNvPr id="5" name="Rectangle 4"/>
          <p:cNvSpPr/>
          <p:nvPr/>
        </p:nvSpPr>
        <p:spPr>
          <a:xfrm>
            <a:off x="609600" y="1600200"/>
            <a:ext cx="7924800" cy="4154984"/>
          </a:xfrm>
          <a:prstGeom prst="rect">
            <a:avLst/>
          </a:prstGeom>
        </p:spPr>
        <p:txBody>
          <a:bodyPr wrap="square">
            <a:spAutoFit/>
          </a:bodyPr>
          <a:lstStyle/>
          <a:p>
            <a:pPr marL="274320" lvl="0" algn="l" eaLnBrk="0" hangingPunct="0">
              <a:buFont typeface="Arial" pitchFamily="34" charset="0"/>
              <a:buChar char="•"/>
            </a:pPr>
            <a:r>
              <a:rPr lang="en-GB" sz="2400" b="1" kern="0" dirty="0" smtClean="0">
                <a:solidFill>
                  <a:srgbClr val="FFFFFF"/>
                </a:solidFill>
                <a:latin typeface="Arial"/>
                <a:ea typeface="+mj-ea"/>
                <a:cs typeface="Times New Roman" pitchFamily="18" charset="0"/>
              </a:rPr>
              <a:t>Haemorrhagic stroke &amp; </a:t>
            </a:r>
            <a:r>
              <a:rPr lang="en-GB" sz="2400" b="1" kern="0" dirty="0" err="1" smtClean="0">
                <a:solidFill>
                  <a:srgbClr val="FFFFFF"/>
                </a:solidFill>
                <a:latin typeface="Arial"/>
                <a:ea typeface="+mj-ea"/>
                <a:cs typeface="Times New Roman" pitchFamily="18" charset="0"/>
              </a:rPr>
              <a:t>Ischaemic</a:t>
            </a:r>
            <a:r>
              <a:rPr lang="en-GB" sz="2400" b="1" kern="0" dirty="0" smtClean="0">
                <a:solidFill>
                  <a:srgbClr val="FFFFFF"/>
                </a:solidFill>
                <a:latin typeface="Arial"/>
                <a:ea typeface="+mj-ea"/>
                <a:cs typeface="Times New Roman" pitchFamily="18" charset="0"/>
              </a:rPr>
              <a:t> stroke </a:t>
            </a:r>
          </a:p>
          <a:p>
            <a:pPr marL="274320" lvl="0" algn="l" eaLnBrk="0" hangingPunct="0">
              <a:buFont typeface="Arial" pitchFamily="34" charset="0"/>
              <a:buChar char="•"/>
            </a:pPr>
            <a:r>
              <a:rPr lang="en-GB" sz="2400" b="1" kern="0" dirty="0" smtClean="0">
                <a:solidFill>
                  <a:srgbClr val="FFFFFF"/>
                </a:solidFill>
                <a:latin typeface="Arial"/>
                <a:ea typeface="+mj-ea"/>
                <a:cs typeface="Times New Roman" pitchFamily="18" charset="0"/>
              </a:rPr>
              <a:t>Results in paralysis in the opposite half of the body</a:t>
            </a:r>
            <a:br>
              <a:rPr lang="en-GB" sz="2400" b="1" kern="0" dirty="0" smtClean="0">
                <a:solidFill>
                  <a:srgbClr val="FFFFFF"/>
                </a:solidFill>
                <a:latin typeface="Arial"/>
                <a:ea typeface="+mj-ea"/>
                <a:cs typeface="Times New Roman" pitchFamily="18" charset="0"/>
              </a:rPr>
            </a:br>
            <a:r>
              <a:rPr lang="it-IT" sz="2400" b="1" kern="0" dirty="0" smtClean="0">
                <a:solidFill>
                  <a:srgbClr val="FFFFFF"/>
                </a:solidFill>
                <a:latin typeface="Arial"/>
                <a:ea typeface="+mj-ea"/>
                <a:cs typeface="Times New Roman" pitchFamily="18" charset="0"/>
              </a:rPr>
              <a:t>• A lesion in Corona Radiata on one </a:t>
            </a:r>
            <a:r>
              <a:rPr lang="en-GB" sz="2400" b="1" kern="0" dirty="0" smtClean="0">
                <a:solidFill>
                  <a:srgbClr val="FFFFFF"/>
                </a:solidFill>
                <a:latin typeface="Arial"/>
                <a:ea typeface="+mj-ea"/>
                <a:cs typeface="Times New Roman" pitchFamily="18" charset="0"/>
              </a:rPr>
              <a:t>side can cause </a:t>
            </a:r>
            <a:r>
              <a:rPr lang="en-GB" sz="2400" b="1" kern="0" dirty="0" err="1" smtClean="0">
                <a:solidFill>
                  <a:srgbClr val="FFFFFF"/>
                </a:solidFill>
                <a:latin typeface="Arial"/>
                <a:ea typeface="+mj-ea"/>
                <a:cs typeface="Times New Roman" pitchFamily="18" charset="0"/>
              </a:rPr>
              <a:t>Monoplegia</a:t>
            </a:r>
            <a:r>
              <a:rPr lang="en-GB" sz="2400" b="1" kern="0" dirty="0" smtClean="0">
                <a:solidFill>
                  <a:srgbClr val="FFFFFF"/>
                </a:solidFill>
                <a:latin typeface="Arial"/>
                <a:ea typeface="+mj-ea"/>
                <a:cs typeface="Times New Roman" pitchFamily="18" charset="0"/>
              </a:rPr>
              <a:t> in a </a:t>
            </a:r>
            <a:r>
              <a:rPr lang="en-GB" sz="2400" b="1" kern="0" dirty="0" err="1" smtClean="0">
                <a:solidFill>
                  <a:srgbClr val="FFFFFF"/>
                </a:solidFill>
                <a:latin typeface="Arial"/>
                <a:ea typeface="+mj-ea"/>
                <a:cs typeface="Times New Roman" pitchFamily="18" charset="0"/>
              </a:rPr>
              <a:t>contralateral</a:t>
            </a:r>
            <a:r>
              <a:rPr lang="en-GB" sz="2400" b="1" kern="0" dirty="0" smtClean="0">
                <a:solidFill>
                  <a:srgbClr val="FFFFFF"/>
                </a:solidFill>
                <a:latin typeface="Arial"/>
                <a:ea typeface="+mj-ea"/>
                <a:cs typeface="Times New Roman" pitchFamily="18" charset="0"/>
              </a:rPr>
              <a:t> limb (UL or LL).</a:t>
            </a:r>
            <a:br>
              <a:rPr lang="en-GB" sz="2400" b="1" kern="0" dirty="0" smtClean="0">
                <a:solidFill>
                  <a:srgbClr val="FFFFFF"/>
                </a:solidFill>
                <a:latin typeface="Arial"/>
                <a:ea typeface="+mj-ea"/>
                <a:cs typeface="Times New Roman" pitchFamily="18" charset="0"/>
              </a:rPr>
            </a:br>
            <a:r>
              <a:rPr lang="en-GB" sz="2400" b="1" kern="0" dirty="0" smtClean="0">
                <a:solidFill>
                  <a:srgbClr val="FFFFFF"/>
                </a:solidFill>
                <a:latin typeface="Arial"/>
                <a:ea typeface="+mj-ea"/>
                <a:cs typeface="Times New Roman" pitchFamily="18" charset="0"/>
              </a:rPr>
              <a:t>• A lesion in the Internal Capsule on one side may cause </a:t>
            </a:r>
            <a:r>
              <a:rPr lang="en-GB" sz="2400" b="1" kern="0" dirty="0" err="1" smtClean="0">
                <a:solidFill>
                  <a:srgbClr val="FFFFFF"/>
                </a:solidFill>
                <a:latin typeface="Arial"/>
                <a:ea typeface="+mj-ea"/>
                <a:cs typeface="Times New Roman" pitchFamily="18" charset="0"/>
              </a:rPr>
              <a:t>Hemiplegia</a:t>
            </a:r>
            <a:r>
              <a:rPr lang="en-GB" sz="2400" b="1" kern="0" dirty="0" smtClean="0">
                <a:solidFill>
                  <a:srgbClr val="FFFFFF"/>
                </a:solidFill>
                <a:latin typeface="Arial"/>
                <a:ea typeface="+mj-ea"/>
                <a:cs typeface="Times New Roman" pitchFamily="18" charset="0"/>
              </a:rPr>
              <a:t> or </a:t>
            </a:r>
            <a:r>
              <a:rPr lang="en-GB" sz="2400" b="1" kern="0" dirty="0" err="1" smtClean="0">
                <a:solidFill>
                  <a:srgbClr val="FFFFFF"/>
                </a:solidFill>
                <a:latin typeface="Arial"/>
                <a:ea typeface="+mj-ea"/>
                <a:cs typeface="Times New Roman" pitchFamily="18" charset="0"/>
              </a:rPr>
              <a:t>Hemiparesis</a:t>
            </a:r>
            <a:r>
              <a:rPr lang="en-GB" sz="2400" b="1" kern="0" dirty="0" smtClean="0">
                <a:solidFill>
                  <a:srgbClr val="FFFFFF"/>
                </a:solidFill>
                <a:latin typeface="Arial"/>
                <a:ea typeface="+mj-ea"/>
                <a:cs typeface="Times New Roman" pitchFamily="18" charset="0"/>
              </a:rPr>
              <a:t> on the </a:t>
            </a:r>
            <a:r>
              <a:rPr lang="en-GB" sz="2400" b="1" kern="0" dirty="0" err="1" smtClean="0">
                <a:solidFill>
                  <a:srgbClr val="FFFFFF"/>
                </a:solidFill>
                <a:latin typeface="Arial"/>
                <a:ea typeface="+mj-ea"/>
                <a:cs typeface="Times New Roman" pitchFamily="18" charset="0"/>
              </a:rPr>
              <a:t>contralateral</a:t>
            </a:r>
            <a:r>
              <a:rPr lang="en-GB" sz="2400" b="1" kern="0" dirty="0" smtClean="0">
                <a:solidFill>
                  <a:srgbClr val="FFFFFF"/>
                </a:solidFill>
                <a:latin typeface="Arial"/>
                <a:ea typeface="+mj-ea"/>
                <a:cs typeface="Times New Roman" pitchFamily="18" charset="0"/>
              </a:rPr>
              <a:t/>
            </a:r>
            <a:br>
              <a:rPr lang="en-GB" sz="2400" b="1" kern="0" dirty="0" smtClean="0">
                <a:solidFill>
                  <a:srgbClr val="FFFFFF"/>
                </a:solidFill>
                <a:latin typeface="Arial"/>
                <a:ea typeface="+mj-ea"/>
                <a:cs typeface="Times New Roman" pitchFamily="18" charset="0"/>
              </a:rPr>
            </a:br>
            <a:r>
              <a:rPr lang="en-GB" sz="2400" b="1" kern="0" dirty="0" smtClean="0">
                <a:solidFill>
                  <a:srgbClr val="FFFFFF"/>
                </a:solidFill>
                <a:latin typeface="Arial"/>
                <a:ea typeface="+mj-ea"/>
                <a:cs typeface="Times New Roman" pitchFamily="18" charset="0"/>
              </a:rPr>
              <a:t>side</a:t>
            </a:r>
            <a:br>
              <a:rPr lang="en-GB" sz="2400" b="1" kern="0" dirty="0" smtClean="0">
                <a:solidFill>
                  <a:srgbClr val="FFFFFF"/>
                </a:solidFill>
                <a:latin typeface="Arial"/>
                <a:ea typeface="+mj-ea"/>
                <a:cs typeface="Times New Roman" pitchFamily="18" charset="0"/>
              </a:rPr>
            </a:br>
            <a:r>
              <a:rPr lang="en-GB" sz="2400" b="1" kern="0" dirty="0" smtClean="0">
                <a:solidFill>
                  <a:srgbClr val="FFFFFF"/>
                </a:solidFill>
                <a:latin typeface="Arial"/>
                <a:ea typeface="+mj-ea"/>
                <a:cs typeface="Times New Roman" pitchFamily="18" charset="0"/>
              </a:rPr>
              <a:t>•  Presents with features of upper motor neuron syndrome UMNL .</a:t>
            </a:r>
            <a:endParaRPr lang="en-GB" sz="2400" b="1" kern="0" dirty="0">
              <a:solidFill>
                <a:srgbClr val="FFFFFF"/>
              </a:solidFill>
              <a:latin typeface="Arial"/>
              <a:ea typeface="+mj-ea"/>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ChangeArrowheads="1"/>
          </p:cNvSpPr>
          <p:nvPr/>
        </p:nvSpPr>
        <p:spPr bwMode="auto">
          <a:xfrm>
            <a:off x="533400" y="1828800"/>
            <a:ext cx="8077200" cy="4191000"/>
          </a:xfrm>
          <a:prstGeom prst="rect">
            <a:avLst/>
          </a:prstGeom>
          <a:noFill/>
          <a:ln w="9525">
            <a:solidFill>
              <a:srgbClr val="00FF00"/>
            </a:solidFill>
            <a:miter lim="800000"/>
            <a:headEnd/>
            <a:tailEnd/>
          </a:ln>
        </p:spPr>
        <p:txBody>
          <a:bodyPr anchor="ctr"/>
          <a:lstStyle/>
          <a:p>
            <a:pPr marL="520700" indent="-520700" algn="l">
              <a:lnSpc>
                <a:spcPct val="85000"/>
              </a:lnSpc>
              <a:spcBef>
                <a:spcPct val="25000"/>
              </a:spcBef>
              <a:buClr>
                <a:srgbClr val="FFFF00"/>
              </a:buClr>
              <a:buSzPct val="165000"/>
              <a:buFont typeface="Arial" pitchFamily="34" charset="0"/>
              <a:buChar char="•"/>
            </a:pPr>
            <a:r>
              <a:rPr lang="en-US" sz="3200" b="1" dirty="0" smtClean="0">
                <a:solidFill>
                  <a:srgbClr val="99FF33"/>
                </a:solidFill>
                <a:latin typeface="Agency FB" pitchFamily="34" charset="0"/>
                <a:cs typeface="Arial" charset="0"/>
              </a:rPr>
              <a:t>Define spasticity ,rigidity and </a:t>
            </a:r>
            <a:r>
              <a:rPr lang="en-US" sz="3200" b="1" dirty="0" err="1" smtClean="0">
                <a:solidFill>
                  <a:srgbClr val="99FF33"/>
                </a:solidFill>
                <a:latin typeface="Agency FB" pitchFamily="34" charset="0"/>
                <a:cs typeface="Arial" charset="0"/>
              </a:rPr>
              <a:t>dystonia</a:t>
            </a:r>
            <a:endParaRPr lang="en-US" sz="3200" b="1" dirty="0" smtClean="0">
              <a:solidFill>
                <a:srgbClr val="99FF33"/>
              </a:solidFill>
              <a:latin typeface="Agency FB" pitchFamily="34" charset="0"/>
              <a:cs typeface="Arial" charset="0"/>
            </a:endParaRPr>
          </a:p>
          <a:p>
            <a:pPr marL="520700" indent="-520700" algn="l">
              <a:lnSpc>
                <a:spcPct val="85000"/>
              </a:lnSpc>
              <a:spcBef>
                <a:spcPct val="25000"/>
              </a:spcBef>
              <a:buClr>
                <a:srgbClr val="FFFF00"/>
              </a:buClr>
              <a:buSzPct val="165000"/>
              <a:buFont typeface="Arial" pitchFamily="34" charset="0"/>
              <a:buChar char="•"/>
            </a:pPr>
            <a:r>
              <a:rPr lang="en-US" sz="3200" b="1" dirty="0" smtClean="0">
                <a:solidFill>
                  <a:srgbClr val="99FF33"/>
                </a:solidFill>
                <a:latin typeface="Agency FB" pitchFamily="34" charset="0"/>
                <a:cs typeface="Arial" charset="0"/>
              </a:rPr>
              <a:t>Describe the neurophysiology of spasticity</a:t>
            </a:r>
          </a:p>
          <a:p>
            <a:pPr marL="520700" indent="-520700" algn="l">
              <a:lnSpc>
                <a:spcPct val="85000"/>
              </a:lnSpc>
              <a:spcBef>
                <a:spcPct val="25000"/>
              </a:spcBef>
              <a:buClr>
                <a:srgbClr val="FFFF00"/>
              </a:buClr>
              <a:buSzPct val="165000"/>
              <a:buFont typeface="Arial" pitchFamily="34" charset="0"/>
              <a:buChar char="•"/>
            </a:pPr>
            <a:r>
              <a:rPr lang="en-US" sz="3200" b="1" dirty="0" smtClean="0">
                <a:solidFill>
                  <a:srgbClr val="99FF33"/>
                </a:solidFill>
                <a:latin typeface="Agency FB" pitchFamily="34" charset="0"/>
                <a:cs typeface="Arial" charset="0"/>
              </a:rPr>
              <a:t>Describe the features of upper and lower motor neuron lesions</a:t>
            </a:r>
          </a:p>
          <a:p>
            <a:pPr marL="520700" indent="-520700" algn="l">
              <a:lnSpc>
                <a:spcPct val="85000"/>
              </a:lnSpc>
              <a:spcBef>
                <a:spcPct val="25000"/>
              </a:spcBef>
              <a:buClr>
                <a:srgbClr val="FFFF00"/>
              </a:buClr>
              <a:buSzPct val="165000"/>
              <a:buFont typeface="Arial" pitchFamily="34" charset="0"/>
              <a:buChar char="•"/>
            </a:pPr>
            <a:r>
              <a:rPr lang="en-US" sz="3200" b="1" dirty="0" smtClean="0">
                <a:solidFill>
                  <a:srgbClr val="99FF33"/>
                </a:solidFill>
                <a:latin typeface="Agency FB" pitchFamily="34" charset="0"/>
                <a:cs typeface="Arial" charset="0"/>
              </a:rPr>
              <a:t>Describe the causes of </a:t>
            </a:r>
            <a:r>
              <a:rPr lang="en-US" sz="3200" b="1" dirty="0" err="1" smtClean="0">
                <a:solidFill>
                  <a:srgbClr val="99FF33"/>
                </a:solidFill>
                <a:latin typeface="Agency FB" pitchFamily="34" charset="0"/>
                <a:cs typeface="Arial" charset="0"/>
              </a:rPr>
              <a:t>spaticity</a:t>
            </a:r>
            <a:endParaRPr lang="en-US" sz="3200" b="1" dirty="0" smtClean="0">
              <a:solidFill>
                <a:srgbClr val="99FF33"/>
              </a:solidFill>
              <a:latin typeface="Agency FB" pitchFamily="34" charset="0"/>
              <a:cs typeface="Arial" charset="0"/>
            </a:endParaRPr>
          </a:p>
          <a:p>
            <a:pPr marL="520700" indent="-520700" algn="l">
              <a:lnSpc>
                <a:spcPct val="85000"/>
              </a:lnSpc>
              <a:spcBef>
                <a:spcPct val="25000"/>
              </a:spcBef>
              <a:buClr>
                <a:srgbClr val="FFFF00"/>
              </a:buClr>
              <a:buSzPct val="165000"/>
              <a:buFont typeface="Arial" pitchFamily="34" charset="0"/>
              <a:buChar char="•"/>
            </a:pPr>
            <a:r>
              <a:rPr lang="en-US" sz="3200" b="1" dirty="0" err="1" smtClean="0">
                <a:solidFill>
                  <a:srgbClr val="99FF33"/>
                </a:solidFill>
                <a:latin typeface="Agency FB" pitchFamily="34" charset="0"/>
                <a:cs typeface="Arial" charset="0"/>
              </a:rPr>
              <a:t>Enumarate</a:t>
            </a:r>
            <a:r>
              <a:rPr lang="en-US" sz="3200" b="1" dirty="0" smtClean="0">
                <a:solidFill>
                  <a:srgbClr val="99FF33"/>
                </a:solidFill>
                <a:latin typeface="Agency FB" pitchFamily="34" charset="0"/>
                <a:cs typeface="Arial" charset="0"/>
              </a:rPr>
              <a:t> the effects of spasticity</a:t>
            </a:r>
          </a:p>
          <a:p>
            <a:pPr marL="520700" indent="-520700" algn="l">
              <a:lnSpc>
                <a:spcPct val="85000"/>
              </a:lnSpc>
              <a:spcBef>
                <a:spcPct val="25000"/>
              </a:spcBef>
              <a:buClr>
                <a:srgbClr val="FFFF00"/>
              </a:buClr>
              <a:buSzPct val="165000"/>
              <a:buFont typeface="Arial" pitchFamily="34" charset="0"/>
              <a:buChar char="•"/>
            </a:pPr>
            <a:r>
              <a:rPr lang="en-US" sz="3200" b="1" dirty="0" smtClean="0">
                <a:solidFill>
                  <a:srgbClr val="99FF33"/>
                </a:solidFill>
                <a:latin typeface="Agency FB" pitchFamily="34" charset="0"/>
                <a:cs typeface="Arial" charset="0"/>
              </a:rPr>
              <a:t>List the treatments to reduce spasticity</a:t>
            </a:r>
          </a:p>
        </p:txBody>
      </p:sp>
      <p:sp>
        <p:nvSpPr>
          <p:cNvPr id="12291" name="AutoShape 4"/>
          <p:cNvSpPr>
            <a:spLocks noChangeArrowheads="1"/>
          </p:cNvSpPr>
          <p:nvPr/>
        </p:nvSpPr>
        <p:spPr bwMode="auto">
          <a:xfrm>
            <a:off x="1905000" y="228600"/>
            <a:ext cx="5181600" cy="685800"/>
          </a:xfrm>
          <a:prstGeom prst="roundRect">
            <a:avLst>
              <a:gd name="adj" fmla="val 16667"/>
            </a:avLst>
          </a:prstGeom>
          <a:gradFill rotWithShape="1">
            <a:gsLst>
              <a:gs pos="0">
                <a:srgbClr val="002200">
                  <a:alpha val="39998"/>
                </a:srgbClr>
              </a:gs>
              <a:gs pos="100000">
                <a:srgbClr val="001000"/>
              </a:gs>
            </a:gsLst>
            <a:path path="shape">
              <a:fillToRect l="50000" t="50000" r="50000" b="50000"/>
            </a:path>
          </a:gradFill>
          <a:ln w="9525">
            <a:solidFill>
              <a:srgbClr val="00FF00"/>
            </a:solidFill>
            <a:round/>
            <a:headEnd/>
            <a:tailEnd/>
          </a:ln>
        </p:spPr>
        <p:txBody>
          <a:bodyPr wrap="none" anchor="ctr"/>
          <a:lstStyle/>
          <a:p>
            <a:pPr algn="ctr"/>
            <a:r>
              <a:rPr lang="en-US" sz="4400" b="1">
                <a:solidFill>
                  <a:srgbClr val="FFFF00"/>
                </a:solidFill>
                <a:cs typeface="Arial" charset="0"/>
              </a:rPr>
              <a:t>OBJECTIVES</a:t>
            </a:r>
          </a:p>
        </p:txBody>
      </p:sp>
      <p:sp>
        <p:nvSpPr>
          <p:cNvPr id="12292" name="AutoShape 8"/>
          <p:cNvSpPr>
            <a:spLocks noChangeArrowheads="1"/>
          </p:cNvSpPr>
          <p:nvPr/>
        </p:nvSpPr>
        <p:spPr bwMode="auto">
          <a:xfrm>
            <a:off x="533400" y="990600"/>
            <a:ext cx="8001000" cy="685800"/>
          </a:xfrm>
          <a:prstGeom prst="roundRect">
            <a:avLst>
              <a:gd name="adj" fmla="val 16667"/>
            </a:avLst>
          </a:prstGeom>
          <a:gradFill rotWithShape="1">
            <a:gsLst>
              <a:gs pos="0">
                <a:srgbClr val="002200">
                  <a:alpha val="39998"/>
                </a:srgbClr>
              </a:gs>
              <a:gs pos="100000">
                <a:srgbClr val="001000"/>
              </a:gs>
            </a:gsLst>
            <a:path path="shape">
              <a:fillToRect l="50000" t="50000" r="50000" b="50000"/>
            </a:path>
          </a:gradFill>
          <a:ln w="9525">
            <a:solidFill>
              <a:srgbClr val="00FF00"/>
            </a:solidFill>
            <a:round/>
            <a:headEnd/>
            <a:tailEnd/>
          </a:ln>
        </p:spPr>
        <p:txBody>
          <a:bodyPr wrap="none" anchor="ctr"/>
          <a:lstStyle/>
          <a:p>
            <a:pPr algn="ctr">
              <a:lnSpc>
                <a:spcPct val="80000"/>
              </a:lnSpc>
            </a:pPr>
            <a:r>
              <a:rPr lang="en-US" sz="3200" b="1" dirty="0">
                <a:solidFill>
                  <a:srgbClr val="99FF33"/>
                </a:solidFill>
                <a:latin typeface="Agency FB" pitchFamily="34" charset="0"/>
                <a:cs typeface="Arial" charset="0"/>
              </a:rPr>
              <a:t>At the end of this lecture you should be able </a:t>
            </a:r>
            <a:r>
              <a:rPr lang="en-US" sz="3200" b="1" dirty="0" smtClean="0">
                <a:solidFill>
                  <a:srgbClr val="99FF33"/>
                </a:solidFill>
                <a:latin typeface="Agency FB" pitchFamily="34" charset="0"/>
                <a:cs typeface="Arial" charset="0"/>
              </a:rPr>
              <a:t>to </a:t>
            </a:r>
            <a:endParaRPr lang="en-US" sz="3200" b="1" dirty="0">
              <a:solidFill>
                <a:srgbClr val="99FF33"/>
              </a:solidFill>
              <a:latin typeface="Agency FB" pitchFamily="34" charset="0"/>
              <a:cs typeface="Arial" charset="0"/>
            </a:endParaRPr>
          </a:p>
        </p:txBody>
      </p:sp>
      <p:pic>
        <p:nvPicPr>
          <p:cNvPr id="12293" name="Picture 11" descr="4nx03a"/>
          <p:cNvPicPr>
            <a:picLocks noChangeAspect="1" noChangeArrowheads="1" noCrop="1"/>
          </p:cNvPicPr>
          <p:nvPr/>
        </p:nvPicPr>
        <p:blipFill>
          <a:blip r:embed="rId3" cstate="print"/>
          <a:srcRect/>
          <a:stretch>
            <a:fillRect/>
          </a:stretch>
        </p:blipFill>
        <p:spPr bwMode="auto">
          <a:xfrm>
            <a:off x="7315200" y="6057900"/>
            <a:ext cx="838200" cy="4191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Effect transition="in" filter="checkerboard(across)">
                                      <p:cBhvr>
                                        <p:cTn id="7" dur="500"/>
                                        <p:tgtEl>
                                          <p:spTgt spid="219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9139">
                                            <p:txEl>
                                              <p:pRg st="1" end="1"/>
                                            </p:txEl>
                                          </p:spTgt>
                                        </p:tgtEl>
                                        <p:attrNameLst>
                                          <p:attrName>style.visibility</p:attrName>
                                        </p:attrNameLst>
                                      </p:cBhvr>
                                      <p:to>
                                        <p:strVal val="visible"/>
                                      </p:to>
                                    </p:set>
                                    <p:animEffect transition="in" filter="checkerboard(across)">
                                      <p:cBhvr>
                                        <p:cTn id="12" dur="500"/>
                                        <p:tgtEl>
                                          <p:spTgt spid="219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19139">
                                            <p:txEl>
                                              <p:pRg st="2" end="2"/>
                                            </p:txEl>
                                          </p:spTgt>
                                        </p:tgtEl>
                                        <p:attrNameLst>
                                          <p:attrName>style.visibility</p:attrName>
                                        </p:attrNameLst>
                                      </p:cBhvr>
                                      <p:to>
                                        <p:strVal val="visible"/>
                                      </p:to>
                                    </p:set>
                                    <p:animEffect transition="in" filter="checkerboard(across)">
                                      <p:cBhvr>
                                        <p:cTn id="17" dur="500"/>
                                        <p:tgtEl>
                                          <p:spTgt spid="219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19139">
                                            <p:txEl>
                                              <p:pRg st="3" end="3"/>
                                            </p:txEl>
                                          </p:spTgt>
                                        </p:tgtEl>
                                        <p:attrNameLst>
                                          <p:attrName>style.visibility</p:attrName>
                                        </p:attrNameLst>
                                      </p:cBhvr>
                                      <p:to>
                                        <p:strVal val="visible"/>
                                      </p:to>
                                    </p:set>
                                    <p:animEffect transition="in" filter="checkerboard(across)">
                                      <p:cBhvr>
                                        <p:cTn id="22" dur="500"/>
                                        <p:tgtEl>
                                          <p:spTgt spid="219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19139">
                                            <p:txEl>
                                              <p:pRg st="4" end="4"/>
                                            </p:txEl>
                                          </p:spTgt>
                                        </p:tgtEl>
                                        <p:attrNameLst>
                                          <p:attrName>style.visibility</p:attrName>
                                        </p:attrNameLst>
                                      </p:cBhvr>
                                      <p:to>
                                        <p:strVal val="visible"/>
                                      </p:to>
                                    </p:set>
                                    <p:animEffect transition="in" filter="checkerboard(across)">
                                      <p:cBhvr>
                                        <p:cTn id="27" dur="500"/>
                                        <p:tgtEl>
                                          <p:spTgt spid="219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19139">
                                            <p:txEl>
                                              <p:pRg st="5" end="5"/>
                                            </p:txEl>
                                          </p:spTgt>
                                        </p:tgtEl>
                                        <p:attrNameLst>
                                          <p:attrName>style.visibility</p:attrName>
                                        </p:attrNameLst>
                                      </p:cBhvr>
                                      <p:to>
                                        <p:strVal val="visible"/>
                                      </p:to>
                                    </p:set>
                                    <p:animEffect transition="in" filter="checkerboard(across)">
                                      <p:cBhvr>
                                        <p:cTn id="32" dur="500"/>
                                        <p:tgtEl>
                                          <p:spTgt spid="219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showimage"/>
          <p:cNvPicPr>
            <a:picLocks noChangeAspect="1" noChangeArrowheads="1"/>
          </p:cNvPicPr>
          <p:nvPr/>
        </p:nvPicPr>
        <p:blipFill>
          <a:blip r:embed="rId3" cstate="print"/>
          <a:srcRect l="11629" r="11629" b="5476"/>
          <a:stretch>
            <a:fillRect/>
          </a:stretch>
        </p:blipFill>
        <p:spPr bwMode="auto">
          <a:xfrm>
            <a:off x="7162800" y="3200400"/>
            <a:ext cx="1447800" cy="1514475"/>
          </a:xfrm>
          <a:prstGeom prst="rect">
            <a:avLst/>
          </a:prstGeom>
          <a:noFill/>
          <a:ln w="9525">
            <a:noFill/>
            <a:miter lim="800000"/>
            <a:headEnd/>
            <a:tailEnd/>
          </a:ln>
        </p:spPr>
      </p:pic>
      <p:sp>
        <p:nvSpPr>
          <p:cNvPr id="30723" name="Rectangle 9"/>
          <p:cNvSpPr>
            <a:spLocks noChangeArrowheads="1"/>
          </p:cNvSpPr>
          <p:nvPr/>
        </p:nvSpPr>
        <p:spPr bwMode="auto">
          <a:xfrm>
            <a:off x="989013" y="220663"/>
            <a:ext cx="7240587" cy="769937"/>
          </a:xfrm>
          <a:prstGeom prst="rect">
            <a:avLst/>
          </a:prstGeom>
          <a:solidFill>
            <a:srgbClr val="000000"/>
          </a:solidFill>
          <a:ln w="9525">
            <a:solidFill>
              <a:srgbClr val="FF0000"/>
            </a:solidFill>
            <a:miter lim="800000"/>
            <a:headEnd/>
            <a:tailEnd/>
          </a:ln>
        </p:spPr>
        <p:txBody>
          <a:bodyPr wrap="none">
            <a:spAutoFit/>
          </a:bodyPr>
          <a:lstStyle/>
          <a:p>
            <a:r>
              <a:rPr lang="en-US" sz="4400" b="1"/>
              <a:t>Brown Sequard syndrome</a:t>
            </a:r>
          </a:p>
        </p:txBody>
      </p:sp>
      <p:sp>
        <p:nvSpPr>
          <p:cNvPr id="69642" name="Rectangle 10"/>
          <p:cNvSpPr>
            <a:spLocks noChangeArrowheads="1"/>
          </p:cNvSpPr>
          <p:nvPr/>
        </p:nvSpPr>
        <p:spPr bwMode="auto">
          <a:xfrm>
            <a:off x="457200" y="1828800"/>
            <a:ext cx="8305800" cy="4800600"/>
          </a:xfrm>
          <a:prstGeom prst="rect">
            <a:avLst/>
          </a:prstGeom>
          <a:solidFill>
            <a:srgbClr val="000000"/>
          </a:solidFill>
          <a:ln w="9525">
            <a:solidFill>
              <a:schemeClr val="tx1"/>
            </a:solidFill>
            <a:miter lim="800000"/>
            <a:headEnd/>
            <a:tailEnd/>
          </a:ln>
        </p:spPr>
        <p:txBody>
          <a:bodyPr wrap="none" lIns="0" tIns="0" rIns="0" bIns="0" anchor="ctr"/>
          <a:lstStyle/>
          <a:p>
            <a:pPr algn="l"/>
            <a:r>
              <a:rPr lang="en-US" sz="4000" b="1" u="sng">
                <a:solidFill>
                  <a:srgbClr val="FFFF00"/>
                </a:solidFill>
              </a:rPr>
              <a:t>Ipsilateral Loss:</a:t>
            </a:r>
          </a:p>
          <a:p>
            <a:pPr algn="l">
              <a:buFontTx/>
              <a:buChar char="•"/>
            </a:pPr>
            <a:r>
              <a:rPr lang="en-US" sz="2400" b="1"/>
              <a:t> Fine touch, Vibration, Proprioception (Dorsal Column)</a:t>
            </a:r>
          </a:p>
          <a:p>
            <a:pPr algn="l">
              <a:buFontTx/>
              <a:buChar char="•"/>
            </a:pPr>
            <a:r>
              <a:rPr lang="en-US" sz="2400" b="1"/>
              <a:t> Leg Ataxia (Dorsal Spinocerebellar)</a:t>
            </a:r>
          </a:p>
          <a:p>
            <a:pPr algn="l">
              <a:buFontTx/>
              <a:buChar char="•"/>
            </a:pPr>
            <a:r>
              <a:rPr lang="en-US" sz="2400" b="1"/>
              <a:t> Spastic Paresis below lesion (Lat Corticospinal)</a:t>
            </a:r>
          </a:p>
          <a:p>
            <a:pPr algn="l">
              <a:buFontTx/>
              <a:buChar char="•"/>
            </a:pPr>
            <a:r>
              <a:rPr lang="en-US" sz="2400" b="1"/>
              <a:t> Flaccid Paralysis (Vent horn destruction)</a:t>
            </a:r>
          </a:p>
          <a:p>
            <a:pPr algn="l">
              <a:buFontTx/>
              <a:buChar char="•"/>
            </a:pPr>
            <a:r>
              <a:rPr lang="en-US" sz="2400" b="1"/>
              <a:t> Dermatomal Anesthesia (Dorsal Horn destruction)</a:t>
            </a:r>
          </a:p>
          <a:p>
            <a:pPr algn="l"/>
            <a:r>
              <a:rPr lang="en-US" sz="4000" b="1" u="sng">
                <a:solidFill>
                  <a:srgbClr val="FFFF00"/>
                </a:solidFill>
              </a:rPr>
              <a:t>Contralateral Loss:</a:t>
            </a:r>
          </a:p>
          <a:p>
            <a:pPr algn="l">
              <a:buFontTx/>
              <a:buChar char="•"/>
            </a:pPr>
            <a:r>
              <a:rPr lang="en-US" sz="2400" b="1"/>
              <a:t> Loss of pain and temp (lat Spinothalamic)</a:t>
            </a:r>
          </a:p>
          <a:p>
            <a:pPr algn="l">
              <a:buFontTx/>
              <a:buChar char="•"/>
            </a:pPr>
            <a:r>
              <a:rPr lang="en-US" sz="2400" b="1"/>
              <a:t> Loss of crude touch and Pressure (Vent Spinothalamic)</a:t>
            </a:r>
          </a:p>
          <a:p>
            <a:pPr algn="l">
              <a:buFontTx/>
              <a:buChar char="•"/>
            </a:pPr>
            <a:r>
              <a:rPr lang="en-US" sz="2400" b="1"/>
              <a:t> Minor Contralat Muscle Weakness (Vent Corticospinal)</a:t>
            </a:r>
          </a:p>
          <a:p>
            <a:pPr algn="l">
              <a:buFontTx/>
              <a:buChar char="•"/>
            </a:pPr>
            <a:r>
              <a:rPr lang="en-US" sz="2400" b="1"/>
              <a:t> Leg Ataxia (Vent Spinocerebellar)</a:t>
            </a:r>
            <a:endParaRPr lang="en-GB" sz="2400" b="1"/>
          </a:p>
        </p:txBody>
      </p:sp>
      <p:sp>
        <p:nvSpPr>
          <p:cNvPr id="30725" name="Rectangle 4"/>
          <p:cNvSpPr>
            <a:spLocks noChangeArrowheads="1"/>
          </p:cNvSpPr>
          <p:nvPr/>
        </p:nvSpPr>
        <p:spPr bwMode="auto">
          <a:xfrm>
            <a:off x="1219200" y="1092200"/>
            <a:ext cx="6651625" cy="584200"/>
          </a:xfrm>
          <a:prstGeom prst="rect">
            <a:avLst/>
          </a:prstGeom>
          <a:noFill/>
          <a:ln w="9525">
            <a:solidFill>
              <a:srgbClr val="00FF00"/>
            </a:solidFill>
            <a:miter lim="800000"/>
            <a:headEnd/>
            <a:tailEnd/>
          </a:ln>
        </p:spPr>
        <p:txBody>
          <a:bodyPr wrap="none">
            <a:spAutoFit/>
          </a:bodyPr>
          <a:lstStyle/>
          <a:p>
            <a:r>
              <a:rPr lang="en-US" sz="3200" b="1">
                <a:solidFill>
                  <a:srgbClr val="00FF00"/>
                </a:solidFill>
              </a:rPr>
              <a:t>HEMISECTION OF SPINAL CORD</a:t>
            </a:r>
            <a:endParaRPr lang="en-US" sz="320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9642"/>
                                        </p:tgtEl>
                                        <p:attrNameLst>
                                          <p:attrName>style.visibility</p:attrName>
                                        </p:attrNameLst>
                                      </p:cBhvr>
                                      <p:to>
                                        <p:strVal val="visible"/>
                                      </p:to>
                                    </p:set>
                                    <p:animEffect transition="in" filter="diamond(in)">
                                      <p:cBhvr>
                                        <p:cTn id="7" dur="2000"/>
                                        <p:tgtEl>
                                          <p:spTgt spid="69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showimage"/>
          <p:cNvPicPr>
            <a:picLocks noChangeAspect="1" noChangeArrowheads="1"/>
          </p:cNvPicPr>
          <p:nvPr/>
        </p:nvPicPr>
        <p:blipFill>
          <a:blip r:embed="rId3" cstate="print"/>
          <a:srcRect l="11628" r="11628" b="5533"/>
          <a:stretch>
            <a:fillRect/>
          </a:stretch>
        </p:blipFill>
        <p:spPr bwMode="auto">
          <a:xfrm>
            <a:off x="1295400" y="48491"/>
            <a:ext cx="6400800" cy="6691745"/>
          </a:xfrm>
          <a:prstGeom prst="rect">
            <a:avLst/>
          </a:prstGeom>
          <a:noFill/>
          <a:ln w="9525">
            <a:noFill/>
            <a:miter lim="800000"/>
            <a:headEnd/>
            <a:tailEnd/>
          </a:ln>
        </p:spPr>
      </p:pic>
      <p:pic>
        <p:nvPicPr>
          <p:cNvPr id="53251" name="Picture 8" descr="Right-05"/>
          <p:cNvPicPr>
            <a:picLocks noChangeAspect="1" noChangeArrowheads="1" noCrop="1"/>
          </p:cNvPicPr>
          <p:nvPr/>
        </p:nvPicPr>
        <p:blipFill>
          <a:blip r:embed="rId4" cstate="print"/>
          <a:srcRect/>
          <a:stretch>
            <a:fillRect/>
          </a:stretch>
        </p:blipFill>
        <p:spPr bwMode="auto">
          <a:xfrm flipH="1">
            <a:off x="5619750" y="2971800"/>
            <a:ext cx="476250" cy="36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533400"/>
            <a:ext cx="7924800" cy="523220"/>
          </a:xfrm>
          <a:prstGeom prst="rect">
            <a:avLst/>
          </a:prstGeom>
          <a:ln>
            <a:solidFill>
              <a:srgbClr val="00FF00"/>
            </a:solidFill>
          </a:ln>
        </p:spPr>
        <p:txBody>
          <a:bodyPr wrap="square">
            <a:spAutoFit/>
          </a:bodyPr>
          <a:lstStyle/>
          <a:p>
            <a:r>
              <a:rPr lang="en-GB" sz="2800" b="1" kern="0" dirty="0" smtClean="0">
                <a:solidFill>
                  <a:srgbClr val="FFFFFF"/>
                </a:solidFill>
                <a:latin typeface="+mn-lt"/>
                <a:ea typeface="+mj-ea"/>
                <a:cs typeface="Times New Roman" pitchFamily="18" charset="0"/>
              </a:rPr>
              <a:t>Complete </a:t>
            </a:r>
            <a:r>
              <a:rPr lang="en-GB" sz="2800" b="1" kern="0" dirty="0" err="1" smtClean="0">
                <a:solidFill>
                  <a:srgbClr val="FFFFFF"/>
                </a:solidFill>
                <a:latin typeface="+mn-lt"/>
                <a:ea typeface="+mj-ea"/>
                <a:cs typeface="Times New Roman" pitchFamily="18" charset="0"/>
              </a:rPr>
              <a:t>transection</a:t>
            </a:r>
            <a:r>
              <a:rPr lang="en-GB" sz="2800" b="1" kern="0" dirty="0" smtClean="0">
                <a:solidFill>
                  <a:srgbClr val="FFFFFF"/>
                </a:solidFill>
                <a:latin typeface="+mn-lt"/>
                <a:ea typeface="+mj-ea"/>
                <a:cs typeface="Times New Roman" pitchFamily="18" charset="0"/>
              </a:rPr>
              <a:t> of spinal cord</a:t>
            </a:r>
            <a:endParaRPr lang="en-US" dirty="0">
              <a:latin typeface="+mn-lt"/>
            </a:endParaRPr>
          </a:p>
        </p:txBody>
      </p:sp>
      <p:sp>
        <p:nvSpPr>
          <p:cNvPr id="6" name="Rectangle 5"/>
          <p:cNvSpPr/>
          <p:nvPr/>
        </p:nvSpPr>
        <p:spPr>
          <a:xfrm>
            <a:off x="609600" y="1143001"/>
            <a:ext cx="7924800" cy="5355312"/>
          </a:xfrm>
          <a:prstGeom prst="rect">
            <a:avLst/>
          </a:prstGeom>
        </p:spPr>
        <p:txBody>
          <a:bodyPr wrap="square">
            <a:spAutoFit/>
          </a:bodyPr>
          <a:lstStyle/>
          <a:p>
            <a:pPr algn="l">
              <a:buFont typeface="Arial" pitchFamily="34" charset="0"/>
              <a:buChar char="•"/>
            </a:pPr>
            <a:r>
              <a:rPr lang="en-GB" sz="2200" kern="0" dirty="0" smtClean="0">
                <a:solidFill>
                  <a:srgbClr val="FFFFFF"/>
                </a:solidFill>
                <a:latin typeface="Times New Roman" pitchFamily="18" charset="0"/>
                <a:ea typeface="+mj-ea"/>
                <a:cs typeface="Times New Roman" pitchFamily="18" charset="0"/>
              </a:rPr>
              <a:t>in</a:t>
            </a:r>
            <a:r>
              <a:rPr lang="en-GB" sz="2200" b="1" kern="0" dirty="0" smtClean="0">
                <a:solidFill>
                  <a:srgbClr val="FFFFFF"/>
                </a:solidFill>
                <a:latin typeface="Times New Roman" pitchFamily="18" charset="0"/>
                <a:ea typeface="+mj-ea"/>
                <a:cs typeface="Times New Roman" pitchFamily="18" charset="0"/>
              </a:rPr>
              <a:t> lower cervical region </a:t>
            </a:r>
            <a:r>
              <a:rPr lang="en-GB" sz="2200" b="1" kern="0" dirty="0" smtClean="0">
                <a:solidFill>
                  <a:srgbClr val="FFFFFF"/>
                </a:solidFill>
                <a:latin typeface="Times New Roman" pitchFamily="18" charset="0"/>
                <a:ea typeface="+mj-ea"/>
                <a:cs typeface="Times New Roman" pitchFamily="18" charset="0"/>
                <a:sym typeface="Wingdings"/>
              </a:rPr>
              <a:t></a:t>
            </a:r>
            <a:r>
              <a:rPr lang="en-GB" sz="2200" b="1" kern="0" dirty="0" smtClean="0">
                <a:solidFill>
                  <a:srgbClr val="FFFFFF"/>
                </a:solidFill>
                <a:latin typeface="Times New Roman" pitchFamily="18" charset="0"/>
                <a:ea typeface="+mj-ea"/>
                <a:cs typeface="Times New Roman" pitchFamily="18" charset="0"/>
              </a:rPr>
              <a:t>quadriplegia</a:t>
            </a:r>
          </a:p>
          <a:p>
            <a:pPr algn="l">
              <a:buFont typeface="Arial" pitchFamily="34" charset="0"/>
              <a:buChar char="•"/>
            </a:pPr>
            <a:r>
              <a:rPr lang="en-GB" sz="2200" b="1" kern="0" dirty="0" smtClean="0">
                <a:solidFill>
                  <a:srgbClr val="FFFFFF"/>
                </a:solidFill>
                <a:latin typeface="Times New Roman" pitchFamily="18" charset="0"/>
                <a:ea typeface="+mj-ea"/>
                <a:cs typeface="Times New Roman" pitchFamily="18" charset="0"/>
              </a:rPr>
              <a:t>down in the thoracic region </a:t>
            </a:r>
            <a:r>
              <a:rPr lang="en-GB" sz="2200" b="1" kern="0" dirty="0" smtClean="0">
                <a:solidFill>
                  <a:srgbClr val="FFFFFF"/>
                </a:solidFill>
                <a:latin typeface="Times New Roman" pitchFamily="18" charset="0"/>
                <a:ea typeface="+mj-ea"/>
                <a:cs typeface="Times New Roman" pitchFamily="18" charset="0"/>
                <a:sym typeface="Wingdings"/>
              </a:rPr>
              <a:t> </a:t>
            </a:r>
            <a:r>
              <a:rPr lang="en-GB" sz="2200" b="1" kern="0" dirty="0" smtClean="0">
                <a:solidFill>
                  <a:srgbClr val="FFFFFF"/>
                </a:solidFill>
                <a:latin typeface="Times New Roman" pitchFamily="18" charset="0"/>
                <a:ea typeface="+mj-ea"/>
                <a:cs typeface="Times New Roman" pitchFamily="18" charset="0"/>
              </a:rPr>
              <a:t>paraplegia (both lower limbs)</a:t>
            </a:r>
          </a:p>
          <a:p>
            <a:pPr algn="l"/>
            <a:r>
              <a:rPr lang="en-GB" sz="2800" b="1" u="sng" dirty="0" smtClean="0">
                <a:solidFill>
                  <a:srgbClr val="CC00CC"/>
                </a:solidFill>
                <a:latin typeface="Times New Roman" pitchFamily="18" charset="0"/>
                <a:cs typeface="Times New Roman" pitchFamily="18" charset="0"/>
              </a:rPr>
              <a:t>3 Stages :-</a:t>
            </a:r>
            <a:r>
              <a:rPr lang="en-GB" sz="2200" b="1" u="sng" dirty="0" smtClean="0">
                <a:latin typeface="Times New Roman" pitchFamily="18" charset="0"/>
                <a:cs typeface="Times New Roman" pitchFamily="18" charset="0"/>
              </a:rPr>
              <a:t/>
            </a:r>
            <a:br>
              <a:rPr lang="en-GB" sz="2200" b="1" u="sng" dirty="0" smtClean="0">
                <a:latin typeface="Times New Roman" pitchFamily="18" charset="0"/>
                <a:cs typeface="Times New Roman" pitchFamily="18" charset="0"/>
              </a:rPr>
            </a:br>
            <a:r>
              <a:rPr lang="en-GB" sz="2400" b="1" dirty="0" smtClean="0">
                <a:solidFill>
                  <a:srgbClr val="FFFF00"/>
                </a:solidFill>
                <a:latin typeface="Times New Roman" pitchFamily="18" charset="0"/>
                <a:cs typeface="Times New Roman" pitchFamily="18" charset="0"/>
              </a:rPr>
              <a:t>A/ Spinal shock ( 2-6 weeks )</a:t>
            </a:r>
            <a:br>
              <a:rPr lang="en-GB" sz="2400" b="1" dirty="0" smtClean="0">
                <a:solidFill>
                  <a:srgbClr val="FFFF00"/>
                </a:solidFill>
                <a:latin typeface="Times New Roman" pitchFamily="18" charset="0"/>
                <a:cs typeface="Times New Roman" pitchFamily="18" charset="0"/>
              </a:rPr>
            </a:br>
            <a:r>
              <a:rPr lang="en-GB" sz="2400" b="1" dirty="0" smtClean="0">
                <a:solidFill>
                  <a:srgbClr val="FFFF00"/>
                </a:solidFill>
                <a:latin typeface="Times New Roman" pitchFamily="18" charset="0"/>
                <a:cs typeface="Times New Roman" pitchFamily="18" charset="0"/>
              </a:rPr>
              <a:t>B/ Recovery of reflex activity</a:t>
            </a:r>
            <a:br>
              <a:rPr lang="en-GB" sz="2400" b="1" dirty="0" smtClean="0">
                <a:solidFill>
                  <a:srgbClr val="FFFF00"/>
                </a:solidFill>
                <a:latin typeface="Times New Roman" pitchFamily="18" charset="0"/>
                <a:cs typeface="Times New Roman" pitchFamily="18" charset="0"/>
              </a:rPr>
            </a:br>
            <a:r>
              <a:rPr lang="en-GB" sz="2400" b="1" dirty="0" smtClean="0">
                <a:solidFill>
                  <a:srgbClr val="FFFF00"/>
                </a:solidFill>
                <a:latin typeface="Times New Roman" pitchFamily="18" charset="0"/>
                <a:cs typeface="Times New Roman" pitchFamily="18" charset="0"/>
              </a:rPr>
              <a:t>C/ Paraplegia in extension</a:t>
            </a:r>
            <a:endParaRPr lang="en-GB" sz="2200" b="1" dirty="0" smtClean="0">
              <a:solidFill>
                <a:srgbClr val="FFFF00"/>
              </a:solidFill>
              <a:latin typeface="Times New Roman" pitchFamily="18" charset="0"/>
              <a:cs typeface="Times New Roman" pitchFamily="18" charset="0"/>
            </a:endParaRPr>
          </a:p>
          <a:p>
            <a:pPr algn="l">
              <a:buFont typeface="Arial" pitchFamily="34" charset="0"/>
              <a:buChar char="•"/>
            </a:pPr>
            <a:endParaRPr lang="en-GB" sz="2200" b="1" dirty="0" smtClean="0">
              <a:latin typeface="Times New Roman" pitchFamily="18" charset="0"/>
              <a:cs typeface="Times New Roman" pitchFamily="18" charset="0"/>
            </a:endParaRPr>
          </a:p>
          <a:p>
            <a:pPr algn="l"/>
            <a:r>
              <a:rPr lang="en-GB" sz="2200" b="1" u="sng" dirty="0" smtClean="0">
                <a:solidFill>
                  <a:srgbClr val="00FF00"/>
                </a:solidFill>
                <a:latin typeface="Times New Roman" pitchFamily="18" charset="0"/>
                <a:cs typeface="Times New Roman" pitchFamily="18" charset="0"/>
              </a:rPr>
              <a:t>A/ Spinal shock</a:t>
            </a:r>
            <a:r>
              <a:rPr lang="en-GB" sz="2200" b="1" dirty="0" smtClean="0">
                <a:solidFill>
                  <a:srgbClr val="00FF00"/>
                </a:solidFill>
                <a:latin typeface="Times New Roman" pitchFamily="18" charset="0"/>
                <a:cs typeface="Times New Roman" pitchFamily="18" charset="0"/>
              </a:rPr>
              <a:t>:  </a:t>
            </a:r>
            <a:r>
              <a:rPr lang="en-GB" sz="2200" b="1" dirty="0" smtClean="0">
                <a:latin typeface="Times New Roman" pitchFamily="18" charset="0"/>
                <a:cs typeface="Times New Roman" pitchFamily="18" charset="0"/>
              </a:rPr>
              <a:t>Immediately following </a:t>
            </a:r>
            <a:r>
              <a:rPr lang="en-GB" sz="2200" b="1" dirty="0" err="1" smtClean="0">
                <a:latin typeface="Times New Roman" pitchFamily="18" charset="0"/>
                <a:cs typeface="Times New Roman" pitchFamily="18" charset="0"/>
              </a:rPr>
              <a:t>transection</a:t>
            </a:r>
            <a:r>
              <a:rPr lang="en-GB" sz="2200" b="1" dirty="0" smtClean="0">
                <a:latin typeface="Times New Roman" pitchFamily="18" charset="0"/>
                <a:cs typeface="Times New Roman" pitchFamily="18" charset="0"/>
              </a:rPr>
              <a:t> there is loss of all sensations (anaesthesia), reflexes, tone (</a:t>
            </a:r>
            <a:r>
              <a:rPr lang="en-GB" sz="2200" b="1" dirty="0" err="1" smtClean="0">
                <a:latin typeface="Times New Roman" pitchFamily="18" charset="0"/>
                <a:cs typeface="Times New Roman" pitchFamily="18" charset="0"/>
              </a:rPr>
              <a:t>flacciduty</a:t>
            </a:r>
            <a:r>
              <a:rPr lang="en-GB" sz="2200" b="1" dirty="0" smtClean="0">
                <a:latin typeface="Times New Roman" pitchFamily="18" charset="0"/>
                <a:cs typeface="Times New Roman" pitchFamily="18" charset="0"/>
              </a:rPr>
              <a:t>) and voluntary movement below the level of the lesion , due to interruption of all</a:t>
            </a:r>
            <a:br>
              <a:rPr lang="en-GB" sz="2200" b="1" dirty="0" smtClean="0">
                <a:latin typeface="Times New Roman" pitchFamily="18" charset="0"/>
                <a:cs typeface="Times New Roman" pitchFamily="18" charset="0"/>
              </a:rPr>
            </a:br>
            <a:r>
              <a:rPr lang="en-GB" sz="2200" b="1" dirty="0" smtClean="0">
                <a:latin typeface="Times New Roman" pitchFamily="18" charset="0"/>
                <a:cs typeface="Times New Roman" pitchFamily="18" charset="0"/>
              </a:rPr>
              <a:t>sensory and motor tracts.</a:t>
            </a:r>
          </a:p>
          <a:p>
            <a:pPr algn="l"/>
            <a:r>
              <a:rPr lang="en-GB" sz="2200" b="1" dirty="0" smtClean="0">
                <a:latin typeface="Times New Roman" pitchFamily="18" charset="0"/>
                <a:cs typeface="Times New Roman" pitchFamily="18" charset="0"/>
              </a:rPr>
              <a:t>Bladder urinary </a:t>
            </a:r>
            <a:r>
              <a:rPr lang="en-GB" sz="2200" b="1" u="sng" dirty="0" smtClean="0">
                <a:latin typeface="Times New Roman" pitchFamily="18" charset="0"/>
                <a:cs typeface="Times New Roman" pitchFamily="18" charset="0"/>
              </a:rPr>
              <a:t>retention with overflow) and  </a:t>
            </a:r>
            <a:r>
              <a:rPr lang="en-GB" sz="2200" b="1" dirty="0" smtClean="0">
                <a:latin typeface="Times New Roman" pitchFamily="18" charset="0"/>
                <a:cs typeface="Times New Roman" pitchFamily="18" charset="0"/>
              </a:rPr>
              <a:t>Loss of vasomotor tone occurs causes a fall in blood pressure; </a:t>
            </a:r>
            <a:br>
              <a:rPr lang="en-GB" sz="2200" b="1" dirty="0" smtClean="0">
                <a:latin typeface="Times New Roman" pitchFamily="18" charset="0"/>
                <a:cs typeface="Times New Roman" pitchFamily="18" charset="0"/>
              </a:rPr>
            </a:br>
            <a:endParaRPr lang="en-US" sz="2200" dirty="0"/>
          </a:p>
        </p:txBody>
      </p:sp>
      <p:sp>
        <p:nvSpPr>
          <p:cNvPr id="8" name="Rectangle 7"/>
          <p:cNvSpPr/>
          <p:nvPr/>
        </p:nvSpPr>
        <p:spPr>
          <a:xfrm>
            <a:off x="4648200" y="2209800"/>
            <a:ext cx="3962400" cy="1200329"/>
          </a:xfrm>
          <a:prstGeom prst="rect">
            <a:avLst/>
          </a:prstGeom>
          <a:solidFill>
            <a:srgbClr val="FF0000"/>
          </a:solidFill>
        </p:spPr>
        <p:txBody>
          <a:bodyPr wrap="square">
            <a:spAutoFit/>
          </a:bodyPr>
          <a:lstStyle/>
          <a:p>
            <a:r>
              <a:rPr lang="en-GB" sz="2400" b="1" dirty="0" smtClean="0">
                <a:latin typeface="Times New Roman" pitchFamily="18" charset="0"/>
                <a:cs typeface="Times New Roman" pitchFamily="18" charset="0"/>
              </a:rPr>
              <a:t>Voluntary movements and sensations are permanently lost</a:t>
            </a:r>
            <a:endParaRPr lang="en-US"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686800" cy="3046988"/>
          </a:xfrm>
          <a:prstGeom prst="rect">
            <a:avLst/>
          </a:prstGeom>
          <a:ln>
            <a:solidFill>
              <a:srgbClr val="00FF00"/>
            </a:solidFill>
          </a:ln>
        </p:spPr>
        <p:txBody>
          <a:bodyPr wrap="square">
            <a:spAutoFit/>
          </a:bodyPr>
          <a:lstStyle/>
          <a:p>
            <a:pPr lvl="0" algn="l" eaLnBrk="0" hangingPunct="0"/>
            <a:r>
              <a:rPr lang="en-GB" sz="2400" b="1" kern="0" dirty="0" smtClean="0">
                <a:solidFill>
                  <a:srgbClr val="00FF00"/>
                </a:solidFill>
                <a:latin typeface="Times New Roman" pitchFamily="18" charset="0"/>
                <a:ea typeface="+mj-ea"/>
                <a:cs typeface="Times New Roman" pitchFamily="18" charset="0"/>
              </a:rPr>
              <a:t>B/ Stage of return of reflex activity </a:t>
            </a:r>
            <a:r>
              <a:rPr lang="en-GB" sz="2400" b="1" kern="0" dirty="0" smtClean="0">
                <a:solidFill>
                  <a:srgbClr val="FFFFFF"/>
                </a:solidFill>
                <a:latin typeface="Times New Roman" pitchFamily="18" charset="0"/>
                <a:ea typeface="+mj-ea"/>
                <a:cs typeface="Times New Roman" pitchFamily="18" charset="0"/>
              </a:rPr>
              <a:t>due to  increase in  degree of excitability of the spinal cord neurons </a:t>
            </a:r>
          </a:p>
          <a:p>
            <a:pPr lvl="0" algn="l" eaLnBrk="0" hangingPunct="0">
              <a:buFont typeface="Wingdings" pitchFamily="2" charset="2"/>
              <a:buChar char="Ø"/>
            </a:pPr>
            <a:r>
              <a:rPr lang="en-GB" sz="2400" b="1" kern="0" dirty="0" smtClean="0">
                <a:solidFill>
                  <a:srgbClr val="FFFFFF"/>
                </a:solidFill>
                <a:latin typeface="Times New Roman" pitchFamily="18" charset="0"/>
                <a:ea typeface="+mj-ea"/>
                <a:cs typeface="Times New Roman" pitchFamily="18" charset="0"/>
              </a:rPr>
              <a:t>Gradual rise of arterial blood pressure</a:t>
            </a:r>
          </a:p>
          <a:p>
            <a:pPr lvl="0" algn="l" eaLnBrk="0" hangingPunct="0">
              <a:buFont typeface="Wingdings" pitchFamily="2" charset="2"/>
              <a:buChar char="Ø"/>
            </a:pPr>
            <a:r>
              <a:rPr lang="en-GB" sz="2400" b="1" kern="0" dirty="0" smtClean="0">
                <a:solidFill>
                  <a:srgbClr val="FFFFFF"/>
                </a:solidFill>
                <a:latin typeface="Times New Roman" pitchFamily="18" charset="0"/>
                <a:ea typeface="+mj-ea"/>
                <a:cs typeface="Times New Roman" pitchFamily="18" charset="0"/>
              </a:rPr>
              <a:t>Exaggerated tendon reflexes, spasticity, </a:t>
            </a:r>
            <a:r>
              <a:rPr lang="en-GB" sz="2400" b="1" kern="0" dirty="0" err="1" smtClean="0">
                <a:solidFill>
                  <a:srgbClr val="FFFFFF"/>
                </a:solidFill>
                <a:latin typeface="Times New Roman" pitchFamily="18" charset="0"/>
                <a:ea typeface="+mj-ea"/>
                <a:cs typeface="Times New Roman" pitchFamily="18" charset="0"/>
              </a:rPr>
              <a:t>viceral</a:t>
            </a:r>
            <a:r>
              <a:rPr lang="en-GB" sz="2400" b="1" kern="0" dirty="0" smtClean="0">
                <a:solidFill>
                  <a:srgbClr val="FFFFFF"/>
                </a:solidFill>
                <a:latin typeface="Times New Roman" pitchFamily="18" charset="0"/>
                <a:ea typeface="+mj-ea"/>
                <a:cs typeface="Times New Roman" pitchFamily="18" charset="0"/>
              </a:rPr>
              <a:t> reflexes return </a:t>
            </a:r>
            <a:r>
              <a:rPr lang="en-GB" sz="2400" b="1" dirty="0" smtClean="0">
                <a:latin typeface="Times New Roman" pitchFamily="18" charset="0"/>
                <a:cs typeface="Times New Roman" pitchFamily="18" charset="0"/>
              </a:rPr>
              <a:t>(</a:t>
            </a:r>
            <a:r>
              <a:rPr lang="en-GB" sz="2400" b="1" dirty="0" err="1" smtClean="0">
                <a:latin typeface="Times New Roman" pitchFamily="18" charset="0"/>
                <a:cs typeface="Times New Roman" pitchFamily="18" charset="0"/>
              </a:rPr>
              <a:t>micturition</a:t>
            </a:r>
            <a:r>
              <a:rPr lang="en-GB" sz="2400" b="1" dirty="0" smtClean="0">
                <a:latin typeface="Times New Roman" pitchFamily="18" charset="0"/>
                <a:cs typeface="Times New Roman" pitchFamily="18" charset="0"/>
              </a:rPr>
              <a:t>, defecation &amp; erection reflexes)</a:t>
            </a:r>
            <a:endParaRPr lang="en-GB" sz="2400" b="1" kern="0" dirty="0" smtClean="0">
              <a:solidFill>
                <a:srgbClr val="FFFFFF"/>
              </a:solidFill>
              <a:latin typeface="Times New Roman" pitchFamily="18" charset="0"/>
              <a:ea typeface="+mj-ea"/>
              <a:cs typeface="Times New Roman" pitchFamily="18" charset="0"/>
            </a:endParaRPr>
          </a:p>
          <a:p>
            <a:pPr lvl="0" algn="l" eaLnBrk="0" hangingPunct="0">
              <a:buFont typeface="Wingdings" pitchFamily="2" charset="2"/>
              <a:buChar char="Ø"/>
            </a:pPr>
            <a:r>
              <a:rPr lang="en-GB" sz="2400" b="1" dirty="0" smtClean="0">
                <a:latin typeface="Times New Roman" pitchFamily="18" charset="0"/>
                <a:cs typeface="Times New Roman" pitchFamily="18" charset="0"/>
              </a:rPr>
              <a:t>Mass reflex A minor painful stimulus to the skin of the lower limbs causes withdrawal and evoke autonomic reflexes (bladder and rectum emptying,  sweating , blood pressure rise)</a:t>
            </a:r>
            <a:endParaRPr lang="en-GB" sz="2400" b="1" kern="0" dirty="0">
              <a:solidFill>
                <a:srgbClr val="FFFFFF"/>
              </a:solidFill>
              <a:latin typeface="Arial"/>
              <a:ea typeface="+mj-ea"/>
              <a:cs typeface="+mj-cs"/>
            </a:endParaRPr>
          </a:p>
        </p:txBody>
      </p:sp>
      <p:sp>
        <p:nvSpPr>
          <p:cNvPr id="6" name="Title 1"/>
          <p:cNvSpPr>
            <a:spLocks noGrp="1"/>
          </p:cNvSpPr>
          <p:nvPr>
            <p:ph type="ctrTitle"/>
          </p:nvPr>
        </p:nvSpPr>
        <p:spPr>
          <a:xfrm>
            <a:off x="228600" y="3352800"/>
            <a:ext cx="8686800" cy="3200400"/>
          </a:xfrm>
          <a:ln>
            <a:solidFill>
              <a:srgbClr val="00FF00"/>
            </a:solidFill>
          </a:ln>
        </p:spPr>
        <p:txBody>
          <a:bodyPr>
            <a:noAutofit/>
          </a:bodyPr>
          <a:lstStyle/>
          <a:p>
            <a:pPr algn="l"/>
            <a:r>
              <a:rPr lang="en-GB" sz="2400" b="1" u="sng" dirty="0" smtClean="0">
                <a:solidFill>
                  <a:srgbClr val="00FF00"/>
                </a:solidFill>
                <a:latin typeface="Times New Roman" pitchFamily="18" charset="0"/>
                <a:cs typeface="Times New Roman" pitchFamily="18" charset="0"/>
              </a:rPr>
              <a:t>C</a:t>
            </a:r>
            <a:r>
              <a:rPr lang="en-GB" sz="2400" b="1" u="sng" dirty="0">
                <a:solidFill>
                  <a:srgbClr val="00FF00"/>
                </a:solidFill>
                <a:latin typeface="Times New Roman" pitchFamily="18" charset="0"/>
                <a:cs typeface="Times New Roman" pitchFamily="18" charset="0"/>
              </a:rPr>
              <a:t>/ Stage of </a:t>
            </a:r>
            <a:r>
              <a:rPr lang="en-GB" sz="2400" b="1" u="sng" dirty="0" smtClean="0">
                <a:solidFill>
                  <a:srgbClr val="00FF00"/>
                </a:solidFill>
                <a:latin typeface="Times New Roman" pitchFamily="18" charset="0"/>
                <a:cs typeface="Times New Roman" pitchFamily="18" charset="0"/>
              </a:rPr>
              <a:t> extensor paraplegia</a:t>
            </a:r>
            <a:r>
              <a:rPr lang="en-GB" sz="2400" b="1" dirty="0">
                <a:solidFill>
                  <a:schemeClr val="tx1"/>
                </a:solidFill>
                <a:latin typeface="Times New Roman" pitchFamily="18" charset="0"/>
                <a:cs typeface="Times New Roman" pitchFamily="18" charset="0"/>
              </a:rPr>
              <a:t/>
            </a:r>
            <a:br>
              <a:rPr lang="en-GB" sz="2400" b="1" dirty="0">
                <a:solidFill>
                  <a:schemeClr val="tx1"/>
                </a:solidFill>
                <a:latin typeface="Times New Roman" pitchFamily="18" charset="0"/>
                <a:cs typeface="Times New Roman" pitchFamily="18" charset="0"/>
              </a:rPr>
            </a:br>
            <a:r>
              <a:rPr lang="en-GB" sz="2400" b="1" dirty="0" smtClean="0">
                <a:solidFill>
                  <a:schemeClr val="tx1"/>
                </a:solidFill>
                <a:latin typeface="Times New Roman" pitchFamily="18" charset="0"/>
                <a:cs typeface="Times New Roman" pitchFamily="18" charset="0"/>
              </a:rPr>
              <a:t> The lower </a:t>
            </a:r>
            <a:r>
              <a:rPr lang="en-GB" sz="2400" b="1" dirty="0">
                <a:solidFill>
                  <a:schemeClr val="tx1"/>
                </a:solidFill>
                <a:latin typeface="Times New Roman" pitchFamily="18" charset="0"/>
                <a:cs typeface="Times New Roman" pitchFamily="18" charset="0"/>
              </a:rPr>
              <a:t>limbs become </a:t>
            </a:r>
            <a:r>
              <a:rPr lang="en-GB" sz="2400" b="1" dirty="0" smtClean="0">
                <a:solidFill>
                  <a:schemeClr val="tx1"/>
                </a:solidFill>
                <a:latin typeface="Times New Roman" pitchFamily="18" charset="0"/>
                <a:cs typeface="Times New Roman" pitchFamily="18" charset="0"/>
              </a:rPr>
              <a:t>spastically extended</a:t>
            </a:r>
            <a:r>
              <a:rPr lang="en-GB" sz="2400" b="1" dirty="0">
                <a:solidFill>
                  <a:schemeClr val="tx1"/>
                </a:solidFill>
                <a:latin typeface="Times New Roman" pitchFamily="18" charset="0"/>
                <a:cs typeface="Times New Roman" pitchFamily="18" charset="0"/>
              </a:rPr>
              <a:t>. </a:t>
            </a:r>
            <a:r>
              <a:rPr lang="en-GB" sz="2400" b="1" dirty="0" smtClean="0">
                <a:solidFill>
                  <a:schemeClr val="tx1"/>
                </a:solidFill>
                <a:latin typeface="Times New Roman" pitchFamily="18" charset="0"/>
                <a:cs typeface="Times New Roman" pitchFamily="18" charset="0"/>
              </a:rPr>
              <a:t/>
            </a:r>
            <a:br>
              <a:rPr lang="en-GB" sz="2400" b="1" dirty="0" smtClean="0">
                <a:solidFill>
                  <a:schemeClr val="tx1"/>
                </a:solidFill>
                <a:latin typeface="Times New Roman" pitchFamily="18" charset="0"/>
                <a:cs typeface="Times New Roman" pitchFamily="18" charset="0"/>
              </a:rPr>
            </a:br>
            <a:r>
              <a:rPr lang="en-GB" sz="2400" b="1" dirty="0" smtClean="0">
                <a:solidFill>
                  <a:schemeClr val="tx1"/>
                </a:solidFill>
                <a:latin typeface="Times New Roman" pitchFamily="18" charset="0"/>
                <a:cs typeface="Times New Roman" pitchFamily="18" charset="0"/>
              </a:rPr>
              <a:t>-Extensor reflexes become </a:t>
            </a:r>
            <a:r>
              <a:rPr lang="en-GB" sz="2400" b="1" dirty="0">
                <a:solidFill>
                  <a:schemeClr val="tx1"/>
                </a:solidFill>
                <a:latin typeface="Times New Roman" pitchFamily="18" charset="0"/>
                <a:cs typeface="Times New Roman" pitchFamily="18" charset="0"/>
              </a:rPr>
              <a:t>exaggerated, as shown by </a:t>
            </a:r>
            <a:r>
              <a:rPr lang="en-GB" sz="2400" b="1" dirty="0" smtClean="0">
                <a:solidFill>
                  <a:schemeClr val="tx1"/>
                </a:solidFill>
                <a:latin typeface="Times New Roman" pitchFamily="18" charset="0"/>
                <a:cs typeface="Times New Roman" pitchFamily="18" charset="0"/>
              </a:rPr>
              <a:t>tendon jerks  and </a:t>
            </a:r>
            <a:r>
              <a:rPr lang="en-GB" sz="2400" b="1" dirty="0">
                <a:solidFill>
                  <a:schemeClr val="tx1"/>
                </a:solidFill>
                <a:latin typeface="Times New Roman" pitchFamily="18" charset="0"/>
                <a:cs typeface="Times New Roman" pitchFamily="18" charset="0"/>
              </a:rPr>
              <a:t>by the appearance of </a:t>
            </a:r>
            <a:r>
              <a:rPr lang="en-GB" sz="2400" b="1" dirty="0" err="1">
                <a:solidFill>
                  <a:schemeClr val="tx1"/>
                </a:solidFill>
                <a:latin typeface="Times New Roman" pitchFamily="18" charset="0"/>
                <a:cs typeface="Times New Roman" pitchFamily="18" charset="0"/>
              </a:rPr>
              <a:t>clonus</a:t>
            </a:r>
            <a:r>
              <a:rPr lang="en-GB" sz="2400" b="1" dirty="0">
                <a:solidFill>
                  <a:schemeClr val="tx1"/>
                </a:solidFill>
                <a:latin typeface="Times New Roman" pitchFamily="18" charset="0"/>
                <a:cs typeface="Times New Roman" pitchFamily="18" charset="0"/>
              </a:rPr>
              <a:t>. </a:t>
            </a:r>
            <a:r>
              <a:rPr lang="en-GB" sz="2400" b="1" dirty="0" smtClean="0">
                <a:solidFill>
                  <a:schemeClr val="tx1"/>
                </a:solidFill>
                <a:latin typeface="Times New Roman" pitchFamily="18" charset="0"/>
                <a:cs typeface="Times New Roman" pitchFamily="18" charset="0"/>
              </a:rPr>
              <a:t/>
            </a:r>
            <a:br>
              <a:rPr lang="en-GB" sz="2400" b="1" dirty="0" smtClean="0">
                <a:solidFill>
                  <a:schemeClr val="tx1"/>
                </a:solidFill>
                <a:latin typeface="Times New Roman" pitchFamily="18" charset="0"/>
                <a:cs typeface="Times New Roman" pitchFamily="18" charset="0"/>
              </a:rPr>
            </a:br>
            <a:r>
              <a:rPr lang="en-GB" sz="2400" b="1" dirty="0" smtClean="0">
                <a:solidFill>
                  <a:schemeClr val="tx1"/>
                </a:solidFill>
                <a:latin typeface="Times New Roman" pitchFamily="18" charset="0"/>
                <a:cs typeface="Times New Roman" pitchFamily="18" charset="0"/>
              </a:rPr>
              <a:t>-The positive supportive </a:t>
            </a:r>
            <a:r>
              <a:rPr lang="en-GB" sz="2400" b="1" dirty="0">
                <a:solidFill>
                  <a:schemeClr val="tx1"/>
                </a:solidFill>
                <a:latin typeface="Times New Roman" pitchFamily="18" charset="0"/>
                <a:cs typeface="Times New Roman" pitchFamily="18" charset="0"/>
              </a:rPr>
              <a:t>reaction </a:t>
            </a:r>
            <a:r>
              <a:rPr lang="en-GB" sz="2400" b="1" dirty="0" smtClean="0">
                <a:solidFill>
                  <a:schemeClr val="tx1"/>
                </a:solidFill>
                <a:latin typeface="Times New Roman" pitchFamily="18" charset="0"/>
                <a:cs typeface="Times New Roman" pitchFamily="18" charset="0"/>
              </a:rPr>
              <a:t>returns </a:t>
            </a:r>
            <a:r>
              <a:rPr lang="en-GB" sz="2400" b="1" dirty="0">
                <a:solidFill>
                  <a:schemeClr val="tx1"/>
                </a:solidFill>
                <a:latin typeface="Times New Roman" pitchFamily="18" charset="0"/>
                <a:cs typeface="Times New Roman" pitchFamily="18" charset="0"/>
              </a:rPr>
              <a:t>and </a:t>
            </a:r>
            <a:r>
              <a:rPr lang="en-GB" sz="2400" b="1" dirty="0" smtClean="0">
                <a:solidFill>
                  <a:schemeClr val="tx1"/>
                </a:solidFill>
                <a:latin typeface="Times New Roman" pitchFamily="18" charset="0"/>
                <a:cs typeface="Times New Roman" pitchFamily="18" charset="0"/>
              </a:rPr>
              <a:t>the patient </a:t>
            </a:r>
            <a:r>
              <a:rPr lang="en-GB" sz="2400" b="1" dirty="0">
                <a:solidFill>
                  <a:schemeClr val="tx1"/>
                </a:solidFill>
                <a:latin typeface="Times New Roman" pitchFamily="18" charset="0"/>
                <a:cs typeface="Times New Roman" pitchFamily="18" charset="0"/>
              </a:rPr>
              <a:t>can stand on his feet with appropriate</a:t>
            </a:r>
            <a:br>
              <a:rPr lang="en-GB" sz="2400" b="1" dirty="0">
                <a:solidFill>
                  <a:schemeClr val="tx1"/>
                </a:solidFill>
                <a:latin typeface="Times New Roman" pitchFamily="18" charset="0"/>
                <a:cs typeface="Times New Roman" pitchFamily="18" charset="0"/>
              </a:rPr>
            </a:br>
            <a:r>
              <a:rPr lang="en-GB" sz="2400" b="1" dirty="0">
                <a:solidFill>
                  <a:schemeClr val="tx1"/>
                </a:solidFill>
                <a:latin typeface="Times New Roman" pitchFamily="18" charset="0"/>
                <a:cs typeface="Times New Roman" pitchFamily="18" charset="0"/>
              </a:rPr>
              <a:t>support.</a:t>
            </a:r>
            <a:br>
              <a:rPr lang="en-GB" sz="2400" b="1" dirty="0">
                <a:solidFill>
                  <a:schemeClr val="tx1"/>
                </a:solidFill>
                <a:latin typeface="Times New Roman" pitchFamily="18" charset="0"/>
                <a:cs typeface="Times New Roman" pitchFamily="18" charset="0"/>
              </a:rPr>
            </a:br>
            <a:r>
              <a:rPr lang="en-GB" sz="2400" b="1" dirty="0" smtClean="0">
                <a:solidFill>
                  <a:schemeClr val="tx1"/>
                </a:solidFill>
                <a:latin typeface="Times New Roman" pitchFamily="18" charset="0"/>
                <a:cs typeface="Times New Roman" pitchFamily="18" charset="0"/>
              </a:rPr>
              <a:t>The </a:t>
            </a:r>
            <a:r>
              <a:rPr lang="en-GB" sz="2400" b="1" dirty="0">
                <a:solidFill>
                  <a:schemeClr val="tx1"/>
                </a:solidFill>
                <a:latin typeface="Times New Roman" pitchFamily="18" charset="0"/>
                <a:cs typeface="Times New Roman" pitchFamily="18" charset="0"/>
              </a:rPr>
              <a:t>flexor withdrawal reflex </a:t>
            </a:r>
            <a:r>
              <a:rPr lang="en-GB" sz="2400" b="1" dirty="0" smtClean="0">
                <a:solidFill>
                  <a:schemeClr val="tx1"/>
                </a:solidFill>
                <a:latin typeface="Times New Roman" pitchFamily="18" charset="0"/>
                <a:cs typeface="Times New Roman" pitchFamily="18" charset="0"/>
              </a:rPr>
              <a:t>and crossed </a:t>
            </a:r>
            <a:r>
              <a:rPr lang="en-GB" sz="2400" b="1" dirty="0">
                <a:solidFill>
                  <a:schemeClr val="tx1"/>
                </a:solidFill>
                <a:latin typeface="Times New Roman" pitchFamily="18" charset="0"/>
                <a:cs typeface="Times New Roman" pitchFamily="18" charset="0"/>
              </a:rPr>
              <a:t>extensor </a:t>
            </a:r>
            <a:r>
              <a:rPr lang="en-GB" sz="2400" b="1" dirty="0" smtClean="0">
                <a:solidFill>
                  <a:schemeClr val="tx1"/>
                </a:solidFill>
                <a:latin typeface="Times New Roman" pitchFamily="18" charset="0"/>
                <a:cs typeface="Times New Roman" pitchFamily="18" charset="0"/>
              </a:rPr>
              <a:t>reflex returns</a:t>
            </a:r>
            <a:endParaRPr lang="en-GB" sz="2400" b="1" dirty="0">
              <a:solidFill>
                <a:schemeClr val="tx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57200"/>
            <a:ext cx="8153400" cy="914400"/>
          </a:xfrm>
          <a:ln>
            <a:solidFill>
              <a:srgbClr val="00FF00"/>
            </a:solidFill>
          </a:ln>
        </p:spPr>
        <p:txBody>
          <a:bodyPr/>
          <a:lstStyle/>
          <a:p>
            <a:r>
              <a:rPr lang="en-US" sz="4000" b="1" dirty="0" smtClean="0"/>
              <a:t>MUSCLE TONE </a:t>
            </a:r>
            <a:r>
              <a:rPr lang="en-US" sz="4000" b="1" dirty="0" smtClean="0">
                <a:sym typeface="Wingdings"/>
              </a:rPr>
              <a:t></a:t>
            </a:r>
            <a:endParaRPr lang="en-US" sz="4000" b="1" dirty="0" smtClean="0"/>
          </a:p>
        </p:txBody>
      </p:sp>
      <p:sp>
        <p:nvSpPr>
          <p:cNvPr id="3" name="Title 1"/>
          <p:cNvSpPr txBox="1">
            <a:spLocks/>
          </p:cNvSpPr>
          <p:nvPr/>
        </p:nvSpPr>
        <p:spPr bwMode="auto">
          <a:xfrm>
            <a:off x="609600" y="1752600"/>
            <a:ext cx="7924800" cy="4419600"/>
          </a:xfrm>
          <a:prstGeom prst="rect">
            <a:avLst/>
          </a:prstGeom>
          <a:noFill/>
          <a:ln w="9525">
            <a:noFill/>
            <a:miter lim="800000"/>
            <a:headEnd/>
            <a:tailEnd/>
          </a:ln>
        </p:spPr>
        <p:txBody>
          <a:bodyPr anchor="ctr"/>
          <a:lstStyle/>
          <a:p>
            <a:pPr algn="l"/>
            <a:r>
              <a:rPr lang="en-US" sz="2800" b="1" dirty="0" smtClean="0"/>
              <a:t>The resistance of a muscle to stretch is often referred to as its </a:t>
            </a:r>
            <a:r>
              <a:rPr lang="en-US" sz="3200" b="1" dirty="0" smtClean="0">
                <a:solidFill>
                  <a:srgbClr val="00FF00"/>
                </a:solidFill>
              </a:rPr>
              <a:t>tone or tonus</a:t>
            </a:r>
            <a:r>
              <a:rPr lang="en-US" sz="2800" b="1" dirty="0" smtClean="0"/>
              <a:t>.</a:t>
            </a:r>
          </a:p>
          <a:p>
            <a:pPr algn="l"/>
            <a:endParaRPr lang="en-US" sz="2800" b="1" dirty="0" smtClean="0"/>
          </a:p>
          <a:p>
            <a:pPr algn="l"/>
            <a:r>
              <a:rPr lang="en-US" sz="2800" b="1" dirty="0" smtClean="0"/>
              <a:t>If the motor nerve to a muscle is severed,</a:t>
            </a:r>
          </a:p>
          <a:p>
            <a:pPr algn="l"/>
            <a:r>
              <a:rPr lang="en-US" sz="2800" b="1" dirty="0" smtClean="0"/>
              <a:t>the muscle offers very little resistance and is said to be </a:t>
            </a:r>
            <a:r>
              <a:rPr lang="en-US" sz="3200" b="1" dirty="0" smtClean="0">
                <a:solidFill>
                  <a:srgbClr val="00FF00"/>
                </a:solidFill>
              </a:rPr>
              <a:t>flaccid.</a:t>
            </a:r>
            <a:endParaRPr lang="en-US" sz="2800" b="1" dirty="0" smtClean="0">
              <a:solidFill>
                <a:srgbClr val="00FF00"/>
              </a:solidFill>
            </a:endParaRPr>
          </a:p>
          <a:p>
            <a:pPr algn="l"/>
            <a:endParaRPr lang="en-US" sz="2800" b="1" dirty="0" smtClean="0"/>
          </a:p>
          <a:p>
            <a:pPr algn="l"/>
            <a:r>
              <a:rPr lang="en-US" sz="2800" b="1" dirty="0" smtClean="0"/>
              <a:t>A </a:t>
            </a:r>
            <a:r>
              <a:rPr lang="en-US" sz="3200" b="1" dirty="0" smtClean="0">
                <a:solidFill>
                  <a:srgbClr val="00FF00"/>
                </a:solidFill>
              </a:rPr>
              <a:t>hypertonic (spastic) </a:t>
            </a:r>
            <a:r>
              <a:rPr lang="en-US" sz="2800" b="1" dirty="0" smtClean="0"/>
              <a:t>muscle is one in which the resistance to stretch is high because of hyperactive stretch reflexes</a:t>
            </a:r>
            <a:endParaRPr lang="en-US" sz="2800" b="1"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066800" y="304800"/>
            <a:ext cx="7162800" cy="990600"/>
          </a:xfrm>
          <a:solidFill>
            <a:srgbClr val="000000"/>
          </a:solidFill>
          <a:ln w="57150">
            <a:solidFill>
              <a:srgbClr val="00FF00"/>
            </a:solidFill>
          </a:ln>
        </p:spPr>
        <p:txBody>
          <a:bodyPr/>
          <a:lstStyle/>
          <a:p>
            <a:pPr eaLnBrk="1" hangingPunct="1"/>
            <a:r>
              <a:rPr lang="en-US" sz="2800" b="1" smtClean="0"/>
              <a:t>COMAPRISON BETWEEN UPPER &amp; LOWER MOTOR NEURON LESIONS</a:t>
            </a:r>
          </a:p>
        </p:txBody>
      </p:sp>
      <p:sp>
        <p:nvSpPr>
          <p:cNvPr id="72707" name="Rectangle 3"/>
          <p:cNvSpPr>
            <a:spLocks noGrp="1" noChangeArrowheads="1"/>
          </p:cNvSpPr>
          <p:nvPr>
            <p:ph type="body" sz="half" idx="4294967295"/>
          </p:nvPr>
        </p:nvSpPr>
        <p:spPr>
          <a:xfrm>
            <a:off x="457200" y="1524000"/>
            <a:ext cx="4267200" cy="4419600"/>
          </a:xfrm>
        </p:spPr>
        <p:txBody>
          <a:bodyPr/>
          <a:lstStyle/>
          <a:p>
            <a:pPr marL="398463" indent="-398463" algn="ctr" eaLnBrk="1" hangingPunct="1">
              <a:lnSpc>
                <a:spcPct val="90000"/>
              </a:lnSpc>
              <a:buFontTx/>
              <a:buNone/>
              <a:defRPr/>
            </a:pPr>
            <a:r>
              <a:rPr lang="en-US" sz="2800" b="1" u="sng" dirty="0" smtClean="0">
                <a:solidFill>
                  <a:srgbClr val="FFFF00"/>
                </a:solidFill>
              </a:rPr>
              <a:t>UMN LESION</a:t>
            </a:r>
          </a:p>
          <a:p>
            <a:pPr algn="ctr" eaLnBrk="1" hangingPunct="1">
              <a:lnSpc>
                <a:spcPct val="90000"/>
              </a:lnSpc>
              <a:buFontTx/>
              <a:buNone/>
              <a:defRPr/>
            </a:pPr>
            <a:endParaRPr lang="en-US" sz="2400" b="1" u="sng" dirty="0" smtClean="0">
              <a:solidFill>
                <a:srgbClr val="FFFF00"/>
              </a:solidFill>
            </a:endParaRPr>
          </a:p>
          <a:p>
            <a:pPr eaLnBrk="1" hangingPunct="1">
              <a:lnSpc>
                <a:spcPct val="90000"/>
              </a:lnSpc>
              <a:defRPr/>
            </a:pPr>
            <a:r>
              <a:rPr lang="en-US" sz="2400" b="1" dirty="0" smtClean="0">
                <a:solidFill>
                  <a:srgbClr val="FFFF00"/>
                </a:solidFill>
              </a:rPr>
              <a:t>Paralysis affect movements</a:t>
            </a:r>
          </a:p>
          <a:p>
            <a:pPr eaLnBrk="1" hangingPunct="1">
              <a:lnSpc>
                <a:spcPct val="90000"/>
              </a:lnSpc>
              <a:defRPr/>
            </a:pPr>
            <a:r>
              <a:rPr lang="en-US" sz="2400" b="1" dirty="0" smtClean="0">
                <a:solidFill>
                  <a:srgbClr val="FFFF00"/>
                </a:solidFill>
              </a:rPr>
              <a:t>Wasting not pronounced.</a:t>
            </a:r>
          </a:p>
          <a:p>
            <a:pPr eaLnBrk="1" hangingPunct="1">
              <a:lnSpc>
                <a:spcPct val="90000"/>
              </a:lnSpc>
              <a:defRPr/>
            </a:pPr>
            <a:r>
              <a:rPr lang="en-US" sz="2400" b="1" dirty="0" smtClean="0">
                <a:solidFill>
                  <a:srgbClr val="FFFF00"/>
                </a:solidFill>
              </a:rPr>
              <a:t>Spasticity Muscles hypertonic (Clasp Knife).</a:t>
            </a:r>
          </a:p>
          <a:p>
            <a:pPr eaLnBrk="1" hangingPunct="1">
              <a:defRPr/>
            </a:pPr>
            <a:r>
              <a:rPr lang="en-US" sz="2400" b="1" dirty="0" smtClean="0">
                <a:solidFill>
                  <a:srgbClr val="FFFF00"/>
                </a:solidFill>
              </a:rPr>
              <a:t>Tendon reflexes increased. </a:t>
            </a:r>
          </a:p>
          <a:p>
            <a:pPr eaLnBrk="1" hangingPunct="1">
              <a:defRPr/>
            </a:pPr>
            <a:r>
              <a:rPr lang="en-US" sz="2400" b="1" dirty="0" smtClean="0">
                <a:solidFill>
                  <a:srgbClr val="FFFF00"/>
                </a:solidFill>
              </a:rPr>
              <a:t>Superficial reflexes diminished </a:t>
            </a:r>
          </a:p>
          <a:p>
            <a:pPr marL="282575" indent="-282575" eaLnBrk="1" hangingPunct="1">
              <a:defRPr/>
            </a:pPr>
            <a:r>
              <a:rPr lang="en-US" sz="2400" b="1" dirty="0" err="1" smtClean="0">
                <a:solidFill>
                  <a:srgbClr val="FFFF00"/>
                </a:solidFill>
              </a:rPr>
              <a:t>Babinski’s</a:t>
            </a:r>
            <a:r>
              <a:rPr lang="en-US" sz="2400" b="1" dirty="0" smtClean="0">
                <a:solidFill>
                  <a:srgbClr val="FFFF00"/>
                </a:solidFill>
              </a:rPr>
              <a:t> sign +</a:t>
            </a:r>
            <a:r>
              <a:rPr lang="en-US" sz="2400" b="1" dirty="0" err="1" smtClean="0">
                <a:solidFill>
                  <a:srgbClr val="FFFF00"/>
                </a:solidFill>
              </a:rPr>
              <a:t>ve</a:t>
            </a:r>
            <a:r>
              <a:rPr lang="en-US" sz="2400" b="1" dirty="0" smtClean="0">
                <a:solidFill>
                  <a:srgbClr val="FFFF00"/>
                </a:solidFill>
              </a:rPr>
              <a:t>, </a:t>
            </a:r>
          </a:p>
          <a:p>
            <a:pPr eaLnBrk="1" hangingPunct="1">
              <a:lnSpc>
                <a:spcPct val="90000"/>
              </a:lnSpc>
              <a:defRPr/>
            </a:pPr>
            <a:endParaRPr lang="en-US" sz="2400" b="1" dirty="0" smtClean="0">
              <a:solidFill>
                <a:srgbClr val="FFFF00"/>
              </a:solidFill>
            </a:endParaRPr>
          </a:p>
        </p:txBody>
      </p:sp>
      <p:sp>
        <p:nvSpPr>
          <p:cNvPr id="27652" name="Rectangle 4"/>
          <p:cNvSpPr>
            <a:spLocks noGrp="1" noChangeArrowheads="1"/>
          </p:cNvSpPr>
          <p:nvPr>
            <p:ph type="body" sz="half" idx="4294967295"/>
          </p:nvPr>
        </p:nvSpPr>
        <p:spPr>
          <a:xfrm>
            <a:off x="4800600" y="1524000"/>
            <a:ext cx="3810000" cy="4525963"/>
          </a:xfrm>
        </p:spPr>
        <p:txBody>
          <a:bodyPr/>
          <a:lstStyle/>
          <a:p>
            <a:pPr algn="ctr" eaLnBrk="1" hangingPunct="1">
              <a:lnSpc>
                <a:spcPct val="90000"/>
              </a:lnSpc>
              <a:buFontTx/>
              <a:buNone/>
            </a:pPr>
            <a:r>
              <a:rPr lang="en-US" sz="2800" b="1" u="sng" smtClean="0"/>
              <a:t>LMN LESION</a:t>
            </a:r>
          </a:p>
          <a:p>
            <a:pPr algn="ctr" eaLnBrk="1" hangingPunct="1">
              <a:lnSpc>
                <a:spcPct val="90000"/>
              </a:lnSpc>
              <a:buFontTx/>
              <a:buNone/>
            </a:pPr>
            <a:endParaRPr lang="en-US" sz="2400" b="1" u="sng" smtClean="0"/>
          </a:p>
          <a:p>
            <a:pPr eaLnBrk="1" hangingPunct="1">
              <a:lnSpc>
                <a:spcPct val="90000"/>
              </a:lnSpc>
            </a:pPr>
            <a:r>
              <a:rPr lang="en-US" sz="2400" b="1" smtClean="0"/>
              <a:t>Individual muscle or group of muscles are affected.</a:t>
            </a:r>
          </a:p>
          <a:p>
            <a:pPr eaLnBrk="1" hangingPunct="1">
              <a:lnSpc>
                <a:spcPct val="90000"/>
              </a:lnSpc>
            </a:pPr>
            <a:r>
              <a:rPr lang="en-US" sz="2400" b="1" smtClean="0"/>
              <a:t>Wasting pronounced.</a:t>
            </a:r>
          </a:p>
          <a:p>
            <a:pPr eaLnBrk="1" hangingPunct="1">
              <a:lnSpc>
                <a:spcPct val="90000"/>
              </a:lnSpc>
            </a:pPr>
            <a:r>
              <a:rPr lang="en-US" sz="2400" b="1" smtClean="0"/>
              <a:t>Flaccidity. Muscles hypotonic.</a:t>
            </a:r>
          </a:p>
          <a:p>
            <a:pPr eaLnBrk="1" hangingPunct="1"/>
            <a:r>
              <a:rPr lang="en-US" sz="2400" b="1" smtClean="0"/>
              <a:t>Tendon reflexes diminished or absent.</a:t>
            </a:r>
          </a:p>
          <a:p>
            <a:pPr eaLnBrk="1" hangingPunct="1"/>
            <a:r>
              <a:rPr lang="en-US" sz="2400" b="1" smtClean="0"/>
              <a:t>Superficial reflexes often unaltered.</a:t>
            </a:r>
          </a:p>
          <a:p>
            <a:pPr eaLnBrk="1" hangingPunct="1">
              <a:lnSpc>
                <a:spcPct val="90000"/>
              </a:lnSpc>
            </a:pPr>
            <a:endParaRPr lang="en-US" sz="2400" b="1"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19200" y="533400"/>
            <a:ext cx="6781800" cy="808038"/>
          </a:xfrm>
          <a:ln>
            <a:solidFill>
              <a:srgbClr val="00FF00"/>
            </a:solidFill>
          </a:ln>
        </p:spPr>
        <p:txBody>
          <a:bodyPr/>
          <a:lstStyle/>
          <a:p>
            <a:pPr algn="ctr" eaLnBrk="1" hangingPunct="1"/>
            <a:r>
              <a:rPr lang="en-US" dirty="0" smtClean="0"/>
              <a:t>What is Spasticity?</a:t>
            </a:r>
          </a:p>
        </p:txBody>
      </p:sp>
      <p:sp>
        <p:nvSpPr>
          <p:cNvPr id="139267" name="Rectangle 3"/>
          <p:cNvSpPr>
            <a:spLocks noGrp="1" noChangeArrowheads="1"/>
          </p:cNvSpPr>
          <p:nvPr>
            <p:ph type="body" idx="1"/>
          </p:nvPr>
        </p:nvSpPr>
        <p:spPr>
          <a:xfrm>
            <a:off x="533400" y="1600201"/>
            <a:ext cx="8077200" cy="2438400"/>
          </a:xfrm>
        </p:spPr>
        <p:txBody>
          <a:bodyPr/>
          <a:lstStyle/>
          <a:p>
            <a:pPr eaLnBrk="1" hangingPunct="1">
              <a:buFont typeface="Wingdings" pitchFamily="2" charset="2"/>
              <a:buNone/>
            </a:pPr>
            <a:r>
              <a:rPr lang="en-US" sz="2800" b="1" dirty="0" smtClean="0"/>
              <a:t>“Spasticity is a motor disorder characterized by a </a:t>
            </a:r>
            <a:r>
              <a:rPr lang="en-US" sz="2800" b="1" dirty="0" smtClean="0">
                <a:solidFill>
                  <a:srgbClr val="FF0000"/>
                </a:solidFill>
              </a:rPr>
              <a:t>velocity</a:t>
            </a:r>
            <a:r>
              <a:rPr lang="en-US" sz="2800" b="1" dirty="0" smtClean="0"/>
              <a:t>-dependant increase in tonic stretch reflexes with exaggerated tendon jerk, resulting from </a:t>
            </a:r>
            <a:r>
              <a:rPr lang="en-US" sz="2800" b="1" dirty="0" err="1" smtClean="0"/>
              <a:t>hyperexcitability</a:t>
            </a:r>
            <a:r>
              <a:rPr lang="en-US" sz="2800" b="1" dirty="0" smtClean="0"/>
              <a:t> of the stretch reflex”             </a:t>
            </a:r>
            <a:r>
              <a:rPr lang="en-US" sz="1800" b="1" dirty="0" smtClean="0"/>
              <a:t>James Lance (1980)</a:t>
            </a:r>
            <a:endParaRPr lang="en-US" sz="2800" b="1" dirty="0" smtClean="0"/>
          </a:p>
          <a:p>
            <a:pPr eaLnBrk="1" hangingPunct="1">
              <a:buFont typeface="Wingdings" pitchFamily="2" charset="2"/>
              <a:buNone/>
            </a:pPr>
            <a:endParaRPr lang="en-US" sz="2800" b="1" dirty="0" smtClean="0"/>
          </a:p>
          <a:p>
            <a:pPr eaLnBrk="1" hangingPunct="1">
              <a:buFont typeface="Wingdings" pitchFamily="2" charset="2"/>
              <a:buNone/>
            </a:pPr>
            <a:endParaRPr lang="en-US" sz="2800" b="1" dirty="0" smtClean="0"/>
          </a:p>
        </p:txBody>
      </p:sp>
      <p:sp>
        <p:nvSpPr>
          <p:cNvPr id="4" name="Rectangle 3"/>
          <p:cNvSpPr/>
          <p:nvPr/>
        </p:nvSpPr>
        <p:spPr>
          <a:xfrm>
            <a:off x="304800" y="4876800"/>
            <a:ext cx="8458200" cy="1446550"/>
          </a:xfrm>
          <a:prstGeom prst="rect">
            <a:avLst/>
          </a:prstGeom>
          <a:ln>
            <a:solidFill>
              <a:srgbClr val="00FF00"/>
            </a:solidFill>
          </a:ln>
        </p:spPr>
        <p:txBody>
          <a:bodyPr wrap="square">
            <a:spAutoFit/>
          </a:bodyPr>
          <a:lstStyle/>
          <a:p>
            <a:r>
              <a:rPr lang="en-US" sz="2800" b="1" dirty="0" smtClean="0">
                <a:solidFill>
                  <a:srgbClr val="FFFF00"/>
                </a:solidFill>
              </a:rPr>
              <a:t>Rigidity </a:t>
            </a:r>
            <a:r>
              <a:rPr lang="en-US" sz="2000" b="1" dirty="0" smtClean="0">
                <a:solidFill>
                  <a:srgbClr val="FFFF00"/>
                </a:solidFill>
              </a:rPr>
              <a:t>is increased neural activity throughout the range of muscle movement and is not velocity dependent. Rigidity is present in both agonist and antagonist muscles. It is often associated with basal ganglia disease such as Parkinson’s disease</a:t>
            </a:r>
            <a:endParaRPr lang="en-US" sz="2000" b="1" dirty="0">
              <a:solidFill>
                <a:srgbClr val="FFFF00"/>
              </a:solidFill>
            </a:endParaRPr>
          </a:p>
        </p:txBody>
      </p:sp>
      <p:sp>
        <p:nvSpPr>
          <p:cNvPr id="5" name="Rectangle 4"/>
          <p:cNvSpPr/>
          <p:nvPr/>
        </p:nvSpPr>
        <p:spPr>
          <a:xfrm>
            <a:off x="609600" y="4114800"/>
            <a:ext cx="7924800" cy="369332"/>
          </a:xfrm>
          <a:prstGeom prst="rect">
            <a:avLst/>
          </a:prstGeom>
          <a:solidFill>
            <a:srgbClr val="FF0000"/>
          </a:solidFill>
          <a:ln>
            <a:solidFill>
              <a:schemeClr val="bg1">
                <a:lumMod val="60000"/>
                <a:lumOff val="40000"/>
              </a:schemeClr>
            </a:solidFill>
          </a:ln>
        </p:spPr>
        <p:txBody>
          <a:bodyPr wrap="square">
            <a:spAutoFit/>
          </a:bodyPr>
          <a:lstStyle/>
          <a:p>
            <a:r>
              <a:rPr lang="en-US" b="1" dirty="0" smtClean="0">
                <a:effectLst>
                  <a:outerShdw blurRad="38100" dist="38100" dir="2700000" algn="tl">
                    <a:srgbClr val="000000">
                      <a:alpha val="43137"/>
                    </a:srgbClr>
                  </a:outerShdw>
                </a:effectLst>
              </a:rPr>
              <a:t>In UMN lesions Spasticity is of Clasp Knife Type</a:t>
            </a:r>
            <a:endParaRPr lang="en-US" dirty="0">
              <a:effectLst>
                <a:outerShdw blurRad="38100" dist="38100" dir="2700000" algn="tl">
                  <a:srgbClr val="000000">
                    <a:alpha val="43137"/>
                  </a:srgbClr>
                </a:outerShdw>
              </a:effectLst>
            </a:endParaRPr>
          </a:p>
        </p:txBody>
      </p:sp>
      <p:pic>
        <p:nvPicPr>
          <p:cNvPr id="36866" name="Picture 2" descr="https://pgblazer.com/wp-content/uploads/2010/12/Pocket-knife-300x225.jpg">
            <a:hlinkClick r:id="rId3"/>
          </p:cNvPr>
          <p:cNvPicPr>
            <a:picLocks noChangeAspect="1" noChangeArrowheads="1"/>
          </p:cNvPicPr>
          <p:nvPr/>
        </p:nvPicPr>
        <p:blipFill>
          <a:blip r:embed="rId4" cstate="print"/>
          <a:srcRect/>
          <a:stretch>
            <a:fillRect/>
          </a:stretch>
        </p:blipFill>
        <p:spPr bwMode="auto">
          <a:xfrm>
            <a:off x="7086600" y="3676650"/>
            <a:ext cx="1143000" cy="8572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box(in)">
                                      <p:cBhvr>
                                        <p:cTn id="7" dur="500"/>
                                        <p:tgtEl>
                                          <p:spTgt spid="139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85421"/>
            <a:ext cx="6400800" cy="5293757"/>
          </a:xfrm>
          <a:prstGeom prst="rect">
            <a:avLst/>
          </a:prstGeom>
        </p:spPr>
        <p:txBody>
          <a:bodyPr wrap="square">
            <a:spAutoFit/>
          </a:bodyPr>
          <a:lstStyle/>
          <a:p>
            <a:pPr algn="l"/>
            <a:r>
              <a:rPr lang="en-US" sz="2600" b="1" kern="0" dirty="0" smtClean="0">
                <a:solidFill>
                  <a:srgbClr val="CC00CC"/>
                </a:solidFill>
                <a:latin typeface="+mn-lt"/>
                <a:ea typeface="+mj-ea"/>
                <a:cs typeface="Times New Roman" pitchFamily="18" charset="0"/>
              </a:rPr>
              <a:t>Lead-pipe rigidity </a:t>
            </a:r>
            <a:r>
              <a:rPr lang="en-US" sz="2600" b="1" kern="0" dirty="0" smtClean="0">
                <a:latin typeface="+mn-lt"/>
                <a:ea typeface="+mj-ea"/>
                <a:cs typeface="Times New Roman" pitchFamily="18" charset="0"/>
              </a:rPr>
              <a:t>. Passive movement of an extremity meets with a constant dead feeling resistance like a lead pipe throughout the range of movement. </a:t>
            </a:r>
          </a:p>
          <a:p>
            <a:pPr algn="l"/>
            <a:endParaRPr lang="en-US" sz="2600" b="1" kern="0" dirty="0" smtClean="0">
              <a:solidFill>
                <a:srgbClr val="CC00CC"/>
              </a:solidFill>
              <a:latin typeface="+mn-lt"/>
              <a:ea typeface="+mj-ea"/>
              <a:cs typeface="Times New Roman" pitchFamily="18" charset="0"/>
            </a:endParaRPr>
          </a:p>
          <a:p>
            <a:pPr algn="l"/>
            <a:endParaRPr lang="en-US" sz="2600" b="1" kern="0" dirty="0" smtClean="0">
              <a:solidFill>
                <a:srgbClr val="CC00CC"/>
              </a:solidFill>
              <a:latin typeface="+mn-lt"/>
              <a:ea typeface="+mj-ea"/>
              <a:cs typeface="Times New Roman" pitchFamily="18" charset="0"/>
            </a:endParaRPr>
          </a:p>
          <a:p>
            <a:pPr algn="l"/>
            <a:endParaRPr lang="en-US" sz="2600" b="1" kern="0" dirty="0" smtClean="0">
              <a:solidFill>
                <a:srgbClr val="CC00CC"/>
              </a:solidFill>
              <a:latin typeface="+mn-lt"/>
              <a:ea typeface="+mj-ea"/>
              <a:cs typeface="Times New Roman" pitchFamily="18" charset="0"/>
            </a:endParaRPr>
          </a:p>
          <a:p>
            <a:pPr algn="l"/>
            <a:r>
              <a:rPr lang="en-US" sz="2600" b="1" kern="0" dirty="0" smtClean="0">
                <a:solidFill>
                  <a:srgbClr val="CC00CC"/>
                </a:solidFill>
                <a:latin typeface="+mn-lt"/>
                <a:ea typeface="+mj-ea"/>
                <a:cs typeface="Times New Roman" pitchFamily="18" charset="0"/>
              </a:rPr>
              <a:t>Cog-wheel rigidity</a:t>
            </a:r>
            <a:r>
              <a:rPr lang="en-US" sz="2600" b="1" kern="0" dirty="0" smtClean="0">
                <a:latin typeface="+mn-lt"/>
                <a:ea typeface="+mj-ea"/>
                <a:cs typeface="Times New Roman" pitchFamily="18" charset="0"/>
              </a:rPr>
              <a:t/>
            </a:r>
            <a:br>
              <a:rPr lang="en-US" sz="2600" b="1" kern="0" dirty="0" smtClean="0">
                <a:latin typeface="+mn-lt"/>
                <a:ea typeface="+mj-ea"/>
                <a:cs typeface="Times New Roman" pitchFamily="18" charset="0"/>
              </a:rPr>
            </a:br>
            <a:r>
              <a:rPr lang="en-US" sz="2600" b="1" kern="0" dirty="0" smtClean="0">
                <a:latin typeface="+mn-lt"/>
                <a:ea typeface="+mj-ea"/>
                <a:cs typeface="+mj-cs"/>
              </a:rPr>
              <a:t> </a:t>
            </a:r>
            <a:r>
              <a:rPr lang="en-US" sz="2600" b="1" kern="0" dirty="0" smtClean="0">
                <a:latin typeface="+mn-lt"/>
                <a:ea typeface="+mj-ea"/>
                <a:cs typeface="Times New Roman" pitchFamily="18" charset="0"/>
              </a:rPr>
              <a:t>In cogwheel rigidity one feels that resistance varies rhythmically when applying a passive movement. It is because of an underlying resting tremor associated with rigidity.</a:t>
            </a:r>
            <a:endParaRPr lang="en-US" sz="2600" b="1" dirty="0">
              <a:latin typeface="+mn-lt"/>
            </a:endParaRPr>
          </a:p>
        </p:txBody>
      </p:sp>
      <p:sp>
        <p:nvSpPr>
          <p:cNvPr id="6" name="Rectangle 5"/>
          <p:cNvSpPr/>
          <p:nvPr/>
        </p:nvSpPr>
        <p:spPr>
          <a:xfrm>
            <a:off x="228600" y="228600"/>
            <a:ext cx="6008688" cy="584775"/>
          </a:xfrm>
          <a:prstGeom prst="rect">
            <a:avLst/>
          </a:prstGeom>
          <a:ln>
            <a:solidFill>
              <a:srgbClr val="00FF00"/>
            </a:solidFill>
          </a:ln>
        </p:spPr>
        <p:txBody>
          <a:bodyPr wrap="square">
            <a:spAutoFit/>
          </a:bodyPr>
          <a:lstStyle/>
          <a:p>
            <a:r>
              <a:rPr lang="en-US" sz="3200" b="1" kern="0" dirty="0" smtClean="0">
                <a:solidFill>
                  <a:srgbClr val="FFFFFF"/>
                </a:solidFill>
                <a:latin typeface="+mn-lt"/>
                <a:cs typeface="Times New Roman" pitchFamily="18" charset="0"/>
              </a:rPr>
              <a:t>Rigidity in Parkinsonism</a:t>
            </a:r>
            <a:endParaRPr lang="en-US" sz="3200" dirty="0">
              <a:latin typeface="+mn-lt"/>
            </a:endParaRPr>
          </a:p>
        </p:txBody>
      </p:sp>
      <p:sp>
        <p:nvSpPr>
          <p:cNvPr id="7" name="Rectangle 6"/>
          <p:cNvSpPr/>
          <p:nvPr/>
        </p:nvSpPr>
        <p:spPr>
          <a:xfrm>
            <a:off x="76200" y="2935069"/>
            <a:ext cx="5867400" cy="646331"/>
          </a:xfrm>
          <a:prstGeom prst="rect">
            <a:avLst/>
          </a:prstGeom>
          <a:ln>
            <a:solidFill>
              <a:srgbClr val="00FF00"/>
            </a:solidFill>
          </a:ln>
        </p:spPr>
        <p:txBody>
          <a:bodyPr wrap="square">
            <a:spAutoFit/>
          </a:bodyPr>
          <a:lstStyle/>
          <a:p>
            <a:r>
              <a:rPr lang="en-US" b="1" dirty="0" smtClean="0"/>
              <a:t>Sometimes a series of “catches”</a:t>
            </a:r>
          </a:p>
          <a:p>
            <a:r>
              <a:rPr lang="en-US" b="1" dirty="0" smtClean="0"/>
              <a:t>takes place during passive motion like a cogwheel</a:t>
            </a:r>
            <a:endParaRPr lang="en-US" b="1" dirty="0"/>
          </a:p>
        </p:txBody>
      </p:sp>
      <p:pic>
        <p:nvPicPr>
          <p:cNvPr id="1026" name="Picture 2" descr="* cogwheel rigidity"/>
          <p:cNvPicPr>
            <a:picLocks noChangeAspect="1" noChangeArrowheads="1"/>
          </p:cNvPicPr>
          <p:nvPr/>
        </p:nvPicPr>
        <p:blipFill>
          <a:blip r:embed="rId3" cstate="print"/>
          <a:srcRect/>
          <a:stretch>
            <a:fillRect/>
          </a:stretch>
        </p:blipFill>
        <p:spPr bwMode="auto">
          <a:xfrm>
            <a:off x="6096000" y="2246231"/>
            <a:ext cx="2971800" cy="4479395"/>
          </a:xfrm>
          <a:prstGeom prst="rect">
            <a:avLst/>
          </a:prstGeom>
          <a:noFill/>
        </p:spPr>
      </p:pic>
      <p:pic>
        <p:nvPicPr>
          <p:cNvPr id="1028" name="Picture 4" descr="https://encrypted-tbn1.gstatic.com/images?q=tbn:ANd9GcTPmVQST_Im4nRBmp1LDOWl4E311EqSQgsCxFcAUcU-u7_obH-Qqfmxy8oA">
            <a:hlinkClick r:id="rId4"/>
          </p:cNvPr>
          <p:cNvPicPr>
            <a:picLocks noChangeAspect="1" noChangeArrowheads="1"/>
          </p:cNvPicPr>
          <p:nvPr/>
        </p:nvPicPr>
        <p:blipFill>
          <a:blip r:embed="rId5" cstate="print"/>
          <a:srcRect/>
          <a:stretch>
            <a:fillRect/>
          </a:stretch>
        </p:blipFill>
        <p:spPr bwMode="auto">
          <a:xfrm>
            <a:off x="3429000" y="3657600"/>
            <a:ext cx="600075" cy="600076"/>
          </a:xfrm>
          <a:prstGeom prst="rect">
            <a:avLst/>
          </a:prstGeom>
          <a:noFill/>
        </p:spPr>
      </p:pic>
      <p:pic>
        <p:nvPicPr>
          <p:cNvPr id="1030" name="Picture 6" descr="https://encrypted-tbn2.gstatic.com/images?q=tbn:ANd9GcS-h570Gcj4MS1QCUDLsEJFMwRXvVWOsShmlndncUMue8BQ1uuY7KdqQuQd">
            <a:hlinkClick r:id="rId6"/>
          </p:cNvPr>
          <p:cNvPicPr>
            <a:picLocks noChangeAspect="1" noChangeArrowheads="1"/>
          </p:cNvPicPr>
          <p:nvPr/>
        </p:nvPicPr>
        <p:blipFill>
          <a:blip r:embed="rId7" cstate="print"/>
          <a:srcRect/>
          <a:stretch>
            <a:fillRect/>
          </a:stretch>
        </p:blipFill>
        <p:spPr bwMode="auto">
          <a:xfrm>
            <a:off x="6858000" y="228600"/>
            <a:ext cx="1834726" cy="18764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715962"/>
          </a:xfrm>
          <a:ln w="28575">
            <a:solidFill>
              <a:srgbClr val="00FF00"/>
            </a:solidFill>
          </a:ln>
        </p:spPr>
        <p:txBody>
          <a:bodyPr/>
          <a:lstStyle/>
          <a:p>
            <a:r>
              <a:rPr lang="en-GB" sz="4000" b="1" dirty="0" smtClean="0">
                <a:solidFill>
                  <a:schemeClr val="tx1"/>
                </a:solidFill>
                <a:latin typeface="+mn-lt"/>
                <a:cs typeface="Times New Roman" pitchFamily="18" charset="0"/>
              </a:rPr>
              <a:t>CAUSES OF SPASTICITY</a:t>
            </a:r>
            <a:endParaRPr lang="en-US" sz="4000" dirty="0">
              <a:solidFill>
                <a:schemeClr val="tx1"/>
              </a:solidFill>
              <a:latin typeface="+mn-lt"/>
            </a:endParaRPr>
          </a:p>
        </p:txBody>
      </p:sp>
      <p:sp>
        <p:nvSpPr>
          <p:cNvPr id="3" name="Content Placeholder 2"/>
          <p:cNvSpPr>
            <a:spLocks noGrp="1"/>
          </p:cNvSpPr>
          <p:nvPr>
            <p:ph idx="1"/>
          </p:nvPr>
        </p:nvSpPr>
        <p:spPr>
          <a:xfrm>
            <a:off x="685800" y="1524000"/>
            <a:ext cx="7696200" cy="4648200"/>
          </a:xfrm>
        </p:spPr>
        <p:txBody>
          <a:bodyPr/>
          <a:lstStyle/>
          <a:p>
            <a:pPr marL="457200" indent="0">
              <a:spcBef>
                <a:spcPts val="0"/>
              </a:spcBef>
              <a:spcAft>
                <a:spcPts val="3000"/>
              </a:spcAft>
              <a:buNone/>
            </a:pPr>
            <a:r>
              <a:rPr lang="en-GB" sz="2800" b="1" dirty="0" smtClean="0">
                <a:cs typeface="Times New Roman" pitchFamily="18" charset="0"/>
              </a:rPr>
              <a:t>A-</a:t>
            </a:r>
            <a:r>
              <a:rPr lang="en-GB" sz="2800" b="1" u="sng" dirty="0" smtClean="0">
                <a:cs typeface="Times New Roman" pitchFamily="18" charset="0"/>
              </a:rPr>
              <a:t>(UMNS) syndrome include </a:t>
            </a:r>
            <a:r>
              <a:rPr lang="en-GB" sz="2800" b="1" dirty="0" smtClean="0">
                <a:cs typeface="Times New Roman" pitchFamily="18" charset="0"/>
              </a:rPr>
              <a:t>:</a:t>
            </a:r>
            <a:br>
              <a:rPr lang="en-GB" sz="2800" b="1" dirty="0" smtClean="0">
                <a:cs typeface="Times New Roman" pitchFamily="18" charset="0"/>
              </a:rPr>
            </a:br>
            <a:r>
              <a:rPr lang="en-GB" sz="2800" dirty="0" smtClean="0">
                <a:cs typeface="Times New Roman" pitchFamily="18" charset="0"/>
              </a:rPr>
              <a:t>• </a:t>
            </a:r>
            <a:r>
              <a:rPr lang="en-GB" sz="2800" b="1" dirty="0" smtClean="0">
                <a:cs typeface="Times New Roman" pitchFamily="18" charset="0"/>
              </a:rPr>
              <a:t>(1) Cerebral palsy</a:t>
            </a:r>
            <a:br>
              <a:rPr lang="en-GB" sz="2800" b="1" dirty="0" smtClean="0">
                <a:cs typeface="Times New Roman" pitchFamily="18" charset="0"/>
              </a:rPr>
            </a:br>
            <a:r>
              <a:rPr lang="en-GB" sz="2800" dirty="0" smtClean="0">
                <a:cs typeface="Times New Roman" pitchFamily="18" charset="0"/>
              </a:rPr>
              <a:t>• </a:t>
            </a:r>
            <a:r>
              <a:rPr lang="en-GB" sz="2800" b="1" dirty="0" smtClean="0">
                <a:cs typeface="Times New Roman" pitchFamily="18" charset="0"/>
              </a:rPr>
              <a:t>(2) Stroke</a:t>
            </a:r>
            <a:br>
              <a:rPr lang="en-GB" sz="2800" b="1" dirty="0" smtClean="0">
                <a:cs typeface="Times New Roman" pitchFamily="18" charset="0"/>
              </a:rPr>
            </a:br>
            <a:r>
              <a:rPr lang="en-GB" sz="2800" dirty="0" smtClean="0">
                <a:cs typeface="Times New Roman" pitchFamily="18" charset="0"/>
              </a:rPr>
              <a:t>• </a:t>
            </a:r>
            <a:r>
              <a:rPr lang="en-GB" sz="2800" b="1" dirty="0" smtClean="0">
                <a:cs typeface="Times New Roman" pitchFamily="18" charset="0"/>
              </a:rPr>
              <a:t>(3) Spinal cord injury</a:t>
            </a:r>
            <a:br>
              <a:rPr lang="en-GB" sz="2800" b="1" dirty="0" smtClean="0">
                <a:cs typeface="Times New Roman" pitchFamily="18" charset="0"/>
              </a:rPr>
            </a:br>
            <a:r>
              <a:rPr lang="en-GB" sz="2800" dirty="0" smtClean="0">
                <a:cs typeface="Times New Roman" pitchFamily="18" charset="0"/>
              </a:rPr>
              <a:t>• </a:t>
            </a:r>
            <a:r>
              <a:rPr lang="en-GB" sz="2800" b="1" dirty="0" smtClean="0">
                <a:cs typeface="Times New Roman" pitchFamily="18" charset="0"/>
              </a:rPr>
              <a:t>(4) Multiple Sclerosis</a:t>
            </a:r>
            <a:br>
              <a:rPr lang="en-GB" sz="2800" b="1" dirty="0" smtClean="0">
                <a:cs typeface="Times New Roman" pitchFamily="18" charset="0"/>
              </a:rPr>
            </a:br>
            <a:r>
              <a:rPr lang="en-GB" sz="2800" dirty="0" smtClean="0">
                <a:cs typeface="Times New Roman" pitchFamily="18" charset="0"/>
              </a:rPr>
              <a:t>• </a:t>
            </a:r>
            <a:r>
              <a:rPr lang="en-GB" sz="2800" b="1" dirty="0" smtClean="0">
                <a:cs typeface="Times New Roman" pitchFamily="18" charset="0"/>
              </a:rPr>
              <a:t>(5) </a:t>
            </a:r>
            <a:r>
              <a:rPr lang="en-GB" sz="2800" b="1" dirty="0" err="1" smtClean="0">
                <a:cs typeface="Times New Roman" pitchFamily="18" charset="0"/>
              </a:rPr>
              <a:t>Acqiured</a:t>
            </a:r>
            <a:r>
              <a:rPr lang="en-GB" sz="2800" b="1" dirty="0" smtClean="0">
                <a:cs typeface="Times New Roman" pitchFamily="18" charset="0"/>
              </a:rPr>
              <a:t> brain injury ( trauma , etc )</a:t>
            </a:r>
            <a:br>
              <a:rPr lang="en-GB" sz="2800" b="1" dirty="0" smtClean="0">
                <a:cs typeface="Times New Roman" pitchFamily="18" charset="0"/>
              </a:rPr>
            </a:br>
            <a:r>
              <a:rPr lang="en-GB" sz="2800" b="1" dirty="0" smtClean="0">
                <a:cs typeface="Times New Roman" pitchFamily="18" charset="0"/>
              </a:rPr>
              <a:t>B-Parkinsonism</a:t>
            </a:r>
            <a:br>
              <a:rPr lang="en-GB" sz="2800" b="1" dirty="0" smtClean="0">
                <a:cs typeface="Times New Roman" pitchFamily="18" charset="0"/>
              </a:rPr>
            </a:br>
            <a:r>
              <a:rPr lang="en-GB" sz="2800" b="1" dirty="0" smtClean="0">
                <a:cs typeface="Times New Roman" pitchFamily="18" charset="0"/>
              </a:rPr>
              <a:t>C- </a:t>
            </a:r>
            <a:r>
              <a:rPr lang="en-GB" sz="2800" b="1" dirty="0" err="1" smtClean="0">
                <a:cs typeface="Times New Roman" pitchFamily="18" charset="0"/>
              </a:rPr>
              <a:t>Decerebrate</a:t>
            </a:r>
            <a:r>
              <a:rPr lang="en-GB" sz="2800" b="1" dirty="0" smtClean="0">
                <a:cs typeface="Times New Roman" pitchFamily="18" charset="0"/>
              </a:rPr>
              <a:t> &amp; decorticate rigidity</a:t>
            </a:r>
            <a:endParaRPr lang="en-US" sz="2800" dirty="0"/>
          </a:p>
        </p:txBody>
      </p:sp>
      <p:sp>
        <p:nvSpPr>
          <p:cNvPr id="4" name="Rectangle 3"/>
          <p:cNvSpPr/>
          <p:nvPr/>
        </p:nvSpPr>
        <p:spPr>
          <a:xfrm>
            <a:off x="685800" y="5410200"/>
            <a:ext cx="7848600" cy="923330"/>
          </a:xfrm>
          <a:prstGeom prst="rect">
            <a:avLst/>
          </a:prstGeom>
          <a:solidFill>
            <a:srgbClr val="FF0000"/>
          </a:solidFill>
          <a:ln>
            <a:solidFill>
              <a:schemeClr val="bg1">
                <a:lumMod val="60000"/>
                <a:lumOff val="40000"/>
              </a:schemeClr>
            </a:solidFill>
          </a:ln>
        </p:spPr>
        <p:txBody>
          <a:bodyPr wrap="square">
            <a:spAutoFit/>
          </a:bodyPr>
          <a:lstStyle/>
          <a:p>
            <a:r>
              <a:rPr lang="en-GB" b="1" dirty="0" smtClean="0"/>
              <a:t>Patients complain of pain, stiffness &amp; inability to relax</a:t>
            </a:r>
          </a:p>
          <a:p>
            <a:r>
              <a:rPr lang="en-GB" b="1" dirty="0" smtClean="0"/>
              <a:t>Prolonged stiffness leads to bone &amp; joint deformities with disability and contractures &amp; its consequences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800600" y="228600"/>
            <a:ext cx="4274288" cy="5105400"/>
          </a:xfrm>
          <a:prstGeom prst="rect">
            <a:avLst/>
          </a:prstGeom>
          <a:noFill/>
          <a:ln w="9525">
            <a:noFill/>
            <a:miter lim="800000"/>
            <a:headEnd/>
            <a:tailEnd/>
          </a:ln>
        </p:spPr>
      </p:pic>
      <p:sp>
        <p:nvSpPr>
          <p:cNvPr id="3" name="Rectangle 2"/>
          <p:cNvSpPr/>
          <p:nvPr/>
        </p:nvSpPr>
        <p:spPr>
          <a:xfrm>
            <a:off x="152400" y="1143000"/>
            <a:ext cx="4572000" cy="1631216"/>
          </a:xfrm>
          <a:prstGeom prst="rect">
            <a:avLst/>
          </a:prstGeom>
          <a:solidFill>
            <a:schemeClr val="accent4">
              <a:lumMod val="10000"/>
            </a:schemeClr>
          </a:solidFill>
          <a:ln>
            <a:solidFill>
              <a:srgbClr val="FF0000"/>
            </a:solidFill>
          </a:ln>
        </p:spPr>
        <p:txBody>
          <a:bodyPr>
            <a:spAutoFit/>
          </a:bodyPr>
          <a:lstStyle/>
          <a:p>
            <a:pPr algn="l"/>
            <a:r>
              <a:rPr lang="en-US" sz="2000" b="1" dirty="0" smtClean="0"/>
              <a:t>Pontine Reticular System. </a:t>
            </a:r>
            <a:r>
              <a:rPr lang="en-US" sz="2000" b="1" dirty="0" smtClean="0">
                <a:solidFill>
                  <a:srgbClr val="FFFF00"/>
                </a:solidFill>
              </a:rPr>
              <a:t>Transmit excitatory signals downward into the cord through the </a:t>
            </a:r>
            <a:r>
              <a:rPr lang="en-US" sz="2000" b="1" dirty="0" err="1" smtClean="0">
                <a:solidFill>
                  <a:srgbClr val="FFFF00"/>
                </a:solidFill>
              </a:rPr>
              <a:t>pontine</a:t>
            </a:r>
            <a:r>
              <a:rPr lang="en-US" sz="2000" b="1" dirty="0" smtClean="0">
                <a:solidFill>
                  <a:srgbClr val="FFFF00"/>
                </a:solidFill>
              </a:rPr>
              <a:t> </a:t>
            </a:r>
            <a:r>
              <a:rPr lang="en-US" sz="2000" b="1" dirty="0" err="1" smtClean="0">
                <a:solidFill>
                  <a:srgbClr val="FFFF00"/>
                </a:solidFill>
              </a:rPr>
              <a:t>reticulospinal</a:t>
            </a:r>
            <a:r>
              <a:rPr lang="en-US" sz="2000" b="1" dirty="0" smtClean="0">
                <a:solidFill>
                  <a:srgbClr val="FFFF00"/>
                </a:solidFill>
              </a:rPr>
              <a:t> tract in the anterior column of the cord</a:t>
            </a:r>
            <a:endParaRPr lang="en-US" sz="2000" b="1" dirty="0">
              <a:solidFill>
                <a:srgbClr val="FFFF00"/>
              </a:solidFill>
            </a:endParaRPr>
          </a:p>
        </p:txBody>
      </p:sp>
      <p:sp>
        <p:nvSpPr>
          <p:cNvPr id="4" name="Rectangle 3"/>
          <p:cNvSpPr/>
          <p:nvPr/>
        </p:nvSpPr>
        <p:spPr>
          <a:xfrm>
            <a:off x="152400" y="2937808"/>
            <a:ext cx="4572000" cy="1938992"/>
          </a:xfrm>
          <a:prstGeom prst="rect">
            <a:avLst/>
          </a:prstGeom>
          <a:solidFill>
            <a:schemeClr val="accent4">
              <a:lumMod val="10000"/>
            </a:schemeClr>
          </a:solidFill>
          <a:ln>
            <a:solidFill>
              <a:srgbClr val="FF0000"/>
            </a:solidFill>
          </a:ln>
        </p:spPr>
        <p:txBody>
          <a:bodyPr>
            <a:spAutoFit/>
          </a:bodyPr>
          <a:lstStyle/>
          <a:p>
            <a:pPr algn="l"/>
            <a:r>
              <a:rPr lang="en-US" sz="2000" b="1" dirty="0" err="1" smtClean="0"/>
              <a:t>Medullary</a:t>
            </a:r>
            <a:r>
              <a:rPr lang="en-US" sz="2000" b="1" dirty="0" smtClean="0"/>
              <a:t> Reticular System. </a:t>
            </a:r>
            <a:r>
              <a:rPr lang="en-US" sz="2000" b="1" dirty="0" smtClean="0">
                <a:solidFill>
                  <a:srgbClr val="FFFF00"/>
                </a:solidFill>
              </a:rPr>
              <a:t>Transmit inhibitory signals to the same antigravity anterior motor neurons by way of a different tract, the </a:t>
            </a:r>
            <a:r>
              <a:rPr lang="en-US" sz="2000" b="1" dirty="0" err="1" smtClean="0">
                <a:solidFill>
                  <a:srgbClr val="FFFF00"/>
                </a:solidFill>
              </a:rPr>
              <a:t>medullary</a:t>
            </a:r>
            <a:r>
              <a:rPr lang="en-US" sz="2000" b="1" dirty="0" smtClean="0">
                <a:solidFill>
                  <a:srgbClr val="FFFF00"/>
                </a:solidFill>
              </a:rPr>
              <a:t> </a:t>
            </a:r>
            <a:r>
              <a:rPr lang="en-US" sz="2000" b="1" dirty="0" err="1" smtClean="0">
                <a:solidFill>
                  <a:srgbClr val="FFFF00"/>
                </a:solidFill>
              </a:rPr>
              <a:t>reticulospinal</a:t>
            </a:r>
            <a:r>
              <a:rPr lang="en-US" sz="2000" b="1" dirty="0" smtClean="0">
                <a:solidFill>
                  <a:srgbClr val="FFFF00"/>
                </a:solidFill>
              </a:rPr>
              <a:t> tract, located in the lateral column of cord</a:t>
            </a:r>
            <a:endParaRPr lang="en-US" sz="2000" b="1" dirty="0">
              <a:solidFill>
                <a:srgbClr val="FFFF00"/>
              </a:solidFill>
            </a:endParaRPr>
          </a:p>
        </p:txBody>
      </p:sp>
      <p:sp>
        <p:nvSpPr>
          <p:cNvPr id="5" name="Rectangle 4"/>
          <p:cNvSpPr/>
          <p:nvPr/>
        </p:nvSpPr>
        <p:spPr>
          <a:xfrm>
            <a:off x="152400" y="5074384"/>
            <a:ext cx="8610600" cy="1631216"/>
          </a:xfrm>
          <a:prstGeom prst="rect">
            <a:avLst/>
          </a:prstGeom>
          <a:solidFill>
            <a:srgbClr val="00005A"/>
          </a:solidFill>
          <a:ln>
            <a:solidFill>
              <a:srgbClr val="FF0000"/>
            </a:solidFill>
          </a:ln>
        </p:spPr>
        <p:txBody>
          <a:bodyPr wrap="square">
            <a:spAutoFit/>
          </a:bodyPr>
          <a:lstStyle/>
          <a:p>
            <a:pPr algn="l"/>
            <a:r>
              <a:rPr lang="en-US" sz="2000" b="1" dirty="0" err="1" smtClean="0"/>
              <a:t>Decerebrate</a:t>
            </a:r>
            <a:r>
              <a:rPr lang="en-US" sz="2000" b="1" dirty="0" smtClean="0"/>
              <a:t> rigidity results from blockage of normally strong input to the </a:t>
            </a:r>
            <a:r>
              <a:rPr lang="en-US" sz="2000" b="1" dirty="0" err="1" smtClean="0"/>
              <a:t>medullary</a:t>
            </a:r>
            <a:r>
              <a:rPr lang="en-US" sz="2000" b="1" dirty="0" smtClean="0"/>
              <a:t> reticular nuclei from the cerebral cortex, the red nuclei, and the basal ganglia.</a:t>
            </a:r>
          </a:p>
          <a:p>
            <a:pPr algn="l"/>
            <a:r>
              <a:rPr lang="en-US" sz="2000" b="1" dirty="0" err="1" smtClean="0">
                <a:solidFill>
                  <a:srgbClr val="00FF00"/>
                </a:solidFill>
              </a:rPr>
              <a:t>Medullary</a:t>
            </a:r>
            <a:r>
              <a:rPr lang="en-US" sz="2000" b="1" dirty="0" smtClean="0">
                <a:solidFill>
                  <a:srgbClr val="00FF00"/>
                </a:solidFill>
              </a:rPr>
              <a:t> reticular inhibitor system becomes nonfunctional</a:t>
            </a:r>
          </a:p>
          <a:p>
            <a:pPr algn="l"/>
            <a:r>
              <a:rPr lang="en-US" sz="2000" b="1" dirty="0" smtClean="0">
                <a:solidFill>
                  <a:srgbClr val="00FF00"/>
                </a:solidFill>
              </a:rPr>
              <a:t>Pontine excitatory system becomes overactive</a:t>
            </a:r>
            <a:endParaRPr lang="en-US" sz="2000" b="1" dirty="0">
              <a:solidFill>
                <a:srgbClr val="00FF00"/>
              </a:solidFill>
            </a:endParaRPr>
          </a:p>
        </p:txBody>
      </p:sp>
      <p:sp>
        <p:nvSpPr>
          <p:cNvPr id="6" name="Rectangle 5"/>
          <p:cNvSpPr/>
          <p:nvPr/>
        </p:nvSpPr>
        <p:spPr>
          <a:xfrm>
            <a:off x="533400" y="83403"/>
            <a:ext cx="8382000" cy="830997"/>
          </a:xfrm>
          <a:prstGeom prst="rect">
            <a:avLst/>
          </a:prstGeom>
          <a:solidFill>
            <a:srgbClr val="000000"/>
          </a:solidFill>
          <a:ln w="38100">
            <a:solidFill>
              <a:srgbClr val="FF0000"/>
            </a:solidFill>
          </a:ln>
        </p:spPr>
        <p:txBody>
          <a:bodyPr wrap="square">
            <a:spAutoFit/>
          </a:bodyPr>
          <a:lstStyle/>
          <a:p>
            <a:r>
              <a:rPr lang="en-US" sz="2400" b="1" dirty="0" smtClean="0"/>
              <a:t>Support of  Body Against Gravity is the role of the Reticular and Vestibular Nuclei</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_044">
  <a:themeElements>
    <a:clrScheme name="b_044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b_04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_044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b_044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b_044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b_044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b_044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b_044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b_044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b_044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b_044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b_044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b_044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b_044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b_044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b_044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b_044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b_044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66"/>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66"/>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8080"/>
      </a:lt1>
      <a:dk2>
        <a:srgbClr val="003366"/>
      </a:dk2>
      <a:lt2>
        <a:srgbClr val="C0C0C0"/>
      </a:lt2>
      <a:accent1>
        <a:srgbClr val="29A329"/>
      </a:accent1>
      <a:accent2>
        <a:srgbClr val="00FFFF"/>
      </a:accent2>
      <a:accent3>
        <a:srgbClr val="AAC0C0"/>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8080"/>
      </a:lt1>
      <a:dk2>
        <a:srgbClr val="003366"/>
      </a:dk2>
      <a:lt2>
        <a:srgbClr val="C0C0C0"/>
      </a:lt2>
      <a:accent1>
        <a:srgbClr val="29A329"/>
      </a:accent1>
      <a:accent2>
        <a:srgbClr val="00FFFF"/>
      </a:accent2>
      <a:accent3>
        <a:srgbClr val="AAC0C0"/>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
      <a:dk1>
        <a:srgbClr val="C0C0C0"/>
      </a:dk1>
      <a:lt1>
        <a:srgbClr val="FFFFFF"/>
      </a:lt1>
      <a:dk2>
        <a:srgbClr val="993366"/>
      </a:dk2>
      <a:lt2>
        <a:srgbClr val="FFCCCC"/>
      </a:lt2>
      <a:accent1>
        <a:srgbClr val="993366"/>
      </a:accent1>
      <a:accent2>
        <a:srgbClr val="FF9999"/>
      </a:accent2>
      <a:accent3>
        <a:srgbClr val="CAADB8"/>
      </a:accent3>
      <a:accent4>
        <a:srgbClr val="DADADA"/>
      </a:accent4>
      <a:accent5>
        <a:srgbClr val="CAADB8"/>
      </a:accent5>
      <a:accent6>
        <a:srgbClr val="E78A8A"/>
      </a:accent6>
      <a:hlink>
        <a:srgbClr val="009999"/>
      </a:hlink>
      <a:folHlink>
        <a:srgbClr val="FF9933"/>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993366"/>
      </a:lt1>
      <a:dk2>
        <a:srgbClr val="660033"/>
      </a:dk2>
      <a:lt2>
        <a:srgbClr val="C0C0C0"/>
      </a:lt2>
      <a:accent1>
        <a:srgbClr val="993366"/>
      </a:accent1>
      <a:accent2>
        <a:srgbClr val="FF9999"/>
      </a:accent2>
      <a:accent3>
        <a:srgbClr val="CAADB8"/>
      </a:accent3>
      <a:accent4>
        <a:srgbClr val="000000"/>
      </a:accent4>
      <a:accent5>
        <a:srgbClr val="CAADB8"/>
      </a:accent5>
      <a:accent6>
        <a:srgbClr val="E78A8A"/>
      </a:accent6>
      <a:hlink>
        <a:srgbClr val="009999"/>
      </a:hlink>
      <a:folHlink>
        <a:srgbClr val="FF9933"/>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993366"/>
      </a:lt1>
      <a:dk2>
        <a:srgbClr val="660033"/>
      </a:dk2>
      <a:lt2>
        <a:srgbClr val="C0C0C0"/>
      </a:lt2>
      <a:accent1>
        <a:srgbClr val="993366"/>
      </a:accent1>
      <a:accent2>
        <a:srgbClr val="FF9999"/>
      </a:accent2>
      <a:accent3>
        <a:srgbClr val="CAADB8"/>
      </a:accent3>
      <a:accent4>
        <a:srgbClr val="000000"/>
      </a:accent4>
      <a:accent5>
        <a:srgbClr val="CAADB8"/>
      </a:accent5>
      <a:accent6>
        <a:srgbClr val="E78A8A"/>
      </a:accent6>
      <a:hlink>
        <a:srgbClr val="009999"/>
      </a:hlink>
      <a:folHlink>
        <a:srgbClr val="FF9933"/>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b_044</Template>
  <TotalTime>3876</TotalTime>
  <Words>1097</Words>
  <Application>Microsoft Office PowerPoint</Application>
  <PresentationFormat>On-screen Show (4:3)</PresentationFormat>
  <Paragraphs>167</Paragraphs>
  <Slides>23</Slides>
  <Notes>23</Notes>
  <HiddenSlides>0</HiddenSlides>
  <MMClips>0</MMClips>
  <ScaleCrop>false</ScaleCrop>
  <HeadingPairs>
    <vt:vector size="4" baseType="variant">
      <vt:variant>
        <vt:lpstr>Theme</vt:lpstr>
      </vt:variant>
      <vt:variant>
        <vt:i4>9</vt:i4>
      </vt:variant>
      <vt:variant>
        <vt:lpstr>Slide Titles</vt:lpstr>
      </vt:variant>
      <vt:variant>
        <vt:i4>23</vt:i4>
      </vt:variant>
    </vt:vector>
  </HeadingPairs>
  <TitlesOfParts>
    <vt:vector size="32" baseType="lpstr">
      <vt:lpstr>b_044</vt:lpstr>
      <vt:lpstr>1_colormaster</vt:lpstr>
      <vt:lpstr>2_colormaster</vt:lpstr>
      <vt:lpstr>3_colormaster</vt:lpstr>
      <vt:lpstr>4_colormaster</vt:lpstr>
      <vt:lpstr>5_colormaster</vt:lpstr>
      <vt:lpstr>6_colormaster</vt:lpstr>
      <vt:lpstr>7_colormaster</vt:lpstr>
      <vt:lpstr>8_colormaster</vt:lpstr>
      <vt:lpstr>Slide 1</vt:lpstr>
      <vt:lpstr>Slide 2</vt:lpstr>
      <vt:lpstr>MUSCLE TONE </vt:lpstr>
      <vt:lpstr>COMAPRISON BETWEEN UPPER &amp; LOWER MOTOR NEURON LESIONS</vt:lpstr>
      <vt:lpstr>What is Spasticity?</vt:lpstr>
      <vt:lpstr>Slide 6</vt:lpstr>
      <vt:lpstr>CAUSES OF SPASTICITY</vt:lpstr>
      <vt:lpstr>Slide 8</vt:lpstr>
      <vt:lpstr>Slide 9</vt:lpstr>
      <vt:lpstr>Slide 10</vt:lpstr>
      <vt:lpstr>Mechanism of Spasticity</vt:lpstr>
      <vt:lpstr>Slide 12</vt:lpstr>
      <vt:lpstr>Slide 13</vt:lpstr>
      <vt:lpstr>Ashworth Scale</vt:lpstr>
      <vt:lpstr>Spasticity vs Dystonia</vt:lpstr>
      <vt:lpstr>Interventions/Treatments</vt:lpstr>
      <vt:lpstr>Slide 17</vt:lpstr>
      <vt:lpstr>Slide 18</vt:lpstr>
      <vt:lpstr>Slide 19</vt:lpstr>
      <vt:lpstr>Slide 20</vt:lpstr>
      <vt:lpstr>Slide 21</vt:lpstr>
      <vt:lpstr>Slide 22</vt:lpstr>
      <vt:lpstr>C/ Stage of  extensor paraplegia  The lower limbs become spastically extended.  -Extensor reflexes become exaggerated, as shown by tendon jerks  and by the appearance of clonus.  -The positive supportive reaction returns and the patient can stand on his feet with appropriate support. The flexor withdrawal reflex and crossed extensor reflex returns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Shahid</dc:creator>
  <cp:lastModifiedBy>Dr Shahid</cp:lastModifiedBy>
  <cp:revision>263</cp:revision>
  <dcterms:created xsi:type="dcterms:W3CDTF">2007-12-23T06:10:09Z</dcterms:created>
  <dcterms:modified xsi:type="dcterms:W3CDTF">2014-10-27T18:59:37Z</dcterms:modified>
</cp:coreProperties>
</file>