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376" r:id="rId3"/>
    <p:sldId id="471" r:id="rId4"/>
    <p:sldId id="486" r:id="rId5"/>
    <p:sldId id="413" r:id="rId6"/>
    <p:sldId id="553" r:id="rId7"/>
    <p:sldId id="459" r:id="rId8"/>
    <p:sldId id="458" r:id="rId9"/>
    <p:sldId id="462" r:id="rId10"/>
    <p:sldId id="449" r:id="rId11"/>
    <p:sldId id="455" r:id="rId12"/>
    <p:sldId id="499" r:id="rId13"/>
    <p:sldId id="464" r:id="rId14"/>
    <p:sldId id="510" r:id="rId15"/>
    <p:sldId id="465" r:id="rId16"/>
    <p:sldId id="513" r:id="rId17"/>
    <p:sldId id="561" r:id="rId18"/>
    <p:sldId id="562" r:id="rId19"/>
    <p:sldId id="563" r:id="rId20"/>
    <p:sldId id="564" r:id="rId21"/>
    <p:sldId id="565" r:id="rId22"/>
    <p:sldId id="418" r:id="rId23"/>
    <p:sldId id="463" r:id="rId24"/>
    <p:sldId id="536" r:id="rId25"/>
    <p:sldId id="53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660033"/>
    <a:srgbClr val="FF9933"/>
    <a:srgbClr val="FF0000"/>
    <a:srgbClr val="00FFFF"/>
    <a:srgbClr val="3333FF"/>
    <a:srgbClr val="FFCC00"/>
    <a:srgbClr val="008000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7" autoAdjust="0"/>
    <p:restoredTop sz="98611" autoAdjust="0"/>
  </p:normalViewPr>
  <p:slideViewPr>
    <p:cSldViewPr>
      <p:cViewPr>
        <p:scale>
          <a:sx n="60" d="100"/>
          <a:sy n="60" d="100"/>
        </p:scale>
        <p:origin x="-1430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7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7E508DF9-9FBF-417E-AE61-CCAF046FCCAB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13833F9F-3AE3-4321-9159-9AAA01717570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33F9F-3AE3-4321-9159-9AAA01717570}" type="slidenum">
              <a:rPr lang="ar-SA" smtClean="0"/>
              <a:pPr>
                <a:defRPr/>
              </a:pPr>
              <a:t>1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33F9F-3AE3-4321-9159-9AAA01717570}" type="slidenum">
              <a:rPr lang="ar-SA" smtClean="0"/>
              <a:pPr>
                <a:defRPr/>
              </a:pPr>
              <a:t>10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33F9F-3AE3-4321-9159-9AAA01717570}" type="slidenum">
              <a:rPr lang="ar-SA" smtClean="0"/>
              <a:pPr>
                <a:defRPr/>
              </a:pPr>
              <a:t>11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33F9F-3AE3-4321-9159-9AAA01717570}" type="slidenum">
              <a:rPr lang="ar-SA" smtClean="0"/>
              <a:pPr>
                <a:defRPr/>
              </a:pPr>
              <a:t>12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33F9F-3AE3-4321-9159-9AAA01717570}" type="slidenum">
              <a:rPr lang="ar-SA" smtClean="0"/>
              <a:pPr>
                <a:defRPr/>
              </a:pPr>
              <a:t>13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33F9F-3AE3-4321-9159-9AAA01717570}" type="slidenum">
              <a:rPr lang="ar-SA" smtClean="0"/>
              <a:pPr>
                <a:defRPr/>
              </a:pPr>
              <a:t>14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33F9F-3AE3-4321-9159-9AAA01717570}" type="slidenum">
              <a:rPr lang="ar-SA" smtClean="0"/>
              <a:pPr>
                <a:defRPr/>
              </a:pPr>
              <a:t>15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33F9F-3AE3-4321-9159-9AAA01717570}" type="slidenum">
              <a:rPr lang="ar-SA" smtClean="0"/>
              <a:pPr>
                <a:defRPr/>
              </a:pPr>
              <a:t>16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33F9F-3AE3-4321-9159-9AAA01717570}" type="slidenum">
              <a:rPr lang="ar-SA" smtClean="0"/>
              <a:pPr>
                <a:defRPr/>
              </a:pPr>
              <a:t>17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33F9F-3AE3-4321-9159-9AAA01717570}" type="slidenum">
              <a:rPr lang="ar-SA" smtClean="0"/>
              <a:pPr>
                <a:defRPr/>
              </a:pPr>
              <a:t>18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33F9F-3AE3-4321-9159-9AAA01717570}" type="slidenum">
              <a:rPr lang="ar-SA" smtClean="0"/>
              <a:pPr>
                <a:defRPr/>
              </a:pPr>
              <a:t>19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33F9F-3AE3-4321-9159-9AAA01717570}" type="slidenum">
              <a:rPr lang="ar-SA" smtClean="0"/>
              <a:pPr>
                <a:defRPr/>
              </a:pPr>
              <a:t>2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33F9F-3AE3-4321-9159-9AAA01717570}" type="slidenum">
              <a:rPr lang="ar-SA" smtClean="0"/>
              <a:pPr>
                <a:defRPr/>
              </a:pPr>
              <a:t>20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869FD6-DBC9-4F8D-80C6-AE0FBF33F049}" type="slidenum">
              <a:rPr lang="ar-SA" smtClean="0"/>
              <a:pPr/>
              <a:t>21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33F9F-3AE3-4321-9159-9AAA01717570}" type="slidenum">
              <a:rPr lang="ar-SA" smtClean="0"/>
              <a:pPr>
                <a:defRPr/>
              </a:pPr>
              <a:t>22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DA36C1-1627-45FB-ACA4-8D7D37288A7C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33F9F-3AE3-4321-9159-9AAA01717570}" type="slidenum">
              <a:rPr lang="ar-SA" smtClean="0"/>
              <a:pPr>
                <a:defRPr/>
              </a:pPr>
              <a:t>24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33F9F-3AE3-4321-9159-9AAA01717570}" type="slidenum">
              <a:rPr lang="ar-SA" smtClean="0"/>
              <a:pPr>
                <a:defRPr/>
              </a:pPr>
              <a:t>3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33F9F-3AE3-4321-9159-9AAA01717570}" type="slidenum">
              <a:rPr lang="ar-SA" smtClean="0"/>
              <a:pPr>
                <a:defRPr/>
              </a:pPr>
              <a:t>4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33F9F-3AE3-4321-9159-9AAA01717570}" type="slidenum">
              <a:rPr lang="ar-SA" smtClean="0"/>
              <a:pPr>
                <a:defRPr/>
              </a:pPr>
              <a:t>5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33F9F-3AE3-4321-9159-9AAA01717570}" type="slidenum">
              <a:rPr lang="ar-SA" smtClean="0"/>
              <a:pPr>
                <a:defRPr/>
              </a:pPr>
              <a:t>6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33F9F-3AE3-4321-9159-9AAA01717570}" type="slidenum">
              <a:rPr lang="ar-SA" smtClean="0"/>
              <a:pPr>
                <a:defRPr/>
              </a:pPr>
              <a:t>7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33F9F-3AE3-4321-9159-9AAA01717570}" type="slidenum">
              <a:rPr lang="ar-SA" smtClean="0"/>
              <a:pPr>
                <a:defRPr/>
              </a:pPr>
              <a:t>8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33F9F-3AE3-4321-9159-9AAA01717570}" type="slidenum">
              <a:rPr lang="ar-SA" smtClean="0"/>
              <a:pPr>
                <a:defRPr/>
              </a:pPr>
              <a:t>9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B969-D1DB-4929-8698-6C64DB0D68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55E6-1F1D-437B-9AB4-B7B9EF956E4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A8B9-E373-41F6-8858-D5C2A39AE3C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55787-648B-4EAD-A136-F557C8893C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AFD6-A00B-45C4-883F-44BC4AAE80B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3EA4-CDC4-4C5B-BE19-4DE3ADF8FB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EA25-D3C1-4011-9297-5670CEA4355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C88D4-33DF-442D-BB53-AD5BC93DB78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A18D-607A-4907-9BB4-43A58970F5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0351-9904-4BE4-8C13-893ED1F5E4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CBB7C-9FD7-4A47-A793-043CDE17F56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E628C-B327-40E9-83C3-31EB8AEBB1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88FE-B5BB-4410-AC85-38DFBC5B1D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fld id="{21AF792C-8696-4773-936C-FEF247A28327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m.gov/education/00_resources/articles/understanding_ecosystem_management/images/evolution.gi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cr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685800" y="1676400"/>
            <a:ext cx="7772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gency FB" pitchFamily="34" charset="0"/>
              </a:rPr>
              <a:t>PHYSIOLOGY OF BASAL GANGLIA AND REGULATORY MECHANISMS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828800" y="4419600"/>
            <a:ext cx="525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65000"/>
              </a:lnSpc>
              <a:spcBef>
                <a:spcPct val="20000"/>
              </a:spcBef>
            </a:pPr>
            <a:r>
              <a:rPr lang="en-US" b="1" dirty="0">
                <a:latin typeface="Century Gothic" pitchFamily="34" charset="0"/>
              </a:rPr>
              <a:t>Dr Syed Shahid Habib</a:t>
            </a:r>
          </a:p>
          <a:p>
            <a:pPr marL="342900" indent="-342900" algn="ctr">
              <a:lnSpc>
                <a:spcPct val="65000"/>
              </a:lnSpc>
              <a:spcBef>
                <a:spcPct val="20000"/>
              </a:spcBef>
            </a:pPr>
            <a:r>
              <a:rPr lang="en-US" sz="1800" b="1" i="1" dirty="0"/>
              <a:t>MBBS DSDM FCPS</a:t>
            </a:r>
          </a:p>
          <a:p>
            <a:pPr marL="342900" indent="-342900" algn="ctr">
              <a:lnSpc>
                <a:spcPct val="65000"/>
              </a:lnSpc>
              <a:spcBef>
                <a:spcPct val="20000"/>
              </a:spcBef>
            </a:pPr>
            <a:r>
              <a:rPr lang="en-US" sz="1800" b="1" i="1" dirty="0" smtClean="0"/>
              <a:t>Professor</a:t>
            </a:r>
            <a:endParaRPr lang="en-US" sz="1800" b="1" i="1" dirty="0"/>
          </a:p>
          <a:p>
            <a:pPr marL="342900" indent="-342900" algn="ctr">
              <a:lnSpc>
                <a:spcPct val="65000"/>
              </a:lnSpc>
              <a:spcBef>
                <a:spcPct val="20000"/>
              </a:spcBef>
            </a:pPr>
            <a:r>
              <a:rPr lang="en-US" sz="1800" b="1" i="1" dirty="0"/>
              <a:t>Dept. of Physiology</a:t>
            </a:r>
          </a:p>
          <a:p>
            <a:pPr marL="342900" indent="-342900" algn="ctr">
              <a:lnSpc>
                <a:spcPct val="65000"/>
              </a:lnSpc>
              <a:spcBef>
                <a:spcPct val="20000"/>
              </a:spcBef>
            </a:pPr>
            <a:r>
              <a:rPr lang="en-US" sz="1800" b="1" i="1" dirty="0"/>
              <a:t>King Saud University</a:t>
            </a:r>
          </a:p>
          <a:p>
            <a:pPr marL="342900" indent="-342900" algn="ctr">
              <a:lnSpc>
                <a:spcPct val="65000"/>
              </a:lnSpc>
              <a:spcBef>
                <a:spcPct val="20000"/>
              </a:spcBef>
            </a:pPr>
            <a:endParaRPr lang="en-US" sz="1600" b="1" dirty="0">
              <a:latin typeface="Impact" pitchFamily="34" charset="0"/>
            </a:endParaRPr>
          </a:p>
        </p:txBody>
      </p:sp>
      <p:pic>
        <p:nvPicPr>
          <p:cNvPr id="16389" name="Picture 7" descr="gymnas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9075" y="2990850"/>
            <a:ext cx="8477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sport-amfootball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981325"/>
            <a:ext cx="11239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sport-basketball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2981325"/>
            <a:ext cx="8667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Kungfu-01-jun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219200"/>
            <a:ext cx="6858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4" descr="Runner-03-jun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3048000"/>
            <a:ext cx="904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6" descr="Kick-01-june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200400"/>
            <a:ext cx="523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581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Arial" charset="0"/>
                <a:cs typeface="Arial" charset="0"/>
              </a:rPr>
              <a:t>Basal ganglia function in association with the </a:t>
            </a:r>
            <a:r>
              <a:rPr lang="en-US" sz="2000" b="1" dirty="0" err="1" smtClean="0">
                <a:latin typeface="Arial" charset="0"/>
                <a:cs typeface="Arial" charset="0"/>
              </a:rPr>
              <a:t>corticospinal</a:t>
            </a:r>
            <a:r>
              <a:rPr lang="en-US" sz="2000" b="1" dirty="0" smtClean="0">
                <a:latin typeface="Arial" charset="0"/>
                <a:cs typeface="Arial" charset="0"/>
              </a:rPr>
              <a:t> system to control </a:t>
            </a:r>
            <a:r>
              <a:rPr lang="en-US" sz="2000" b="1" i="1" dirty="0" smtClean="0">
                <a:latin typeface="Arial" charset="0"/>
                <a:cs typeface="Arial" charset="0"/>
              </a:rPr>
              <a:t>complex patterns of motor activity</a:t>
            </a:r>
            <a:r>
              <a:rPr lang="en-US" sz="2000" b="1" dirty="0" smtClean="0">
                <a:latin typeface="Arial" charset="0"/>
                <a:cs typeface="Arial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Arial" charset="0"/>
                <a:cs typeface="Arial" charset="0"/>
              </a:rPr>
              <a:t>Examples are: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>
                <a:latin typeface="Arial" charset="0"/>
                <a:cs typeface="Arial" charset="0"/>
              </a:rPr>
              <a:t>writing of letters of the alphabet.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>
                <a:latin typeface="Arial" charset="0"/>
                <a:cs typeface="Arial" charset="0"/>
              </a:rPr>
              <a:t>cutting paper with scissors,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>
                <a:latin typeface="Arial" charset="0"/>
                <a:cs typeface="Arial" charset="0"/>
              </a:rPr>
              <a:t>hammering nails,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>
                <a:latin typeface="Arial" charset="0"/>
                <a:cs typeface="Arial" charset="0"/>
              </a:rPr>
              <a:t>shooting a basketball through a hoop,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>
                <a:latin typeface="Arial" charset="0"/>
                <a:cs typeface="Arial" charset="0"/>
              </a:rPr>
              <a:t>passing a football,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>
                <a:latin typeface="Arial" charset="0"/>
                <a:cs typeface="Arial" charset="0"/>
              </a:rPr>
              <a:t>throwing a baseball,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>
                <a:latin typeface="Arial" charset="0"/>
                <a:cs typeface="Arial" charset="0"/>
              </a:rPr>
              <a:t>the movements of shoveling dirt,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>
                <a:latin typeface="Arial" charset="0"/>
                <a:cs typeface="Arial" charset="0"/>
              </a:rPr>
              <a:t>most aspects of vocalization,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>
                <a:latin typeface="Arial" charset="0"/>
                <a:cs typeface="Arial" charset="0"/>
              </a:rPr>
              <a:t>controlled movements of the eyes </a:t>
            </a: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1828800" y="1598613"/>
            <a:ext cx="6596063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latin typeface="Arial" charset="0"/>
                <a:cs typeface="Arial" charset="0"/>
              </a:rPr>
              <a:t>Executes Learned Patterns of Motor Activity</a:t>
            </a:r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9941" name="Freeform 6"/>
          <p:cNvSpPr>
            <a:spLocks/>
          </p:cNvSpPr>
          <p:nvPr/>
        </p:nvSpPr>
        <p:spPr bwMode="auto">
          <a:xfrm>
            <a:off x="5334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Arial" charset="0"/>
                <a:cs typeface="Arial" charset="0"/>
              </a:rPr>
              <a:t>The Putamen Circuit</a:t>
            </a:r>
          </a:p>
        </p:txBody>
      </p:sp>
      <p:pic>
        <p:nvPicPr>
          <p:cNvPr id="39943" name="Picture 7" descr="sport-golfingblok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200400"/>
            <a:ext cx="9334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sport-basketballslamdunk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648200"/>
            <a:ext cx="1295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 descr="nimbl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1242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838200" y="5943600"/>
            <a:ext cx="7620000" cy="68326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virtually any other of our skilled movements, most of them performed subconsciously.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2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2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j00862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21060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5" descr="Z6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81000"/>
            <a:ext cx="24713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j01267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200400"/>
            <a:ext cx="1905000" cy="273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A01003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533400"/>
            <a:ext cx="2819400" cy="24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LA01552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514600"/>
            <a:ext cx="2819400" cy="370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b="1" smtClean="0">
                <a:latin typeface="Arial" charset="0"/>
                <a:cs typeface="Arial" charset="0"/>
              </a:rPr>
              <a:t>Cognition means the thinking processes of the brain, using both sensory input to the brain plus information already stored in memory. Thoughts are generated in the mind by a process called cognitive control of motor activity.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smtClean="0">
                <a:latin typeface="Arial" charset="0"/>
                <a:cs typeface="Arial" charset="0"/>
              </a:rPr>
              <a:t>Example:A person seeing a lion approach and then responding instantaneously and automatically by (1) turning away from the lion, (2) beginning to run, and (3) even attempting to climb a tree.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smtClean="0">
                <a:latin typeface="Arial" charset="0"/>
                <a:cs typeface="Arial" charset="0"/>
              </a:rPr>
              <a:t>Thus, cognitive control of motor activity determines subconsciously, and within seconds, which patterns of movement will be used together to achieve a complex goal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762000" y="1522413"/>
            <a:ext cx="7419975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" charset="0"/>
                <a:cs typeface="Arial" charset="0"/>
              </a:rPr>
              <a:t>Cognitive Control of Sequences of Motor Patterns</a:t>
            </a:r>
          </a:p>
        </p:txBody>
      </p:sp>
      <p:sp>
        <p:nvSpPr>
          <p:cNvPr id="47108" name="Line 6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47109" name="Freeform 7"/>
          <p:cNvSpPr>
            <a:spLocks/>
          </p:cNvSpPr>
          <p:nvPr/>
        </p:nvSpPr>
        <p:spPr bwMode="auto">
          <a:xfrm>
            <a:off x="5334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Arial" charset="0"/>
                <a:cs typeface="Arial" charset="0"/>
              </a:rPr>
              <a:t>The Caudate Circuit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Z41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r="4504"/>
          <a:stretch>
            <a:fillRect/>
          </a:stretch>
        </p:blipFill>
        <p:spPr bwMode="auto">
          <a:xfrm>
            <a:off x="5334000" y="1524000"/>
            <a:ext cx="36576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6" descr="F15014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"/>
            <a:ext cx="52578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Z705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066800" y="4114800"/>
            <a:ext cx="1828800" cy="133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Two important capabilities of the brain in controlling movement are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(1) to determine how rapidly the movement is to be performed and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(2) to control how large the movement will be. 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For instance, a person may write the letter "a" slowly or rapidly. Also, he or she may write a small "a" on a piece of paper or a large "a" on a chalkboard. Regardless of the choice, the proportional characteristics of the letter remain nearly the same </a:t>
            </a: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152400" y="1524000"/>
            <a:ext cx="8823325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" charset="0"/>
                <a:cs typeface="Arial" charset="0"/>
              </a:rPr>
              <a:t>Change the Timing and to Scale the Intensity of Movements</a:t>
            </a:r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2229" name="Freeform 6"/>
          <p:cNvSpPr>
            <a:spLocks/>
          </p:cNvSpPr>
          <p:nvPr/>
        </p:nvSpPr>
        <p:spPr bwMode="auto">
          <a:xfrm>
            <a:off x="5334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charset="0"/>
                <a:cs typeface="Arial" charset="0"/>
              </a:rPr>
              <a:t>The Caudate Circuit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" descr="show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81000"/>
            <a:ext cx="2238375" cy="19669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3251" name="Picture 4" descr="Z147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609600"/>
            <a:ext cx="46672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5" descr="Z1002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905000"/>
            <a:ext cx="205740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Freeform 8"/>
          <p:cNvSpPr>
            <a:spLocks/>
          </p:cNvSpPr>
          <p:nvPr/>
        </p:nvSpPr>
        <p:spPr bwMode="auto">
          <a:xfrm>
            <a:off x="3962400" y="1371600"/>
            <a:ext cx="457200" cy="403225"/>
          </a:xfrm>
          <a:custGeom>
            <a:avLst/>
            <a:gdLst>
              <a:gd name="T0" fmla="*/ 246062 w 288"/>
              <a:gd name="T1" fmla="*/ 128588 h 254"/>
              <a:gd name="T2" fmla="*/ 66675 w 288"/>
              <a:gd name="T3" fmla="*/ 53975 h 254"/>
              <a:gd name="T4" fmla="*/ 231775 w 288"/>
              <a:gd name="T5" fmla="*/ 368300 h 254"/>
              <a:gd name="T6" fmla="*/ 261937 w 288"/>
              <a:gd name="T7" fmla="*/ 203200 h 254"/>
              <a:gd name="T8" fmla="*/ 276225 w 288"/>
              <a:gd name="T9" fmla="*/ 263525 h 254"/>
              <a:gd name="T10" fmla="*/ 396875 w 288"/>
              <a:gd name="T11" fmla="*/ 293688 h 254"/>
              <a:gd name="T12" fmla="*/ 441325 w 288"/>
              <a:gd name="T13" fmla="*/ 307975 h 254"/>
              <a:gd name="T14" fmla="*/ 441325 w 288"/>
              <a:gd name="T15" fmla="*/ 158750 h 2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8"/>
              <a:gd name="T25" fmla="*/ 0 h 254"/>
              <a:gd name="T26" fmla="*/ 288 w 288"/>
              <a:gd name="T27" fmla="*/ 254 h 2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" h="254">
                <a:moveTo>
                  <a:pt x="155" y="81"/>
                </a:moveTo>
                <a:cubicBezTo>
                  <a:pt x="139" y="0"/>
                  <a:pt x="126" y="23"/>
                  <a:pt x="42" y="34"/>
                </a:cubicBezTo>
                <a:cubicBezTo>
                  <a:pt x="52" y="228"/>
                  <a:pt x="0" y="254"/>
                  <a:pt x="146" y="232"/>
                </a:cubicBezTo>
                <a:cubicBezTo>
                  <a:pt x="158" y="25"/>
                  <a:pt x="145" y="29"/>
                  <a:pt x="165" y="128"/>
                </a:cubicBezTo>
                <a:cubicBezTo>
                  <a:pt x="168" y="141"/>
                  <a:pt x="163" y="159"/>
                  <a:pt x="174" y="166"/>
                </a:cubicBezTo>
                <a:cubicBezTo>
                  <a:pt x="196" y="181"/>
                  <a:pt x="225" y="179"/>
                  <a:pt x="250" y="185"/>
                </a:cubicBezTo>
                <a:cubicBezTo>
                  <a:pt x="260" y="187"/>
                  <a:pt x="275" y="203"/>
                  <a:pt x="278" y="194"/>
                </a:cubicBezTo>
                <a:cubicBezTo>
                  <a:pt x="288" y="164"/>
                  <a:pt x="278" y="131"/>
                  <a:pt x="278" y="100"/>
                </a:cubicBezTo>
              </a:path>
            </a:pathLst>
          </a:cu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Freeform 10"/>
          <p:cNvSpPr>
            <a:spLocks/>
          </p:cNvSpPr>
          <p:nvPr/>
        </p:nvSpPr>
        <p:spPr bwMode="auto">
          <a:xfrm>
            <a:off x="854075" y="330200"/>
            <a:ext cx="917575" cy="1708150"/>
          </a:xfrm>
          <a:custGeom>
            <a:avLst/>
            <a:gdLst>
              <a:gd name="T0" fmla="*/ 209550 w 578"/>
              <a:gd name="T1" fmla="*/ 1708150 h 1076"/>
              <a:gd name="T2" fmla="*/ 134937 w 578"/>
              <a:gd name="T3" fmla="*/ 584200 h 1076"/>
              <a:gd name="T4" fmla="*/ 74612 w 578"/>
              <a:gd name="T5" fmla="*/ 209550 h 1076"/>
              <a:gd name="T6" fmla="*/ 60325 w 578"/>
              <a:gd name="T7" fmla="*/ 165100 h 1076"/>
              <a:gd name="T8" fmla="*/ 30162 w 578"/>
              <a:gd name="T9" fmla="*/ 44450 h 1076"/>
              <a:gd name="T10" fmla="*/ 15875 w 578"/>
              <a:gd name="T11" fmla="*/ 0 h 1076"/>
              <a:gd name="T12" fmla="*/ 90487 w 578"/>
              <a:gd name="T13" fmla="*/ 88900 h 1076"/>
              <a:gd name="T14" fmla="*/ 225425 w 578"/>
              <a:gd name="T15" fmla="*/ 344487 h 1076"/>
              <a:gd name="T16" fmla="*/ 315912 w 578"/>
              <a:gd name="T17" fmla="*/ 463550 h 1076"/>
              <a:gd name="T18" fmla="*/ 390525 w 578"/>
              <a:gd name="T19" fmla="*/ 539750 h 1076"/>
              <a:gd name="T20" fmla="*/ 525462 w 578"/>
              <a:gd name="T21" fmla="*/ 809625 h 1076"/>
              <a:gd name="T22" fmla="*/ 569912 w 578"/>
              <a:gd name="T23" fmla="*/ 854075 h 1076"/>
              <a:gd name="T24" fmla="*/ 630237 w 578"/>
              <a:gd name="T25" fmla="*/ 944562 h 1076"/>
              <a:gd name="T26" fmla="*/ 674687 w 578"/>
              <a:gd name="T27" fmla="*/ 1033462 h 1076"/>
              <a:gd name="T28" fmla="*/ 735012 w 578"/>
              <a:gd name="T29" fmla="*/ 1184275 h 1076"/>
              <a:gd name="T30" fmla="*/ 795337 w 578"/>
              <a:gd name="T31" fmla="*/ 1319212 h 1076"/>
              <a:gd name="T32" fmla="*/ 839788 w 578"/>
              <a:gd name="T33" fmla="*/ 1408112 h 1076"/>
              <a:gd name="T34" fmla="*/ 854075 w 578"/>
              <a:gd name="T35" fmla="*/ 1454150 h 1076"/>
              <a:gd name="T36" fmla="*/ 900113 w 578"/>
              <a:gd name="T37" fmla="*/ 1468437 h 1076"/>
              <a:gd name="T38" fmla="*/ 914400 w 578"/>
              <a:gd name="T39" fmla="*/ 1423987 h 1076"/>
              <a:gd name="T40" fmla="*/ 839788 w 578"/>
              <a:gd name="T41" fmla="*/ 1289050 h 1076"/>
              <a:gd name="T42" fmla="*/ 749300 w 578"/>
              <a:gd name="T43" fmla="*/ 1154112 h 1076"/>
              <a:gd name="T44" fmla="*/ 644525 w 578"/>
              <a:gd name="T45" fmla="*/ 928687 h 1076"/>
              <a:gd name="T46" fmla="*/ 584200 w 578"/>
              <a:gd name="T47" fmla="*/ 839788 h 1076"/>
              <a:gd name="T48" fmla="*/ 195262 w 578"/>
              <a:gd name="T49" fmla="*/ 898525 h 1076"/>
              <a:gd name="T50" fmla="*/ 165100 w 578"/>
              <a:gd name="T51" fmla="*/ 958850 h 107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78"/>
              <a:gd name="T79" fmla="*/ 0 h 1076"/>
              <a:gd name="T80" fmla="*/ 578 w 578"/>
              <a:gd name="T81" fmla="*/ 1076 h 107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78" h="1076">
                <a:moveTo>
                  <a:pt x="132" y="1076"/>
                </a:moveTo>
                <a:cubicBezTo>
                  <a:pt x="126" y="836"/>
                  <a:pt x="119" y="605"/>
                  <a:pt x="85" y="368"/>
                </a:cubicBezTo>
                <a:cubicBezTo>
                  <a:pt x="74" y="289"/>
                  <a:pt x="67" y="209"/>
                  <a:pt x="47" y="132"/>
                </a:cubicBezTo>
                <a:cubicBezTo>
                  <a:pt x="45" y="122"/>
                  <a:pt x="41" y="113"/>
                  <a:pt x="38" y="104"/>
                </a:cubicBezTo>
                <a:cubicBezTo>
                  <a:pt x="31" y="79"/>
                  <a:pt x="25" y="53"/>
                  <a:pt x="19" y="28"/>
                </a:cubicBezTo>
                <a:cubicBezTo>
                  <a:pt x="17" y="18"/>
                  <a:pt x="0" y="0"/>
                  <a:pt x="10" y="0"/>
                </a:cubicBezTo>
                <a:cubicBezTo>
                  <a:pt x="22" y="0"/>
                  <a:pt x="51" y="48"/>
                  <a:pt x="57" y="56"/>
                </a:cubicBezTo>
                <a:cubicBezTo>
                  <a:pt x="67" y="118"/>
                  <a:pt x="88" y="180"/>
                  <a:pt x="142" y="217"/>
                </a:cubicBezTo>
                <a:cubicBezTo>
                  <a:pt x="154" y="255"/>
                  <a:pt x="165" y="271"/>
                  <a:pt x="199" y="292"/>
                </a:cubicBezTo>
                <a:cubicBezTo>
                  <a:pt x="259" y="388"/>
                  <a:pt x="171" y="256"/>
                  <a:pt x="246" y="340"/>
                </a:cubicBezTo>
                <a:cubicBezTo>
                  <a:pt x="292" y="392"/>
                  <a:pt x="310" y="446"/>
                  <a:pt x="331" y="510"/>
                </a:cubicBezTo>
                <a:cubicBezTo>
                  <a:pt x="335" y="523"/>
                  <a:pt x="351" y="528"/>
                  <a:pt x="359" y="538"/>
                </a:cubicBezTo>
                <a:cubicBezTo>
                  <a:pt x="373" y="556"/>
                  <a:pt x="397" y="595"/>
                  <a:pt x="397" y="595"/>
                </a:cubicBezTo>
                <a:cubicBezTo>
                  <a:pt x="430" y="697"/>
                  <a:pt x="377" y="542"/>
                  <a:pt x="425" y="651"/>
                </a:cubicBezTo>
                <a:cubicBezTo>
                  <a:pt x="441" y="686"/>
                  <a:pt x="441" y="713"/>
                  <a:pt x="463" y="746"/>
                </a:cubicBezTo>
                <a:cubicBezTo>
                  <a:pt x="486" y="813"/>
                  <a:pt x="471" y="786"/>
                  <a:pt x="501" y="831"/>
                </a:cubicBezTo>
                <a:cubicBezTo>
                  <a:pt x="525" y="904"/>
                  <a:pt x="492" y="811"/>
                  <a:pt x="529" y="887"/>
                </a:cubicBezTo>
                <a:cubicBezTo>
                  <a:pt x="533" y="896"/>
                  <a:pt x="531" y="909"/>
                  <a:pt x="538" y="916"/>
                </a:cubicBezTo>
                <a:cubicBezTo>
                  <a:pt x="545" y="923"/>
                  <a:pt x="557" y="922"/>
                  <a:pt x="567" y="925"/>
                </a:cubicBezTo>
                <a:cubicBezTo>
                  <a:pt x="570" y="916"/>
                  <a:pt x="578" y="907"/>
                  <a:pt x="576" y="897"/>
                </a:cubicBezTo>
                <a:cubicBezTo>
                  <a:pt x="574" y="886"/>
                  <a:pt x="536" y="823"/>
                  <a:pt x="529" y="812"/>
                </a:cubicBezTo>
                <a:cubicBezTo>
                  <a:pt x="518" y="776"/>
                  <a:pt x="493" y="758"/>
                  <a:pt x="472" y="727"/>
                </a:cubicBezTo>
                <a:cubicBezTo>
                  <a:pt x="458" y="683"/>
                  <a:pt x="429" y="626"/>
                  <a:pt x="406" y="585"/>
                </a:cubicBezTo>
                <a:cubicBezTo>
                  <a:pt x="395" y="565"/>
                  <a:pt x="368" y="529"/>
                  <a:pt x="368" y="529"/>
                </a:cubicBezTo>
                <a:cubicBezTo>
                  <a:pt x="236" y="537"/>
                  <a:pt x="226" y="542"/>
                  <a:pt x="123" y="566"/>
                </a:cubicBezTo>
                <a:cubicBezTo>
                  <a:pt x="113" y="599"/>
                  <a:pt x="122" y="588"/>
                  <a:pt x="104" y="604"/>
                </a:cubicBezTo>
              </a:path>
            </a:pathLst>
          </a:cu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5" name="Freeform 11"/>
          <p:cNvSpPr>
            <a:spLocks/>
          </p:cNvSpPr>
          <p:nvPr/>
        </p:nvSpPr>
        <p:spPr bwMode="auto">
          <a:xfrm>
            <a:off x="3810000" y="609600"/>
            <a:ext cx="628650" cy="644525"/>
          </a:xfrm>
          <a:custGeom>
            <a:avLst/>
            <a:gdLst>
              <a:gd name="T0" fmla="*/ 495300 w 396"/>
              <a:gd name="T1" fmla="*/ 434975 h 406"/>
              <a:gd name="T2" fmla="*/ 344487 w 396"/>
              <a:gd name="T3" fmla="*/ 179387 h 406"/>
              <a:gd name="T4" fmla="*/ 269875 w 396"/>
              <a:gd name="T5" fmla="*/ 104775 h 406"/>
              <a:gd name="T6" fmla="*/ 239713 w 396"/>
              <a:gd name="T7" fmla="*/ 60325 h 406"/>
              <a:gd name="T8" fmla="*/ 104775 w 396"/>
              <a:gd name="T9" fmla="*/ 0 h 406"/>
              <a:gd name="T10" fmla="*/ 0 w 396"/>
              <a:gd name="T11" fmla="*/ 104775 h 406"/>
              <a:gd name="T12" fmla="*/ 30163 w 396"/>
              <a:gd name="T13" fmla="*/ 495300 h 406"/>
              <a:gd name="T14" fmla="*/ 74613 w 396"/>
              <a:gd name="T15" fmla="*/ 600075 h 406"/>
              <a:gd name="T16" fmla="*/ 225425 w 396"/>
              <a:gd name="T17" fmla="*/ 644525 h 406"/>
              <a:gd name="T18" fmla="*/ 404812 w 396"/>
              <a:gd name="T19" fmla="*/ 269875 h 406"/>
              <a:gd name="T20" fmla="*/ 584200 w 396"/>
              <a:gd name="T21" fmla="*/ 495300 h 406"/>
              <a:gd name="T22" fmla="*/ 600075 w 396"/>
              <a:gd name="T23" fmla="*/ 179387 h 40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6"/>
              <a:gd name="T37" fmla="*/ 0 h 406"/>
              <a:gd name="T38" fmla="*/ 396 w 396"/>
              <a:gd name="T39" fmla="*/ 406 h 40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6" h="406">
                <a:moveTo>
                  <a:pt x="312" y="274"/>
                </a:moveTo>
                <a:cubicBezTo>
                  <a:pt x="291" y="210"/>
                  <a:pt x="277" y="152"/>
                  <a:pt x="217" y="113"/>
                </a:cubicBezTo>
                <a:cubicBezTo>
                  <a:pt x="172" y="43"/>
                  <a:pt x="230" y="125"/>
                  <a:pt x="170" y="66"/>
                </a:cubicBezTo>
                <a:cubicBezTo>
                  <a:pt x="162" y="58"/>
                  <a:pt x="159" y="46"/>
                  <a:pt x="151" y="38"/>
                </a:cubicBezTo>
                <a:cubicBezTo>
                  <a:pt x="128" y="15"/>
                  <a:pt x="95" y="9"/>
                  <a:pt x="66" y="0"/>
                </a:cubicBezTo>
                <a:cubicBezTo>
                  <a:pt x="15" y="12"/>
                  <a:pt x="17" y="18"/>
                  <a:pt x="0" y="66"/>
                </a:cubicBezTo>
                <a:cubicBezTo>
                  <a:pt x="3" y="116"/>
                  <a:pt x="9" y="247"/>
                  <a:pt x="19" y="312"/>
                </a:cubicBezTo>
                <a:cubicBezTo>
                  <a:pt x="22" y="329"/>
                  <a:pt x="31" y="365"/>
                  <a:pt x="47" y="378"/>
                </a:cubicBezTo>
                <a:cubicBezTo>
                  <a:pt x="66" y="393"/>
                  <a:pt x="120" y="401"/>
                  <a:pt x="142" y="406"/>
                </a:cubicBezTo>
                <a:cubicBezTo>
                  <a:pt x="302" y="391"/>
                  <a:pt x="246" y="378"/>
                  <a:pt x="255" y="170"/>
                </a:cubicBezTo>
                <a:cubicBezTo>
                  <a:pt x="279" y="237"/>
                  <a:pt x="298" y="287"/>
                  <a:pt x="368" y="312"/>
                </a:cubicBezTo>
                <a:cubicBezTo>
                  <a:pt x="396" y="229"/>
                  <a:pt x="378" y="293"/>
                  <a:pt x="378" y="113"/>
                </a:cubicBezTo>
              </a:path>
            </a:pathLst>
          </a:custGeom>
          <a:noFill/>
          <a:ln w="476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4"/>
          <p:cNvSpPr>
            <a:spLocks/>
          </p:cNvSpPr>
          <p:nvPr/>
        </p:nvSpPr>
        <p:spPr bwMode="auto">
          <a:xfrm>
            <a:off x="914400" y="2133600"/>
            <a:ext cx="7239000" cy="1524000"/>
          </a:xfrm>
          <a:custGeom>
            <a:avLst/>
            <a:gdLst>
              <a:gd name="T0" fmla="*/ 149501 w 5520"/>
              <a:gd name="T1" fmla="*/ 375047 h 768"/>
              <a:gd name="T2" fmla="*/ 2558567 w 5520"/>
              <a:gd name="T3" fmla="*/ 198437 h 768"/>
              <a:gd name="T4" fmla="*/ 6786563 w 5520"/>
              <a:gd name="T5" fmla="*/ 267891 h 768"/>
              <a:gd name="T6" fmla="*/ 7239000 w 5520"/>
              <a:gd name="T7" fmla="*/ 442516 h 768"/>
              <a:gd name="T8" fmla="*/ 7211460 w 5520"/>
              <a:gd name="T9" fmla="*/ 1176734 h 768"/>
              <a:gd name="T10" fmla="*/ 7012126 w 5520"/>
              <a:gd name="T11" fmla="*/ 1351359 h 768"/>
              <a:gd name="T12" fmla="*/ 5978733 w 5520"/>
              <a:gd name="T13" fmla="*/ 1470422 h 768"/>
              <a:gd name="T14" fmla="*/ 5480396 w 5520"/>
              <a:gd name="T15" fmla="*/ 1524000 h 768"/>
              <a:gd name="T16" fmla="*/ 1708771 w 5520"/>
              <a:gd name="T17" fmla="*/ 1490266 h 768"/>
              <a:gd name="T18" fmla="*/ 1245842 w 5520"/>
              <a:gd name="T19" fmla="*/ 1492250 h 768"/>
              <a:gd name="T20" fmla="*/ 375064 w 5520"/>
              <a:gd name="T21" fmla="*/ 1351359 h 768"/>
              <a:gd name="T22" fmla="*/ 204580 w 5520"/>
              <a:gd name="T23" fmla="*/ 1279922 h 768"/>
              <a:gd name="T24" fmla="*/ 120650 w 5520"/>
              <a:gd name="T25" fmla="*/ 1244203 h 768"/>
              <a:gd name="T26" fmla="*/ 6557 w 5520"/>
              <a:gd name="T27" fmla="*/ 789781 h 768"/>
              <a:gd name="T28" fmla="*/ 36720 w 5520"/>
              <a:gd name="T29" fmla="*/ 511969 h 768"/>
              <a:gd name="T30" fmla="*/ 224252 w 5520"/>
              <a:gd name="T31" fmla="*/ 488156 h 768"/>
              <a:gd name="T32" fmla="*/ 149501 w 5520"/>
              <a:gd name="T33" fmla="*/ 375047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685800" y="25146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Arial" charset="0"/>
                <a:cs typeface="Arial" charset="0"/>
              </a:rPr>
              <a:t>Basal Ganglial Pathways</a:t>
            </a:r>
            <a:br>
              <a:rPr lang="en-US" sz="3200" b="1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 sz="3200" b="1">
                <a:solidFill>
                  <a:schemeClr val="tx2"/>
                </a:solidFill>
                <a:latin typeface="Arial" charset="0"/>
                <a:cs typeface="Arial" charset="0"/>
              </a:rPr>
              <a:t>Direct and Indirect</a:t>
            </a:r>
          </a:p>
        </p:txBody>
      </p:sp>
      <p:sp>
        <p:nvSpPr>
          <p:cNvPr id="32772" name="Line 6"/>
          <p:cNvSpPr>
            <a:spLocks noChangeShapeType="1"/>
          </p:cNvSpPr>
          <p:nvPr/>
        </p:nvSpPr>
        <p:spPr bwMode="auto">
          <a:xfrm>
            <a:off x="685800" y="3810000"/>
            <a:ext cx="78486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5791200" y="5486400"/>
            <a:ext cx="1143000" cy="7620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 flipV="1">
            <a:off x="1524000" y="2971800"/>
            <a:ext cx="2895600" cy="1524000"/>
          </a:xfrm>
          <a:custGeom>
            <a:avLst/>
            <a:gdLst>
              <a:gd name="T0" fmla="*/ 315101625 w 21600"/>
              <a:gd name="T1" fmla="*/ 38844009 h 21600"/>
              <a:gd name="T2" fmla="*/ 194085630 w 21600"/>
              <a:gd name="T3" fmla="*/ 77688019 h 21600"/>
              <a:gd name="T4" fmla="*/ 73069669 w 21600"/>
              <a:gd name="T5" fmla="*/ 38844009 h 21600"/>
              <a:gd name="T6" fmla="*/ 19408563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866 w 21600"/>
              <a:gd name="T13" fmla="*/ 5866 h 21600"/>
              <a:gd name="T14" fmla="*/ 15734 w 21600"/>
              <a:gd name="T15" fmla="*/ 157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132" y="21600"/>
                </a:lnTo>
                <a:lnTo>
                  <a:pt x="1346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 flipH="1">
            <a:off x="5029200" y="2819400"/>
            <a:ext cx="2895600" cy="2438400"/>
          </a:xfrm>
          <a:prstGeom prst="rtTriangle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 flipH="1">
            <a:off x="5029200" y="3962400"/>
            <a:ext cx="1524000" cy="1295400"/>
          </a:xfrm>
          <a:prstGeom prst="rtTriangl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3_18"/>
          <p:cNvPicPr>
            <a:picLocks noChangeAspect="1" noChangeArrowheads="1"/>
          </p:cNvPicPr>
          <p:nvPr/>
        </p:nvPicPr>
        <p:blipFill>
          <a:blip r:embed="rId3" cstate="print"/>
          <a:srcRect l="8070" t="6544" r="46532" b="67281"/>
          <a:stretch>
            <a:fillRect/>
          </a:stretch>
        </p:blipFill>
        <p:spPr bwMode="auto">
          <a:xfrm>
            <a:off x="2743200" y="609600"/>
            <a:ext cx="6172200" cy="1828800"/>
          </a:xfrm>
          <a:prstGeom prst="rect">
            <a:avLst/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7" name="AutoShape 7"/>
          <p:cNvSpPr>
            <a:spLocks noChangeArrowheads="1"/>
          </p:cNvSpPr>
          <p:nvPr/>
        </p:nvSpPr>
        <p:spPr bwMode="auto">
          <a:xfrm flipH="1">
            <a:off x="5029200" y="4419600"/>
            <a:ext cx="990600" cy="838200"/>
          </a:xfrm>
          <a:prstGeom prst="rtTriangle">
            <a:avLst/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6934200" y="1981200"/>
            <a:ext cx="381000" cy="1981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5715000" y="4038600"/>
            <a:ext cx="1143000" cy="914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 flipV="1">
            <a:off x="3810000" y="3962400"/>
            <a:ext cx="1752600" cy="990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V="1">
            <a:off x="3733800" y="1066800"/>
            <a:ext cx="3124200" cy="2743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7239000" y="5791200"/>
            <a:ext cx="1143000" cy="762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 flipV="1">
            <a:off x="7620000" y="5029200"/>
            <a:ext cx="457200" cy="1066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7239000" y="1981200"/>
            <a:ext cx="457200" cy="2514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H="1">
            <a:off x="6400800" y="4648200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>
            <a:off x="6477000" y="4876800"/>
            <a:ext cx="0" cy="11430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11313" name="Line 17"/>
          <p:cNvSpPr>
            <a:spLocks noChangeShapeType="1"/>
          </p:cNvSpPr>
          <p:nvPr/>
        </p:nvSpPr>
        <p:spPr bwMode="auto">
          <a:xfrm flipH="1" flipV="1">
            <a:off x="5410200" y="5105400"/>
            <a:ext cx="838200" cy="914400"/>
          </a:xfrm>
          <a:prstGeom prst="line">
            <a:avLst/>
          </a:prstGeom>
          <a:ln w="76200">
            <a:solidFill>
              <a:srgbClr val="0000FF"/>
            </a:solidFill>
            <a:prstDash val="solid"/>
            <a:round/>
            <a:headEnd type="oval" w="med" len="med"/>
            <a:tailEnd type="triangle" w="med" len="sm"/>
          </a:ln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 flipV="1">
            <a:off x="3048000" y="3886200"/>
            <a:ext cx="2286000" cy="1219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V="1">
            <a:off x="2895600" y="609600"/>
            <a:ext cx="3505200" cy="3200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7467600" y="4038600"/>
            <a:ext cx="14478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Striatum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5943600" y="37338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GPe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5334000" y="43434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GPi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2057400" y="4572000"/>
            <a:ext cx="1676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Thalamus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7543800" y="63246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SNPC</a:t>
            </a: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6019800" y="61722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SThN</a:t>
            </a:r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H="1" flipV="1">
            <a:off x="7391400" y="5105400"/>
            <a:ext cx="381000" cy="1066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7" name="Freeform 34"/>
          <p:cNvSpPr>
            <a:spLocks/>
          </p:cNvSpPr>
          <p:nvPr/>
        </p:nvSpPr>
        <p:spPr bwMode="auto">
          <a:xfrm>
            <a:off x="0" y="0"/>
            <a:ext cx="4038600" cy="1219200"/>
          </a:xfrm>
          <a:custGeom>
            <a:avLst/>
            <a:gdLst>
              <a:gd name="T0" fmla="*/ 83406 w 5520"/>
              <a:gd name="T1" fmla="*/ 300038 h 768"/>
              <a:gd name="T2" fmla="*/ 1427411 w 5520"/>
              <a:gd name="T3" fmla="*/ 158750 h 768"/>
              <a:gd name="T4" fmla="*/ 3786188 w 5520"/>
              <a:gd name="T5" fmla="*/ 214313 h 768"/>
              <a:gd name="T6" fmla="*/ 4038600 w 5520"/>
              <a:gd name="T7" fmla="*/ 354012 h 768"/>
              <a:gd name="T8" fmla="*/ 4023236 w 5520"/>
              <a:gd name="T9" fmla="*/ 941388 h 768"/>
              <a:gd name="T10" fmla="*/ 3912028 w 5520"/>
              <a:gd name="T11" fmla="*/ 1081088 h 768"/>
              <a:gd name="T12" fmla="*/ 3335503 w 5520"/>
              <a:gd name="T13" fmla="*/ 1176338 h 768"/>
              <a:gd name="T14" fmla="*/ 3057484 w 5520"/>
              <a:gd name="T15" fmla="*/ 1219200 h 768"/>
              <a:gd name="T16" fmla="*/ 953314 w 5520"/>
              <a:gd name="T17" fmla="*/ 1192213 h 768"/>
              <a:gd name="T18" fmla="*/ 695049 w 5520"/>
              <a:gd name="T19" fmla="*/ 1193800 h 768"/>
              <a:gd name="T20" fmla="*/ 209246 w 5520"/>
              <a:gd name="T21" fmla="*/ 1081088 h 768"/>
              <a:gd name="T22" fmla="*/ 114134 w 5520"/>
              <a:gd name="T23" fmla="*/ 1023938 h 768"/>
              <a:gd name="T24" fmla="*/ 67310 w 5520"/>
              <a:gd name="T25" fmla="*/ 995363 h 768"/>
              <a:gd name="T26" fmla="*/ 3658 w 5520"/>
              <a:gd name="T27" fmla="*/ 631825 h 768"/>
              <a:gd name="T28" fmla="*/ 20486 w 5520"/>
              <a:gd name="T29" fmla="*/ 409575 h 768"/>
              <a:gd name="T30" fmla="*/ 125109 w 5520"/>
              <a:gd name="T31" fmla="*/ 390525 h 768"/>
              <a:gd name="T32" fmla="*/ 83406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8" name="Rectangle 35"/>
          <p:cNvSpPr>
            <a:spLocks noChangeArrowheads="1"/>
          </p:cNvSpPr>
          <p:nvPr/>
        </p:nvSpPr>
        <p:spPr bwMode="auto">
          <a:xfrm>
            <a:off x="0" y="152400"/>
            <a:ext cx="403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Both Direct &amp; Indirect Basal </a:t>
            </a:r>
            <a:r>
              <a:rPr lang="en-US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Ganglial</a:t>
            </a:r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 Pathway</a:t>
            </a:r>
          </a:p>
        </p:txBody>
      </p:sp>
      <p:sp>
        <p:nvSpPr>
          <p:cNvPr id="35869" name="Line 36"/>
          <p:cNvSpPr>
            <a:spLocks noChangeShapeType="1"/>
          </p:cNvSpPr>
          <p:nvPr/>
        </p:nvSpPr>
        <p:spPr bwMode="auto">
          <a:xfrm>
            <a:off x="152400" y="1371600"/>
            <a:ext cx="40386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870" name="Rectangle 37"/>
          <p:cNvSpPr>
            <a:spLocks noChangeArrowheads="1"/>
          </p:cNvSpPr>
          <p:nvPr/>
        </p:nvSpPr>
        <p:spPr bwMode="auto">
          <a:xfrm>
            <a:off x="6629400" y="609600"/>
            <a:ext cx="2438400" cy="3810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b="1" dirty="0">
                <a:latin typeface="Arial" charset="0"/>
                <a:cs typeface="Arial" charset="0"/>
              </a:rPr>
              <a:t>↑ </a:t>
            </a:r>
            <a:r>
              <a:rPr lang="en-US" sz="1800" b="1" dirty="0">
                <a:latin typeface="Arial" charset="0"/>
                <a:cs typeface="Arial" charset="0"/>
              </a:rPr>
              <a:t>MOTOR ACTIVITY</a:t>
            </a:r>
          </a:p>
        </p:txBody>
      </p:sp>
      <p:sp>
        <p:nvSpPr>
          <p:cNvPr id="35871" name="Rectangle 38"/>
          <p:cNvSpPr>
            <a:spLocks noChangeArrowheads="1"/>
          </p:cNvSpPr>
          <p:nvPr/>
        </p:nvSpPr>
        <p:spPr bwMode="auto">
          <a:xfrm>
            <a:off x="5257800" y="152400"/>
            <a:ext cx="2590800" cy="3810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b="1">
                <a:latin typeface="Arial" charset="0"/>
                <a:cs typeface="Arial" charset="0"/>
              </a:rPr>
              <a:t>↓</a:t>
            </a:r>
            <a:r>
              <a:rPr lang="en-US" sz="1800" b="1">
                <a:latin typeface="Arial" charset="0"/>
                <a:cs typeface="Arial" charset="0"/>
              </a:rPr>
              <a:t> MOTOR ACTIVITY</a:t>
            </a:r>
          </a:p>
        </p:txBody>
      </p:sp>
      <p:sp>
        <p:nvSpPr>
          <p:cNvPr id="57" name="Down Arrow Callout 56"/>
          <p:cNvSpPr/>
          <p:nvPr/>
        </p:nvSpPr>
        <p:spPr>
          <a:xfrm>
            <a:off x="6858000" y="1371600"/>
            <a:ext cx="838200" cy="533400"/>
          </a:xfrm>
          <a:prstGeom prst="downArrowCallout">
            <a:avLst/>
          </a:prstGeom>
          <a:solidFill>
            <a:schemeClr val="accent4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Direct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8" name="Down Arrow Callout 57"/>
          <p:cNvSpPr/>
          <p:nvPr/>
        </p:nvSpPr>
        <p:spPr>
          <a:xfrm rot="3317183">
            <a:off x="7634484" y="2029320"/>
            <a:ext cx="981068" cy="68718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1955"/>
            </a:avLst>
          </a:prstGeom>
          <a:solidFill>
            <a:schemeClr val="accent4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Indirect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8" name="Oval 16"/>
          <p:cNvSpPr>
            <a:spLocks noChangeArrowheads="1"/>
          </p:cNvSpPr>
          <p:nvPr/>
        </p:nvSpPr>
        <p:spPr bwMode="auto">
          <a:xfrm>
            <a:off x="5181600" y="5410200"/>
            <a:ext cx="1143000" cy="7620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14" name="AutoShape 2"/>
          <p:cNvSpPr>
            <a:spLocks noChangeArrowheads="1"/>
          </p:cNvSpPr>
          <p:nvPr/>
        </p:nvSpPr>
        <p:spPr bwMode="auto">
          <a:xfrm flipV="1">
            <a:off x="914400" y="3124200"/>
            <a:ext cx="2895600" cy="1295400"/>
          </a:xfrm>
          <a:custGeom>
            <a:avLst/>
            <a:gdLst>
              <a:gd name="T0" fmla="*/ 315101625 w 21600"/>
              <a:gd name="T1" fmla="*/ 38844009 h 21600"/>
              <a:gd name="T2" fmla="*/ 194085630 w 21600"/>
              <a:gd name="T3" fmla="*/ 77688019 h 21600"/>
              <a:gd name="T4" fmla="*/ 73069669 w 21600"/>
              <a:gd name="T5" fmla="*/ 38844009 h 21600"/>
              <a:gd name="T6" fmla="*/ 19408563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866 w 21600"/>
              <a:gd name="T13" fmla="*/ 5866 h 21600"/>
              <a:gd name="T14" fmla="*/ 15734 w 21600"/>
              <a:gd name="T15" fmla="*/ 157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132" y="21600"/>
                </a:lnTo>
                <a:lnTo>
                  <a:pt x="1346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15" name="AutoShape 3"/>
          <p:cNvSpPr>
            <a:spLocks noChangeArrowheads="1"/>
          </p:cNvSpPr>
          <p:nvPr/>
        </p:nvSpPr>
        <p:spPr bwMode="auto">
          <a:xfrm flipH="1">
            <a:off x="4419600" y="3124200"/>
            <a:ext cx="2438400" cy="2057400"/>
          </a:xfrm>
          <a:prstGeom prst="rtTriangle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16" name="AutoShape 4"/>
          <p:cNvSpPr>
            <a:spLocks noChangeArrowheads="1"/>
          </p:cNvSpPr>
          <p:nvPr/>
        </p:nvSpPr>
        <p:spPr bwMode="auto">
          <a:xfrm flipH="1">
            <a:off x="4419600" y="3886200"/>
            <a:ext cx="1524000" cy="1295400"/>
          </a:xfrm>
          <a:prstGeom prst="rtTriangl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9317" name="Picture 5" descr="3_18"/>
          <p:cNvPicPr>
            <a:picLocks noChangeAspect="1" noChangeArrowheads="1"/>
          </p:cNvPicPr>
          <p:nvPr/>
        </p:nvPicPr>
        <p:blipFill>
          <a:blip r:embed="rId3" cstate="print"/>
          <a:srcRect l="8070" t="6544" r="46532" b="67281"/>
          <a:stretch>
            <a:fillRect/>
          </a:stretch>
        </p:blipFill>
        <p:spPr bwMode="auto">
          <a:xfrm>
            <a:off x="2133600" y="609600"/>
            <a:ext cx="6172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9318" name="AutoShape 6"/>
          <p:cNvSpPr>
            <a:spLocks noChangeArrowheads="1"/>
          </p:cNvSpPr>
          <p:nvPr/>
        </p:nvSpPr>
        <p:spPr bwMode="auto">
          <a:xfrm flipH="1">
            <a:off x="4419600" y="4343400"/>
            <a:ext cx="990600" cy="838200"/>
          </a:xfrm>
          <a:prstGeom prst="rtTriangle">
            <a:avLst/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 flipH="1">
            <a:off x="6324600" y="1295400"/>
            <a:ext cx="457200" cy="2590800"/>
          </a:xfrm>
          <a:prstGeom prst="line">
            <a:avLst/>
          </a:prstGeom>
          <a:noFill/>
          <a:ln w="53975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69320" name="Line 8"/>
          <p:cNvSpPr>
            <a:spLocks noChangeShapeType="1"/>
          </p:cNvSpPr>
          <p:nvPr/>
        </p:nvSpPr>
        <p:spPr bwMode="auto">
          <a:xfrm flipH="1">
            <a:off x="5029200" y="3962400"/>
            <a:ext cx="1219200" cy="990600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69321" name="Line 9"/>
          <p:cNvSpPr>
            <a:spLocks noChangeShapeType="1"/>
          </p:cNvSpPr>
          <p:nvPr/>
        </p:nvSpPr>
        <p:spPr bwMode="auto">
          <a:xfrm flipH="1" flipV="1">
            <a:off x="2667000" y="3886200"/>
            <a:ext cx="2286000" cy="990600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69322" name="Line 10"/>
          <p:cNvSpPr>
            <a:spLocks noChangeShapeType="1"/>
          </p:cNvSpPr>
          <p:nvPr/>
        </p:nvSpPr>
        <p:spPr bwMode="auto">
          <a:xfrm flipV="1">
            <a:off x="2819400" y="990600"/>
            <a:ext cx="3505200" cy="2743200"/>
          </a:xfrm>
          <a:prstGeom prst="line">
            <a:avLst/>
          </a:prstGeom>
          <a:noFill/>
          <a:ln w="53975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69323" name="Oval 11"/>
          <p:cNvSpPr>
            <a:spLocks noChangeArrowheads="1"/>
          </p:cNvSpPr>
          <p:nvPr/>
        </p:nvSpPr>
        <p:spPr bwMode="auto">
          <a:xfrm>
            <a:off x="6629400" y="5715000"/>
            <a:ext cx="1143000" cy="762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24" name="Line 12"/>
          <p:cNvSpPr>
            <a:spLocks noChangeShapeType="1"/>
          </p:cNvSpPr>
          <p:nvPr/>
        </p:nvSpPr>
        <p:spPr bwMode="auto">
          <a:xfrm flipH="1" flipV="1">
            <a:off x="6400800" y="3886200"/>
            <a:ext cx="914400" cy="2133600"/>
          </a:xfrm>
          <a:prstGeom prst="line">
            <a:avLst/>
          </a:prstGeom>
          <a:noFill/>
          <a:ln w="53975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69332" name="Rectangle 20"/>
          <p:cNvSpPr>
            <a:spLocks noChangeArrowheads="1"/>
          </p:cNvSpPr>
          <p:nvPr/>
        </p:nvSpPr>
        <p:spPr bwMode="auto">
          <a:xfrm>
            <a:off x="6096000" y="4191000"/>
            <a:ext cx="3048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St</a:t>
            </a:r>
          </a:p>
        </p:txBody>
      </p:sp>
      <p:sp>
        <p:nvSpPr>
          <p:cNvPr id="269333" name="Rectangle 21"/>
          <p:cNvSpPr>
            <a:spLocks noChangeArrowheads="1"/>
          </p:cNvSpPr>
          <p:nvPr/>
        </p:nvSpPr>
        <p:spPr bwMode="auto">
          <a:xfrm>
            <a:off x="5257800" y="38100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GPe</a:t>
            </a:r>
          </a:p>
        </p:txBody>
      </p:sp>
      <p:sp>
        <p:nvSpPr>
          <p:cNvPr id="269334" name="Rectangle 22"/>
          <p:cNvSpPr>
            <a:spLocks noChangeArrowheads="1"/>
          </p:cNvSpPr>
          <p:nvPr/>
        </p:nvSpPr>
        <p:spPr bwMode="auto">
          <a:xfrm>
            <a:off x="4648200" y="41910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GPi</a:t>
            </a:r>
          </a:p>
        </p:txBody>
      </p:sp>
      <p:sp>
        <p:nvSpPr>
          <p:cNvPr id="269335" name="Rectangle 23"/>
          <p:cNvSpPr>
            <a:spLocks noChangeArrowheads="1"/>
          </p:cNvSpPr>
          <p:nvPr/>
        </p:nvSpPr>
        <p:spPr bwMode="auto">
          <a:xfrm>
            <a:off x="1524000" y="4495800"/>
            <a:ext cx="1676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Thalamus</a:t>
            </a:r>
          </a:p>
        </p:txBody>
      </p:sp>
      <p:sp>
        <p:nvSpPr>
          <p:cNvPr id="269336" name="Rectangle 24"/>
          <p:cNvSpPr>
            <a:spLocks noChangeArrowheads="1"/>
          </p:cNvSpPr>
          <p:nvPr/>
        </p:nvSpPr>
        <p:spPr bwMode="auto">
          <a:xfrm>
            <a:off x="6934200" y="62484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SNPC</a:t>
            </a:r>
          </a:p>
        </p:txBody>
      </p:sp>
      <p:sp>
        <p:nvSpPr>
          <p:cNvPr id="269337" name="Rectangle 25"/>
          <p:cNvSpPr>
            <a:spLocks noChangeArrowheads="1"/>
          </p:cNvSpPr>
          <p:nvPr/>
        </p:nvSpPr>
        <p:spPr bwMode="auto">
          <a:xfrm>
            <a:off x="5410200" y="60960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SThN</a:t>
            </a:r>
          </a:p>
        </p:txBody>
      </p:sp>
      <p:sp>
        <p:nvSpPr>
          <p:cNvPr id="269343" name="Oval 31"/>
          <p:cNvSpPr>
            <a:spLocks noChangeArrowheads="1"/>
          </p:cNvSpPr>
          <p:nvPr/>
        </p:nvSpPr>
        <p:spPr bwMode="auto">
          <a:xfrm>
            <a:off x="6400800" y="4038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+</a:t>
            </a:r>
          </a:p>
        </p:txBody>
      </p:sp>
      <p:sp>
        <p:nvSpPr>
          <p:cNvPr id="269344" name="Oval 32"/>
          <p:cNvSpPr>
            <a:spLocks noChangeArrowheads="1"/>
          </p:cNvSpPr>
          <p:nvPr/>
        </p:nvSpPr>
        <p:spPr bwMode="auto">
          <a:xfrm>
            <a:off x="6248400" y="3505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3814" name="Freeform 34"/>
          <p:cNvSpPr>
            <a:spLocks/>
          </p:cNvSpPr>
          <p:nvPr/>
        </p:nvSpPr>
        <p:spPr bwMode="auto">
          <a:xfrm>
            <a:off x="304800" y="0"/>
            <a:ext cx="4648200" cy="1371600"/>
          </a:xfrm>
          <a:custGeom>
            <a:avLst/>
            <a:gdLst>
              <a:gd name="T0" fmla="*/ 78685 w 5520"/>
              <a:gd name="T1" fmla="*/ 300038 h 768"/>
              <a:gd name="T2" fmla="*/ 1346614 w 5520"/>
              <a:gd name="T3" fmla="*/ 158750 h 768"/>
              <a:gd name="T4" fmla="*/ 3571875 w 5520"/>
              <a:gd name="T5" fmla="*/ 214313 h 768"/>
              <a:gd name="T6" fmla="*/ 3810000 w 5520"/>
              <a:gd name="T7" fmla="*/ 354012 h 768"/>
              <a:gd name="T8" fmla="*/ 3795505 w 5520"/>
              <a:gd name="T9" fmla="*/ 941388 h 768"/>
              <a:gd name="T10" fmla="*/ 3690592 w 5520"/>
              <a:gd name="T11" fmla="*/ 1081088 h 768"/>
              <a:gd name="T12" fmla="*/ 3146701 w 5520"/>
              <a:gd name="T13" fmla="*/ 1176338 h 768"/>
              <a:gd name="T14" fmla="*/ 2884419 w 5520"/>
              <a:gd name="T15" fmla="*/ 1219200 h 768"/>
              <a:gd name="T16" fmla="*/ 899353 w 5520"/>
              <a:gd name="T17" fmla="*/ 1192213 h 768"/>
              <a:gd name="T18" fmla="*/ 655706 w 5520"/>
              <a:gd name="T19" fmla="*/ 1193800 h 768"/>
              <a:gd name="T20" fmla="*/ 197402 w 5520"/>
              <a:gd name="T21" fmla="*/ 1081088 h 768"/>
              <a:gd name="T22" fmla="*/ 107674 w 5520"/>
              <a:gd name="T23" fmla="*/ 1023938 h 768"/>
              <a:gd name="T24" fmla="*/ 63500 w 5520"/>
              <a:gd name="T25" fmla="*/ 995363 h 768"/>
              <a:gd name="T26" fmla="*/ 3451 w 5520"/>
              <a:gd name="T27" fmla="*/ 631825 h 768"/>
              <a:gd name="T28" fmla="*/ 19326 w 5520"/>
              <a:gd name="T29" fmla="*/ 409575 h 768"/>
              <a:gd name="T30" fmla="*/ 118027 w 5520"/>
              <a:gd name="T31" fmla="*/ 390525 h 768"/>
              <a:gd name="T32" fmla="*/ 78685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5" name="Rectangle 35"/>
          <p:cNvSpPr>
            <a:spLocks noChangeArrowheads="1"/>
          </p:cNvSpPr>
          <p:nvPr/>
        </p:nvSpPr>
        <p:spPr bwMode="auto">
          <a:xfrm>
            <a:off x="685800" y="228600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Direct Basal </a:t>
            </a:r>
            <a:r>
              <a:rPr lang="en-US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Ganglial</a:t>
            </a:r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Pathway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Stimulation leads to </a:t>
            </a:r>
            <a:r>
              <a:rPr lang="en-US" sz="1400" b="1" dirty="0" smtClean="0">
                <a:solidFill>
                  <a:schemeClr val="tx2"/>
                </a:solidFill>
                <a:latin typeface="Arial" charset="0"/>
                <a:cs typeface="Arial" charset="0"/>
                <a:sym typeface="Wingdings"/>
              </a:rPr>
              <a:t> Motor Activity</a:t>
            </a:r>
            <a:endParaRPr lang="en-US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3816" name="Line 36"/>
          <p:cNvSpPr>
            <a:spLocks noChangeShapeType="1"/>
          </p:cNvSpPr>
          <p:nvPr/>
        </p:nvSpPr>
        <p:spPr bwMode="auto">
          <a:xfrm>
            <a:off x="457200" y="1524000"/>
            <a:ext cx="40386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269349" name="Oval 37"/>
          <p:cNvSpPr>
            <a:spLocks noChangeArrowheads="1"/>
          </p:cNvSpPr>
          <p:nvPr/>
        </p:nvSpPr>
        <p:spPr bwMode="auto">
          <a:xfrm>
            <a:off x="3276600" y="4114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269350" name="Oval 38"/>
          <p:cNvSpPr>
            <a:spLocks noChangeArrowheads="1"/>
          </p:cNvSpPr>
          <p:nvPr/>
        </p:nvSpPr>
        <p:spPr bwMode="auto">
          <a:xfrm>
            <a:off x="4572000" y="2514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269351" name="Rectangle 39"/>
          <p:cNvSpPr>
            <a:spLocks noChangeArrowheads="1"/>
          </p:cNvSpPr>
          <p:nvPr/>
        </p:nvSpPr>
        <p:spPr bwMode="auto">
          <a:xfrm>
            <a:off x="5791200" y="381000"/>
            <a:ext cx="2895600" cy="3810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b="1">
                <a:latin typeface="Arial" charset="0"/>
                <a:cs typeface="Arial" charset="0"/>
              </a:rPr>
              <a:t>↑ </a:t>
            </a:r>
            <a:r>
              <a:rPr lang="en-US" sz="1800" b="1">
                <a:latin typeface="Arial" charset="0"/>
                <a:cs typeface="Arial" charset="0"/>
              </a:rPr>
              <a:t>MOTOR ACTIVITY</a:t>
            </a:r>
          </a:p>
        </p:txBody>
      </p:sp>
      <p:sp>
        <p:nvSpPr>
          <p:cNvPr id="269353" name="Rectangle 41"/>
          <p:cNvSpPr>
            <a:spLocks noChangeArrowheads="1"/>
          </p:cNvSpPr>
          <p:nvPr/>
        </p:nvSpPr>
        <p:spPr bwMode="auto">
          <a:xfrm>
            <a:off x="6172200" y="29718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269354" name="Rectangle 42"/>
          <p:cNvSpPr>
            <a:spLocks noChangeArrowheads="1"/>
          </p:cNvSpPr>
          <p:nvPr/>
        </p:nvSpPr>
        <p:spPr bwMode="auto">
          <a:xfrm>
            <a:off x="5257800" y="4572000"/>
            <a:ext cx="762000" cy="3048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00FFFF"/>
                </a:solidFill>
                <a:latin typeface="Arial" charset="0"/>
                <a:cs typeface="Arial" charset="0"/>
              </a:rPr>
              <a:t>↑ GABA</a:t>
            </a:r>
          </a:p>
        </p:txBody>
      </p:sp>
      <p:sp>
        <p:nvSpPr>
          <p:cNvPr id="269355" name="Rectangle 43"/>
          <p:cNvSpPr>
            <a:spLocks noChangeArrowheads="1"/>
          </p:cNvSpPr>
          <p:nvPr/>
        </p:nvSpPr>
        <p:spPr bwMode="auto">
          <a:xfrm>
            <a:off x="2514600" y="4114800"/>
            <a:ext cx="7620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↓GABA</a:t>
            </a:r>
          </a:p>
        </p:txBody>
      </p:sp>
      <p:sp>
        <p:nvSpPr>
          <p:cNvPr id="269357" name="Rectangle 45"/>
          <p:cNvSpPr>
            <a:spLocks noChangeArrowheads="1"/>
          </p:cNvSpPr>
          <p:nvPr/>
        </p:nvSpPr>
        <p:spPr bwMode="auto">
          <a:xfrm>
            <a:off x="6629400" y="41148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DA1+</a:t>
            </a:r>
          </a:p>
        </p:txBody>
      </p:sp>
      <p:sp>
        <p:nvSpPr>
          <p:cNvPr id="269360" name="Rectangle 48"/>
          <p:cNvSpPr>
            <a:spLocks noChangeArrowheads="1"/>
          </p:cNvSpPr>
          <p:nvPr/>
        </p:nvSpPr>
        <p:spPr bwMode="auto">
          <a:xfrm>
            <a:off x="4038600" y="25146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3825" name="AutoShape 49"/>
          <p:cNvSpPr>
            <a:spLocks noChangeArrowheads="1"/>
          </p:cNvSpPr>
          <p:nvPr/>
        </p:nvSpPr>
        <p:spPr bwMode="auto">
          <a:xfrm>
            <a:off x="609600" y="5334000"/>
            <a:ext cx="4114800" cy="1066800"/>
          </a:xfrm>
          <a:prstGeom prst="bevel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Thalamocortical Neurons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are disinhibited</a:t>
            </a:r>
            <a:endParaRPr lang="en-GB" b="1">
              <a:latin typeface="Arial" charset="0"/>
              <a:cs typeface="Arial" charset="0"/>
            </a:endParaRPr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flipH="1" flipV="1">
            <a:off x="6477000" y="4800600"/>
            <a:ext cx="533400" cy="1295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Oval 40"/>
          <p:cNvSpPr>
            <a:spLocks noChangeArrowheads="1"/>
          </p:cNvSpPr>
          <p:nvPr/>
        </p:nvSpPr>
        <p:spPr bwMode="auto">
          <a:xfrm>
            <a:off x="6553200" y="5029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7" name="Rectangle 47"/>
          <p:cNvSpPr>
            <a:spLocks noChangeArrowheads="1"/>
          </p:cNvSpPr>
          <p:nvPr/>
        </p:nvSpPr>
        <p:spPr bwMode="auto">
          <a:xfrm>
            <a:off x="6172200" y="52578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DA2 -</a:t>
            </a:r>
          </a:p>
        </p:txBody>
      </p:sp>
      <p:sp>
        <p:nvSpPr>
          <p:cNvPr id="269345" name="Oval 33"/>
          <p:cNvSpPr>
            <a:spLocks noChangeArrowheads="1"/>
          </p:cNvSpPr>
          <p:nvPr/>
        </p:nvSpPr>
        <p:spPr bwMode="auto">
          <a:xfrm>
            <a:off x="5257800" y="4343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6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6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6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6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6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6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26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6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6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26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6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8" grpId="0" animBg="1"/>
      <p:bldP spid="269314" grpId="0" animBg="1"/>
      <p:bldP spid="269315" grpId="0" animBg="1"/>
      <p:bldP spid="269316" grpId="0" animBg="1"/>
      <p:bldP spid="269318" grpId="0" animBg="1"/>
      <p:bldP spid="269319" grpId="0" animBg="1"/>
      <p:bldP spid="269320" grpId="0" animBg="1"/>
      <p:bldP spid="269321" grpId="0" animBg="1"/>
      <p:bldP spid="269322" grpId="0" animBg="1"/>
      <p:bldP spid="269323" grpId="0" animBg="1"/>
      <p:bldP spid="269324" grpId="0" animBg="1"/>
      <p:bldP spid="269332" grpId="0" animBg="1"/>
      <p:bldP spid="269333" grpId="0" animBg="1"/>
      <p:bldP spid="269334" grpId="0" animBg="1"/>
      <p:bldP spid="269335" grpId="0" animBg="1"/>
      <p:bldP spid="269336" grpId="0" animBg="1"/>
      <p:bldP spid="269337" grpId="0" animBg="1"/>
      <p:bldP spid="269343" grpId="0" animBg="1"/>
      <p:bldP spid="269344" grpId="0" animBg="1"/>
      <p:bldP spid="269349" grpId="0" animBg="1"/>
      <p:bldP spid="269350" grpId="0" animBg="1"/>
      <p:bldP spid="269351" grpId="0" animBg="1"/>
      <p:bldP spid="269353" grpId="0" animBg="1"/>
      <p:bldP spid="269354" grpId="0" animBg="1"/>
      <p:bldP spid="269355" grpId="0" animBg="1"/>
      <p:bldP spid="269357" grpId="0" animBg="1"/>
      <p:bldP spid="269360" grpId="0" animBg="1"/>
      <p:bldP spid="35" grpId="0" animBg="1"/>
      <p:bldP spid="36" grpId="0" animBg="1"/>
      <p:bldP spid="37" grpId="0" animBg="1"/>
      <p:bldP spid="2693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Oval 2"/>
          <p:cNvSpPr>
            <a:spLocks noChangeArrowheads="1"/>
          </p:cNvSpPr>
          <p:nvPr/>
        </p:nvSpPr>
        <p:spPr bwMode="auto">
          <a:xfrm>
            <a:off x="5105400" y="5410200"/>
            <a:ext cx="1143000" cy="7620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51" name="AutoShape 3"/>
          <p:cNvSpPr>
            <a:spLocks noChangeArrowheads="1"/>
          </p:cNvSpPr>
          <p:nvPr/>
        </p:nvSpPr>
        <p:spPr bwMode="auto">
          <a:xfrm flipV="1">
            <a:off x="838200" y="3124200"/>
            <a:ext cx="2895600" cy="1295400"/>
          </a:xfrm>
          <a:custGeom>
            <a:avLst/>
            <a:gdLst>
              <a:gd name="T0" fmla="*/ 315101625 w 21600"/>
              <a:gd name="T1" fmla="*/ 38844009 h 21600"/>
              <a:gd name="T2" fmla="*/ 194085630 w 21600"/>
              <a:gd name="T3" fmla="*/ 77688019 h 21600"/>
              <a:gd name="T4" fmla="*/ 73069669 w 21600"/>
              <a:gd name="T5" fmla="*/ 38844009 h 21600"/>
              <a:gd name="T6" fmla="*/ 19408563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866 w 21600"/>
              <a:gd name="T13" fmla="*/ 5866 h 21600"/>
              <a:gd name="T14" fmla="*/ 15734 w 21600"/>
              <a:gd name="T15" fmla="*/ 157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132" y="21600"/>
                </a:lnTo>
                <a:lnTo>
                  <a:pt x="1346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52" name="AutoShape 4"/>
          <p:cNvSpPr>
            <a:spLocks noChangeArrowheads="1"/>
          </p:cNvSpPr>
          <p:nvPr/>
        </p:nvSpPr>
        <p:spPr bwMode="auto">
          <a:xfrm flipH="1">
            <a:off x="4343400" y="3124200"/>
            <a:ext cx="2438400" cy="2057400"/>
          </a:xfrm>
          <a:prstGeom prst="rtTriangle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53" name="AutoShape 5"/>
          <p:cNvSpPr>
            <a:spLocks noChangeArrowheads="1"/>
          </p:cNvSpPr>
          <p:nvPr/>
        </p:nvSpPr>
        <p:spPr bwMode="auto">
          <a:xfrm flipH="1">
            <a:off x="4343400" y="3886200"/>
            <a:ext cx="1524000" cy="1295400"/>
          </a:xfrm>
          <a:prstGeom prst="rtTriangl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9254" name="Picture 6" descr="3_18"/>
          <p:cNvPicPr>
            <a:picLocks noChangeAspect="1" noChangeArrowheads="1"/>
          </p:cNvPicPr>
          <p:nvPr/>
        </p:nvPicPr>
        <p:blipFill>
          <a:blip r:embed="rId3" cstate="print"/>
          <a:srcRect l="8070" t="6544" r="46532" b="67281"/>
          <a:stretch>
            <a:fillRect/>
          </a:stretch>
        </p:blipFill>
        <p:spPr bwMode="auto">
          <a:xfrm>
            <a:off x="2057400" y="609600"/>
            <a:ext cx="6172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9255" name="AutoShape 7"/>
          <p:cNvSpPr>
            <a:spLocks noChangeArrowheads="1"/>
          </p:cNvSpPr>
          <p:nvPr/>
        </p:nvSpPr>
        <p:spPr bwMode="auto">
          <a:xfrm flipH="1">
            <a:off x="4343400" y="4343400"/>
            <a:ext cx="990600" cy="838200"/>
          </a:xfrm>
          <a:prstGeom prst="rtTriangle">
            <a:avLst/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60" name="Oval 12"/>
          <p:cNvSpPr>
            <a:spLocks noChangeArrowheads="1"/>
          </p:cNvSpPr>
          <p:nvPr/>
        </p:nvSpPr>
        <p:spPr bwMode="auto">
          <a:xfrm>
            <a:off x="6553200" y="5715000"/>
            <a:ext cx="1143000" cy="762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62" name="Line 14"/>
          <p:cNvSpPr>
            <a:spLocks noChangeShapeType="1"/>
          </p:cNvSpPr>
          <p:nvPr/>
        </p:nvSpPr>
        <p:spPr bwMode="auto">
          <a:xfrm flipH="1">
            <a:off x="6477000" y="1447800"/>
            <a:ext cx="533400" cy="3124200"/>
          </a:xfrm>
          <a:prstGeom prst="line">
            <a:avLst/>
          </a:prstGeom>
          <a:ln w="57150">
            <a:solidFill>
              <a:srgbClr val="0000FF"/>
            </a:solidFill>
            <a:prstDash val="solid"/>
            <a:round/>
            <a:headEnd type="oval" w="med" len="med"/>
            <a:tailEnd type="triangle" w="med" len="sm"/>
          </a:ln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09263" name="Line 15"/>
          <p:cNvSpPr>
            <a:spLocks noChangeShapeType="1"/>
          </p:cNvSpPr>
          <p:nvPr/>
        </p:nvSpPr>
        <p:spPr bwMode="auto">
          <a:xfrm flipH="1">
            <a:off x="5562600" y="46482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264" name="Line 16"/>
          <p:cNvSpPr>
            <a:spLocks noChangeShapeType="1"/>
          </p:cNvSpPr>
          <p:nvPr/>
        </p:nvSpPr>
        <p:spPr bwMode="auto">
          <a:xfrm flipH="1">
            <a:off x="5638800" y="4800600"/>
            <a:ext cx="0" cy="10668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265" name="Line 17"/>
          <p:cNvSpPr>
            <a:spLocks noChangeShapeType="1"/>
          </p:cNvSpPr>
          <p:nvPr/>
        </p:nvSpPr>
        <p:spPr bwMode="auto">
          <a:xfrm flipH="1" flipV="1">
            <a:off x="4724400" y="5029200"/>
            <a:ext cx="838200" cy="9144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266" name="Line 18"/>
          <p:cNvSpPr>
            <a:spLocks noChangeShapeType="1"/>
          </p:cNvSpPr>
          <p:nvPr/>
        </p:nvSpPr>
        <p:spPr bwMode="auto">
          <a:xfrm flipH="1" flipV="1">
            <a:off x="2438400" y="3886200"/>
            <a:ext cx="2209800" cy="1143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267" name="Line 19"/>
          <p:cNvSpPr>
            <a:spLocks noChangeShapeType="1"/>
          </p:cNvSpPr>
          <p:nvPr/>
        </p:nvSpPr>
        <p:spPr bwMode="auto">
          <a:xfrm flipV="1">
            <a:off x="2362200" y="838200"/>
            <a:ext cx="3505200" cy="2971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268" name="Rectangle 20"/>
          <p:cNvSpPr>
            <a:spLocks noChangeArrowheads="1"/>
          </p:cNvSpPr>
          <p:nvPr/>
        </p:nvSpPr>
        <p:spPr bwMode="auto">
          <a:xfrm>
            <a:off x="6019800" y="3962400"/>
            <a:ext cx="3048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St</a:t>
            </a:r>
          </a:p>
        </p:txBody>
      </p:sp>
      <p:sp>
        <p:nvSpPr>
          <p:cNvPr id="309269" name="Rectangle 21"/>
          <p:cNvSpPr>
            <a:spLocks noChangeArrowheads="1"/>
          </p:cNvSpPr>
          <p:nvPr/>
        </p:nvSpPr>
        <p:spPr bwMode="auto">
          <a:xfrm>
            <a:off x="5181600" y="38100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GPe</a:t>
            </a:r>
          </a:p>
        </p:txBody>
      </p:sp>
      <p:sp>
        <p:nvSpPr>
          <p:cNvPr id="309270" name="Rectangle 22"/>
          <p:cNvSpPr>
            <a:spLocks noChangeArrowheads="1"/>
          </p:cNvSpPr>
          <p:nvPr/>
        </p:nvSpPr>
        <p:spPr bwMode="auto">
          <a:xfrm>
            <a:off x="4572000" y="41910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GPi</a:t>
            </a:r>
          </a:p>
        </p:txBody>
      </p:sp>
      <p:sp>
        <p:nvSpPr>
          <p:cNvPr id="309271" name="Rectangle 23"/>
          <p:cNvSpPr>
            <a:spLocks noChangeArrowheads="1"/>
          </p:cNvSpPr>
          <p:nvPr/>
        </p:nvSpPr>
        <p:spPr bwMode="auto">
          <a:xfrm>
            <a:off x="1447800" y="4495800"/>
            <a:ext cx="1676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Thalamus</a:t>
            </a:r>
          </a:p>
        </p:txBody>
      </p:sp>
      <p:sp>
        <p:nvSpPr>
          <p:cNvPr id="309272" name="Rectangle 24"/>
          <p:cNvSpPr>
            <a:spLocks noChangeArrowheads="1"/>
          </p:cNvSpPr>
          <p:nvPr/>
        </p:nvSpPr>
        <p:spPr bwMode="auto">
          <a:xfrm>
            <a:off x="6858000" y="62484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SNPC</a:t>
            </a:r>
          </a:p>
        </p:txBody>
      </p:sp>
      <p:sp>
        <p:nvSpPr>
          <p:cNvPr id="309273" name="Rectangle 25"/>
          <p:cNvSpPr>
            <a:spLocks noChangeArrowheads="1"/>
          </p:cNvSpPr>
          <p:nvPr/>
        </p:nvSpPr>
        <p:spPr bwMode="auto">
          <a:xfrm>
            <a:off x="5334000" y="60960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SThN</a:t>
            </a:r>
          </a:p>
        </p:txBody>
      </p:sp>
      <p:sp>
        <p:nvSpPr>
          <p:cNvPr id="309274" name="Line 26"/>
          <p:cNvSpPr>
            <a:spLocks noChangeShapeType="1"/>
          </p:cNvSpPr>
          <p:nvPr/>
        </p:nvSpPr>
        <p:spPr bwMode="auto">
          <a:xfrm flipH="1" flipV="1">
            <a:off x="6477000" y="4800600"/>
            <a:ext cx="533400" cy="13716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280" name="Oval 32"/>
          <p:cNvSpPr>
            <a:spLocks noChangeArrowheads="1"/>
          </p:cNvSpPr>
          <p:nvPr/>
        </p:nvSpPr>
        <p:spPr bwMode="auto">
          <a:xfrm>
            <a:off x="4876800" y="5257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4839" name="Freeform 36"/>
          <p:cNvSpPr>
            <a:spLocks/>
          </p:cNvSpPr>
          <p:nvPr/>
        </p:nvSpPr>
        <p:spPr bwMode="auto">
          <a:xfrm>
            <a:off x="228600" y="76200"/>
            <a:ext cx="3810000" cy="1447800"/>
          </a:xfrm>
          <a:custGeom>
            <a:avLst/>
            <a:gdLst>
              <a:gd name="T0" fmla="*/ 78685 w 5520"/>
              <a:gd name="T1" fmla="*/ 300038 h 768"/>
              <a:gd name="T2" fmla="*/ 1346614 w 5520"/>
              <a:gd name="T3" fmla="*/ 158750 h 768"/>
              <a:gd name="T4" fmla="*/ 3571875 w 5520"/>
              <a:gd name="T5" fmla="*/ 214313 h 768"/>
              <a:gd name="T6" fmla="*/ 3810000 w 5520"/>
              <a:gd name="T7" fmla="*/ 354012 h 768"/>
              <a:gd name="T8" fmla="*/ 3795505 w 5520"/>
              <a:gd name="T9" fmla="*/ 941388 h 768"/>
              <a:gd name="T10" fmla="*/ 3690592 w 5520"/>
              <a:gd name="T11" fmla="*/ 1081088 h 768"/>
              <a:gd name="T12" fmla="*/ 3146701 w 5520"/>
              <a:gd name="T13" fmla="*/ 1176338 h 768"/>
              <a:gd name="T14" fmla="*/ 2884419 w 5520"/>
              <a:gd name="T15" fmla="*/ 1219200 h 768"/>
              <a:gd name="T16" fmla="*/ 899353 w 5520"/>
              <a:gd name="T17" fmla="*/ 1192213 h 768"/>
              <a:gd name="T18" fmla="*/ 655706 w 5520"/>
              <a:gd name="T19" fmla="*/ 1193800 h 768"/>
              <a:gd name="T20" fmla="*/ 197402 w 5520"/>
              <a:gd name="T21" fmla="*/ 1081088 h 768"/>
              <a:gd name="T22" fmla="*/ 107674 w 5520"/>
              <a:gd name="T23" fmla="*/ 1023938 h 768"/>
              <a:gd name="T24" fmla="*/ 63500 w 5520"/>
              <a:gd name="T25" fmla="*/ 995363 h 768"/>
              <a:gd name="T26" fmla="*/ 3451 w 5520"/>
              <a:gd name="T27" fmla="*/ 631825 h 768"/>
              <a:gd name="T28" fmla="*/ 19326 w 5520"/>
              <a:gd name="T29" fmla="*/ 409575 h 768"/>
              <a:gd name="T30" fmla="*/ 118027 w 5520"/>
              <a:gd name="T31" fmla="*/ 390525 h 768"/>
              <a:gd name="T32" fmla="*/ 78685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0" name="Rectangle 37"/>
          <p:cNvSpPr>
            <a:spLocks noChangeArrowheads="1"/>
          </p:cNvSpPr>
          <p:nvPr/>
        </p:nvSpPr>
        <p:spPr bwMode="auto">
          <a:xfrm>
            <a:off x="304800" y="457200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Indirect Basal </a:t>
            </a:r>
            <a:r>
              <a:rPr lang="en-US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Ganglial</a:t>
            </a:r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Pathway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Stimulation leads to </a:t>
            </a:r>
            <a:r>
              <a:rPr lang="en-US" sz="1400" b="1" dirty="0" smtClean="0">
                <a:solidFill>
                  <a:schemeClr val="tx2"/>
                </a:solidFill>
                <a:latin typeface="Arial" charset="0"/>
                <a:cs typeface="Arial" charset="0"/>
                <a:sym typeface="Wingdings"/>
              </a:rPr>
              <a:t> Motor Activity</a:t>
            </a:r>
            <a:endParaRPr lang="en-US" sz="1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/>
            <a:endParaRPr lang="en-US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4841" name="Line 38"/>
          <p:cNvSpPr>
            <a:spLocks noChangeShapeType="1"/>
          </p:cNvSpPr>
          <p:nvPr/>
        </p:nvSpPr>
        <p:spPr bwMode="auto">
          <a:xfrm>
            <a:off x="152400" y="1676400"/>
            <a:ext cx="40386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09287" name="Rectangle 39"/>
          <p:cNvSpPr>
            <a:spLocks noChangeArrowheads="1"/>
          </p:cNvSpPr>
          <p:nvPr/>
        </p:nvSpPr>
        <p:spPr bwMode="auto">
          <a:xfrm>
            <a:off x="5410200" y="304800"/>
            <a:ext cx="2667000" cy="3810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b="1">
                <a:latin typeface="Arial" charset="0"/>
                <a:cs typeface="Arial" charset="0"/>
              </a:rPr>
              <a:t>↓</a:t>
            </a:r>
            <a:r>
              <a:rPr lang="en-US" sz="1800" b="1">
                <a:latin typeface="Arial" charset="0"/>
                <a:cs typeface="Arial" charset="0"/>
              </a:rPr>
              <a:t> MOTOR ACTIVITY</a:t>
            </a:r>
          </a:p>
        </p:txBody>
      </p:sp>
      <p:sp>
        <p:nvSpPr>
          <p:cNvPr id="309288" name="Oval 40"/>
          <p:cNvSpPr>
            <a:spLocks noChangeArrowheads="1"/>
          </p:cNvSpPr>
          <p:nvPr/>
        </p:nvSpPr>
        <p:spPr bwMode="auto">
          <a:xfrm>
            <a:off x="6553200" y="5029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09289" name="Oval 41"/>
          <p:cNvSpPr>
            <a:spLocks noChangeArrowheads="1"/>
          </p:cNvSpPr>
          <p:nvPr/>
        </p:nvSpPr>
        <p:spPr bwMode="auto">
          <a:xfrm>
            <a:off x="5638800" y="5486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09291" name="Oval 43"/>
          <p:cNvSpPr>
            <a:spLocks noChangeArrowheads="1"/>
          </p:cNvSpPr>
          <p:nvPr/>
        </p:nvSpPr>
        <p:spPr bwMode="auto">
          <a:xfrm>
            <a:off x="2286000" y="3962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09292" name="Oval 44"/>
          <p:cNvSpPr>
            <a:spLocks noChangeArrowheads="1"/>
          </p:cNvSpPr>
          <p:nvPr/>
        </p:nvSpPr>
        <p:spPr bwMode="auto">
          <a:xfrm>
            <a:off x="4191000" y="2362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09293" name="Rectangle 45"/>
          <p:cNvSpPr>
            <a:spLocks noChangeArrowheads="1"/>
          </p:cNvSpPr>
          <p:nvPr/>
        </p:nvSpPr>
        <p:spPr bwMode="auto">
          <a:xfrm>
            <a:off x="6705600" y="32004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09294" name="Oval 46"/>
          <p:cNvSpPr>
            <a:spLocks noChangeArrowheads="1"/>
          </p:cNvSpPr>
          <p:nvPr/>
        </p:nvSpPr>
        <p:spPr bwMode="auto">
          <a:xfrm>
            <a:off x="6400800" y="3200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09295" name="Rectangle 47"/>
          <p:cNvSpPr>
            <a:spLocks noChangeArrowheads="1"/>
          </p:cNvSpPr>
          <p:nvPr/>
        </p:nvSpPr>
        <p:spPr bwMode="auto">
          <a:xfrm>
            <a:off x="6019800" y="51816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DA2 -</a:t>
            </a:r>
          </a:p>
        </p:txBody>
      </p:sp>
      <p:sp>
        <p:nvSpPr>
          <p:cNvPr id="309296" name="Rectangle 48"/>
          <p:cNvSpPr>
            <a:spLocks noChangeArrowheads="1"/>
          </p:cNvSpPr>
          <p:nvPr/>
        </p:nvSpPr>
        <p:spPr bwMode="auto">
          <a:xfrm>
            <a:off x="5638800" y="4267200"/>
            <a:ext cx="685800" cy="3048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00FFFF"/>
                </a:solidFill>
                <a:latin typeface="Arial" charset="0"/>
                <a:cs typeface="Arial" charset="0"/>
              </a:rPr>
              <a:t>↑ </a:t>
            </a:r>
            <a:r>
              <a:rPr lang="en-US" sz="1400" b="1">
                <a:solidFill>
                  <a:srgbClr val="00FFFF"/>
                </a:solidFill>
                <a:latin typeface="Arial" charset="0"/>
                <a:cs typeface="Arial" charset="0"/>
              </a:rPr>
              <a:t>GABA</a:t>
            </a:r>
            <a:endParaRPr lang="en-US" sz="1600" b="1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  <p:sp>
        <p:nvSpPr>
          <p:cNvPr id="309298" name="Rectangle 50"/>
          <p:cNvSpPr>
            <a:spLocks noChangeArrowheads="1"/>
          </p:cNvSpPr>
          <p:nvPr/>
        </p:nvSpPr>
        <p:spPr bwMode="auto">
          <a:xfrm>
            <a:off x="1524000" y="3962400"/>
            <a:ext cx="7620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↑GABA</a:t>
            </a:r>
          </a:p>
        </p:txBody>
      </p:sp>
      <p:sp>
        <p:nvSpPr>
          <p:cNvPr id="309299" name="Rectangle 51"/>
          <p:cNvSpPr>
            <a:spLocks noChangeArrowheads="1"/>
          </p:cNvSpPr>
          <p:nvPr/>
        </p:nvSpPr>
        <p:spPr bwMode="auto">
          <a:xfrm>
            <a:off x="5867400" y="5486400"/>
            <a:ext cx="762000" cy="3048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66FFFF"/>
                </a:solidFill>
              </a:rPr>
              <a:t>↓</a:t>
            </a:r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GABA</a:t>
            </a:r>
          </a:p>
        </p:txBody>
      </p:sp>
      <p:sp>
        <p:nvSpPr>
          <p:cNvPr id="309302" name="Rectangle 54"/>
          <p:cNvSpPr>
            <a:spLocks noChangeArrowheads="1"/>
          </p:cNvSpPr>
          <p:nvPr/>
        </p:nvSpPr>
        <p:spPr bwMode="auto">
          <a:xfrm>
            <a:off x="3657600" y="23622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4854" name="AutoShape 55"/>
          <p:cNvSpPr>
            <a:spLocks noChangeArrowheads="1"/>
          </p:cNvSpPr>
          <p:nvPr/>
        </p:nvSpPr>
        <p:spPr bwMode="auto">
          <a:xfrm>
            <a:off x="457200" y="5257800"/>
            <a:ext cx="3657600" cy="1066800"/>
          </a:xfrm>
          <a:prstGeom prst="bevel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Subthalamic Neurons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are disinhibited</a:t>
            </a:r>
            <a:endParaRPr lang="en-GB" b="1">
              <a:latin typeface="Arial" charset="0"/>
              <a:cs typeface="Arial" charset="0"/>
            </a:endParaRP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H="1" flipV="1">
            <a:off x="6705600" y="4724400"/>
            <a:ext cx="533400" cy="1295400"/>
          </a:xfrm>
          <a:prstGeom prst="line">
            <a:avLst/>
          </a:prstGeom>
          <a:noFill/>
          <a:ln w="53975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42" name="Oval 31"/>
          <p:cNvSpPr>
            <a:spLocks noChangeArrowheads="1"/>
          </p:cNvSpPr>
          <p:nvPr/>
        </p:nvSpPr>
        <p:spPr bwMode="auto">
          <a:xfrm>
            <a:off x="6858000" y="5181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7086600" y="51816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DA1+</a:t>
            </a:r>
          </a:p>
        </p:txBody>
      </p:sp>
      <p:sp>
        <p:nvSpPr>
          <p:cNvPr id="309297" name="Rectangle 49"/>
          <p:cNvSpPr>
            <a:spLocks noChangeArrowheads="1"/>
          </p:cNvSpPr>
          <p:nvPr/>
        </p:nvSpPr>
        <p:spPr bwMode="auto">
          <a:xfrm>
            <a:off x="4343400" y="52578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09290" name="Oval 42"/>
          <p:cNvSpPr>
            <a:spLocks noChangeArrowheads="1"/>
          </p:cNvSpPr>
          <p:nvPr/>
        </p:nvSpPr>
        <p:spPr bwMode="auto">
          <a:xfrm>
            <a:off x="5410200" y="4343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0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0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0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0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30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30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30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30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30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30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30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30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30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30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30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30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30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0" fill="hold"/>
                                        <p:tgtEl>
                                          <p:spTgt spid="309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0" fill="hold"/>
                                        <p:tgtEl>
                                          <p:spTgt spid="309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30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 animBg="1"/>
      <p:bldP spid="309251" grpId="0" animBg="1"/>
      <p:bldP spid="309252" grpId="0" animBg="1"/>
      <p:bldP spid="309253" grpId="0" animBg="1"/>
      <p:bldP spid="309255" grpId="0" animBg="1"/>
      <p:bldP spid="309260" grpId="0" animBg="1"/>
      <p:bldP spid="309263" grpId="0" animBg="1"/>
      <p:bldP spid="309264" grpId="0" animBg="1"/>
      <p:bldP spid="309265" grpId="0" animBg="1"/>
      <p:bldP spid="309266" grpId="0" animBg="1"/>
      <p:bldP spid="309267" grpId="0" animBg="1"/>
      <p:bldP spid="309268" grpId="0" animBg="1"/>
      <p:bldP spid="309269" grpId="0" animBg="1"/>
      <p:bldP spid="309270" grpId="0" animBg="1"/>
      <p:bldP spid="309271" grpId="0" animBg="1"/>
      <p:bldP spid="309272" grpId="0" animBg="1"/>
      <p:bldP spid="309273" grpId="0" animBg="1"/>
      <p:bldP spid="309274" grpId="0" animBg="1"/>
      <p:bldP spid="309280" grpId="0" animBg="1"/>
      <p:bldP spid="309287" grpId="0" animBg="1"/>
      <p:bldP spid="309288" grpId="0" animBg="1"/>
      <p:bldP spid="309289" grpId="0" animBg="1"/>
      <p:bldP spid="309291" grpId="0" animBg="1"/>
      <p:bldP spid="309292" grpId="0" animBg="1"/>
      <p:bldP spid="309293" grpId="0" animBg="1"/>
      <p:bldP spid="309294" grpId="0" animBg="1"/>
      <p:bldP spid="309295" grpId="0" animBg="1"/>
      <p:bldP spid="309296" grpId="0" animBg="1"/>
      <p:bldP spid="309298" grpId="0" animBg="1"/>
      <p:bldP spid="309299" grpId="0" animBg="1"/>
      <p:bldP spid="309302" grpId="0" animBg="1"/>
      <p:bldP spid="41" grpId="0" animBg="1"/>
      <p:bldP spid="42" grpId="0" animBg="1"/>
      <p:bldP spid="43" grpId="0" animBg="1"/>
      <p:bldP spid="309297" grpId="0" animBg="1"/>
      <p:bldP spid="3092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cr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zqrf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D6"/>
              </a:clrFrom>
              <a:clrTo>
                <a:srgbClr val="F7F7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943600"/>
            <a:ext cx="8382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zqrf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D6"/>
              </a:clrFrom>
              <a:clrTo>
                <a:srgbClr val="F7F7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943600"/>
            <a:ext cx="8382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2971800" y="3048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Rockwell" pitchFamily="18" charset="0"/>
                <a:cs typeface="Arial" charset="0"/>
              </a:rPr>
              <a:t>OBJECTIVES</a:t>
            </a:r>
          </a:p>
        </p:txBody>
      </p:sp>
      <p:pic>
        <p:nvPicPr>
          <p:cNvPr id="18438" name="Picture 7" descr="zqrf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D6"/>
              </a:clrFrom>
              <a:clrTo>
                <a:srgbClr val="F7F7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69888"/>
            <a:ext cx="8382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zqrf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D6"/>
              </a:clrFrom>
              <a:clrTo>
                <a:srgbClr val="F7F7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369888"/>
            <a:ext cx="8382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Content Placeholder 2"/>
          <p:cNvSpPr txBox="1">
            <a:spLocks/>
          </p:cNvSpPr>
          <p:nvPr/>
        </p:nvSpPr>
        <p:spPr bwMode="auto">
          <a:xfrm>
            <a:off x="304800" y="2438400"/>
            <a:ext cx="868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>
              <a:buFont typeface="Arial" pitchFamily="34" charset="0"/>
              <a:buChar char="•"/>
            </a:pPr>
            <a:r>
              <a:rPr lang="en-US" sz="2800" b="1" i="1" dirty="0" smtClean="0"/>
              <a:t> </a:t>
            </a:r>
            <a:r>
              <a:rPr lang="en-US" sz="2800" b="1" i="1" dirty="0" err="1" smtClean="0"/>
              <a:t>Enumarate</a:t>
            </a:r>
            <a:r>
              <a:rPr lang="en-US" sz="2800" b="1" i="1" dirty="0" smtClean="0"/>
              <a:t> </a:t>
            </a:r>
            <a:r>
              <a:rPr lang="en-US" sz="2800" b="1" i="1" dirty="0"/>
              <a:t>different nuclei of basal ganglia</a:t>
            </a:r>
          </a:p>
          <a:p>
            <a:pPr marL="342900">
              <a:buFontTx/>
              <a:buChar char="•"/>
            </a:pPr>
            <a:r>
              <a:rPr lang="en-US" sz="2800" b="1" i="1" dirty="0"/>
              <a:t> Know different </a:t>
            </a:r>
            <a:r>
              <a:rPr lang="en-US" sz="2800" b="1" i="1" dirty="0" smtClean="0"/>
              <a:t>pathways (loops) and neurotransmitters involved  </a:t>
            </a:r>
            <a:r>
              <a:rPr lang="en-US" sz="2800" b="1" i="1" dirty="0"/>
              <a:t>in basal ganglia functions</a:t>
            </a:r>
          </a:p>
          <a:p>
            <a:pPr marL="342900">
              <a:buFontTx/>
              <a:buChar char="•"/>
            </a:pPr>
            <a:r>
              <a:rPr lang="en-US" sz="2800" b="1" i="1" dirty="0"/>
              <a:t> </a:t>
            </a:r>
            <a:r>
              <a:rPr lang="en-US" sz="2800" b="1" i="1" dirty="0" smtClean="0"/>
              <a:t>Explain functions of Caudate &amp; </a:t>
            </a:r>
            <a:r>
              <a:rPr lang="en-US" sz="2800" b="1" i="1" dirty="0" err="1" smtClean="0"/>
              <a:t>Putamen</a:t>
            </a:r>
            <a:r>
              <a:rPr lang="en-US" sz="2800" b="1" i="1" dirty="0" smtClean="0"/>
              <a:t> circuits of </a:t>
            </a:r>
            <a:r>
              <a:rPr lang="en-US" sz="2800" b="1" i="1" dirty="0"/>
              <a:t>basal </a:t>
            </a:r>
            <a:r>
              <a:rPr lang="en-US" sz="2800" b="1" i="1" dirty="0" smtClean="0"/>
              <a:t>ganglia</a:t>
            </a:r>
          </a:p>
          <a:p>
            <a:pPr marL="342900">
              <a:buFontTx/>
              <a:buChar char="•"/>
            </a:pPr>
            <a:r>
              <a:rPr lang="en-US" sz="2800" b="1" i="1" dirty="0" smtClean="0"/>
              <a:t> Integration of direct and Indirect Pathways</a:t>
            </a:r>
            <a:endParaRPr lang="en-US" sz="2800" b="1" i="1" dirty="0"/>
          </a:p>
          <a:p>
            <a:pPr marL="342900">
              <a:buFontTx/>
              <a:buChar char="•"/>
            </a:pPr>
            <a:r>
              <a:rPr lang="en-US" sz="2800" b="1" i="1" dirty="0"/>
              <a:t> Diagnose basal ganglia disorders</a:t>
            </a:r>
          </a:p>
          <a:p>
            <a:pPr marL="342900">
              <a:buFontTx/>
              <a:buChar char="•"/>
            </a:pPr>
            <a:endParaRPr lang="en-US" b="1" i="1" dirty="0"/>
          </a:p>
        </p:txBody>
      </p:sp>
      <p:sp>
        <p:nvSpPr>
          <p:cNvPr id="9" name="Rectangle 8"/>
          <p:cNvSpPr/>
          <p:nvPr/>
        </p:nvSpPr>
        <p:spPr>
          <a:xfrm>
            <a:off x="1143000" y="1371600"/>
            <a:ext cx="701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4000" b="1" kern="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cs typeface="Arial" charset="0"/>
              </a:rPr>
              <a:t>At the end of this  lecture  the students should be able to:-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4724400" y="5486400"/>
            <a:ext cx="1143000" cy="7620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 flipV="1">
            <a:off x="457200" y="3200400"/>
            <a:ext cx="2895600" cy="1295400"/>
          </a:xfrm>
          <a:custGeom>
            <a:avLst/>
            <a:gdLst>
              <a:gd name="T0" fmla="*/ 315101625 w 21600"/>
              <a:gd name="T1" fmla="*/ 38844009 h 21600"/>
              <a:gd name="T2" fmla="*/ 194085630 w 21600"/>
              <a:gd name="T3" fmla="*/ 77688019 h 21600"/>
              <a:gd name="T4" fmla="*/ 73069669 w 21600"/>
              <a:gd name="T5" fmla="*/ 38844009 h 21600"/>
              <a:gd name="T6" fmla="*/ 19408563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866 w 21600"/>
              <a:gd name="T13" fmla="*/ 5866 h 21600"/>
              <a:gd name="T14" fmla="*/ 15734 w 21600"/>
              <a:gd name="T15" fmla="*/ 157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132" y="21600"/>
                </a:lnTo>
                <a:lnTo>
                  <a:pt x="1346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 flipH="1">
            <a:off x="3962400" y="3200400"/>
            <a:ext cx="2438400" cy="2057400"/>
          </a:xfrm>
          <a:prstGeom prst="rtTriangle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 flipH="1">
            <a:off x="3962400" y="3962400"/>
            <a:ext cx="1524000" cy="1295400"/>
          </a:xfrm>
          <a:prstGeom prst="rtTriangl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3_18"/>
          <p:cNvPicPr>
            <a:picLocks noChangeAspect="1" noChangeArrowheads="1"/>
          </p:cNvPicPr>
          <p:nvPr/>
        </p:nvPicPr>
        <p:blipFill>
          <a:blip r:embed="rId3" cstate="print"/>
          <a:srcRect l="8070" t="6544" r="46532" b="67281"/>
          <a:stretch>
            <a:fillRect/>
          </a:stretch>
        </p:blipFill>
        <p:spPr bwMode="auto">
          <a:xfrm>
            <a:off x="1676400" y="609600"/>
            <a:ext cx="6172200" cy="1828800"/>
          </a:xfrm>
          <a:prstGeom prst="rect">
            <a:avLst/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7" name="AutoShape 7"/>
          <p:cNvSpPr>
            <a:spLocks noChangeArrowheads="1"/>
          </p:cNvSpPr>
          <p:nvPr/>
        </p:nvSpPr>
        <p:spPr bwMode="auto">
          <a:xfrm flipH="1">
            <a:off x="3962400" y="4419600"/>
            <a:ext cx="990600" cy="838200"/>
          </a:xfrm>
          <a:prstGeom prst="rtTriangle">
            <a:avLst/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5867400" y="1371600"/>
            <a:ext cx="457200" cy="2590800"/>
          </a:xfrm>
          <a:prstGeom prst="line">
            <a:avLst/>
          </a:prstGeom>
          <a:noFill/>
          <a:ln w="53975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4572000" y="4038600"/>
            <a:ext cx="1219200" cy="990600"/>
          </a:xfrm>
          <a:prstGeom prst="line">
            <a:avLst/>
          </a:prstGeom>
          <a:noFill/>
          <a:ln w="53975">
            <a:solidFill>
              <a:srgbClr val="FF33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 flipV="1">
            <a:off x="2743200" y="3962400"/>
            <a:ext cx="1752600" cy="990600"/>
          </a:xfrm>
          <a:prstGeom prst="line">
            <a:avLst/>
          </a:prstGeom>
          <a:noFill/>
          <a:ln w="53975">
            <a:solidFill>
              <a:srgbClr val="FF33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V="1">
            <a:off x="2667000" y="1066800"/>
            <a:ext cx="3200400" cy="2743200"/>
          </a:xfrm>
          <a:prstGeom prst="line">
            <a:avLst/>
          </a:prstGeom>
          <a:noFill/>
          <a:ln w="53975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6172200" y="5791200"/>
            <a:ext cx="1143000" cy="762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 flipV="1">
            <a:off x="5943600" y="3962400"/>
            <a:ext cx="914400" cy="2133600"/>
          </a:xfrm>
          <a:prstGeom prst="line">
            <a:avLst/>
          </a:prstGeom>
          <a:noFill/>
          <a:ln w="53975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6096000" y="1371600"/>
            <a:ext cx="609600" cy="3505200"/>
          </a:xfrm>
          <a:prstGeom prst="line">
            <a:avLst/>
          </a:prstGeom>
          <a:noFill/>
          <a:ln w="44450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H="1">
            <a:off x="5181600" y="49530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>
            <a:off x="5257800" y="5105400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11313" name="Line 17"/>
          <p:cNvSpPr>
            <a:spLocks noChangeShapeType="1"/>
          </p:cNvSpPr>
          <p:nvPr/>
        </p:nvSpPr>
        <p:spPr bwMode="auto">
          <a:xfrm flipH="1" flipV="1">
            <a:off x="4343400" y="5105400"/>
            <a:ext cx="838200" cy="914400"/>
          </a:xfrm>
          <a:prstGeom prst="line">
            <a:avLst/>
          </a:prstGeom>
          <a:ln w="57150">
            <a:solidFill>
              <a:srgbClr val="3333FF"/>
            </a:solidFill>
            <a:prstDash val="solid"/>
            <a:round/>
            <a:headEnd type="oval" w="med" len="med"/>
            <a:tailEnd type="triangle" w="med" len="sm"/>
          </a:ln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 flipV="1">
            <a:off x="2057400" y="3962400"/>
            <a:ext cx="2209800" cy="1143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V="1">
            <a:off x="1981200" y="914400"/>
            <a:ext cx="3505200" cy="29718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5638800" y="4191000"/>
            <a:ext cx="3048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St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4800600" y="38862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GPe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4191000" y="42672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GPi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1066800" y="4572000"/>
            <a:ext cx="1676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Thalamus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6477000" y="63246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SNPC</a:t>
            </a: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953000" y="61722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SThN</a:t>
            </a:r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H="1" flipV="1">
            <a:off x="6096000" y="5029200"/>
            <a:ext cx="457200" cy="1143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7" name="Freeform 34"/>
          <p:cNvSpPr>
            <a:spLocks/>
          </p:cNvSpPr>
          <p:nvPr/>
        </p:nvSpPr>
        <p:spPr bwMode="auto">
          <a:xfrm>
            <a:off x="609600" y="152400"/>
            <a:ext cx="4038600" cy="1219200"/>
          </a:xfrm>
          <a:custGeom>
            <a:avLst/>
            <a:gdLst>
              <a:gd name="T0" fmla="*/ 83406 w 5520"/>
              <a:gd name="T1" fmla="*/ 300038 h 768"/>
              <a:gd name="T2" fmla="*/ 1427411 w 5520"/>
              <a:gd name="T3" fmla="*/ 158750 h 768"/>
              <a:gd name="T4" fmla="*/ 3786188 w 5520"/>
              <a:gd name="T5" fmla="*/ 214313 h 768"/>
              <a:gd name="T6" fmla="*/ 4038600 w 5520"/>
              <a:gd name="T7" fmla="*/ 354012 h 768"/>
              <a:gd name="T8" fmla="*/ 4023236 w 5520"/>
              <a:gd name="T9" fmla="*/ 941388 h 768"/>
              <a:gd name="T10" fmla="*/ 3912028 w 5520"/>
              <a:gd name="T11" fmla="*/ 1081088 h 768"/>
              <a:gd name="T12" fmla="*/ 3335503 w 5520"/>
              <a:gd name="T13" fmla="*/ 1176338 h 768"/>
              <a:gd name="T14" fmla="*/ 3057484 w 5520"/>
              <a:gd name="T15" fmla="*/ 1219200 h 768"/>
              <a:gd name="T16" fmla="*/ 953314 w 5520"/>
              <a:gd name="T17" fmla="*/ 1192213 h 768"/>
              <a:gd name="T18" fmla="*/ 695049 w 5520"/>
              <a:gd name="T19" fmla="*/ 1193800 h 768"/>
              <a:gd name="T20" fmla="*/ 209246 w 5520"/>
              <a:gd name="T21" fmla="*/ 1081088 h 768"/>
              <a:gd name="T22" fmla="*/ 114134 w 5520"/>
              <a:gd name="T23" fmla="*/ 1023938 h 768"/>
              <a:gd name="T24" fmla="*/ 67310 w 5520"/>
              <a:gd name="T25" fmla="*/ 995363 h 768"/>
              <a:gd name="T26" fmla="*/ 3658 w 5520"/>
              <a:gd name="T27" fmla="*/ 631825 h 768"/>
              <a:gd name="T28" fmla="*/ 20486 w 5520"/>
              <a:gd name="T29" fmla="*/ 409575 h 768"/>
              <a:gd name="T30" fmla="*/ 125109 w 5520"/>
              <a:gd name="T31" fmla="*/ 390525 h 768"/>
              <a:gd name="T32" fmla="*/ 83406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8" name="Rectangle 35"/>
          <p:cNvSpPr>
            <a:spLocks noChangeArrowheads="1"/>
          </p:cNvSpPr>
          <p:nvPr/>
        </p:nvSpPr>
        <p:spPr bwMode="auto">
          <a:xfrm>
            <a:off x="609600" y="304800"/>
            <a:ext cx="403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  <a:cs typeface="Arial" charset="0"/>
              </a:rPr>
              <a:t>Both Direct &amp; Indirect Basal Ganglial Pathway</a:t>
            </a:r>
          </a:p>
        </p:txBody>
      </p:sp>
      <p:sp>
        <p:nvSpPr>
          <p:cNvPr id="35869" name="Line 36"/>
          <p:cNvSpPr>
            <a:spLocks noChangeShapeType="1"/>
          </p:cNvSpPr>
          <p:nvPr/>
        </p:nvSpPr>
        <p:spPr bwMode="auto">
          <a:xfrm>
            <a:off x="533400" y="1524000"/>
            <a:ext cx="40386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5870" name="Rectangle 37"/>
          <p:cNvSpPr>
            <a:spLocks noChangeArrowheads="1"/>
          </p:cNvSpPr>
          <p:nvPr/>
        </p:nvSpPr>
        <p:spPr bwMode="auto">
          <a:xfrm>
            <a:off x="6400800" y="838200"/>
            <a:ext cx="2438400" cy="3810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b="1">
                <a:latin typeface="Arial" charset="0"/>
                <a:cs typeface="Arial" charset="0"/>
              </a:rPr>
              <a:t>↑ </a:t>
            </a:r>
            <a:r>
              <a:rPr lang="en-US" sz="1800" b="1">
                <a:latin typeface="Arial" charset="0"/>
                <a:cs typeface="Arial" charset="0"/>
              </a:rPr>
              <a:t>MOTOR ACTIVITY</a:t>
            </a:r>
          </a:p>
        </p:txBody>
      </p:sp>
      <p:sp>
        <p:nvSpPr>
          <p:cNvPr id="35871" name="Rectangle 38"/>
          <p:cNvSpPr>
            <a:spLocks noChangeArrowheads="1"/>
          </p:cNvSpPr>
          <p:nvPr/>
        </p:nvSpPr>
        <p:spPr bwMode="auto">
          <a:xfrm>
            <a:off x="4953000" y="381000"/>
            <a:ext cx="2590800" cy="3810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b="1">
                <a:latin typeface="Arial" charset="0"/>
                <a:cs typeface="Arial" charset="0"/>
              </a:rPr>
              <a:t>↓</a:t>
            </a:r>
            <a:r>
              <a:rPr lang="en-US" sz="1800" b="1">
                <a:latin typeface="Arial" charset="0"/>
                <a:cs typeface="Arial" charset="0"/>
              </a:rPr>
              <a:t> MOTOR ACTIVITY</a:t>
            </a:r>
          </a:p>
        </p:txBody>
      </p:sp>
      <p:sp>
        <p:nvSpPr>
          <p:cNvPr id="35872" name="Oval 39"/>
          <p:cNvSpPr>
            <a:spLocks noChangeArrowheads="1"/>
          </p:cNvSpPr>
          <p:nvPr/>
        </p:nvSpPr>
        <p:spPr bwMode="auto">
          <a:xfrm>
            <a:off x="4114800" y="5181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5873" name="Oval 40"/>
          <p:cNvSpPr>
            <a:spLocks noChangeArrowheads="1"/>
          </p:cNvSpPr>
          <p:nvPr/>
        </p:nvSpPr>
        <p:spPr bwMode="auto">
          <a:xfrm>
            <a:off x="6019800" y="4495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5874" name="Oval 41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5875" name="Oval 42"/>
          <p:cNvSpPr>
            <a:spLocks noChangeArrowheads="1"/>
          </p:cNvSpPr>
          <p:nvPr/>
        </p:nvSpPr>
        <p:spPr bwMode="auto">
          <a:xfrm>
            <a:off x="5105400" y="4648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5876" name="Oval 43"/>
          <p:cNvSpPr>
            <a:spLocks noChangeArrowheads="1"/>
          </p:cNvSpPr>
          <p:nvPr/>
        </p:nvSpPr>
        <p:spPr bwMode="auto">
          <a:xfrm>
            <a:off x="1905000" y="4038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5877" name="Oval 44"/>
          <p:cNvSpPr>
            <a:spLocks noChangeArrowheads="1"/>
          </p:cNvSpPr>
          <p:nvPr/>
        </p:nvSpPr>
        <p:spPr bwMode="auto">
          <a:xfrm>
            <a:off x="3581400" y="2286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+</a:t>
            </a:r>
          </a:p>
        </p:txBody>
      </p:sp>
      <p:sp>
        <p:nvSpPr>
          <p:cNvPr id="35878" name="Oval 45"/>
          <p:cNvSpPr>
            <a:spLocks noChangeArrowheads="1"/>
          </p:cNvSpPr>
          <p:nvPr/>
        </p:nvSpPr>
        <p:spPr bwMode="auto">
          <a:xfrm>
            <a:off x="5943600" y="4114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5879" name="Oval 46"/>
          <p:cNvSpPr>
            <a:spLocks noChangeArrowheads="1"/>
          </p:cNvSpPr>
          <p:nvPr/>
        </p:nvSpPr>
        <p:spPr bwMode="auto">
          <a:xfrm>
            <a:off x="5791200" y="3581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5880" name="Oval 47"/>
          <p:cNvSpPr>
            <a:spLocks noChangeArrowheads="1"/>
          </p:cNvSpPr>
          <p:nvPr/>
        </p:nvSpPr>
        <p:spPr bwMode="auto">
          <a:xfrm>
            <a:off x="4572000" y="4572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5881" name="Oval 48"/>
          <p:cNvSpPr>
            <a:spLocks noChangeArrowheads="1"/>
          </p:cNvSpPr>
          <p:nvPr/>
        </p:nvSpPr>
        <p:spPr bwMode="auto">
          <a:xfrm>
            <a:off x="2971800" y="3886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5882" name="Oval 49"/>
          <p:cNvSpPr>
            <a:spLocks noChangeArrowheads="1"/>
          </p:cNvSpPr>
          <p:nvPr/>
        </p:nvSpPr>
        <p:spPr bwMode="auto">
          <a:xfrm>
            <a:off x="4419600" y="2286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11347" name="Rectangle 51"/>
          <p:cNvSpPr>
            <a:spLocks noChangeArrowheads="1"/>
          </p:cNvSpPr>
          <p:nvPr/>
        </p:nvSpPr>
        <p:spPr bwMode="auto">
          <a:xfrm>
            <a:off x="6324600" y="40386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11348" name="Rectangle 52"/>
          <p:cNvSpPr>
            <a:spLocks noChangeArrowheads="1"/>
          </p:cNvSpPr>
          <p:nvPr/>
        </p:nvSpPr>
        <p:spPr bwMode="auto">
          <a:xfrm>
            <a:off x="6477000" y="51054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DA1 +</a:t>
            </a:r>
          </a:p>
        </p:txBody>
      </p:sp>
      <p:sp>
        <p:nvSpPr>
          <p:cNvPr id="311349" name="Rectangle 53"/>
          <p:cNvSpPr>
            <a:spLocks noChangeArrowheads="1"/>
          </p:cNvSpPr>
          <p:nvPr/>
        </p:nvSpPr>
        <p:spPr bwMode="auto">
          <a:xfrm>
            <a:off x="5410200" y="46482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GABA</a:t>
            </a:r>
          </a:p>
        </p:txBody>
      </p:sp>
      <p:sp>
        <p:nvSpPr>
          <p:cNvPr id="311350" name="Rectangle 54"/>
          <p:cNvSpPr>
            <a:spLocks noChangeArrowheads="1"/>
          </p:cNvSpPr>
          <p:nvPr/>
        </p:nvSpPr>
        <p:spPr bwMode="auto">
          <a:xfrm>
            <a:off x="3581400" y="51816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11351" name="Rectangle 55"/>
          <p:cNvSpPr>
            <a:spLocks noChangeArrowheads="1"/>
          </p:cNvSpPr>
          <p:nvPr/>
        </p:nvSpPr>
        <p:spPr bwMode="auto">
          <a:xfrm>
            <a:off x="1143000" y="4038600"/>
            <a:ext cx="762000" cy="3048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↑GABA</a:t>
            </a:r>
          </a:p>
        </p:txBody>
      </p:sp>
      <p:sp>
        <p:nvSpPr>
          <p:cNvPr id="311352" name="Rectangle 56"/>
          <p:cNvSpPr>
            <a:spLocks noChangeArrowheads="1"/>
          </p:cNvSpPr>
          <p:nvPr/>
        </p:nvSpPr>
        <p:spPr bwMode="auto">
          <a:xfrm>
            <a:off x="5562600" y="55626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GABA</a:t>
            </a:r>
          </a:p>
        </p:txBody>
      </p:sp>
      <p:sp>
        <p:nvSpPr>
          <p:cNvPr id="311360" name="Rectangle 64"/>
          <p:cNvSpPr>
            <a:spLocks noChangeArrowheads="1"/>
          </p:cNvSpPr>
          <p:nvPr/>
        </p:nvSpPr>
        <p:spPr bwMode="auto">
          <a:xfrm>
            <a:off x="5715000" y="30480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11361" name="Rectangle 65"/>
          <p:cNvSpPr>
            <a:spLocks noChangeArrowheads="1"/>
          </p:cNvSpPr>
          <p:nvPr/>
        </p:nvSpPr>
        <p:spPr bwMode="auto">
          <a:xfrm>
            <a:off x="5638800" y="52578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DA2 -</a:t>
            </a:r>
          </a:p>
        </p:txBody>
      </p:sp>
      <p:sp>
        <p:nvSpPr>
          <p:cNvPr id="311362" name="Rectangle 66"/>
          <p:cNvSpPr>
            <a:spLocks noChangeArrowheads="1"/>
          </p:cNvSpPr>
          <p:nvPr/>
        </p:nvSpPr>
        <p:spPr bwMode="auto">
          <a:xfrm>
            <a:off x="3200400" y="38862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GABA</a:t>
            </a:r>
          </a:p>
        </p:txBody>
      </p:sp>
      <p:sp>
        <p:nvSpPr>
          <p:cNvPr id="311363" name="Rectangle 67"/>
          <p:cNvSpPr>
            <a:spLocks noChangeArrowheads="1"/>
          </p:cNvSpPr>
          <p:nvPr/>
        </p:nvSpPr>
        <p:spPr bwMode="auto">
          <a:xfrm>
            <a:off x="4724400" y="44196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GABA</a:t>
            </a:r>
          </a:p>
        </p:txBody>
      </p:sp>
      <p:sp>
        <p:nvSpPr>
          <p:cNvPr id="35893" name="Line 69"/>
          <p:cNvSpPr>
            <a:spLocks noChangeShapeType="1"/>
          </p:cNvSpPr>
          <p:nvPr/>
        </p:nvSpPr>
        <p:spPr bwMode="auto">
          <a:xfrm>
            <a:off x="38862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1366" name="Rectangle 70"/>
          <p:cNvSpPr>
            <a:spLocks noChangeArrowheads="1"/>
          </p:cNvSpPr>
          <p:nvPr/>
        </p:nvSpPr>
        <p:spPr bwMode="auto">
          <a:xfrm>
            <a:off x="3962400" y="25146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11367" name="Rectangle 71"/>
          <p:cNvSpPr>
            <a:spLocks noChangeArrowheads="1"/>
          </p:cNvSpPr>
          <p:nvPr/>
        </p:nvSpPr>
        <p:spPr bwMode="auto">
          <a:xfrm>
            <a:off x="3124200" y="25146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1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47" grpId="0" animBg="1"/>
      <p:bldP spid="311348" grpId="0" animBg="1"/>
      <p:bldP spid="311349" grpId="0" animBg="1"/>
      <p:bldP spid="311350" grpId="0" animBg="1"/>
      <p:bldP spid="311351" grpId="0" animBg="1"/>
      <p:bldP spid="311352" grpId="0" animBg="1"/>
      <p:bldP spid="311360" grpId="0" animBg="1"/>
      <p:bldP spid="311361" grpId="0" animBg="1"/>
      <p:bldP spid="311362" grpId="0" animBg="1"/>
      <p:bldP spid="311363" grpId="0" animBg="1"/>
      <p:bldP spid="311366" grpId="0" animBg="1"/>
      <p:bldP spid="3113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8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6323" name="Freeform 9"/>
          <p:cNvSpPr>
            <a:spLocks/>
          </p:cNvSpPr>
          <p:nvPr/>
        </p:nvSpPr>
        <p:spPr bwMode="auto">
          <a:xfrm>
            <a:off x="6096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Movement Disorders</a:t>
            </a:r>
          </a:p>
        </p:txBody>
      </p:sp>
      <p:sp>
        <p:nvSpPr>
          <p:cNvPr id="56325" name="Rectangle 11"/>
          <p:cNvSpPr>
            <a:spLocks noChangeArrowheads="1"/>
          </p:cNvSpPr>
          <p:nvPr/>
        </p:nvSpPr>
        <p:spPr bwMode="auto">
          <a:xfrm>
            <a:off x="228600" y="2398713"/>
            <a:ext cx="3429000" cy="30257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gency FB" pitchFamily="34" charset="0"/>
              </a:rPr>
              <a:t>Hyperkinetic</a:t>
            </a:r>
          </a:p>
          <a:p>
            <a:pPr lvl="1">
              <a:buFontTx/>
              <a:buChar char="•"/>
            </a:pPr>
            <a:r>
              <a:rPr lang="en-US" sz="3200" b="1">
                <a:latin typeface="Agency FB" pitchFamily="34" charset="0"/>
              </a:rPr>
              <a:t>Hemiballismus</a:t>
            </a:r>
          </a:p>
          <a:p>
            <a:pPr lvl="1">
              <a:buFontTx/>
              <a:buChar char="•"/>
            </a:pPr>
            <a:r>
              <a:rPr lang="en-US" sz="3200" b="1">
                <a:latin typeface="Agency FB" pitchFamily="34" charset="0"/>
              </a:rPr>
              <a:t>Huntington’s Disease</a:t>
            </a:r>
          </a:p>
          <a:p>
            <a:pPr lvl="1">
              <a:buFontTx/>
              <a:buChar char="•"/>
            </a:pPr>
            <a:r>
              <a:rPr lang="en-US" sz="3200" b="1">
                <a:latin typeface="Agency FB" pitchFamily="34" charset="0"/>
              </a:rPr>
              <a:t>Athetosis</a:t>
            </a:r>
          </a:p>
          <a:p>
            <a:pPr lvl="1">
              <a:buFontTx/>
              <a:buChar char="•"/>
            </a:pPr>
            <a:endParaRPr lang="en-US" sz="3200" b="1">
              <a:latin typeface="Agency FB" pitchFamily="34" charset="0"/>
            </a:endParaRPr>
          </a:p>
        </p:txBody>
      </p:sp>
      <p:sp>
        <p:nvSpPr>
          <p:cNvPr id="56326" name="Rectangle 12"/>
          <p:cNvSpPr>
            <a:spLocks noChangeArrowheads="1"/>
          </p:cNvSpPr>
          <p:nvPr/>
        </p:nvSpPr>
        <p:spPr bwMode="auto">
          <a:xfrm>
            <a:off x="4419600" y="2362200"/>
            <a:ext cx="4419600" cy="15636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gency FB" pitchFamily="34" charset="0"/>
              </a:rPr>
              <a:t>Hypokinetic</a:t>
            </a:r>
          </a:p>
          <a:p>
            <a:pPr lvl="1">
              <a:buFontTx/>
              <a:buChar char="•"/>
            </a:pPr>
            <a:r>
              <a:rPr lang="en-US" sz="3200" b="1">
                <a:latin typeface="Agency FB" pitchFamily="34" charset="0"/>
              </a:rPr>
              <a:t>Parkinson’s Disease</a:t>
            </a:r>
          </a:p>
          <a:p>
            <a:pPr lvl="1">
              <a:buFontTx/>
              <a:buChar char="•"/>
            </a:pPr>
            <a:r>
              <a:rPr lang="en-US" sz="3200" b="1">
                <a:latin typeface="Agency FB" pitchFamily="34" charset="0"/>
              </a:rPr>
              <a:t>Drug Induced </a:t>
            </a:r>
            <a:r>
              <a:rPr lang="en-US" sz="1800" b="1">
                <a:latin typeface="Agency FB" pitchFamily="34" charset="0"/>
              </a:rPr>
              <a:t>(Neuroleptics, MPTP)</a:t>
            </a:r>
          </a:p>
        </p:txBody>
      </p:sp>
      <p:pic>
        <p:nvPicPr>
          <p:cNvPr id="56327" name="Picture 14" descr="Man-02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1524000"/>
            <a:ext cx="4000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16" descr="Man-04-jun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667000"/>
            <a:ext cx="457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8" descr="Walker-01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2672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20" descr="Runner-02-jun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581400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22" descr="Runner-01-jun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105400"/>
            <a:ext cx="914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24" descr="Painter-01-jun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5943600"/>
            <a:ext cx="7334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706" name="Group 130"/>
          <p:cNvGraphicFramePr>
            <a:graphicFrameLocks noGrp="1"/>
          </p:cNvGraphicFramePr>
          <p:nvPr/>
        </p:nvGraphicFramePr>
        <p:xfrm>
          <a:off x="304800" y="533400"/>
          <a:ext cx="8610600" cy="5761037"/>
        </p:xfrm>
        <a:graphic>
          <a:graphicData uri="http://schemas.openxmlformats.org/drawingml/2006/table">
            <a:tbl>
              <a:tblPr/>
              <a:tblGrid>
                <a:gridCol w="1905000"/>
                <a:gridCol w="3505200"/>
                <a:gridCol w="3200400"/>
              </a:tblGrid>
              <a:tr h="823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Movement Disorder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Features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Lesion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10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Chorea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Multiole quick, random movements, usually most prominent in the appendicular muscles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Atrophy of the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striatum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Huntington Chorea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310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Athetosis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Slow writhing movements,which are usually more severe in the appendicular muscles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Diffuse hypermyelination of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corpus striatum and thalamus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310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Hemiballismus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Wild flinging movements of half of the body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Hemorrhagic destruction of contralateral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subthalamic n.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Hypertensive patients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005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Parkinsonism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Pill rolling tremor of the fingers at rest, lead pipe rigidity and akinesia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Degenration of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Substantia Nigra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/>
          <p:cNvSpPr>
            <a:spLocks noChangeShapeType="1"/>
          </p:cNvSpPr>
          <p:nvPr/>
        </p:nvSpPr>
        <p:spPr bwMode="auto">
          <a:xfrm>
            <a:off x="381000" y="12954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9395" name="Freeform 3"/>
          <p:cNvSpPr>
            <a:spLocks/>
          </p:cNvSpPr>
          <p:nvPr/>
        </p:nvSpPr>
        <p:spPr bwMode="auto">
          <a:xfrm>
            <a:off x="4572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Parkinson’s Disease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Described by James Parkinson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Degeneration of dopaminergic nigrostriatal neurons (60-80 %).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Phenthiazines (tranquilizers drugs) 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Methyl-Phenyl-Tetrahydro-Pyridine (MPTP).  The oxidant MPP+ is toxic to SN.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Five cardinal features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Tremor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Rigidity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Akinesia &amp; Bradykinesia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Postural Changes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Speech Changes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latin typeface="Arial" charset="0"/>
              <a:cs typeface="Arial" charset="0"/>
            </a:endParaRPr>
          </a:p>
        </p:txBody>
      </p:sp>
      <p:pic>
        <p:nvPicPr>
          <p:cNvPr id="59398" name="Picture 6" descr="evolu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38600"/>
            <a:ext cx="781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val 2"/>
          <p:cNvSpPr>
            <a:spLocks noChangeArrowheads="1"/>
          </p:cNvSpPr>
          <p:nvPr/>
        </p:nvSpPr>
        <p:spPr bwMode="auto">
          <a:xfrm>
            <a:off x="4495800" y="5410200"/>
            <a:ext cx="1143000" cy="7620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 flipV="1">
            <a:off x="228600" y="3124200"/>
            <a:ext cx="2895600" cy="1295400"/>
          </a:xfrm>
          <a:custGeom>
            <a:avLst/>
            <a:gdLst>
              <a:gd name="T0" fmla="*/ 315101625 w 21600"/>
              <a:gd name="T1" fmla="*/ 38844009 h 21600"/>
              <a:gd name="T2" fmla="*/ 194085630 w 21600"/>
              <a:gd name="T3" fmla="*/ 77688019 h 21600"/>
              <a:gd name="T4" fmla="*/ 73069669 w 21600"/>
              <a:gd name="T5" fmla="*/ 38844009 h 21600"/>
              <a:gd name="T6" fmla="*/ 19408563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866 w 21600"/>
              <a:gd name="T13" fmla="*/ 5866 h 21600"/>
              <a:gd name="T14" fmla="*/ 15734 w 21600"/>
              <a:gd name="T15" fmla="*/ 157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132" y="21600"/>
                </a:lnTo>
                <a:lnTo>
                  <a:pt x="1346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 flipH="1">
            <a:off x="3733800" y="3124200"/>
            <a:ext cx="2438400" cy="2057400"/>
          </a:xfrm>
          <a:prstGeom prst="rtTriangle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 flipH="1">
            <a:off x="3733800" y="3886200"/>
            <a:ext cx="1524000" cy="1295400"/>
          </a:xfrm>
          <a:prstGeom prst="rtTriangl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422" name="Picture 6" descr="3_18"/>
          <p:cNvPicPr>
            <a:picLocks noChangeAspect="1" noChangeArrowheads="1"/>
          </p:cNvPicPr>
          <p:nvPr/>
        </p:nvPicPr>
        <p:blipFill>
          <a:blip r:embed="rId3" cstate="print"/>
          <a:srcRect l="8070" t="6544" r="46532" b="67281"/>
          <a:stretch>
            <a:fillRect/>
          </a:stretch>
        </p:blipFill>
        <p:spPr bwMode="auto">
          <a:xfrm>
            <a:off x="1447800" y="609600"/>
            <a:ext cx="6172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423" name="AutoShape 7"/>
          <p:cNvSpPr>
            <a:spLocks noChangeArrowheads="1"/>
          </p:cNvSpPr>
          <p:nvPr/>
        </p:nvSpPr>
        <p:spPr bwMode="auto">
          <a:xfrm flipH="1">
            <a:off x="3733800" y="4343400"/>
            <a:ext cx="990600" cy="838200"/>
          </a:xfrm>
          <a:prstGeom prst="rtTriangle">
            <a:avLst/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H="1">
            <a:off x="5638800" y="1295400"/>
            <a:ext cx="457200" cy="2590800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H="1">
            <a:off x="4343400" y="3962400"/>
            <a:ext cx="1219200" cy="990600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H="1" flipV="1">
            <a:off x="2514600" y="3886200"/>
            <a:ext cx="1752600" cy="990600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V="1">
            <a:off x="2438400" y="990600"/>
            <a:ext cx="3200400" cy="2743200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5943600" y="5715000"/>
            <a:ext cx="1143000" cy="762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H="1" flipV="1">
            <a:off x="5715000" y="3886200"/>
            <a:ext cx="914400" cy="2133600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 flipH="1">
            <a:off x="5867400" y="1295400"/>
            <a:ext cx="609600" cy="3505200"/>
          </a:xfrm>
          <a:prstGeom prst="line">
            <a:avLst/>
          </a:prstGeom>
          <a:noFill/>
          <a:ln w="44450">
            <a:solidFill>
              <a:srgbClr val="0000FF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H="1">
            <a:off x="4953000" y="4876800"/>
            <a:ext cx="838200" cy="0"/>
          </a:xfrm>
          <a:prstGeom prst="line">
            <a:avLst/>
          </a:prstGeom>
          <a:noFill/>
          <a:ln w="44450">
            <a:solidFill>
              <a:srgbClr val="0000FF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flipH="1">
            <a:off x="5029200" y="5029200"/>
            <a:ext cx="0" cy="838200"/>
          </a:xfrm>
          <a:prstGeom prst="line">
            <a:avLst/>
          </a:prstGeom>
          <a:noFill/>
          <a:ln w="44450">
            <a:solidFill>
              <a:srgbClr val="0000FF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H="1" flipV="1">
            <a:off x="4114800" y="5029200"/>
            <a:ext cx="838200" cy="914400"/>
          </a:xfrm>
          <a:prstGeom prst="line">
            <a:avLst/>
          </a:prstGeom>
          <a:noFill/>
          <a:ln w="44450">
            <a:solidFill>
              <a:srgbClr val="0000FF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H="1" flipV="1">
            <a:off x="1828800" y="3886200"/>
            <a:ext cx="2209800" cy="1143000"/>
          </a:xfrm>
          <a:prstGeom prst="line">
            <a:avLst/>
          </a:prstGeom>
          <a:noFill/>
          <a:ln w="44450">
            <a:solidFill>
              <a:srgbClr val="0000FF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V="1">
            <a:off x="1752600" y="838200"/>
            <a:ext cx="3505200" cy="2971800"/>
          </a:xfrm>
          <a:prstGeom prst="line">
            <a:avLst/>
          </a:prstGeom>
          <a:noFill/>
          <a:ln w="44450">
            <a:solidFill>
              <a:srgbClr val="0000FF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5334000" y="4191000"/>
            <a:ext cx="3048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4572000" y="38100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GPe</a:t>
            </a: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3962400" y="41910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GPi</a:t>
            </a: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838200" y="4495800"/>
            <a:ext cx="1676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Thalamus</a:t>
            </a: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6248400" y="62484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SNPC</a:t>
            </a: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4724400" y="60960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SThN</a:t>
            </a:r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 flipH="1" flipV="1">
            <a:off x="5867400" y="4953000"/>
            <a:ext cx="457200" cy="1143000"/>
          </a:xfrm>
          <a:prstGeom prst="line">
            <a:avLst/>
          </a:prstGeom>
          <a:noFill/>
          <a:ln w="44450">
            <a:solidFill>
              <a:srgbClr val="0000FF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43" name="Freeform 27"/>
          <p:cNvSpPr>
            <a:spLocks/>
          </p:cNvSpPr>
          <p:nvPr/>
        </p:nvSpPr>
        <p:spPr bwMode="auto">
          <a:xfrm>
            <a:off x="381000" y="76200"/>
            <a:ext cx="4038600" cy="1219200"/>
          </a:xfrm>
          <a:custGeom>
            <a:avLst/>
            <a:gdLst>
              <a:gd name="T0" fmla="*/ 83406 w 5520"/>
              <a:gd name="T1" fmla="*/ 300038 h 768"/>
              <a:gd name="T2" fmla="*/ 1427411 w 5520"/>
              <a:gd name="T3" fmla="*/ 158750 h 768"/>
              <a:gd name="T4" fmla="*/ 3786188 w 5520"/>
              <a:gd name="T5" fmla="*/ 214313 h 768"/>
              <a:gd name="T6" fmla="*/ 4038600 w 5520"/>
              <a:gd name="T7" fmla="*/ 354012 h 768"/>
              <a:gd name="T8" fmla="*/ 4023236 w 5520"/>
              <a:gd name="T9" fmla="*/ 941388 h 768"/>
              <a:gd name="T10" fmla="*/ 3912028 w 5520"/>
              <a:gd name="T11" fmla="*/ 1081088 h 768"/>
              <a:gd name="T12" fmla="*/ 3335503 w 5520"/>
              <a:gd name="T13" fmla="*/ 1176338 h 768"/>
              <a:gd name="T14" fmla="*/ 3057484 w 5520"/>
              <a:gd name="T15" fmla="*/ 1219200 h 768"/>
              <a:gd name="T16" fmla="*/ 953314 w 5520"/>
              <a:gd name="T17" fmla="*/ 1192213 h 768"/>
              <a:gd name="T18" fmla="*/ 695049 w 5520"/>
              <a:gd name="T19" fmla="*/ 1193800 h 768"/>
              <a:gd name="T20" fmla="*/ 209246 w 5520"/>
              <a:gd name="T21" fmla="*/ 1081088 h 768"/>
              <a:gd name="T22" fmla="*/ 114134 w 5520"/>
              <a:gd name="T23" fmla="*/ 1023938 h 768"/>
              <a:gd name="T24" fmla="*/ 67310 w 5520"/>
              <a:gd name="T25" fmla="*/ 995363 h 768"/>
              <a:gd name="T26" fmla="*/ 3658 w 5520"/>
              <a:gd name="T27" fmla="*/ 631825 h 768"/>
              <a:gd name="T28" fmla="*/ 20486 w 5520"/>
              <a:gd name="T29" fmla="*/ 409575 h 768"/>
              <a:gd name="T30" fmla="*/ 125109 w 5520"/>
              <a:gd name="T31" fmla="*/ 390525 h 768"/>
              <a:gd name="T32" fmla="*/ 83406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381000" y="228600"/>
            <a:ext cx="403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  <a:cs typeface="Arial" charset="0"/>
              </a:rPr>
              <a:t>Both Direct &amp; Indirect Basal Ganglial Pathway</a:t>
            </a:r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>
            <a:off x="304800" y="1447800"/>
            <a:ext cx="40386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60446" name="Rectangle 30"/>
          <p:cNvSpPr>
            <a:spLocks noChangeArrowheads="1"/>
          </p:cNvSpPr>
          <p:nvPr/>
        </p:nvSpPr>
        <p:spPr bwMode="auto">
          <a:xfrm>
            <a:off x="6172200" y="762000"/>
            <a:ext cx="2057400" cy="3810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b="1">
                <a:latin typeface="Arial" charset="0"/>
                <a:cs typeface="Arial" charset="0"/>
              </a:rPr>
              <a:t>↑ </a:t>
            </a:r>
            <a:r>
              <a:rPr lang="en-US" sz="1800" b="1">
                <a:latin typeface="Arial" charset="0"/>
                <a:cs typeface="Arial" charset="0"/>
              </a:rPr>
              <a:t>MOTOR</a:t>
            </a:r>
          </a:p>
        </p:txBody>
      </p:sp>
      <p:sp>
        <p:nvSpPr>
          <p:cNvPr id="60447" name="Rectangle 31"/>
          <p:cNvSpPr>
            <a:spLocks noChangeArrowheads="1"/>
          </p:cNvSpPr>
          <p:nvPr/>
        </p:nvSpPr>
        <p:spPr bwMode="auto">
          <a:xfrm>
            <a:off x="4724400" y="304800"/>
            <a:ext cx="2057400" cy="3810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b="1">
                <a:latin typeface="Arial" charset="0"/>
                <a:cs typeface="Arial" charset="0"/>
              </a:rPr>
              <a:t>↓</a:t>
            </a:r>
            <a:r>
              <a:rPr lang="en-US" sz="1800" b="1">
                <a:latin typeface="Arial" charset="0"/>
                <a:cs typeface="Arial" charset="0"/>
              </a:rPr>
              <a:t> MOTOR</a:t>
            </a:r>
          </a:p>
        </p:txBody>
      </p:sp>
      <p:sp>
        <p:nvSpPr>
          <p:cNvPr id="60448" name="Oval 32"/>
          <p:cNvSpPr>
            <a:spLocks noChangeArrowheads="1"/>
          </p:cNvSpPr>
          <p:nvPr/>
        </p:nvSpPr>
        <p:spPr bwMode="auto">
          <a:xfrm>
            <a:off x="3886200" y="5105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60449" name="Oval 33"/>
          <p:cNvSpPr>
            <a:spLocks noChangeArrowheads="1"/>
          </p:cNvSpPr>
          <p:nvPr/>
        </p:nvSpPr>
        <p:spPr bwMode="auto">
          <a:xfrm>
            <a:off x="5791200" y="4419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60450" name="Oval 34"/>
          <p:cNvSpPr>
            <a:spLocks noChangeArrowheads="1"/>
          </p:cNvSpPr>
          <p:nvPr/>
        </p:nvSpPr>
        <p:spPr bwMode="auto">
          <a:xfrm>
            <a:off x="5029200" y="5486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60451" name="Oval 35"/>
          <p:cNvSpPr>
            <a:spLocks noChangeArrowheads="1"/>
          </p:cNvSpPr>
          <p:nvPr/>
        </p:nvSpPr>
        <p:spPr bwMode="auto">
          <a:xfrm>
            <a:off x="4876800" y="4572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60452" name="Oval 36"/>
          <p:cNvSpPr>
            <a:spLocks noChangeArrowheads="1"/>
          </p:cNvSpPr>
          <p:nvPr/>
        </p:nvSpPr>
        <p:spPr bwMode="auto">
          <a:xfrm>
            <a:off x="1676400" y="3962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60453" name="Oval 37"/>
          <p:cNvSpPr>
            <a:spLocks noChangeArrowheads="1"/>
          </p:cNvSpPr>
          <p:nvPr/>
        </p:nvSpPr>
        <p:spPr bwMode="auto">
          <a:xfrm>
            <a:off x="4953000" y="914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60454" name="Oval 38"/>
          <p:cNvSpPr>
            <a:spLocks noChangeArrowheads="1"/>
          </p:cNvSpPr>
          <p:nvPr/>
        </p:nvSpPr>
        <p:spPr bwMode="auto">
          <a:xfrm>
            <a:off x="5715000" y="4038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60455" name="Oval 39"/>
          <p:cNvSpPr>
            <a:spLocks noChangeArrowheads="1"/>
          </p:cNvSpPr>
          <p:nvPr/>
        </p:nvSpPr>
        <p:spPr bwMode="auto">
          <a:xfrm>
            <a:off x="5562600" y="3505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60456" name="Oval 40"/>
          <p:cNvSpPr>
            <a:spLocks noChangeArrowheads="1"/>
          </p:cNvSpPr>
          <p:nvPr/>
        </p:nvSpPr>
        <p:spPr bwMode="auto">
          <a:xfrm>
            <a:off x="4343400" y="4495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60457" name="Oval 41"/>
          <p:cNvSpPr>
            <a:spLocks noChangeArrowheads="1"/>
          </p:cNvSpPr>
          <p:nvPr/>
        </p:nvSpPr>
        <p:spPr bwMode="auto">
          <a:xfrm>
            <a:off x="2667000" y="3810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60458" name="Oval 42"/>
          <p:cNvSpPr>
            <a:spLocks noChangeArrowheads="1"/>
          </p:cNvSpPr>
          <p:nvPr/>
        </p:nvSpPr>
        <p:spPr bwMode="auto">
          <a:xfrm>
            <a:off x="5334000" y="1066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66635" name="Rectangle 43"/>
          <p:cNvSpPr>
            <a:spLocks noChangeArrowheads="1"/>
          </p:cNvSpPr>
          <p:nvPr/>
        </p:nvSpPr>
        <p:spPr bwMode="auto">
          <a:xfrm>
            <a:off x="6096000" y="39624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66636" name="Rectangle 44"/>
          <p:cNvSpPr>
            <a:spLocks noChangeArrowheads="1"/>
          </p:cNvSpPr>
          <p:nvPr/>
        </p:nvSpPr>
        <p:spPr bwMode="auto">
          <a:xfrm>
            <a:off x="6248400" y="50292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DA1 +</a:t>
            </a:r>
          </a:p>
        </p:txBody>
      </p:sp>
      <p:sp>
        <p:nvSpPr>
          <p:cNvPr id="366637" name="Rectangle 45"/>
          <p:cNvSpPr>
            <a:spLocks noChangeArrowheads="1"/>
          </p:cNvSpPr>
          <p:nvPr/>
        </p:nvSpPr>
        <p:spPr bwMode="auto">
          <a:xfrm>
            <a:off x="5181600" y="45720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GABA</a:t>
            </a:r>
          </a:p>
        </p:txBody>
      </p:sp>
      <p:sp>
        <p:nvSpPr>
          <p:cNvPr id="366638" name="Rectangle 46"/>
          <p:cNvSpPr>
            <a:spLocks noChangeArrowheads="1"/>
          </p:cNvSpPr>
          <p:nvPr/>
        </p:nvSpPr>
        <p:spPr bwMode="auto">
          <a:xfrm>
            <a:off x="3352800" y="51054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66639" name="Rectangle 47"/>
          <p:cNvSpPr>
            <a:spLocks noChangeArrowheads="1"/>
          </p:cNvSpPr>
          <p:nvPr/>
        </p:nvSpPr>
        <p:spPr bwMode="auto">
          <a:xfrm>
            <a:off x="1066800" y="39624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GABA</a:t>
            </a:r>
          </a:p>
        </p:txBody>
      </p:sp>
      <p:sp>
        <p:nvSpPr>
          <p:cNvPr id="366640" name="Rectangle 48"/>
          <p:cNvSpPr>
            <a:spLocks noChangeArrowheads="1"/>
          </p:cNvSpPr>
          <p:nvPr/>
        </p:nvSpPr>
        <p:spPr bwMode="auto">
          <a:xfrm>
            <a:off x="5334000" y="54864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GABA</a:t>
            </a:r>
          </a:p>
        </p:txBody>
      </p:sp>
      <p:sp>
        <p:nvSpPr>
          <p:cNvPr id="366641" name="Rectangle 49"/>
          <p:cNvSpPr>
            <a:spLocks noChangeArrowheads="1"/>
          </p:cNvSpPr>
          <p:nvPr/>
        </p:nvSpPr>
        <p:spPr bwMode="auto">
          <a:xfrm>
            <a:off x="5486400" y="29718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66642" name="Rectangle 50"/>
          <p:cNvSpPr>
            <a:spLocks noChangeArrowheads="1"/>
          </p:cNvSpPr>
          <p:nvPr/>
        </p:nvSpPr>
        <p:spPr bwMode="auto">
          <a:xfrm>
            <a:off x="5410200" y="51816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DA2 -</a:t>
            </a:r>
          </a:p>
        </p:txBody>
      </p:sp>
      <p:sp>
        <p:nvSpPr>
          <p:cNvPr id="366643" name="Rectangle 51"/>
          <p:cNvSpPr>
            <a:spLocks noChangeArrowheads="1"/>
          </p:cNvSpPr>
          <p:nvPr/>
        </p:nvSpPr>
        <p:spPr bwMode="auto">
          <a:xfrm>
            <a:off x="2971800" y="38100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GABA</a:t>
            </a:r>
          </a:p>
        </p:txBody>
      </p:sp>
      <p:sp>
        <p:nvSpPr>
          <p:cNvPr id="366644" name="Rectangle 52"/>
          <p:cNvSpPr>
            <a:spLocks noChangeArrowheads="1"/>
          </p:cNvSpPr>
          <p:nvPr/>
        </p:nvSpPr>
        <p:spPr bwMode="auto">
          <a:xfrm>
            <a:off x="4495800" y="43434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GABA</a:t>
            </a:r>
          </a:p>
        </p:txBody>
      </p:sp>
      <p:sp>
        <p:nvSpPr>
          <p:cNvPr id="60469" name="AutoShape 53"/>
          <p:cNvSpPr>
            <a:spLocks noChangeArrowheads="1"/>
          </p:cNvSpPr>
          <p:nvPr/>
        </p:nvSpPr>
        <p:spPr bwMode="auto">
          <a:xfrm rot="-1513970">
            <a:off x="5807075" y="4024313"/>
            <a:ext cx="609600" cy="2249487"/>
          </a:xfrm>
          <a:prstGeom prst="roundRect">
            <a:avLst>
              <a:gd name="adj" fmla="val 16667"/>
            </a:avLst>
          </a:prstGeom>
          <a:solidFill>
            <a:srgbClr val="FFFF00">
              <a:alpha val="7803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6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6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6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6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6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35" grpId="0" animBg="1"/>
      <p:bldP spid="366636" grpId="0" animBg="1"/>
      <p:bldP spid="366637" grpId="0" animBg="1"/>
      <p:bldP spid="366638" grpId="0" animBg="1"/>
      <p:bldP spid="366639" grpId="0" animBg="1"/>
      <p:bldP spid="366640" grpId="0" animBg="1"/>
      <p:bldP spid="366641" grpId="0" animBg="1"/>
      <p:bldP spid="366642" grpId="0" animBg="1"/>
      <p:bldP spid="366643" grpId="0" animBg="1"/>
      <p:bldP spid="3666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69" name="Line 45"/>
          <p:cNvSpPr>
            <a:spLocks noChangeShapeType="1"/>
          </p:cNvSpPr>
          <p:nvPr/>
        </p:nvSpPr>
        <p:spPr bwMode="auto">
          <a:xfrm>
            <a:off x="2819400" y="168116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5943600" y="2133600"/>
            <a:ext cx="2057400" cy="4572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sz="1800" b="1">
                <a:latin typeface="Arial" charset="0"/>
                <a:cs typeface="Arial" charset="0"/>
              </a:rPr>
              <a:t>THALAMIUS </a:t>
            </a:r>
          </a:p>
        </p:txBody>
      </p:sp>
      <p:sp>
        <p:nvSpPr>
          <p:cNvPr id="308233" name="Rectangle 9"/>
          <p:cNvSpPr>
            <a:spLocks noChangeArrowheads="1"/>
          </p:cNvSpPr>
          <p:nvPr/>
        </p:nvSpPr>
        <p:spPr bwMode="auto">
          <a:xfrm>
            <a:off x="6477000" y="1295400"/>
            <a:ext cx="2438400" cy="381000"/>
          </a:xfrm>
          <a:prstGeom prst="rect">
            <a:avLst/>
          </a:prstGeom>
          <a:solidFill>
            <a:srgbClr val="FF3300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  <a:cs typeface="Arial" charset="0"/>
              </a:rPr>
              <a:t>BASAL GANGLIA</a:t>
            </a:r>
          </a:p>
        </p:txBody>
      </p:sp>
      <p:sp>
        <p:nvSpPr>
          <p:cNvPr id="308249" name="Rectangle 25"/>
          <p:cNvSpPr>
            <a:spLocks noChangeArrowheads="1"/>
          </p:cNvSpPr>
          <p:nvPr/>
        </p:nvSpPr>
        <p:spPr bwMode="auto">
          <a:xfrm>
            <a:off x="4038600" y="3200400"/>
            <a:ext cx="1295400" cy="533400"/>
          </a:xfrm>
          <a:prstGeom prst="rect">
            <a:avLst/>
          </a:prstGeom>
          <a:solidFill>
            <a:srgbClr val="FFCCFF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Arial" charset="0"/>
                <a:cs typeface="Arial" charset="0"/>
              </a:rPr>
              <a:t>BRAIN STEM</a:t>
            </a:r>
          </a:p>
        </p:txBody>
      </p:sp>
      <p:sp>
        <p:nvSpPr>
          <p:cNvPr id="308267" name="Text Box 43"/>
          <p:cNvSpPr txBox="1">
            <a:spLocks noChangeArrowheads="1"/>
          </p:cNvSpPr>
          <p:nvPr/>
        </p:nvSpPr>
        <p:spPr bwMode="auto">
          <a:xfrm>
            <a:off x="457200" y="1452563"/>
            <a:ext cx="2514600" cy="3762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  <a:cs typeface="Arial" charset="0"/>
              </a:rPr>
              <a:t>Corticospinal tracts</a:t>
            </a:r>
          </a:p>
        </p:txBody>
      </p:sp>
      <p:sp>
        <p:nvSpPr>
          <p:cNvPr id="308268" name="Text Box 44"/>
          <p:cNvSpPr txBox="1">
            <a:spLocks noChangeArrowheads="1"/>
          </p:cNvSpPr>
          <p:nvPr/>
        </p:nvSpPr>
        <p:spPr bwMode="auto">
          <a:xfrm>
            <a:off x="533400" y="2286000"/>
            <a:ext cx="2514600" cy="376238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  <a:cs typeface="Arial" charset="0"/>
              </a:rPr>
              <a:t>Corticobulbar tracts</a:t>
            </a:r>
          </a:p>
        </p:txBody>
      </p:sp>
      <p:sp>
        <p:nvSpPr>
          <p:cNvPr id="308270" name="Line 46"/>
          <p:cNvSpPr>
            <a:spLocks noChangeShapeType="1"/>
          </p:cNvSpPr>
          <p:nvPr/>
        </p:nvSpPr>
        <p:spPr bwMode="auto">
          <a:xfrm>
            <a:off x="3048000" y="24384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272" name="Text Box 48"/>
          <p:cNvSpPr txBox="1">
            <a:spLocks noChangeArrowheads="1"/>
          </p:cNvSpPr>
          <p:nvPr/>
        </p:nvSpPr>
        <p:spPr bwMode="auto">
          <a:xfrm>
            <a:off x="5715000" y="3967163"/>
            <a:ext cx="2514600" cy="3762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  <a:cs typeface="Arial" charset="0"/>
              </a:rPr>
              <a:t>Bulbospinal tracts</a:t>
            </a:r>
          </a:p>
        </p:txBody>
      </p:sp>
      <p:sp>
        <p:nvSpPr>
          <p:cNvPr id="308273" name="Line 49"/>
          <p:cNvSpPr>
            <a:spLocks noChangeShapeType="1"/>
          </p:cNvSpPr>
          <p:nvPr/>
        </p:nvSpPr>
        <p:spPr bwMode="auto">
          <a:xfrm flipH="1">
            <a:off x="4800600" y="4114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057400" y="381000"/>
            <a:ext cx="4419600" cy="4191000"/>
            <a:chOff x="1296" y="240"/>
            <a:chExt cx="2784" cy="2640"/>
          </a:xfrm>
        </p:grpSpPr>
        <p:sp>
          <p:nvSpPr>
            <p:cNvPr id="21529" name="AutoShape 40"/>
            <p:cNvSpPr>
              <a:spLocks noChangeArrowheads="1"/>
            </p:cNvSpPr>
            <p:nvPr/>
          </p:nvSpPr>
          <p:spPr bwMode="auto">
            <a:xfrm>
              <a:off x="1536" y="240"/>
              <a:ext cx="1344" cy="2640"/>
            </a:xfrm>
            <a:prstGeom prst="downArrowCallout">
              <a:avLst>
                <a:gd name="adj1" fmla="val 6694"/>
                <a:gd name="adj2" fmla="val 12426"/>
                <a:gd name="adj3" fmla="val 14596"/>
                <a:gd name="adj4" fmla="val 12500"/>
              </a:avLst>
            </a:prstGeom>
            <a:solidFill>
              <a:srgbClr val="FF99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Arial" charset="0"/>
                  <a:cs typeface="Arial" charset="0"/>
                </a:rPr>
                <a:t>Cerebral Cortex</a:t>
              </a:r>
            </a:p>
          </p:txBody>
        </p:sp>
        <p:sp>
          <p:nvSpPr>
            <p:cNvPr id="21530" name="AutoShape 50"/>
            <p:cNvSpPr>
              <a:spLocks noChangeArrowheads="1"/>
            </p:cNvSpPr>
            <p:nvPr/>
          </p:nvSpPr>
          <p:spPr bwMode="auto">
            <a:xfrm>
              <a:off x="2256" y="240"/>
              <a:ext cx="1344" cy="1776"/>
            </a:xfrm>
            <a:prstGeom prst="downArrowCallout">
              <a:avLst>
                <a:gd name="adj1" fmla="val 8037"/>
                <a:gd name="adj2" fmla="val 11681"/>
                <a:gd name="adj3" fmla="val 16622"/>
                <a:gd name="adj4" fmla="val 19931"/>
              </a:avLst>
            </a:prstGeom>
            <a:solidFill>
              <a:srgbClr val="FF99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Arial" charset="0"/>
                  <a:cs typeface="Arial" charset="0"/>
                </a:rPr>
                <a:t>Cerebral Cortex</a:t>
              </a:r>
            </a:p>
          </p:txBody>
        </p:sp>
        <p:sp>
          <p:nvSpPr>
            <p:cNvPr id="21531" name="Rectangle 7"/>
            <p:cNvSpPr>
              <a:spLocks noChangeArrowheads="1"/>
            </p:cNvSpPr>
            <p:nvPr/>
          </p:nvSpPr>
          <p:spPr bwMode="auto">
            <a:xfrm>
              <a:off x="1296" y="240"/>
              <a:ext cx="2784" cy="384"/>
            </a:xfrm>
            <a:prstGeom prst="rect">
              <a:avLst/>
            </a:prstGeom>
            <a:solidFill>
              <a:srgbClr val="FF99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Arial" charset="0"/>
                  <a:cs typeface="Arial" charset="0"/>
                </a:rPr>
                <a:t>CEREBRAL CORTEX</a:t>
              </a:r>
            </a:p>
          </p:txBody>
        </p:sp>
      </p:grpSp>
      <p:sp>
        <p:nvSpPr>
          <p:cNvPr id="308276" name="Rectangle 52"/>
          <p:cNvSpPr>
            <a:spLocks noChangeArrowheads="1"/>
          </p:cNvSpPr>
          <p:nvPr/>
        </p:nvSpPr>
        <p:spPr bwMode="auto">
          <a:xfrm>
            <a:off x="5943600" y="3200400"/>
            <a:ext cx="2057400" cy="4572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sz="1800" b="1">
                <a:latin typeface="Arial" charset="0"/>
                <a:cs typeface="Arial" charset="0"/>
              </a:rPr>
              <a:t>CEREBELLUM</a:t>
            </a:r>
          </a:p>
        </p:txBody>
      </p:sp>
      <p:sp>
        <p:nvSpPr>
          <p:cNvPr id="308277" name="AutoShape 53"/>
          <p:cNvSpPr>
            <a:spLocks noChangeArrowheads="1"/>
          </p:cNvSpPr>
          <p:nvPr/>
        </p:nvSpPr>
        <p:spPr bwMode="auto">
          <a:xfrm>
            <a:off x="4267200" y="3810000"/>
            <a:ext cx="609600" cy="762000"/>
          </a:xfrm>
          <a:prstGeom prst="downArrow">
            <a:avLst>
              <a:gd name="adj1" fmla="val 28648"/>
              <a:gd name="adj2" fmla="val 43229"/>
            </a:avLst>
          </a:prstGeom>
          <a:solidFill>
            <a:srgbClr val="FF9900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78" name="AutoShape 54"/>
          <p:cNvSpPr>
            <a:spLocks noChangeArrowheads="1"/>
          </p:cNvSpPr>
          <p:nvPr/>
        </p:nvSpPr>
        <p:spPr bwMode="auto">
          <a:xfrm>
            <a:off x="5410200" y="3352800"/>
            <a:ext cx="457200" cy="2286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79" name="AutoShape 55"/>
          <p:cNvSpPr>
            <a:spLocks noChangeArrowheads="1"/>
          </p:cNvSpPr>
          <p:nvPr/>
        </p:nvSpPr>
        <p:spPr bwMode="auto">
          <a:xfrm>
            <a:off x="6324600" y="2667000"/>
            <a:ext cx="304800" cy="457200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80" name="AutoShape 56"/>
          <p:cNvSpPr>
            <a:spLocks noChangeArrowheads="1"/>
          </p:cNvSpPr>
          <p:nvPr/>
        </p:nvSpPr>
        <p:spPr bwMode="auto">
          <a:xfrm>
            <a:off x="6019800" y="1066800"/>
            <a:ext cx="304800" cy="914400"/>
          </a:xfrm>
          <a:prstGeom prst="upArrow">
            <a:avLst>
              <a:gd name="adj1" fmla="val 50000"/>
              <a:gd name="adj2" fmla="val 65111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81" name="AutoShape 57"/>
          <p:cNvSpPr>
            <a:spLocks noChangeArrowheads="1"/>
          </p:cNvSpPr>
          <p:nvPr/>
        </p:nvSpPr>
        <p:spPr bwMode="auto">
          <a:xfrm>
            <a:off x="7162800" y="17526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82" name="Rectangle 58"/>
          <p:cNvSpPr>
            <a:spLocks noChangeArrowheads="1"/>
          </p:cNvSpPr>
          <p:nvPr/>
        </p:nvSpPr>
        <p:spPr bwMode="auto">
          <a:xfrm>
            <a:off x="3124200" y="4648200"/>
            <a:ext cx="2057400" cy="533400"/>
          </a:xfrm>
          <a:prstGeom prst="rect">
            <a:avLst/>
          </a:prstGeom>
          <a:solidFill>
            <a:srgbClr val="FFCCFF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800" b="1">
                <a:latin typeface="Arial" charset="0"/>
                <a:cs typeface="Arial" charset="0"/>
              </a:rPr>
              <a:t>SPINAL CORD</a:t>
            </a:r>
          </a:p>
        </p:txBody>
      </p:sp>
      <p:sp>
        <p:nvSpPr>
          <p:cNvPr id="308283" name="AutoShape 59"/>
          <p:cNvSpPr>
            <a:spLocks noChangeArrowheads="1"/>
          </p:cNvSpPr>
          <p:nvPr/>
        </p:nvSpPr>
        <p:spPr bwMode="auto">
          <a:xfrm>
            <a:off x="3657600" y="5257800"/>
            <a:ext cx="9144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84" name="Rectangle 60"/>
          <p:cNvSpPr>
            <a:spLocks noChangeArrowheads="1"/>
          </p:cNvSpPr>
          <p:nvPr/>
        </p:nvSpPr>
        <p:spPr bwMode="auto">
          <a:xfrm>
            <a:off x="2667000" y="5867400"/>
            <a:ext cx="3124200" cy="533400"/>
          </a:xfrm>
          <a:prstGeom prst="rect">
            <a:avLst/>
          </a:prstGeom>
          <a:solidFill>
            <a:srgbClr val="FFCCFF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800" b="1">
                <a:latin typeface="Arial" charset="0"/>
                <a:cs typeface="Arial" charset="0"/>
              </a:rPr>
              <a:t>FINAL COMMON PATH</a:t>
            </a:r>
          </a:p>
        </p:txBody>
      </p:sp>
      <p:sp>
        <p:nvSpPr>
          <p:cNvPr id="308285" name="AutoShape 61"/>
          <p:cNvSpPr>
            <a:spLocks noChangeArrowheads="1"/>
          </p:cNvSpPr>
          <p:nvPr/>
        </p:nvSpPr>
        <p:spPr bwMode="auto">
          <a:xfrm>
            <a:off x="1905000" y="5943600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86" name="AutoShape 62"/>
          <p:cNvSpPr>
            <a:spLocks noChangeArrowheads="1"/>
          </p:cNvSpPr>
          <p:nvPr/>
        </p:nvSpPr>
        <p:spPr bwMode="auto">
          <a:xfrm>
            <a:off x="990600" y="4648200"/>
            <a:ext cx="2057400" cy="990600"/>
          </a:xfrm>
          <a:custGeom>
            <a:avLst/>
            <a:gdLst>
              <a:gd name="T0" fmla="*/ 151511787 w 21600"/>
              <a:gd name="T1" fmla="*/ 0 h 21600"/>
              <a:gd name="T2" fmla="*/ 151511787 w 21600"/>
              <a:gd name="T3" fmla="*/ 25571195 h 21600"/>
              <a:gd name="T4" fmla="*/ 14316457 w 21600"/>
              <a:gd name="T5" fmla="*/ 45430012 h 21600"/>
              <a:gd name="T6" fmla="*/ 195967327 w 21600"/>
              <a:gd name="T7" fmla="*/ 1278562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535 h 21600"/>
              <a:gd name="T14" fmla="*/ 20355 w 21600"/>
              <a:gd name="T15" fmla="*/ 762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700" y="0"/>
                </a:lnTo>
                <a:lnTo>
                  <a:pt x="16700" y="4535"/>
                </a:lnTo>
                <a:lnTo>
                  <a:pt x="12427" y="4535"/>
                </a:lnTo>
                <a:cubicBezTo>
                  <a:pt x="5564" y="4535"/>
                  <a:pt x="0" y="7948"/>
                  <a:pt x="0" y="12158"/>
                </a:cubicBezTo>
                <a:lnTo>
                  <a:pt x="0" y="21600"/>
                </a:lnTo>
                <a:lnTo>
                  <a:pt x="3156" y="21600"/>
                </a:lnTo>
                <a:lnTo>
                  <a:pt x="3156" y="12158"/>
                </a:lnTo>
                <a:cubicBezTo>
                  <a:pt x="3156" y="9653"/>
                  <a:pt x="7307" y="7623"/>
                  <a:pt x="12427" y="7623"/>
                </a:cubicBezTo>
                <a:lnTo>
                  <a:pt x="16700" y="7623"/>
                </a:lnTo>
                <a:lnTo>
                  <a:pt x="16700" y="12158"/>
                </a:lnTo>
                <a:close/>
              </a:path>
            </a:pathLst>
          </a:cu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287" name="Picture 63" descr="mus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35151">
            <a:off x="1131888" y="5091113"/>
            <a:ext cx="9255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88" name="Rectangle 64"/>
          <p:cNvSpPr>
            <a:spLocks noChangeArrowheads="1"/>
          </p:cNvSpPr>
          <p:nvPr/>
        </p:nvSpPr>
        <p:spPr bwMode="auto">
          <a:xfrm>
            <a:off x="457200" y="4419600"/>
            <a:ext cx="1676400" cy="304800"/>
          </a:xfrm>
          <a:prstGeom prst="rect">
            <a:avLst/>
          </a:prstGeom>
          <a:solidFill>
            <a:srgbClr val="FFFF00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Arial" charset="0"/>
                <a:cs typeface="Arial" charset="0"/>
              </a:rPr>
              <a:t>SENSORY INPUT</a:t>
            </a:r>
          </a:p>
        </p:txBody>
      </p:sp>
      <p:sp>
        <p:nvSpPr>
          <p:cNvPr id="28" name="Bent-Up Arrow 27"/>
          <p:cNvSpPr/>
          <p:nvPr/>
        </p:nvSpPr>
        <p:spPr>
          <a:xfrm flipV="1">
            <a:off x="6629400" y="609600"/>
            <a:ext cx="838200" cy="533400"/>
          </a:xfrm>
          <a:prstGeom prst="bentUpArrow">
            <a:avLst/>
          </a:prstGeom>
          <a:solidFill>
            <a:srgbClr val="FF99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0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0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0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0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0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0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0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0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0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0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0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0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30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30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30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30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30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69" grpId="0" animBg="1"/>
      <p:bldP spid="308229" grpId="0" animBg="1"/>
      <p:bldP spid="308233" grpId="0" animBg="1"/>
      <p:bldP spid="308249" grpId="0" animBg="1"/>
      <p:bldP spid="308267" grpId="0" animBg="1"/>
      <p:bldP spid="308268" grpId="0" animBg="1"/>
      <p:bldP spid="308270" grpId="0" animBg="1"/>
      <p:bldP spid="308272" grpId="0" animBg="1"/>
      <p:bldP spid="308273" grpId="0" animBg="1"/>
      <p:bldP spid="308276" grpId="0" animBg="1"/>
      <p:bldP spid="308277" grpId="0" animBg="1"/>
      <p:bldP spid="308278" grpId="0" animBg="1"/>
      <p:bldP spid="308279" grpId="0" animBg="1"/>
      <p:bldP spid="308280" grpId="0" animBg="1"/>
      <p:bldP spid="308281" grpId="0" animBg="1"/>
      <p:bldP spid="308282" grpId="0" animBg="1"/>
      <p:bldP spid="308283" grpId="0" animBg="1"/>
      <p:bldP spid="308284" grpId="0" animBg="1"/>
      <p:bldP spid="308285" grpId="0" animBg="1"/>
      <p:bldP spid="308286" grpId="0" animBg="1"/>
      <p:bldP spid="308288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09600" y="2209800"/>
            <a:ext cx="7848600" cy="4419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75000"/>
              </a:lnSpc>
            </a:pPr>
            <a:r>
              <a:rPr lang="en-US" sz="4400" b="1">
                <a:latin typeface="Rockwell Condensed" pitchFamily="18" charset="0"/>
                <a:cs typeface="Arial" charset="0"/>
              </a:rPr>
              <a:t>Basal </a:t>
            </a:r>
          </a:p>
          <a:p>
            <a:pPr>
              <a:lnSpc>
                <a:spcPct val="75000"/>
              </a:lnSpc>
            </a:pPr>
            <a:r>
              <a:rPr lang="en-US" sz="4400" b="1">
                <a:latin typeface="Rockwell Condensed" pitchFamily="18" charset="0"/>
                <a:cs typeface="Arial" charset="0"/>
              </a:rPr>
              <a:t>Nuclei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352800" y="5181600"/>
            <a:ext cx="34290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Subthalamic Nucleus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352800" y="2362200"/>
            <a:ext cx="2514600" cy="1371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Caudate 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Nucleus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352800" y="3810000"/>
            <a:ext cx="25146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Putamen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352800" y="4495800"/>
            <a:ext cx="251460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Globus Pallidus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352800" y="5867400"/>
            <a:ext cx="34290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Substantia Nigra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1447800" y="3886200"/>
            <a:ext cx="2209800" cy="1143000"/>
          </a:xfrm>
          <a:prstGeom prst="rightArrowCallout">
            <a:avLst>
              <a:gd name="adj1" fmla="val 20000"/>
              <a:gd name="adj2" fmla="val 50000"/>
              <a:gd name="adj3" fmla="val 28472"/>
              <a:gd name="adj4" fmla="val 7894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Lentiform</a:t>
            </a: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5334000" y="2667000"/>
            <a:ext cx="2133600" cy="1600200"/>
          </a:xfrm>
          <a:prstGeom prst="leftArrowCallout">
            <a:avLst>
              <a:gd name="adj1" fmla="val 25000"/>
              <a:gd name="adj2" fmla="val 50000"/>
              <a:gd name="adj3" fmla="val 33679"/>
              <a:gd name="adj4" fmla="val 6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latin typeface="Arial" charset="0"/>
              <a:cs typeface="Arial" charset="0"/>
            </a:endParaRPr>
          </a:p>
          <a:p>
            <a:pPr algn="ctr"/>
            <a:r>
              <a:rPr lang="en-US" b="1">
                <a:latin typeface="Arial" charset="0"/>
                <a:cs typeface="Arial" charset="0"/>
              </a:rPr>
              <a:t>Corpus 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Striatum</a:t>
            </a:r>
          </a:p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28638" y="228600"/>
            <a:ext cx="8081962" cy="16748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sz="3200" b="1">
                <a:latin typeface="Arial" charset="0"/>
                <a:cs typeface="Arial" charset="0"/>
              </a:rPr>
              <a:t>3 Connections to remember</a:t>
            </a:r>
          </a:p>
          <a:p>
            <a:pPr marL="457200" indent="-457200" algn="ctr">
              <a:buFontTx/>
              <a:buAutoNum type="arabicPeriod"/>
            </a:pPr>
            <a:r>
              <a:rPr lang="en-US" b="1">
                <a:latin typeface="Arial" charset="0"/>
                <a:cs typeface="Arial" charset="0"/>
              </a:rPr>
              <a:t>Main input to the basal ganglia</a:t>
            </a:r>
          </a:p>
          <a:p>
            <a:pPr marL="457200" indent="-457200" algn="ctr">
              <a:buFontTx/>
              <a:buAutoNum type="arabicPeriod"/>
            </a:pPr>
            <a:r>
              <a:rPr lang="en-US" b="1">
                <a:latin typeface="Arial" charset="0"/>
                <a:cs typeface="Arial" charset="0"/>
              </a:rPr>
              <a:t>Main output from the basal ganglia</a:t>
            </a:r>
          </a:p>
          <a:p>
            <a:pPr marL="457200" indent="-457200" algn="ctr">
              <a:buFontTx/>
              <a:buAutoNum type="arabicPeriod"/>
            </a:pPr>
            <a:r>
              <a:rPr lang="en-US" b="1">
                <a:latin typeface="Arial" charset="0"/>
                <a:cs typeface="Arial" charset="0"/>
              </a:rPr>
              <a:t>Connections between parts of basal ganglia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  <a:blipFill dpi="0" rotWithShape="1">
            <a:blip r:embed="rId3" cstate="print"/>
            <a:srcRect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latin typeface="Arial" charset="0"/>
                <a:cs typeface="Arial" charset="0"/>
              </a:rPr>
              <a:t>BASIC CIRCUITS OF BASAL GANGLIA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029200"/>
          </a:xfrm>
          <a:ln>
            <a:solidFill>
              <a:srgbClr val="FF0000"/>
            </a:solidFill>
          </a:ln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FontTx/>
              <a:buAutoNum type="arabicPeriod"/>
            </a:pPr>
            <a:r>
              <a:rPr 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Motor loop (</a:t>
            </a:r>
            <a:r>
              <a:rPr lang="en-US" sz="2800" b="1" u="sng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putamen</a:t>
            </a:r>
            <a:r>
              <a:rPr 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circuit) </a:t>
            </a:r>
            <a:r>
              <a:rPr lang="en-US" sz="2400" b="1" dirty="0" smtClean="0">
                <a:latin typeface="Arial" charset="0"/>
                <a:cs typeface="Arial" charset="0"/>
              </a:rPr>
              <a:t>concerned with 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execution of learned movement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subconciosly</a:t>
            </a:r>
            <a:r>
              <a:rPr lang="en-US" sz="2400" b="1" dirty="0" smtClean="0">
                <a:latin typeface="Arial" charset="0"/>
                <a:cs typeface="Arial" charset="0"/>
              </a:rPr>
              <a:t>.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arabicPeriod"/>
            </a:pPr>
            <a:r>
              <a:rPr 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Cognitive loop (Caudate circuit)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latin typeface="Arial" charset="0"/>
                <a:cs typeface="Arial" charset="0"/>
              </a:rPr>
              <a:t>concerned with 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cognitive control </a:t>
            </a:r>
            <a:r>
              <a:rPr lang="en-US" sz="2400" b="1" dirty="0" smtClean="0">
                <a:latin typeface="Arial" charset="0"/>
                <a:cs typeface="Arial" charset="0"/>
              </a:rPr>
              <a:t>of sequences of motor pattern. Basically it is concerned with motor intentions.</a:t>
            </a: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r>
              <a:rPr lang="en-US" sz="2400" b="1" dirty="0" smtClean="0">
                <a:latin typeface="Arial" charset="0"/>
                <a:cs typeface="Arial" charset="0"/>
              </a:rPr>
              <a:t>      </a:t>
            </a:r>
            <a:r>
              <a:rPr lang="en-US" sz="2000" b="1" dirty="0" smtClean="0">
                <a:latin typeface="Arial" charset="0"/>
                <a:cs typeface="Arial" charset="0"/>
              </a:rPr>
              <a:t>(Note: cognition means thinking process using sensory input with information already stored in memory.)</a:t>
            </a:r>
            <a:endParaRPr lang="en-US" sz="2400" b="1" dirty="0" smtClean="0">
              <a:latin typeface="Arial" charset="0"/>
              <a:cs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AutoNum type="arabicPeriod" startAt="3"/>
            </a:pPr>
            <a:r>
              <a:rPr 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Limbic loop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latin typeface="Arial" charset="0"/>
                <a:cs typeface="Arial" charset="0"/>
              </a:rPr>
              <a:t>involved in giving 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motor expression to emotions</a:t>
            </a:r>
            <a:r>
              <a:rPr lang="en-US" sz="2400" b="1" dirty="0" smtClean="0">
                <a:latin typeface="Arial" charset="0"/>
                <a:cs typeface="Arial" charset="0"/>
              </a:rPr>
              <a:t> like, smiling, aggressive or submissive posture.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arabicPeriod" startAt="3"/>
            </a:pPr>
            <a:r>
              <a:rPr lang="en-US" sz="2800" b="1" u="sng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Occulomotor</a:t>
            </a:r>
            <a:r>
              <a:rPr 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loop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latin typeface="Arial" charset="0"/>
                <a:cs typeface="Arial" charset="0"/>
              </a:rPr>
              <a:t>concerned with voluntary 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eye movement</a:t>
            </a:r>
            <a:r>
              <a:rPr lang="en-US" sz="2400" b="1" dirty="0" smtClean="0">
                <a:latin typeface="Arial" charset="0"/>
                <a:cs typeface="Arial" charset="0"/>
              </a:rPr>
              <a:t> [ saccadic movement]</a:t>
            </a: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2400" b="1" dirty="0" smtClean="0">
              <a:latin typeface="Arial" charset="0"/>
              <a:cs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D801B7-53CB-47A3-B418-7202204FDA39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show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93" r="12622" b="4745"/>
          <a:stretch>
            <a:fillRect/>
          </a:stretch>
        </p:blipFill>
        <p:spPr bwMode="auto">
          <a:xfrm>
            <a:off x="1371600" y="1647825"/>
            <a:ext cx="60198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Line 7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29700" name="Freeform 8"/>
          <p:cNvSpPr>
            <a:spLocks/>
          </p:cNvSpPr>
          <p:nvPr/>
        </p:nvSpPr>
        <p:spPr bwMode="auto">
          <a:xfrm>
            <a:off x="5334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6096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charset="0"/>
                <a:cs typeface="Arial" charset="0"/>
              </a:rPr>
              <a:t>The Putamen Circuit</a:t>
            </a:r>
          </a:p>
        </p:txBody>
      </p:sp>
      <p:pic>
        <p:nvPicPr>
          <p:cNvPr id="29702" name="Picture 4" descr="Putamen circuit"/>
          <p:cNvPicPr>
            <a:picLocks noChangeAspect="1" noChangeArrowheads="1"/>
          </p:cNvPicPr>
          <p:nvPr/>
        </p:nvPicPr>
        <p:blipFill>
          <a:blip r:embed="rId4" cstate="print"/>
          <a:srcRect t="3615" b="20482"/>
          <a:stretch>
            <a:fillRect/>
          </a:stretch>
        </p:blipFill>
        <p:spPr bwMode="auto">
          <a:xfrm>
            <a:off x="7086600" y="381000"/>
            <a:ext cx="838200" cy="6683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76491" name="AutoShape 11"/>
          <p:cNvSpPr>
            <a:spLocks noChangeArrowheads="1"/>
          </p:cNvSpPr>
          <p:nvPr/>
        </p:nvSpPr>
        <p:spPr bwMode="auto">
          <a:xfrm>
            <a:off x="6172200" y="2438400"/>
            <a:ext cx="27432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20000"/>
                </a:srgbClr>
              </a:gs>
              <a:gs pos="50000">
                <a:srgbClr val="FFFF00">
                  <a:gamma/>
                  <a:shade val="46275"/>
                  <a:invGamma/>
                  <a:alpha val="14000"/>
                </a:srgbClr>
              </a:gs>
              <a:gs pos="100000">
                <a:srgbClr val="FFFF00">
                  <a:alpha val="2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xtLst>
            <a:ext uri="{AF507438-7753-43e0-B8FC-AC1667EBCBE1}"/>
          </a:extLst>
        </p:spPr>
        <p:txBody>
          <a:bodyPr wrap="none" anchor="ctr"/>
          <a:lstStyle/>
          <a:p>
            <a:pPr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Premotor</a:t>
            </a:r>
          </a:p>
          <a:p>
            <a:pPr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Suppl Motor</a:t>
            </a:r>
          </a:p>
          <a:p>
            <a:pPr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Somatosensory Cortex</a:t>
            </a:r>
          </a:p>
        </p:txBody>
      </p:sp>
      <p:sp>
        <p:nvSpPr>
          <p:cNvPr id="276492" name="AutoShape 12"/>
          <p:cNvSpPr>
            <a:spLocks noChangeArrowheads="1"/>
          </p:cNvSpPr>
          <p:nvPr/>
        </p:nvSpPr>
        <p:spPr bwMode="auto">
          <a:xfrm>
            <a:off x="7239000" y="3733800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FFFF00">
                  <a:alpha val="4999"/>
                </a:srgbClr>
              </a:gs>
              <a:gs pos="100000">
                <a:srgbClr val="767600">
                  <a:alpha val="7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76493" name="AutoShape 13"/>
          <p:cNvSpPr>
            <a:spLocks noChangeArrowheads="1"/>
          </p:cNvSpPr>
          <p:nvPr/>
        </p:nvSpPr>
        <p:spPr bwMode="auto">
          <a:xfrm flipV="1">
            <a:off x="1219200" y="3352800"/>
            <a:ext cx="457200" cy="838200"/>
          </a:xfrm>
          <a:prstGeom prst="downArrow">
            <a:avLst>
              <a:gd name="adj1" fmla="val 50000"/>
              <a:gd name="adj2" fmla="val 45833"/>
            </a:avLst>
          </a:prstGeom>
          <a:gradFill rotWithShape="1">
            <a:gsLst>
              <a:gs pos="0">
                <a:srgbClr val="FFFF00">
                  <a:alpha val="4999"/>
                </a:srgbClr>
              </a:gs>
              <a:gs pos="100000">
                <a:srgbClr val="767600">
                  <a:alpha val="7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76494" name="AutoShape 14"/>
          <p:cNvSpPr>
            <a:spLocks noChangeArrowheads="1"/>
          </p:cNvSpPr>
          <p:nvPr/>
        </p:nvSpPr>
        <p:spPr bwMode="auto">
          <a:xfrm>
            <a:off x="152400" y="2057400"/>
            <a:ext cx="27432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20000"/>
                </a:srgbClr>
              </a:gs>
              <a:gs pos="50000">
                <a:srgbClr val="FFFF00">
                  <a:gamma/>
                  <a:shade val="46275"/>
                  <a:invGamma/>
                  <a:alpha val="14000"/>
                </a:srgbClr>
              </a:gs>
              <a:gs pos="100000">
                <a:srgbClr val="FFFF00">
                  <a:alpha val="2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xtLst>
            <a:ext uri="{AF507438-7753-43e0-B8FC-AC1667EBCBE1}"/>
          </a:extLst>
        </p:spPr>
        <p:txBody>
          <a:bodyPr wrap="none" anchor="ctr"/>
          <a:lstStyle/>
          <a:p>
            <a:pPr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Prim Motor Cortex</a:t>
            </a:r>
          </a:p>
          <a:p>
            <a:pPr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Premotor</a:t>
            </a:r>
          </a:p>
          <a:p>
            <a:pPr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Suppl Motor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7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7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2" grpId="0" animBg="1"/>
      <p:bldP spid="2764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show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02" r="12372" b="4965"/>
          <a:stretch>
            <a:fillRect/>
          </a:stretch>
        </p:blipFill>
        <p:spPr bwMode="auto">
          <a:xfrm>
            <a:off x="914400" y="1600200"/>
            <a:ext cx="6629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Line 10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0724" name="Freeform 11"/>
          <p:cNvSpPr>
            <a:spLocks/>
          </p:cNvSpPr>
          <p:nvPr/>
        </p:nvSpPr>
        <p:spPr bwMode="auto">
          <a:xfrm>
            <a:off x="5334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Rectangle 12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charset="0"/>
                <a:cs typeface="Arial" charset="0"/>
              </a:rPr>
              <a:t>The Caudate Circuit </a:t>
            </a:r>
          </a:p>
        </p:txBody>
      </p:sp>
      <p:pic>
        <p:nvPicPr>
          <p:cNvPr id="30726" name="Picture 4" descr="Caudate circuit"/>
          <p:cNvPicPr>
            <a:picLocks noChangeAspect="1" noChangeArrowheads="1"/>
          </p:cNvPicPr>
          <p:nvPr/>
        </p:nvPicPr>
        <p:blipFill>
          <a:blip r:embed="rId4" cstate="print"/>
          <a:srcRect t="13513" b="13591"/>
          <a:stretch>
            <a:fillRect/>
          </a:stretch>
        </p:blipFill>
        <p:spPr bwMode="auto">
          <a:xfrm>
            <a:off x="7162800" y="457200"/>
            <a:ext cx="838200" cy="568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75469" name="AutoShape 13"/>
          <p:cNvSpPr>
            <a:spLocks noChangeArrowheads="1"/>
          </p:cNvSpPr>
          <p:nvPr/>
        </p:nvSpPr>
        <p:spPr bwMode="auto">
          <a:xfrm>
            <a:off x="7010400" y="2743200"/>
            <a:ext cx="16764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20000"/>
                </a:srgbClr>
              </a:gs>
              <a:gs pos="50000">
                <a:srgbClr val="FFFF00">
                  <a:gamma/>
                  <a:shade val="46275"/>
                  <a:invGamma/>
                  <a:alpha val="14000"/>
                </a:srgbClr>
              </a:gs>
              <a:gs pos="100000">
                <a:srgbClr val="FFFF00">
                  <a:alpha val="2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gency FB" pitchFamily="34" charset="0"/>
              </a:rPr>
              <a:t>Association </a:t>
            </a:r>
          </a:p>
          <a:p>
            <a:pPr algn="ctr">
              <a:defRPr/>
            </a:pPr>
            <a:r>
              <a:rPr lang="en-US" b="1">
                <a:latin typeface="Agency FB" pitchFamily="34" charset="0"/>
              </a:rPr>
              <a:t>Areas</a:t>
            </a:r>
          </a:p>
        </p:txBody>
      </p:sp>
      <p:sp>
        <p:nvSpPr>
          <p:cNvPr id="275470" name="AutoShape 14"/>
          <p:cNvSpPr>
            <a:spLocks noChangeArrowheads="1"/>
          </p:cNvSpPr>
          <p:nvPr/>
        </p:nvSpPr>
        <p:spPr bwMode="auto">
          <a:xfrm>
            <a:off x="152400" y="2514600"/>
            <a:ext cx="16764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20000"/>
                </a:srgbClr>
              </a:gs>
              <a:gs pos="50000">
                <a:srgbClr val="FFFF00">
                  <a:gamma/>
                  <a:shade val="46275"/>
                  <a:invGamma/>
                  <a:alpha val="14000"/>
                </a:srgbClr>
              </a:gs>
              <a:gs pos="100000">
                <a:srgbClr val="FFFF00">
                  <a:alpha val="2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Prefrontal</a:t>
            </a:r>
          </a:p>
          <a:p>
            <a:pPr algn="ctr"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Premotor</a:t>
            </a:r>
          </a:p>
          <a:p>
            <a:pPr algn="ctr"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Suppl Motor</a:t>
            </a:r>
          </a:p>
        </p:txBody>
      </p:sp>
      <p:sp>
        <p:nvSpPr>
          <p:cNvPr id="275472" name="AutoShape 16"/>
          <p:cNvSpPr>
            <a:spLocks noChangeArrowheads="1"/>
          </p:cNvSpPr>
          <p:nvPr/>
        </p:nvSpPr>
        <p:spPr bwMode="auto">
          <a:xfrm>
            <a:off x="7620000" y="3733800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FFFF00">
                  <a:alpha val="4999"/>
                </a:srgbClr>
              </a:gs>
              <a:gs pos="100000">
                <a:srgbClr val="767600">
                  <a:alpha val="7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75473" name="AutoShape 17"/>
          <p:cNvSpPr>
            <a:spLocks noChangeArrowheads="1"/>
          </p:cNvSpPr>
          <p:nvPr/>
        </p:nvSpPr>
        <p:spPr bwMode="auto">
          <a:xfrm flipV="1">
            <a:off x="685800" y="3810000"/>
            <a:ext cx="457200" cy="838200"/>
          </a:xfrm>
          <a:prstGeom prst="downArrow">
            <a:avLst>
              <a:gd name="adj1" fmla="val 50000"/>
              <a:gd name="adj2" fmla="val 45833"/>
            </a:avLst>
          </a:prstGeom>
          <a:gradFill rotWithShape="1">
            <a:gsLst>
              <a:gs pos="0">
                <a:srgbClr val="FFFF00">
                  <a:alpha val="4999"/>
                </a:srgbClr>
              </a:gs>
              <a:gs pos="100000">
                <a:srgbClr val="767600">
                  <a:alpha val="7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7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7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72" grpId="0" animBg="1"/>
      <p:bldP spid="2754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2590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b="1" smtClean="0">
                <a:latin typeface="Arial" charset="0"/>
                <a:cs typeface="Arial" charset="0"/>
              </a:rPr>
              <a:t>High Oxygen consumption .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smtClean="0">
                <a:latin typeface="Arial" charset="0"/>
                <a:cs typeface="Arial" charset="0"/>
              </a:rPr>
              <a:t>High Copper content  in </a:t>
            </a:r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Wilson’s disease</a:t>
            </a:r>
            <a:r>
              <a:rPr lang="en-US" sz="2800" b="1" smtClean="0">
                <a:latin typeface="Arial" charset="0"/>
                <a:cs typeface="Arial" charset="0"/>
              </a:rPr>
              <a:t> (Copper intoxication):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smtClean="0">
                <a:latin typeface="Arial" charset="0"/>
                <a:cs typeface="Arial" charset="0"/>
              </a:rPr>
              <a:t>Autosomal Recessive 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smtClean="0">
                <a:latin typeface="Arial" charset="0"/>
                <a:cs typeface="Arial" charset="0"/>
              </a:rPr>
              <a:t>Copper binding protein </a:t>
            </a:r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Ceruloplasmin</a:t>
            </a:r>
            <a:r>
              <a:rPr lang="en-US" sz="2800" b="1" smtClean="0">
                <a:latin typeface="Arial" charset="0"/>
                <a:cs typeface="Arial" charset="0"/>
              </a:rPr>
              <a:t> is low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smtClean="0">
                <a:latin typeface="Arial" charset="0"/>
                <a:cs typeface="Arial" charset="0"/>
              </a:rPr>
              <a:t>Lenticular degeneration occurs</a:t>
            </a:r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6869" name="Freeform 6"/>
          <p:cNvSpPr>
            <a:spLocks/>
          </p:cNvSpPr>
          <p:nvPr/>
        </p:nvSpPr>
        <p:spPr bwMode="auto">
          <a:xfrm>
            <a:off x="5334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Arial" charset="0"/>
                <a:cs typeface="Arial" charset="0"/>
              </a:rPr>
              <a:t>Metabolic characteristics of BG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cr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590800" y="2643188"/>
            <a:ext cx="34750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u="sng">
                <a:solidFill>
                  <a:srgbClr val="3333FF"/>
                </a:solidFill>
                <a:latin typeface="Arial" charset="0"/>
                <a:cs typeface="Arial" charset="0"/>
              </a:rPr>
              <a:t>FUNCTIONS</a:t>
            </a: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990600" y="3352800"/>
            <a:ext cx="739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sz="3200" b="1">
                <a:latin typeface="Arial" charset="0"/>
                <a:cs typeface="Arial" charset="0"/>
              </a:rPr>
              <a:t>Control of movements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sz="3200" b="1">
                <a:latin typeface="Arial" charset="0"/>
                <a:cs typeface="Arial" charset="0"/>
              </a:rPr>
              <a:t>Planning and programming of movements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sz="3200" b="1">
                <a:latin typeface="Arial" charset="0"/>
                <a:cs typeface="Arial" charset="0"/>
              </a:rPr>
              <a:t>Cognition</a:t>
            </a:r>
          </a:p>
        </p:txBody>
      </p:sp>
      <p:sp>
        <p:nvSpPr>
          <p:cNvPr id="38917" name="Freeform 6"/>
          <p:cNvSpPr>
            <a:spLocks/>
          </p:cNvSpPr>
          <p:nvPr/>
        </p:nvSpPr>
        <p:spPr bwMode="auto">
          <a:xfrm>
            <a:off x="1676400" y="1371600"/>
            <a:ext cx="5867400" cy="1219200"/>
          </a:xfrm>
          <a:custGeom>
            <a:avLst/>
            <a:gdLst>
              <a:gd name="T0" fmla="*/ 121175 w 5520"/>
              <a:gd name="T1" fmla="*/ 300038 h 768"/>
              <a:gd name="T2" fmla="*/ 2073786 w 5520"/>
              <a:gd name="T3" fmla="*/ 158750 h 768"/>
              <a:gd name="T4" fmla="*/ 5500688 w 5520"/>
              <a:gd name="T5" fmla="*/ 214313 h 768"/>
              <a:gd name="T6" fmla="*/ 5867400 w 5520"/>
              <a:gd name="T7" fmla="*/ 354012 h 768"/>
              <a:gd name="T8" fmla="*/ 5845078 w 5520"/>
              <a:gd name="T9" fmla="*/ 941388 h 768"/>
              <a:gd name="T10" fmla="*/ 5683512 w 5520"/>
              <a:gd name="T11" fmla="*/ 1081088 h 768"/>
              <a:gd name="T12" fmla="*/ 4845920 w 5520"/>
              <a:gd name="T13" fmla="*/ 1176338 h 768"/>
              <a:gd name="T14" fmla="*/ 4442005 w 5520"/>
              <a:gd name="T15" fmla="*/ 1219200 h 768"/>
              <a:gd name="T16" fmla="*/ 1385004 w 5520"/>
              <a:gd name="T17" fmla="*/ 1192213 h 768"/>
              <a:gd name="T18" fmla="*/ 1009788 w 5520"/>
              <a:gd name="T19" fmla="*/ 1193800 h 768"/>
              <a:gd name="T20" fmla="*/ 303999 w 5520"/>
              <a:gd name="T21" fmla="*/ 1081088 h 768"/>
              <a:gd name="T22" fmla="*/ 165818 w 5520"/>
              <a:gd name="T23" fmla="*/ 1023938 h 768"/>
              <a:gd name="T24" fmla="*/ 97790 w 5520"/>
              <a:gd name="T25" fmla="*/ 995363 h 768"/>
              <a:gd name="T26" fmla="*/ 5315 w 5520"/>
              <a:gd name="T27" fmla="*/ 631825 h 768"/>
              <a:gd name="T28" fmla="*/ 29762 w 5520"/>
              <a:gd name="T29" fmla="*/ 409575 h 768"/>
              <a:gd name="T30" fmla="*/ 181762 w 5520"/>
              <a:gd name="T31" fmla="*/ 390525 h 768"/>
              <a:gd name="T32" fmla="*/ 121175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1828800" y="1676400"/>
            <a:ext cx="548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660066"/>
                </a:solidFill>
                <a:latin typeface="Arial" charset="0"/>
                <a:cs typeface="Arial" charset="0"/>
              </a:rPr>
              <a:t>BASAL GANGLIA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2010-10-29T18:23:45Z</outs:dateTime>
      <outs:isPinned>true</outs:isPinned>
    </outs:relatedDate>
    <outs:relatedDate>
      <outs:type>2</outs:type>
      <outs:displayName>Created</outs:displayName>
      <outs:dateTime/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Dr Shahid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Dr Shahid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86E2A416-26C6-4A02-BD98-9281F6AC0481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5887</TotalTime>
  <Words>969</Words>
  <Application>Microsoft Office PowerPoint</Application>
  <PresentationFormat>On-screen Show (4:3)</PresentationFormat>
  <Paragraphs>282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Slide 1</vt:lpstr>
      <vt:lpstr>Slide 2</vt:lpstr>
      <vt:lpstr>Slide 3</vt:lpstr>
      <vt:lpstr>Slide 4</vt:lpstr>
      <vt:lpstr>BASIC CIRCUITS OF BASAL GANGLIA</vt:lpstr>
      <vt:lpstr>Slide 6</vt:lpstr>
      <vt:lpstr>Slide 7</vt:lpstr>
      <vt:lpstr>Metabolic characteristics of BG</vt:lpstr>
      <vt:lpstr>Slide 9</vt:lpstr>
      <vt:lpstr>The Putamen Circuit</vt:lpstr>
      <vt:lpstr>Slide 11</vt:lpstr>
      <vt:lpstr>The Caudate Circuit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Movement Disorders</vt:lpstr>
      <vt:lpstr>Slide 22</vt:lpstr>
      <vt:lpstr>Parkinson’s Disease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Shahid</dc:creator>
  <cp:lastModifiedBy>Dr Shahid</cp:lastModifiedBy>
  <cp:revision>320</cp:revision>
  <dcterms:created xsi:type="dcterms:W3CDTF">1601-01-01T00:00:00Z</dcterms:created>
  <dcterms:modified xsi:type="dcterms:W3CDTF">2014-10-27T18:55:12Z</dcterms:modified>
</cp:coreProperties>
</file>