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35"/>
  </p:notesMasterIdLst>
  <p:handoutMasterIdLst>
    <p:handoutMasterId r:id="rId36"/>
  </p:handoutMasterIdLst>
  <p:sldIdLst>
    <p:sldId id="358" r:id="rId10"/>
    <p:sldId id="359" r:id="rId11"/>
    <p:sldId id="375" r:id="rId12"/>
    <p:sldId id="336" r:id="rId13"/>
    <p:sldId id="381" r:id="rId14"/>
    <p:sldId id="388" r:id="rId15"/>
    <p:sldId id="366" r:id="rId16"/>
    <p:sldId id="367" r:id="rId17"/>
    <p:sldId id="369" r:id="rId18"/>
    <p:sldId id="362" r:id="rId19"/>
    <p:sldId id="361" r:id="rId20"/>
    <p:sldId id="398" r:id="rId21"/>
    <p:sldId id="357" r:id="rId22"/>
    <p:sldId id="353" r:id="rId23"/>
    <p:sldId id="354" r:id="rId24"/>
    <p:sldId id="393" r:id="rId25"/>
    <p:sldId id="390" r:id="rId26"/>
    <p:sldId id="378" r:id="rId27"/>
    <p:sldId id="379" r:id="rId28"/>
    <p:sldId id="382" r:id="rId29"/>
    <p:sldId id="384" r:id="rId30"/>
    <p:sldId id="385" r:id="rId31"/>
    <p:sldId id="387" r:id="rId32"/>
    <p:sldId id="391" r:id="rId33"/>
    <p:sldId id="396" r:id="rId34"/>
  </p:sldIdLst>
  <p:sldSz cx="9144000" cy="6858000" type="screen4x3"/>
  <p:notesSz cx="7315200" cy="96012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660033"/>
    <a:srgbClr val="0000FF"/>
    <a:srgbClr val="FF00FF"/>
    <a:srgbClr val="000000"/>
    <a:srgbClr val="00005A"/>
    <a:srgbClr val="CC00CC"/>
    <a:srgbClr val="00800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3770" autoAdjust="0"/>
  </p:normalViewPr>
  <p:slideViewPr>
    <p:cSldViewPr>
      <p:cViewPr varScale="1">
        <p:scale>
          <a:sx n="60" d="100"/>
          <a:sy n="60" d="100"/>
        </p:scale>
        <p:origin x="-1373" y="-86"/>
      </p:cViewPr>
      <p:guideLst>
        <p:guide orient="horz" pos="2160"/>
        <p:guide pos="2880"/>
      </p:guideLst>
    </p:cSldViewPr>
  </p:slideViewPr>
  <p:outlineViewPr>
    <p:cViewPr>
      <p:scale>
        <a:sx n="33" d="100"/>
        <a:sy n="33" d="100"/>
      </p:scale>
      <p:origin x="106" y="14755"/>
    </p:cViewPr>
  </p:outlineViewPr>
  <p:notesTextViewPr>
    <p:cViewPr>
      <p:scale>
        <a:sx n="100" d="100"/>
        <a:sy n="100" d="100"/>
      </p:scale>
      <p:origin x="0" y="0"/>
    </p:cViewPr>
  </p:notesTextViewPr>
  <p:sorterViewPr>
    <p:cViewPr>
      <p:scale>
        <a:sx n="66" d="100"/>
        <a:sy n="66" d="100"/>
      </p:scale>
      <p:origin x="0" y="931"/>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A02EF9B4-7A53-4856-924F-ADEAC09C74FA}" type="datetimeFigureOut">
              <a:rPr lang="en-US"/>
              <a:pPr>
                <a:defRPr/>
              </a:pPr>
              <a:t>10/27/2014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21249ABE-371E-4CAB-85FE-E28965D251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235523" name="Rectangle 3"/>
          <p:cNvSpPr>
            <a:spLocks noGrp="1" noChangeArrowheads="1"/>
          </p:cNvSpPr>
          <p:nvPr>
            <p:ph type="dt" idx="1"/>
          </p:nvPr>
        </p:nvSpPr>
        <p:spPr bwMode="auto">
          <a:xfrm>
            <a:off x="1588"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pitchFamily="34"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355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26" name="Rectangle 6"/>
          <p:cNvSpPr>
            <a:spLocks noGrp="1" noChangeArrowheads="1"/>
          </p:cNvSpPr>
          <p:nvPr>
            <p:ph type="ftr" sz="quarter" idx="4"/>
          </p:nvPr>
        </p:nvSpPr>
        <p:spPr bwMode="auto">
          <a:xfrm>
            <a:off x="4144963" y="9120188"/>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defRPr>
            </a:lvl1pPr>
          </a:lstStyle>
          <a:p>
            <a:pPr>
              <a:defRPr/>
            </a:pPr>
            <a:endParaRPr lang="en-US"/>
          </a:p>
        </p:txBody>
      </p:sp>
      <p:sp>
        <p:nvSpPr>
          <p:cNvPr id="235527" name="Rectangle 7"/>
          <p:cNvSpPr>
            <a:spLocks noGrp="1" noChangeArrowheads="1"/>
          </p:cNvSpPr>
          <p:nvPr>
            <p:ph type="sldNum" sz="quarter" idx="5"/>
          </p:nvPr>
        </p:nvSpPr>
        <p:spPr bwMode="auto">
          <a:xfrm>
            <a:off x="1588" y="9120188"/>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pitchFamily="34" charset="0"/>
              </a:defRPr>
            </a:lvl1pPr>
          </a:lstStyle>
          <a:p>
            <a:pPr>
              <a:defRPr/>
            </a:pPr>
            <a:fld id="{5CEF09D4-F229-4630-BF19-01227EA53CB7}"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pPr>
            <a:endParaRPr lang="en-US" dirty="0" smtClean="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EF09D4-F229-4630-BF19-01227EA53CB7}" type="slidenum">
              <a:rPr lang="ar-SA"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306B60-BEE5-4E2A-948C-09840FA0F582}" type="slidenum">
              <a:rPr lang="ar-SA"/>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22C76B-9D50-4930-B236-789C0A86FBBC}" type="slidenum">
              <a:rPr lang="ar-SA"/>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9ACC4DD-6A8D-4245-A07B-488000ADC633}" type="slidenum">
              <a:rPr lang="ar-SA"/>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45FD94-741C-4064-9FD1-628762224EAB}" type="slidenum">
              <a:rPr lang="ar-SA"/>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66126E-0EBA-4E85-8DFE-6DC60C39D7AB}" type="slidenum">
              <a:rPr lang="ar-SA"/>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47E2E38-1C4C-4D25-9C06-07B84B561F1A}" type="slidenum">
              <a:rPr lang="ar-SA"/>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a:lstStyle/>
          <a:p>
            <a:pPr lvl="0"/>
            <a:endParaRPr lang="ar-S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CCF9BD-064F-4850-9F3E-238233EB5657}" type="slidenum">
              <a:rPr lang="ar-SA"/>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89243AB-7747-4BAB-BC1A-A24818CA59A4}" type="slidenum">
              <a:rPr lang="ar-SA"/>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A44586-5F4F-4D96-A2EC-3F7108805300}" type="slidenum">
              <a:rPr lang="ar-SA"/>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19027D-1676-4264-9738-48B2921658A7}" type="slidenum">
              <a:rPr lang="ar-SA"/>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95F194-107F-46BC-8072-3CF30DBF0A6F}" type="slidenum">
              <a:rPr lang="ar-SA"/>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B880E7E-CBAE-4773-92B9-A2F513C839F0}" type="slidenum">
              <a:rPr lang="ar-SA"/>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79FE966-FECD-4F54-BFEB-C4CE4CD15E2C}" type="slidenum">
              <a:rPr lang="ar-SA"/>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C25D5C-2ABD-48BE-9051-EAA4FBBB4084}" type="slidenum">
              <a:rPr lang="ar-SA"/>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FBB458C-C191-437D-B4A1-8D12CA5C7BDF}" type="slidenum">
              <a:rPr lang="ar-SA"/>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4EAAF09-FE2C-40DC-9D0F-F933A65DE519}" type="slidenum">
              <a:rPr lang="ar-SA"/>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03A3D1-6EB1-4005-A730-041553B626AF}" type="slidenum">
              <a:rPr lang="ar-SA"/>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8FC68E6-D501-4BC6-B448-B5CCE018649A}" type="slidenum">
              <a:rPr lang="ar-SA"/>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87E482-1D22-4A3B-8D2F-E49FA198D982}" type="slidenum">
              <a:rPr lang="ar-SA"/>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BFEBBC-5637-4858-A83A-D20DEE488CA6}" type="slidenum">
              <a:rPr lang="ar-SA"/>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CB7DA3C-BA3A-47E0-BDFC-3C241CEFE47C}" type="slidenum">
              <a:rPr lang="ar-SA"/>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8F9C45-F124-4D42-8207-109F21DACFB5}" type="slidenum">
              <a:rPr lang="ar-SA"/>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F29FE8-DB64-4B55-9D2F-D2C07FC87EF7}" type="slidenum">
              <a:rPr lang="ar-SA"/>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6E6FDC0-BE12-4D51-941F-51181D7B64BF}" type="slidenum">
              <a:rPr lang="ar-SA"/>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AA3CF1-2785-46B4-A781-D9348D880DFD}" type="slidenum">
              <a:rPr lang="ar-SA"/>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4493FEA-A073-49C2-9B66-B94A817C5004}" type="slidenum">
              <a:rPr lang="ar-SA"/>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6EB50BF-FA57-496F-AEB0-51CBF360E607}" type="slidenum">
              <a:rPr lang="ar-SA"/>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B15B76-371C-4B31-999D-426DA91AD547}" type="slidenum">
              <a:rPr lang="ar-SA"/>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B447C31-2186-4F12-9B2E-B77AD835C6DC}" type="slidenum">
              <a:rPr lang="ar-SA"/>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DE5970-C589-4BBE-8506-FB8D813CB7A3}" type="slidenum">
              <a:rPr lang="ar-SA"/>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67D0F8-1ED2-4879-925B-1059BD8CEF34}" type="slidenum">
              <a:rPr lang="ar-SA"/>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6F96FF-62D9-4BB1-B078-2AB7724382A7}" type="slidenum">
              <a:rPr lang="ar-SA"/>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3077DB-A88D-4224-96AD-DD4FA33B94D7}" type="slidenum">
              <a:rPr lang="ar-SA"/>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3B0433-1EAF-426A-9A7C-3A4C1556CFE4}" type="slidenum">
              <a:rPr lang="ar-SA"/>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2FCE60D-73A0-4954-A116-AF15208FE082}" type="slidenum">
              <a:rPr lang="ar-SA"/>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A52304-11C5-429D-A843-4FB1D809B4D6}" type="slidenum">
              <a:rPr lang="ar-SA"/>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A97580E-A888-4E3C-B7FB-F9A9F51A71A5}" type="slidenum">
              <a:rPr lang="ar-SA"/>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854FD1B-6DD4-4462-B6D1-3997EB39480F}" type="slidenum">
              <a:rPr lang="ar-SA"/>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6636037-E476-4714-AD66-90F07F22DFEF}" type="slidenum">
              <a:rPr lang="ar-SA"/>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57A45DD-480A-4407-88E2-C6AF10C9A45E}" type="slidenum">
              <a:rPr lang="ar-SA"/>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35F594-878E-4FFB-BFA6-66E4640C2324}" type="slidenum">
              <a:rPr lang="ar-SA"/>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574E85-0D77-4DEA-A312-67AC7A222211}" type="slidenum">
              <a:rPr lang="ar-SA"/>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FC7CCBB-1DE2-4543-A457-B7DB2D4A7D1F}" type="slidenum">
              <a:rPr lang="ar-SA"/>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D8ACB5-74B3-49C7-8AE7-A108D303BFBA}" type="slidenum">
              <a:rPr lang="ar-SA"/>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7886B2-E168-4BA6-8472-3BAD6AC3C778}" type="slidenum">
              <a:rPr lang="ar-SA"/>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F36F03-F85C-4FAA-BA45-284B1BD1222B}" type="slidenum">
              <a:rPr lang="ar-SA"/>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245DF4D-F525-4046-BFD9-BBC5B3599955}" type="slidenum">
              <a:rPr lang="ar-SA"/>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308F19-31B3-4A6E-A5B0-260899F4498E}" type="slidenum">
              <a:rPr lang="ar-SA"/>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84B48D-B862-4529-A3BC-E0F511E34C96}" type="slidenum">
              <a:rPr lang="ar-SA"/>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E60DD6A-EF3D-4033-BF5F-BBD713B39223}" type="slidenum">
              <a:rPr lang="ar-SA"/>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A4E7221-4A7F-494E-A1F2-2B5A12F412D1}" type="slidenum">
              <a:rPr lang="ar-SA"/>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65CADA-C218-464B-B19F-2B58705DDDAD}" type="slidenum">
              <a:rPr lang="ar-SA"/>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387ACB-DEDF-4EE3-9451-71A9206D873A}" type="slidenum">
              <a:rPr lang="ar-SA"/>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F7AAA0A-859D-452F-9F5B-EBECBD60DB61}" type="slidenum">
              <a:rPr lang="ar-SA"/>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4FC127-18BA-4621-97DF-604841CBD87E}" type="slidenum">
              <a:rPr lang="ar-SA"/>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B3C847-4DD1-4D20-816B-35E734428BA2}" type="slidenum">
              <a:rPr lang="ar-SA"/>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8F63F2-B483-4FBF-B335-B5DEC98CBE81}" type="slidenum">
              <a:rPr lang="ar-SA"/>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1176F0A-E971-4425-8131-52510783AFD9}" type="slidenum">
              <a:rPr lang="ar-SA"/>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96AED7-739B-4FDF-BF55-C0B006EEB92C}" type="slidenum">
              <a:rPr lang="ar-SA"/>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902A0D-B8EB-4E73-8794-0ED18440F5FB}" type="slidenum">
              <a:rPr lang="ar-SA"/>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748A056-EDD5-4397-AE59-B8E57621490B}" type="slidenum">
              <a:rPr lang="ar-SA"/>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1DB2E23-5ECE-4888-BFDB-6C92C6E1087D}" type="slidenum">
              <a:rPr lang="ar-SA"/>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FBB9C81-649A-4141-B8C7-44D637D614F5}" type="slidenum">
              <a:rPr lang="ar-SA"/>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4A90EE-DE23-4B14-B741-A0CED3D47042}" type="slidenum">
              <a:rPr lang="ar-SA"/>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6784036-25E5-45A2-85C9-47F16EA8DE1B}" type="slidenum">
              <a:rPr lang="ar-SA"/>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539893-1F28-4D1D-AC17-B8B885C08A55}" type="slidenum">
              <a:rPr lang="ar-SA"/>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2445B1-CDB7-4643-A9F2-34EBF93C0C0B}" type="slidenum">
              <a:rPr lang="ar-SA"/>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6D7F71-16AA-4F2E-903A-CB209A0AE6E0}" type="slidenum">
              <a:rPr lang="ar-SA"/>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A33D9DD-D106-4194-B744-ABF56FB5A696}" type="slidenum">
              <a:rPr lang="ar-SA"/>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37BF3A-B031-4408-99EF-98F2E72F322C}" type="slidenum">
              <a:rPr lang="ar-SA"/>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98F8F8-19D7-4E08-B60E-3643CF5FDED8}" type="slidenum">
              <a:rPr lang="ar-SA"/>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492B9B-7275-4236-8A3D-CBE0C0AD6805}" type="slidenum">
              <a:rPr lang="ar-SA"/>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E26C376-6F0A-4965-9ADF-312D7FB63B13}" type="slidenum">
              <a:rPr lang="ar-SA"/>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05205D3-3960-46F2-99D5-749EFD913AC0}" type="slidenum">
              <a:rPr lang="ar-SA"/>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31A6E61-E278-4960-8C98-DA0FD85404B6}" type="slidenum">
              <a:rPr lang="ar-SA"/>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81A0A9D-4BFF-4686-AA29-CC6A6C6C2E09}" type="slidenum">
              <a:rPr lang="ar-SA"/>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0BE040-DA21-47DE-997B-A3FE7AE55C30}" type="slidenum">
              <a:rPr lang="ar-SA"/>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3544BD-6BC1-46F4-9176-18DD1B79FA9E}" type="slidenum">
              <a:rPr lang="ar-SA"/>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3BCC6F6-DC05-47E2-BCB1-E4C5502661DE}" type="slidenum">
              <a:rPr lang="ar-SA"/>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BD7AEBD-4719-4410-A70F-B66D1044E2D0}" type="slidenum">
              <a:rPr lang="ar-SA"/>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5CAE40-1642-4950-AE76-D9BB03C6389C}" type="slidenum">
              <a:rPr lang="ar-SA"/>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33FCC9-CFF9-4DEB-9875-36C7111EC879}" type="slidenum">
              <a:rPr lang="ar-SA"/>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BED020-8B95-430F-9D44-8E8251691145}" type="slidenum">
              <a:rPr lang="ar-SA"/>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F5B0455-67D4-46E9-8DFB-74124FE209A6}" type="slidenum">
              <a:rPr lang="ar-SA"/>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0BEC16D-DF81-404B-A1E1-A5F447DFF7C8}" type="slidenum">
              <a:rPr lang="ar-SA"/>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6E58B3A-3387-4E1F-93C4-75A297218EA8}" type="slidenum">
              <a:rPr lang="ar-SA"/>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035D584-8805-4812-AB06-F350C8B57756}" type="slidenum">
              <a:rPr lang="ar-SA"/>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C8860C-2732-4A47-8025-A82319FE359A}" type="slidenum">
              <a:rPr lang="ar-SA"/>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2164327-2222-46D0-8A2C-F434500866DC}" type="slidenum">
              <a:rPr lang="ar-SA"/>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4B95708-F6F8-45B0-82C9-C377D32DA814}" type="slidenum">
              <a:rPr lang="ar-SA"/>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35B3E55-3D56-4B33-B2F8-3BC9AF6047ED}" type="slidenum">
              <a:rPr lang="ar-SA"/>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790E6E-8B2C-4D2B-AEC7-FD25CB9AE783}" type="slidenum">
              <a:rPr lang="ar-SA"/>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B8737A-A7BB-47DD-8454-2E64BAD8F0FC}" type="slidenum">
              <a:rPr lang="ar-SA"/>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746E4F-F637-4E60-A9B2-4DCEC8CDF6EF}" type="slidenum">
              <a:rPr lang="ar-SA"/>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A2ECD18-F6A6-449B-B240-907F4488C741}" type="slidenum">
              <a:rPr lang="ar-SA"/>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C01DD90-56C0-49BA-911D-67D0BD886CF2}" type="slidenum">
              <a:rPr lang="ar-SA"/>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DC4CAED-8600-45E4-B5C3-ABF36FBDFB8D}" type="slidenum">
              <a:rPr lang="ar-SA"/>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F3588B9-2B1D-4E53-954C-5DA8303FF647}" type="slidenum">
              <a:rPr lang="ar-SA"/>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A83AD85-6114-4E43-995A-6EC21269B7E9}" type="slidenum">
              <a:rPr lang="ar-SA"/>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BAFDE9-1B16-4BEA-8241-FB0CCF5DCBE4}" type="slidenum">
              <a:rPr lang="ar-SA"/>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3FA633-2072-4691-BF97-204A63FC2461}" type="slidenum">
              <a:rPr lang="ar-SA"/>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8.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9.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8A2CD87C-5546-489E-88F2-0E8E9879DC25}"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FF0CA3A5-2279-4C5D-8620-CBC2859669E5}"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C8423C71-7C90-4861-9DA0-950C0A486337}"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4961E133-4C8E-4054-BD1B-07B8F96240BC}"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41C8EB0F-DC90-4BAE-8FB4-CA3B6BE3A9F1}"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011832F3-0F10-408D-8D31-C306421A1FDA}"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041552B2-CA8E-4F21-8897-9C5052344034}"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1F8CD0BA-31D9-4F0C-82DC-97E614AA06A3}"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D8D80791-5116-4D5C-B1E2-93BAA8C5F44C}"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ctrTitle"/>
          </p:nvPr>
        </p:nvSpPr>
        <p:spPr>
          <a:xfrm>
            <a:off x="685800" y="457200"/>
            <a:ext cx="7772400" cy="914400"/>
          </a:xfrm>
          <a:noFill/>
          <a:ln w="76200">
            <a:solidFill>
              <a:srgbClr val="00FF00"/>
            </a:solidFill>
          </a:ln>
        </p:spPr>
        <p:txBody>
          <a:bodyPr/>
          <a:lstStyle/>
          <a:p>
            <a:pPr eaLnBrk="1" hangingPunct="1"/>
            <a:r>
              <a:rPr lang="en-US" sz="4800" b="1" dirty="0" smtClean="0"/>
              <a:t>PAIN MODULATION</a:t>
            </a:r>
          </a:p>
        </p:txBody>
      </p:sp>
      <p:sp>
        <p:nvSpPr>
          <p:cNvPr id="4" name="AutoShape 236"/>
          <p:cNvSpPr>
            <a:spLocks noChangeArrowheads="1"/>
          </p:cNvSpPr>
          <p:nvPr/>
        </p:nvSpPr>
        <p:spPr bwMode="auto">
          <a:xfrm>
            <a:off x="5334000" y="5241925"/>
            <a:ext cx="3352800" cy="1235075"/>
          </a:xfrm>
          <a:prstGeom prst="roundRect">
            <a:avLst>
              <a:gd name="adj" fmla="val 16667"/>
            </a:avLst>
          </a:prstGeom>
          <a:solidFill>
            <a:srgbClr val="000000"/>
          </a:solidFill>
          <a:ln w="9525">
            <a:solidFill>
              <a:srgbClr val="66FF33"/>
            </a:solidFill>
            <a:round/>
            <a:headEnd/>
            <a:tailEnd/>
          </a:ln>
          <a:effectLst>
            <a:prstShdw prst="shdw17" dist="17961" dir="2700000">
              <a:srgbClr val="66FF33">
                <a:gamma/>
                <a:shade val="60000"/>
                <a:invGamma/>
              </a:srgbClr>
            </a:prstShdw>
          </a:effectLst>
        </p:spPr>
        <p:txBody>
          <a:bodyPr wrap="none" anchor="ctr"/>
          <a:lstStyle/>
          <a:p>
            <a:pPr>
              <a:lnSpc>
                <a:spcPct val="90000"/>
              </a:lnSpc>
              <a:defRPr/>
            </a:pPr>
            <a:endParaRPr lang="en-US" sz="1400" b="1" dirty="0">
              <a:solidFill>
                <a:srgbClr val="CCFFCC"/>
              </a:solidFill>
              <a:latin typeface="+mn-lt"/>
              <a:cs typeface="Arial" charset="0"/>
            </a:endParaRPr>
          </a:p>
          <a:p>
            <a:pPr>
              <a:lnSpc>
                <a:spcPct val="90000"/>
              </a:lnSpc>
              <a:defRPr/>
            </a:pPr>
            <a:r>
              <a:rPr lang="en-US" sz="1400" b="1" i="1" dirty="0">
                <a:solidFill>
                  <a:srgbClr val="CCFFCC"/>
                </a:solidFill>
                <a:latin typeface="+mn-lt"/>
                <a:cs typeface="Arial" charset="0"/>
              </a:rPr>
              <a:t>DR SYED SHAHID HABIB</a:t>
            </a:r>
          </a:p>
          <a:p>
            <a:pPr>
              <a:lnSpc>
                <a:spcPct val="90000"/>
              </a:lnSpc>
              <a:defRPr/>
            </a:pPr>
            <a:r>
              <a:rPr lang="en-US" sz="1400" b="1" i="1" dirty="0">
                <a:solidFill>
                  <a:srgbClr val="CCFFCC"/>
                </a:solidFill>
                <a:latin typeface="+mn-lt"/>
                <a:cs typeface="Arial" charset="0"/>
              </a:rPr>
              <a:t>MBBS DSDM </a:t>
            </a:r>
            <a:r>
              <a:rPr lang="en-US" sz="1400" b="1" i="1" dirty="0" smtClean="0">
                <a:solidFill>
                  <a:srgbClr val="CCFFCC"/>
                </a:solidFill>
                <a:latin typeface="+mn-lt"/>
                <a:cs typeface="Arial" charset="0"/>
              </a:rPr>
              <a:t>FCPS</a:t>
            </a:r>
          </a:p>
          <a:p>
            <a:pPr>
              <a:lnSpc>
                <a:spcPct val="90000"/>
              </a:lnSpc>
              <a:defRPr/>
            </a:pPr>
            <a:r>
              <a:rPr lang="en-US" sz="1400" b="1" i="1" dirty="0" smtClean="0">
                <a:solidFill>
                  <a:srgbClr val="CCFFCC"/>
                </a:solidFill>
                <a:latin typeface="+mn-lt"/>
                <a:cs typeface="Arial" charset="0"/>
              </a:rPr>
              <a:t>Professor</a:t>
            </a:r>
            <a:endParaRPr lang="en-US" sz="1400" b="1" i="1" dirty="0">
              <a:solidFill>
                <a:srgbClr val="CCFFCC"/>
              </a:solidFill>
              <a:latin typeface="+mn-lt"/>
              <a:cs typeface="Arial" charset="0"/>
            </a:endParaRPr>
          </a:p>
          <a:p>
            <a:pPr>
              <a:lnSpc>
                <a:spcPct val="90000"/>
              </a:lnSpc>
              <a:defRPr/>
            </a:pPr>
            <a:r>
              <a:rPr lang="en-US" sz="1400" b="1" i="1" dirty="0">
                <a:solidFill>
                  <a:srgbClr val="CCFFCC"/>
                </a:solidFill>
                <a:latin typeface="+mn-lt"/>
                <a:cs typeface="Arial" charset="0"/>
              </a:rPr>
              <a:t>Dept. of Physiology</a:t>
            </a:r>
          </a:p>
          <a:p>
            <a:pPr>
              <a:lnSpc>
                <a:spcPct val="90000"/>
              </a:lnSpc>
              <a:defRPr/>
            </a:pPr>
            <a:r>
              <a:rPr lang="en-US" sz="1400" b="1" i="1" dirty="0">
                <a:solidFill>
                  <a:srgbClr val="CCFFCC"/>
                </a:solidFill>
                <a:latin typeface="+mn-lt"/>
                <a:cs typeface="Arial" charset="0"/>
              </a:rPr>
              <a:t>College of Medicine &amp; KKUH</a:t>
            </a:r>
          </a:p>
          <a:p>
            <a:pPr>
              <a:lnSpc>
                <a:spcPct val="90000"/>
              </a:lnSpc>
              <a:defRPr/>
            </a:pPr>
            <a:endParaRPr lang="en-US" sz="1200" b="1" dirty="0">
              <a:solidFill>
                <a:srgbClr val="CCFFCC"/>
              </a:solidFill>
              <a:latin typeface="+mn-lt"/>
              <a:cs typeface="Arial" charset="0"/>
            </a:endParaRPr>
          </a:p>
        </p:txBody>
      </p:sp>
      <p:pic>
        <p:nvPicPr>
          <p:cNvPr id="5" name="Picture 2"/>
          <p:cNvPicPr>
            <a:picLocks noChangeArrowheads="1"/>
          </p:cNvPicPr>
          <p:nvPr/>
        </p:nvPicPr>
        <p:blipFill>
          <a:blip r:embed="rId3" cstate="print"/>
          <a:srcRect t="3424"/>
          <a:stretch>
            <a:fillRect/>
          </a:stretch>
        </p:blipFill>
        <p:spPr bwMode="auto">
          <a:xfrm>
            <a:off x="1103313" y="1600201"/>
            <a:ext cx="6938962" cy="1828800"/>
          </a:xfrm>
          <a:prstGeom prst="rect">
            <a:avLst/>
          </a:prstGeom>
          <a:solidFill>
            <a:srgbClr val="FFFFFF"/>
          </a:solidFill>
          <a:ln w="9525">
            <a:noFill/>
            <a:miter lim="800000"/>
            <a:headEnd/>
            <a:tailEnd/>
          </a:ln>
        </p:spPr>
      </p:pic>
      <p:pic>
        <p:nvPicPr>
          <p:cNvPr id="6" name="Picture 2"/>
          <p:cNvPicPr>
            <a:picLocks noChangeArrowheads="1"/>
          </p:cNvPicPr>
          <p:nvPr/>
        </p:nvPicPr>
        <p:blipFill>
          <a:blip r:embed="rId4" cstate="print"/>
          <a:srcRect t="19553"/>
          <a:stretch>
            <a:fillRect/>
          </a:stretch>
        </p:blipFill>
        <p:spPr bwMode="auto">
          <a:xfrm>
            <a:off x="1295400" y="3505200"/>
            <a:ext cx="6553200" cy="914400"/>
          </a:xfrm>
          <a:prstGeom prst="rect">
            <a:avLst/>
          </a:prstGeom>
          <a:solidFill>
            <a:srgbClr val="FFFFFF"/>
          </a:solidFill>
          <a:ln w="9525">
            <a:noFill/>
            <a:miter lim="800000"/>
            <a:headEnd/>
            <a:tailEnd/>
          </a:ln>
        </p:spPr>
      </p:pic>
      <p:sp>
        <p:nvSpPr>
          <p:cNvPr id="8" name="Rectangle 7"/>
          <p:cNvSpPr/>
          <p:nvPr/>
        </p:nvSpPr>
        <p:spPr>
          <a:xfrm>
            <a:off x="3666212" y="4191000"/>
            <a:ext cx="1210588" cy="369332"/>
          </a:xfrm>
          <a:prstGeom prst="rect">
            <a:avLst/>
          </a:prstGeom>
          <a:solidFill>
            <a:srgbClr val="FF0000"/>
          </a:solidFill>
        </p:spPr>
        <p:txBody>
          <a:bodyPr wrap="none">
            <a:spAutoFit/>
          </a:bodyPr>
          <a:lstStyle/>
          <a:p>
            <a:r>
              <a:rPr lang="en-US" dirty="0" smtClean="0"/>
              <a:t>adjectives</a:t>
            </a:r>
            <a:endParaRPr lang="en-US" dirty="0"/>
          </a:p>
        </p:txBody>
      </p:sp>
      <p:sp>
        <p:nvSpPr>
          <p:cNvPr id="9" name="Rectangle 8"/>
          <p:cNvSpPr/>
          <p:nvPr/>
        </p:nvSpPr>
        <p:spPr>
          <a:xfrm>
            <a:off x="3429000" y="3124200"/>
            <a:ext cx="1864613" cy="369332"/>
          </a:xfrm>
          <a:prstGeom prst="rect">
            <a:avLst/>
          </a:prstGeom>
          <a:solidFill>
            <a:srgbClr val="FF0000"/>
          </a:solidFill>
        </p:spPr>
        <p:txBody>
          <a:bodyPr wrap="none">
            <a:spAutoFit/>
          </a:bodyPr>
          <a:lstStyle/>
          <a:p>
            <a:r>
              <a:rPr lang="en-US" dirty="0" smtClean="0"/>
              <a:t>numerical value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581400" y="-1"/>
            <a:ext cx="5562600" cy="6815667"/>
          </a:xfrm>
          <a:prstGeom prst="rect">
            <a:avLst/>
          </a:prstGeom>
          <a:noFill/>
          <a:ln w="9525">
            <a:noFill/>
            <a:miter lim="800000"/>
            <a:headEnd/>
            <a:tailEnd/>
          </a:ln>
        </p:spPr>
      </p:pic>
      <p:sp>
        <p:nvSpPr>
          <p:cNvPr id="3" name="Rectangle 7"/>
          <p:cNvSpPr>
            <a:spLocks noChangeArrowheads="1"/>
          </p:cNvSpPr>
          <p:nvPr/>
        </p:nvSpPr>
        <p:spPr bwMode="auto">
          <a:xfrm>
            <a:off x="685800" y="2438400"/>
            <a:ext cx="2133600" cy="762000"/>
          </a:xfrm>
          <a:prstGeom prst="rect">
            <a:avLst/>
          </a:prstGeom>
          <a:gradFill rotWithShape="1">
            <a:gsLst>
              <a:gs pos="0">
                <a:srgbClr val="660066"/>
              </a:gs>
              <a:gs pos="50000">
                <a:srgbClr val="660066">
                  <a:gamma/>
                  <a:shade val="46275"/>
                  <a:invGamma/>
                </a:srgbClr>
              </a:gs>
              <a:gs pos="100000">
                <a:srgbClr val="660066"/>
              </a:gs>
            </a:gsLst>
            <a:lin ang="2700000" scaled="1"/>
          </a:gradFill>
          <a:ln w="9525">
            <a:solidFill>
              <a:schemeClr val="tx1"/>
            </a:solidFill>
            <a:miter lim="800000"/>
            <a:headEnd/>
            <a:tailEnd/>
          </a:ln>
          <a:effectLst/>
        </p:spPr>
        <p:txBody>
          <a:bodyPr wrap="none" anchor="ctr"/>
          <a:lstStyle/>
          <a:p>
            <a:pPr algn="ctr"/>
            <a:r>
              <a:rPr lang="en-US" sz="2000" b="1" dirty="0" smtClean="0">
                <a:solidFill>
                  <a:srgbClr val="FFFF00"/>
                </a:solidFill>
                <a:effectLst>
                  <a:outerShdw blurRad="38100" dist="38100" dir="2700000" algn="tl">
                    <a:srgbClr val="000000">
                      <a:alpha val="43137"/>
                    </a:srgbClr>
                  </a:outerShdw>
                </a:effectLst>
              </a:rPr>
              <a:t>Ascending Pain </a:t>
            </a:r>
            <a:endParaRPr lang="en-US" sz="2000" b="1" dirty="0">
              <a:solidFill>
                <a:srgbClr val="FFFF00"/>
              </a:solidFill>
              <a:effectLst>
                <a:outerShdw blurRad="38100" dist="38100" dir="2700000" algn="tl">
                  <a:srgbClr val="000000">
                    <a:alpha val="43137"/>
                  </a:srgbClr>
                </a:outerShdw>
              </a:effectLst>
            </a:endParaRPr>
          </a:p>
          <a:p>
            <a:pPr algn="ctr"/>
            <a:r>
              <a:rPr lang="en-US" sz="2000" b="1" dirty="0">
                <a:solidFill>
                  <a:srgbClr val="FFFF00"/>
                </a:solidFill>
                <a:effectLst>
                  <a:outerShdw blurRad="38100" dist="38100" dir="2700000" algn="tl">
                    <a:srgbClr val="000000">
                      <a:alpha val="43137"/>
                    </a:srgbClr>
                  </a:outerShdw>
                </a:effectLst>
              </a:rPr>
              <a:t>Pathway</a:t>
            </a:r>
          </a:p>
        </p:txBody>
      </p:sp>
      <p:sp>
        <p:nvSpPr>
          <p:cNvPr id="4" name="Rectangle 4"/>
          <p:cNvSpPr>
            <a:spLocks noChangeArrowheads="1"/>
          </p:cNvSpPr>
          <p:nvPr/>
        </p:nvSpPr>
        <p:spPr bwMode="auto">
          <a:xfrm>
            <a:off x="762000" y="4038600"/>
            <a:ext cx="2133600" cy="1143000"/>
          </a:xfrm>
          <a:prstGeom prst="rect">
            <a:avLst/>
          </a:prstGeom>
          <a:gradFill rotWithShape="1">
            <a:gsLst>
              <a:gs pos="0">
                <a:srgbClr val="660066"/>
              </a:gs>
              <a:gs pos="50000">
                <a:srgbClr val="660066">
                  <a:gamma/>
                  <a:shade val="46275"/>
                  <a:invGamma/>
                </a:srgbClr>
              </a:gs>
              <a:gs pos="100000">
                <a:srgbClr val="660066"/>
              </a:gs>
            </a:gsLst>
            <a:lin ang="2700000" scaled="1"/>
          </a:gradFill>
          <a:ln w="9525">
            <a:solidFill>
              <a:schemeClr val="tx1"/>
            </a:solidFill>
            <a:miter lim="800000"/>
            <a:headEnd/>
            <a:tailEnd/>
          </a:ln>
          <a:effectLst/>
        </p:spPr>
        <p:txBody>
          <a:bodyPr wrap="none" anchor="ctr"/>
          <a:lstStyle/>
          <a:p>
            <a:pPr algn="ctr"/>
            <a:r>
              <a:rPr lang="en-US" sz="2000" b="1">
                <a:solidFill>
                  <a:srgbClr val="FFFF00"/>
                </a:solidFill>
                <a:effectLst>
                  <a:outerShdw blurRad="38100" dist="38100" dir="2700000" algn="tl">
                    <a:srgbClr val="000000">
                      <a:alpha val="43137"/>
                    </a:srgbClr>
                  </a:outerShdw>
                </a:effectLst>
              </a:rPr>
              <a:t>Descending </a:t>
            </a:r>
          </a:p>
          <a:p>
            <a:pPr algn="ctr"/>
            <a:r>
              <a:rPr lang="en-US" sz="2000" b="1">
                <a:solidFill>
                  <a:srgbClr val="FFFF00"/>
                </a:solidFill>
                <a:effectLst>
                  <a:outerShdw blurRad="38100" dist="38100" dir="2700000" algn="tl">
                    <a:srgbClr val="000000">
                      <a:alpha val="43137"/>
                    </a:srgbClr>
                  </a:outerShdw>
                </a:effectLst>
              </a:rPr>
              <a:t>Analgesic</a:t>
            </a:r>
          </a:p>
          <a:p>
            <a:pPr algn="ctr"/>
            <a:r>
              <a:rPr lang="en-US" sz="2000" b="1">
                <a:solidFill>
                  <a:srgbClr val="FFFF00"/>
                </a:solidFill>
                <a:effectLst>
                  <a:outerShdw blurRad="38100" dist="38100" dir="2700000" algn="tl">
                    <a:srgbClr val="000000">
                      <a:alpha val="43137"/>
                    </a:srgbClr>
                  </a:outerShdw>
                </a:effectLst>
              </a:rPr>
              <a:t>Pathway</a:t>
            </a:r>
          </a:p>
        </p:txBody>
      </p:sp>
      <p:sp>
        <p:nvSpPr>
          <p:cNvPr id="5" name="Rectangle 6"/>
          <p:cNvSpPr>
            <a:spLocks noChangeArrowheads="1"/>
          </p:cNvSpPr>
          <p:nvPr/>
        </p:nvSpPr>
        <p:spPr bwMode="auto">
          <a:xfrm>
            <a:off x="304800" y="228600"/>
            <a:ext cx="3200400" cy="1981200"/>
          </a:xfrm>
          <a:prstGeom prst="rect">
            <a:avLst/>
          </a:prstGeom>
          <a:noFill/>
          <a:ln w="38100">
            <a:solidFill>
              <a:srgbClr val="00FF00"/>
            </a:solidFill>
            <a:miter lim="800000"/>
            <a:headEnd/>
            <a:tailEnd/>
          </a:ln>
          <a:effectLst/>
        </p:spPr>
        <p:txBody>
          <a:bodyPr wrap="none" anchor="ctr"/>
          <a:lstStyle/>
          <a:p>
            <a:r>
              <a:rPr lang="en-US" sz="2400" b="1" dirty="0" smtClean="0"/>
              <a:t>Pain Suppression </a:t>
            </a:r>
          </a:p>
          <a:p>
            <a:r>
              <a:rPr lang="en-US" sz="2400" b="1" dirty="0" smtClean="0"/>
              <a:t>(“Analgesia”) </a:t>
            </a:r>
          </a:p>
          <a:p>
            <a:r>
              <a:rPr lang="en-US" sz="2400" b="1" dirty="0" smtClean="0"/>
              <a:t>System</a:t>
            </a:r>
          </a:p>
          <a:p>
            <a:r>
              <a:rPr lang="en-US" sz="2400" b="1" dirty="0" smtClean="0"/>
              <a:t> in the Brain </a:t>
            </a:r>
          </a:p>
          <a:p>
            <a:r>
              <a:rPr lang="en-US" sz="2400" b="1" dirty="0" smtClean="0"/>
              <a:t>and Spinal Cord</a:t>
            </a:r>
            <a:endParaRPr lang="en-US" sz="2400" b="1" dirty="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191000" y="29307"/>
            <a:ext cx="4876800" cy="6752493"/>
          </a:xfrm>
          <a:prstGeom prst="rect">
            <a:avLst/>
          </a:prstGeom>
          <a:noFill/>
          <a:ln w="9525">
            <a:noFill/>
            <a:miter lim="800000"/>
            <a:headEnd/>
            <a:tailEnd/>
          </a:ln>
        </p:spPr>
      </p:pic>
      <p:sp>
        <p:nvSpPr>
          <p:cNvPr id="216067" name="Oval 3"/>
          <p:cNvSpPr>
            <a:spLocks noChangeArrowheads="1"/>
          </p:cNvSpPr>
          <p:nvPr/>
        </p:nvSpPr>
        <p:spPr bwMode="auto">
          <a:xfrm>
            <a:off x="7391400" y="1905000"/>
            <a:ext cx="1524000" cy="533400"/>
          </a:xfrm>
          <a:prstGeom prst="ellipse">
            <a:avLst/>
          </a:prstGeom>
          <a:noFill/>
          <a:ln w="28575">
            <a:solidFill>
              <a:srgbClr val="FF0000"/>
            </a:solidFill>
            <a:round/>
            <a:headEnd/>
            <a:tailEnd/>
          </a:ln>
          <a:effectLst/>
        </p:spPr>
        <p:txBody>
          <a:bodyPr wrap="none" anchor="ctr"/>
          <a:lstStyle/>
          <a:p>
            <a:endParaRPr lang="en-US"/>
          </a:p>
        </p:txBody>
      </p:sp>
      <p:sp>
        <p:nvSpPr>
          <p:cNvPr id="216068" name="Oval 4"/>
          <p:cNvSpPr>
            <a:spLocks noChangeArrowheads="1"/>
          </p:cNvSpPr>
          <p:nvPr/>
        </p:nvSpPr>
        <p:spPr bwMode="auto">
          <a:xfrm>
            <a:off x="7162800" y="3810000"/>
            <a:ext cx="1295400" cy="533400"/>
          </a:xfrm>
          <a:prstGeom prst="ellipse">
            <a:avLst/>
          </a:prstGeom>
          <a:noFill/>
          <a:ln w="28575">
            <a:solidFill>
              <a:srgbClr val="FF0000"/>
            </a:solidFill>
            <a:round/>
            <a:headEnd/>
            <a:tailEnd/>
          </a:ln>
          <a:effectLst/>
        </p:spPr>
        <p:txBody>
          <a:bodyPr wrap="none" anchor="ctr"/>
          <a:lstStyle/>
          <a:p>
            <a:endParaRPr lang="en-US"/>
          </a:p>
        </p:txBody>
      </p:sp>
      <p:sp>
        <p:nvSpPr>
          <p:cNvPr id="216069" name="Oval 5"/>
          <p:cNvSpPr>
            <a:spLocks noChangeArrowheads="1"/>
          </p:cNvSpPr>
          <p:nvPr/>
        </p:nvSpPr>
        <p:spPr bwMode="auto">
          <a:xfrm>
            <a:off x="6858000" y="4953000"/>
            <a:ext cx="1295400" cy="609600"/>
          </a:xfrm>
          <a:prstGeom prst="ellipse">
            <a:avLst/>
          </a:prstGeom>
          <a:noFill/>
          <a:ln w="28575">
            <a:solidFill>
              <a:srgbClr val="FF0000"/>
            </a:solidFill>
            <a:round/>
            <a:headEnd/>
            <a:tailEnd/>
          </a:ln>
          <a:effectLst/>
        </p:spPr>
        <p:txBody>
          <a:bodyPr wrap="none" anchor="ctr"/>
          <a:lstStyle/>
          <a:p>
            <a:endParaRPr lang="en-US"/>
          </a:p>
        </p:txBody>
      </p:sp>
      <p:sp>
        <p:nvSpPr>
          <p:cNvPr id="216070" name="Rectangle 6"/>
          <p:cNvSpPr>
            <a:spLocks noChangeArrowheads="1"/>
          </p:cNvSpPr>
          <p:nvPr/>
        </p:nvSpPr>
        <p:spPr bwMode="auto">
          <a:xfrm>
            <a:off x="4267200" y="76200"/>
            <a:ext cx="4724400" cy="685800"/>
          </a:xfrm>
          <a:prstGeom prst="rect">
            <a:avLst/>
          </a:prstGeom>
          <a:solidFill>
            <a:srgbClr val="660033"/>
          </a:solidFill>
          <a:ln w="38100">
            <a:solidFill>
              <a:schemeClr val="bg1">
                <a:lumMod val="75000"/>
              </a:schemeClr>
            </a:solidFill>
            <a:miter lim="800000"/>
            <a:headEnd/>
            <a:tailEnd/>
          </a:ln>
          <a:effectLst/>
        </p:spPr>
        <p:txBody>
          <a:bodyPr wrap="none" anchor="ctr"/>
          <a:lstStyle/>
          <a:p>
            <a:r>
              <a:rPr lang="en-US" b="1" dirty="0" smtClean="0"/>
              <a:t>Pain Suppression (“Analgesia”) System</a:t>
            </a:r>
          </a:p>
          <a:p>
            <a:r>
              <a:rPr lang="en-US" b="1" dirty="0" smtClean="0"/>
              <a:t> in the Brain and Spinal Cord</a:t>
            </a:r>
            <a:endParaRPr lang="en-US" b="1" dirty="0">
              <a:cs typeface="Arial" pitchFamily="34" charset="0"/>
            </a:endParaRPr>
          </a:p>
        </p:txBody>
      </p:sp>
      <p:sp>
        <p:nvSpPr>
          <p:cNvPr id="8" name="Content Placeholder 2"/>
          <p:cNvSpPr txBox="1">
            <a:spLocks/>
          </p:cNvSpPr>
          <p:nvPr/>
        </p:nvSpPr>
        <p:spPr>
          <a:xfrm>
            <a:off x="76200" y="76200"/>
            <a:ext cx="4038600" cy="5410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100" b="1" u="none" strike="noStrike" kern="0" cap="none" spc="0" normalizeH="0" baseline="0" noProof="0" dirty="0" smtClean="0">
                <a:ln>
                  <a:noFill/>
                </a:ln>
                <a:solidFill>
                  <a:srgbClr val="FFFF00"/>
                </a:solidFill>
                <a:effectLst/>
                <a:uLnTx/>
                <a:uFillTx/>
                <a:latin typeface="+mn-lt"/>
                <a:ea typeface="+mn-ea"/>
                <a:cs typeface="+mn-cs"/>
              </a:rPr>
              <a:t>(1) </a:t>
            </a:r>
            <a:r>
              <a:rPr kumimoji="0" lang="en-US" sz="2100" b="1" u="none" strike="noStrike" kern="0" cap="none" spc="0" normalizeH="0" baseline="0" noProof="0" dirty="0" err="1" smtClean="0">
                <a:ln>
                  <a:noFill/>
                </a:ln>
                <a:solidFill>
                  <a:srgbClr val="FFFF00"/>
                </a:solidFill>
                <a:effectLst/>
                <a:uLnTx/>
                <a:uFillTx/>
                <a:latin typeface="+mn-lt"/>
                <a:ea typeface="+mn-ea"/>
                <a:cs typeface="+mn-cs"/>
              </a:rPr>
              <a:t>Enkephalin</a:t>
            </a:r>
            <a:r>
              <a:rPr kumimoji="0" lang="en-US" sz="2100" b="1" u="none" strike="noStrike" kern="0" cap="none" spc="0" normalizeH="0" baseline="0" noProof="0" dirty="0" smtClean="0">
                <a:ln>
                  <a:noFill/>
                </a:ln>
                <a:solidFill>
                  <a:srgbClr val="FFFF00"/>
                </a:solidFill>
                <a:effectLst/>
                <a:uLnTx/>
                <a:uFillTx/>
                <a:latin typeface="+mn-lt"/>
                <a:ea typeface="+mn-ea"/>
                <a:cs typeface="+mn-cs"/>
              </a:rPr>
              <a:t> Neurons </a:t>
            </a:r>
            <a:r>
              <a:rPr kumimoji="0" lang="en-US" sz="2100" b="1" u="none" strike="noStrike" kern="0" cap="none" spc="0" normalizeH="0" baseline="0" noProof="0" dirty="0" smtClean="0">
                <a:ln>
                  <a:noFill/>
                </a:ln>
                <a:solidFill>
                  <a:schemeClr val="tx1"/>
                </a:solidFill>
                <a:effectLst/>
                <a:uLnTx/>
                <a:uFillTx/>
                <a:latin typeface="+mn-lt"/>
                <a:ea typeface="+mn-ea"/>
                <a:cs typeface="+mn-cs"/>
              </a:rPr>
              <a:t>from</a:t>
            </a:r>
            <a:r>
              <a:rPr kumimoji="0" lang="en-US" sz="2100" b="1" u="none" strike="noStrike" kern="0" cap="none" spc="0" normalizeH="0" noProof="0" dirty="0" smtClean="0">
                <a:ln>
                  <a:noFill/>
                </a:ln>
                <a:solidFill>
                  <a:schemeClr val="tx1"/>
                </a:solidFill>
                <a:effectLst/>
                <a:uLnTx/>
                <a:uFillTx/>
                <a:latin typeface="+mn-lt"/>
                <a:ea typeface="+mn-ea"/>
                <a:cs typeface="+mn-cs"/>
              </a:rPr>
              <a:t> </a:t>
            </a:r>
            <a:r>
              <a:rPr kumimoji="0" lang="en-US" sz="2100" b="1" u="none" strike="noStrike" kern="0" cap="none" spc="0" normalizeH="0" baseline="0" noProof="0" dirty="0" err="1" smtClean="0">
                <a:ln>
                  <a:noFill/>
                </a:ln>
                <a:solidFill>
                  <a:srgbClr val="00FF00"/>
                </a:solidFill>
                <a:effectLst/>
                <a:uLnTx/>
                <a:uFillTx/>
                <a:latin typeface="+mn-lt"/>
                <a:ea typeface="+mn-ea"/>
                <a:cs typeface="+mn-cs"/>
              </a:rPr>
              <a:t>periaqueductal</a:t>
            </a:r>
            <a:r>
              <a:rPr kumimoji="0" lang="en-US" sz="2100" b="1" u="none" strike="noStrike" kern="0" cap="none" spc="0" normalizeH="0" baseline="0" noProof="0" dirty="0" smtClean="0">
                <a:ln>
                  <a:noFill/>
                </a:ln>
                <a:solidFill>
                  <a:srgbClr val="00FF00"/>
                </a:solidFill>
                <a:effectLst/>
                <a:uLnTx/>
                <a:uFillTx/>
                <a:latin typeface="+mn-lt"/>
                <a:ea typeface="+mn-ea"/>
                <a:cs typeface="+mn-cs"/>
              </a:rPr>
              <a:t> gray and </a:t>
            </a:r>
            <a:r>
              <a:rPr kumimoji="0" lang="en-US" sz="2100" b="1" u="none" strike="noStrike" kern="0" cap="none" spc="0" normalizeH="0" baseline="0" noProof="0" dirty="0" err="1" smtClean="0">
                <a:ln>
                  <a:noFill/>
                </a:ln>
                <a:solidFill>
                  <a:srgbClr val="00FF00"/>
                </a:solidFill>
                <a:effectLst/>
                <a:uLnTx/>
                <a:uFillTx/>
                <a:latin typeface="+mn-lt"/>
                <a:ea typeface="+mn-ea"/>
                <a:cs typeface="+mn-cs"/>
              </a:rPr>
              <a:t>periventricular</a:t>
            </a:r>
            <a:r>
              <a:rPr kumimoji="0" lang="en-US" sz="2100" b="1" u="none" strike="noStrike" kern="0" cap="none" spc="0" normalizeH="0" baseline="0" noProof="0" dirty="0" smtClean="0">
                <a:ln>
                  <a:noFill/>
                </a:ln>
                <a:solidFill>
                  <a:srgbClr val="00FF00"/>
                </a:solidFill>
                <a:effectLst/>
                <a:uLnTx/>
                <a:uFillTx/>
                <a:latin typeface="+mn-lt"/>
                <a:ea typeface="+mn-ea"/>
                <a:cs typeface="+mn-cs"/>
              </a:rPr>
              <a:t> </a:t>
            </a:r>
            <a:r>
              <a:rPr kumimoji="0" lang="en-US" sz="2100" b="1" u="none" strike="noStrike" kern="0" cap="none" spc="0" normalizeH="0" baseline="0" noProof="0" dirty="0" smtClean="0">
                <a:ln>
                  <a:noFill/>
                </a:ln>
                <a:solidFill>
                  <a:schemeClr val="tx1"/>
                </a:solidFill>
                <a:effectLst/>
                <a:uLnTx/>
                <a:uFillTx/>
                <a:latin typeface="+mn-lt"/>
                <a:ea typeface="+mn-ea"/>
                <a:cs typeface="+mn-cs"/>
              </a:rPr>
              <a:t>areas of the </a:t>
            </a:r>
            <a:r>
              <a:rPr kumimoji="0" lang="en-US" sz="2100" b="1" u="none" strike="noStrike" kern="0" cap="none" spc="0" normalizeH="0" baseline="0" noProof="0" dirty="0" err="1" smtClean="0">
                <a:ln>
                  <a:noFill/>
                </a:ln>
                <a:solidFill>
                  <a:schemeClr val="tx1"/>
                </a:solidFill>
                <a:effectLst/>
                <a:uLnTx/>
                <a:uFillTx/>
                <a:latin typeface="+mn-lt"/>
                <a:ea typeface="+mn-ea"/>
                <a:cs typeface="+mn-cs"/>
              </a:rPr>
              <a:t>mesencephalon</a:t>
            </a:r>
            <a:r>
              <a:rPr kumimoji="0" lang="en-US" sz="2100" b="1" u="none" strike="noStrike" kern="0" cap="none" spc="0" normalizeH="0" baseline="0" noProof="0" dirty="0" smtClean="0">
                <a:ln>
                  <a:noFill/>
                </a:ln>
                <a:solidFill>
                  <a:schemeClr val="tx1"/>
                </a:solidFill>
                <a:effectLst/>
                <a:uLnTx/>
                <a:uFillTx/>
                <a:latin typeface="+mn-lt"/>
                <a:ea typeface="+mn-ea"/>
                <a:cs typeface="+mn-cs"/>
              </a:rPr>
              <a:t> and upper </a:t>
            </a:r>
            <a:r>
              <a:rPr kumimoji="0" lang="en-US" sz="2100" b="1" u="none" strike="noStrike" kern="0" cap="none" spc="0" normalizeH="0" baseline="0" noProof="0" dirty="0" err="1" smtClean="0">
                <a:ln>
                  <a:noFill/>
                </a:ln>
                <a:solidFill>
                  <a:schemeClr val="tx1"/>
                </a:solidFill>
                <a:effectLst/>
                <a:uLnTx/>
                <a:uFillTx/>
                <a:latin typeface="+mn-lt"/>
                <a:ea typeface="+mn-ea"/>
                <a:cs typeface="+mn-cs"/>
              </a:rPr>
              <a:t>pons</a:t>
            </a:r>
            <a:r>
              <a:rPr kumimoji="0" lang="en-US" sz="2100" b="1" u="none" strike="noStrike" kern="0" cap="none" spc="0" normalizeH="0" baseline="0" noProof="0" dirty="0" smtClean="0">
                <a:ln>
                  <a:noFill/>
                </a:ln>
                <a:solidFill>
                  <a:schemeClr val="tx1"/>
                </a:solidFill>
                <a:effectLst/>
                <a:uLnTx/>
                <a:uFillTx/>
                <a:latin typeface="+mn-lt"/>
                <a:ea typeface="+mn-ea"/>
                <a:cs typeface="+mn-cs"/>
              </a:rPr>
              <a:t> send signals to </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100" b="1" u="none" strike="noStrike" kern="0" cap="none" spc="0" normalizeH="0" baseline="0" noProof="0" dirty="0" smtClean="0">
                <a:ln>
                  <a:noFill/>
                </a:ln>
                <a:solidFill>
                  <a:schemeClr val="tx1"/>
                </a:solidFill>
                <a:effectLst/>
                <a:uLnTx/>
                <a:uFillTx/>
                <a:latin typeface="+mn-lt"/>
                <a:ea typeface="+mn-ea"/>
                <a:cs typeface="+mn-cs"/>
              </a:rPr>
              <a:t>(2) </a:t>
            </a:r>
            <a:r>
              <a:rPr lang="en-US" sz="2100" b="1" kern="0" dirty="0" smtClean="0">
                <a:solidFill>
                  <a:srgbClr val="00FF00"/>
                </a:solidFill>
                <a:latin typeface="+mn-lt"/>
              </a:rPr>
              <a:t>R</a:t>
            </a:r>
            <a:r>
              <a:rPr kumimoji="0" lang="en-US" sz="2100" b="1" u="none" strike="noStrike" kern="0" cap="none" spc="0" normalizeH="0" baseline="0" noProof="0" dirty="0" err="1" smtClean="0">
                <a:ln>
                  <a:noFill/>
                </a:ln>
                <a:solidFill>
                  <a:srgbClr val="00FF00"/>
                </a:solidFill>
                <a:effectLst/>
                <a:uLnTx/>
                <a:uFillTx/>
                <a:latin typeface="+mn-lt"/>
                <a:ea typeface="+mn-ea"/>
                <a:cs typeface="+mn-cs"/>
              </a:rPr>
              <a:t>aphe</a:t>
            </a:r>
            <a:r>
              <a:rPr kumimoji="0" lang="en-US" sz="2100" b="1" u="none" strike="noStrike" kern="0" cap="none" spc="0" normalizeH="0" baseline="0" noProof="0" dirty="0" smtClean="0">
                <a:ln>
                  <a:noFill/>
                </a:ln>
                <a:solidFill>
                  <a:srgbClr val="00FF00"/>
                </a:solidFill>
                <a:effectLst/>
                <a:uLnTx/>
                <a:uFillTx/>
                <a:latin typeface="+mn-lt"/>
                <a:ea typeface="+mn-ea"/>
                <a:cs typeface="+mn-cs"/>
              </a:rPr>
              <a:t> </a:t>
            </a:r>
            <a:r>
              <a:rPr kumimoji="0" lang="en-US" sz="2100" b="1" u="none" strike="noStrike" kern="0" cap="none" spc="0" normalizeH="0" baseline="0" noProof="0" dirty="0" err="1" smtClean="0">
                <a:ln>
                  <a:noFill/>
                </a:ln>
                <a:solidFill>
                  <a:srgbClr val="00FF00"/>
                </a:solidFill>
                <a:effectLst/>
                <a:uLnTx/>
                <a:uFillTx/>
                <a:latin typeface="+mn-lt"/>
                <a:ea typeface="+mn-ea"/>
                <a:cs typeface="+mn-cs"/>
              </a:rPr>
              <a:t>magnus</a:t>
            </a:r>
            <a:r>
              <a:rPr kumimoji="0" lang="en-US" sz="2100" b="1" u="none" strike="noStrike" kern="0" cap="none" spc="0" normalizeH="0" baseline="0" noProof="0" dirty="0" smtClean="0">
                <a:ln>
                  <a:noFill/>
                </a:ln>
                <a:solidFill>
                  <a:srgbClr val="00FF00"/>
                </a:solidFill>
                <a:effectLst/>
                <a:uLnTx/>
                <a:uFillTx/>
                <a:latin typeface="+mn-lt"/>
                <a:ea typeface="+mn-ea"/>
                <a:cs typeface="+mn-cs"/>
              </a:rPr>
              <a:t> </a:t>
            </a:r>
            <a:r>
              <a:rPr kumimoji="0" lang="en-US" sz="2100" b="1" u="none" strike="noStrike" kern="0" cap="none" spc="0" normalizeH="0" baseline="0" noProof="0" dirty="0" smtClean="0">
                <a:ln>
                  <a:noFill/>
                </a:ln>
                <a:solidFill>
                  <a:schemeClr val="tx1"/>
                </a:solidFill>
                <a:effectLst/>
                <a:uLnTx/>
                <a:uFillTx/>
                <a:latin typeface="+mn-lt"/>
                <a:ea typeface="+mn-ea"/>
                <a:cs typeface="+mn-cs"/>
              </a:rPr>
              <a:t>nucleus, in the lower </a:t>
            </a:r>
            <a:r>
              <a:rPr kumimoji="0" lang="en-US" sz="2100" b="1" u="none" strike="noStrike" kern="0" cap="none" spc="0" normalizeH="0" baseline="0" noProof="0" dirty="0" err="1" smtClean="0">
                <a:ln>
                  <a:noFill/>
                </a:ln>
                <a:solidFill>
                  <a:schemeClr val="tx1"/>
                </a:solidFill>
                <a:effectLst/>
                <a:uLnTx/>
                <a:uFillTx/>
                <a:latin typeface="+mn-lt"/>
                <a:ea typeface="+mn-ea"/>
                <a:cs typeface="+mn-cs"/>
              </a:rPr>
              <a:t>pons</a:t>
            </a:r>
            <a:r>
              <a:rPr kumimoji="0" lang="en-US" sz="2100" b="1" u="none" strike="noStrike" kern="0" cap="none" spc="0" normalizeH="0" baseline="0" noProof="0" dirty="0" smtClean="0">
                <a:ln>
                  <a:noFill/>
                </a:ln>
                <a:solidFill>
                  <a:schemeClr val="tx1"/>
                </a:solidFill>
                <a:effectLst/>
                <a:uLnTx/>
                <a:uFillTx/>
                <a:latin typeface="+mn-lt"/>
                <a:ea typeface="+mn-ea"/>
                <a:cs typeface="+mn-cs"/>
              </a:rPr>
              <a:t> and upper medulla From these nuclei, second-order N go down the </a:t>
            </a:r>
            <a:r>
              <a:rPr kumimoji="0" lang="en-US" sz="2100" b="1" u="none" strike="noStrike" kern="0" cap="none" spc="0" normalizeH="0" baseline="0" noProof="0" dirty="0" err="1" smtClean="0">
                <a:ln>
                  <a:noFill/>
                </a:ln>
                <a:solidFill>
                  <a:schemeClr val="tx1"/>
                </a:solidFill>
                <a:effectLst/>
                <a:uLnTx/>
                <a:uFillTx/>
                <a:latin typeface="+mn-lt"/>
                <a:ea typeface="+mn-ea"/>
                <a:cs typeface="+mn-cs"/>
              </a:rPr>
              <a:t>dorsolateral</a:t>
            </a:r>
            <a:r>
              <a:rPr kumimoji="0" lang="en-US" sz="2100" b="1" u="none" strike="noStrike" kern="0" cap="none" spc="0" normalizeH="0" baseline="0" noProof="0" dirty="0" smtClean="0">
                <a:ln>
                  <a:noFill/>
                </a:ln>
                <a:solidFill>
                  <a:schemeClr val="tx1"/>
                </a:solidFill>
                <a:effectLst/>
                <a:uLnTx/>
                <a:uFillTx/>
                <a:latin typeface="+mn-lt"/>
                <a:ea typeface="+mn-ea"/>
                <a:cs typeface="+mn-cs"/>
              </a:rPr>
              <a:t> columns in the</a:t>
            </a:r>
            <a:r>
              <a:rPr kumimoji="0" lang="en-US" sz="2100" b="1" u="none" strike="noStrike" kern="0" cap="none" spc="0" normalizeH="0" noProof="0" dirty="0" smtClean="0">
                <a:ln>
                  <a:noFill/>
                </a:ln>
                <a:solidFill>
                  <a:schemeClr val="tx1"/>
                </a:solidFill>
                <a:effectLst/>
                <a:uLnTx/>
                <a:uFillTx/>
                <a:latin typeface="+mn-lt"/>
                <a:ea typeface="+mn-ea"/>
                <a:cs typeface="+mn-cs"/>
              </a:rPr>
              <a:t> </a:t>
            </a:r>
            <a:r>
              <a:rPr kumimoji="0" lang="en-US" sz="2100" b="1" u="none" strike="noStrike" kern="0" cap="none" spc="0" normalizeH="0" baseline="0" noProof="0" dirty="0" smtClean="0">
                <a:ln>
                  <a:noFill/>
                </a:ln>
                <a:solidFill>
                  <a:schemeClr val="tx1"/>
                </a:solidFill>
                <a:effectLst/>
                <a:uLnTx/>
                <a:uFillTx/>
                <a:latin typeface="+mn-lt"/>
                <a:ea typeface="+mn-ea"/>
                <a:cs typeface="+mn-cs"/>
              </a:rPr>
              <a:t>spinal cord </a:t>
            </a:r>
            <a:r>
              <a:rPr lang="en-US" sz="2100" b="1" kern="0" dirty="0" smtClean="0">
                <a:latin typeface="+mn-lt"/>
              </a:rPr>
              <a:t>&amp; secrete </a:t>
            </a:r>
            <a:r>
              <a:rPr lang="en-US" sz="2100" b="1" kern="0" dirty="0" smtClean="0">
                <a:solidFill>
                  <a:srgbClr val="FFFF00"/>
                </a:solidFill>
                <a:latin typeface="+mn-lt"/>
              </a:rPr>
              <a:t>Serotonin which act on local neurons to secrete </a:t>
            </a:r>
            <a:r>
              <a:rPr lang="en-US" sz="2100" b="1" kern="0" dirty="0" err="1" smtClean="0">
                <a:solidFill>
                  <a:srgbClr val="FFFF00"/>
                </a:solidFill>
                <a:latin typeface="+mn-lt"/>
              </a:rPr>
              <a:t>Enkephalin</a:t>
            </a:r>
            <a:endParaRPr kumimoji="0" lang="en-US" sz="2100" b="1"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100" b="1" u="none" strike="noStrike" kern="0" cap="none" spc="0" normalizeH="0" baseline="0" noProof="0" dirty="0" smtClean="0">
                <a:ln>
                  <a:noFill/>
                </a:ln>
                <a:solidFill>
                  <a:schemeClr val="tx1"/>
                </a:solidFill>
                <a:effectLst/>
                <a:uLnTx/>
                <a:uFillTx/>
                <a:latin typeface="+mn-lt"/>
                <a:ea typeface="+mn-ea"/>
                <a:cs typeface="+mn-cs"/>
              </a:rPr>
              <a:t>(3) a </a:t>
            </a:r>
            <a:r>
              <a:rPr kumimoji="0" lang="en-US" sz="2100" b="1" u="none" strike="noStrike" kern="0" cap="none" spc="0" normalizeH="0" baseline="0" noProof="0" dirty="0" smtClean="0">
                <a:ln>
                  <a:noFill/>
                </a:ln>
                <a:solidFill>
                  <a:srgbClr val="00FF00"/>
                </a:solidFill>
                <a:effectLst/>
                <a:uLnTx/>
                <a:uFillTx/>
                <a:latin typeface="+mn-lt"/>
                <a:ea typeface="+mn-ea"/>
                <a:cs typeface="+mn-cs"/>
              </a:rPr>
              <a:t>pain inhibitory complex in</a:t>
            </a:r>
            <a:r>
              <a:rPr kumimoji="0" lang="en-US" sz="2100" b="1" u="none" strike="noStrike" kern="0" cap="none" spc="0" normalizeH="0" noProof="0" dirty="0" smtClean="0">
                <a:ln>
                  <a:noFill/>
                </a:ln>
                <a:solidFill>
                  <a:srgbClr val="00FF00"/>
                </a:solidFill>
                <a:effectLst/>
                <a:uLnTx/>
                <a:uFillTx/>
                <a:latin typeface="+mn-lt"/>
                <a:ea typeface="+mn-ea"/>
                <a:cs typeface="+mn-cs"/>
              </a:rPr>
              <a:t> </a:t>
            </a:r>
            <a:r>
              <a:rPr kumimoji="0" lang="en-US" sz="2100" b="1" u="none" strike="noStrike" kern="0" cap="none" spc="0" normalizeH="0" baseline="0" noProof="0" dirty="0" smtClean="0">
                <a:ln>
                  <a:noFill/>
                </a:ln>
                <a:solidFill>
                  <a:srgbClr val="00FF00"/>
                </a:solidFill>
                <a:effectLst/>
                <a:uLnTx/>
                <a:uFillTx/>
                <a:latin typeface="+mn-lt"/>
                <a:ea typeface="+mn-ea"/>
                <a:cs typeface="+mn-cs"/>
              </a:rPr>
              <a:t>the dorsal</a:t>
            </a:r>
            <a:endParaRPr kumimoji="0" lang="en-US" sz="2100" b="1"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76200" y="5562600"/>
            <a:ext cx="4267200" cy="1061829"/>
          </a:xfrm>
          <a:prstGeom prst="rect">
            <a:avLst/>
          </a:prstGeom>
          <a:solidFill>
            <a:schemeClr val="bg1">
              <a:lumMod val="50000"/>
            </a:schemeClr>
          </a:solidFill>
          <a:ln>
            <a:solidFill>
              <a:srgbClr val="00FF00"/>
            </a:solidFill>
          </a:ln>
        </p:spPr>
        <p:txBody>
          <a:bodyPr wrap="square">
            <a:spAutoFit/>
          </a:bodyPr>
          <a:lstStyle/>
          <a:p>
            <a:r>
              <a:rPr lang="en-US" sz="2100" b="1" kern="0" dirty="0" smtClean="0">
                <a:solidFill>
                  <a:srgbClr val="FFFFFF"/>
                </a:solidFill>
                <a:latin typeface="Arial"/>
              </a:rPr>
              <a:t>At this point, the analgesia signals can block the pain before it is relayed to the brain.</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191000" y="0"/>
            <a:ext cx="4953000" cy="6890174"/>
          </a:xfrm>
          <a:prstGeom prst="rect">
            <a:avLst/>
          </a:prstGeom>
          <a:noFill/>
          <a:ln w="9525">
            <a:noFill/>
            <a:miter lim="800000"/>
            <a:headEnd/>
            <a:tailEnd/>
          </a:ln>
        </p:spPr>
      </p:pic>
      <p:sp>
        <p:nvSpPr>
          <p:cNvPr id="3" name="Rounded Rectangular Callout 2"/>
          <p:cNvSpPr/>
          <p:nvPr/>
        </p:nvSpPr>
        <p:spPr bwMode="auto">
          <a:xfrm>
            <a:off x="228600" y="2057400"/>
            <a:ext cx="2590800" cy="1752600"/>
          </a:xfrm>
          <a:prstGeom prst="wedgeRoundRectCallout">
            <a:avLst>
              <a:gd name="adj1" fmla="val 150078"/>
              <a:gd name="adj2" fmla="val 69588"/>
              <a:gd name="adj3" fmla="val 16667"/>
            </a:avLst>
          </a:prstGeom>
          <a:solidFill>
            <a:schemeClr val="accent5">
              <a:lumMod val="10000"/>
            </a:schemeClr>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kern="0" dirty="0" smtClean="0"/>
              <a:t>Activation of the postsynaptic OR hyperpolarizes the dorsal horn interneuron by causing an increase in K</a:t>
            </a:r>
            <a:r>
              <a:rPr lang="en-US" sz="1400" b="1" kern="0" baseline="30000" dirty="0" smtClean="0"/>
              <a:t>+</a:t>
            </a:r>
            <a:r>
              <a:rPr lang="en-US" sz="1400" b="1" kern="0" dirty="0" smtClean="0"/>
              <a:t> conductance. </a:t>
            </a:r>
            <a:endParaRPr kumimoji="0" lang="en-US" sz="1400" b="0" i="0" u="none" strike="noStrike" cap="none" normalizeH="0" baseline="0" dirty="0" smtClean="0">
              <a:ln>
                <a:noFill/>
              </a:ln>
              <a:solidFill>
                <a:schemeClr val="tx1"/>
              </a:solidFill>
              <a:effectLst/>
              <a:latin typeface="Arial" pitchFamily="34" charset="0"/>
            </a:endParaRPr>
          </a:p>
        </p:txBody>
      </p:sp>
      <p:sp>
        <p:nvSpPr>
          <p:cNvPr id="4" name="Rounded Rectangular Callout 3"/>
          <p:cNvSpPr/>
          <p:nvPr/>
        </p:nvSpPr>
        <p:spPr bwMode="auto">
          <a:xfrm>
            <a:off x="228600" y="228600"/>
            <a:ext cx="2590800" cy="1676400"/>
          </a:xfrm>
          <a:prstGeom prst="wedgeRoundRectCallout">
            <a:avLst>
              <a:gd name="adj1" fmla="val 151138"/>
              <a:gd name="adj2" fmla="val 144746"/>
              <a:gd name="adj3" fmla="val 16667"/>
            </a:avLst>
          </a:prstGeom>
          <a:solidFill>
            <a:schemeClr val="accent5">
              <a:lumMod val="10000"/>
            </a:schemeClr>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kern="0" dirty="0" smtClean="0"/>
              <a:t>Activation of the </a:t>
            </a:r>
            <a:r>
              <a:rPr lang="en-US" sz="1400" b="1" kern="0" dirty="0" err="1" smtClean="0"/>
              <a:t>presynaptic</a:t>
            </a:r>
            <a:r>
              <a:rPr lang="en-US" sz="1400" b="1" kern="0" dirty="0" smtClean="0"/>
              <a:t> OR leads to a decrease in Ca</a:t>
            </a:r>
            <a:r>
              <a:rPr lang="en-US" sz="1400" b="1" kern="0" baseline="30000" dirty="0" smtClean="0"/>
              <a:t>++</a:t>
            </a:r>
            <a:r>
              <a:rPr lang="en-US" sz="1400" b="1" kern="0" dirty="0" smtClean="0"/>
              <a:t>  influx, resulting in a decrease in release of glutamate and substance P.</a:t>
            </a:r>
            <a:endParaRPr kumimoji="0" lang="en-US" sz="1400" b="0" i="0" u="none" strike="noStrike" cap="none" normalizeH="0" baseline="0" dirty="0" smtClean="0">
              <a:ln>
                <a:noFill/>
              </a:ln>
              <a:solidFill>
                <a:schemeClr val="tx1"/>
              </a:solidFill>
              <a:effectLst/>
              <a:latin typeface="Arial" pitchFamily="34" charset="0"/>
            </a:endParaRPr>
          </a:p>
        </p:txBody>
      </p:sp>
      <p:sp>
        <p:nvSpPr>
          <p:cNvPr id="5" name="Content Placeholder 2"/>
          <p:cNvSpPr txBox="1">
            <a:spLocks/>
          </p:cNvSpPr>
          <p:nvPr/>
        </p:nvSpPr>
        <p:spPr>
          <a:xfrm>
            <a:off x="228600" y="4267200"/>
            <a:ext cx="3810000" cy="2057400"/>
          </a:xfrm>
          <a:prstGeom prst="rect">
            <a:avLst/>
          </a:prstGeom>
          <a:solidFill>
            <a:schemeClr val="accent5">
              <a:lumMod val="10000"/>
            </a:schemeClr>
          </a:solidFill>
          <a:ln w="38100">
            <a:solidFill>
              <a:schemeClr val="bg1">
                <a:lumMod val="75000"/>
              </a:schemeClr>
            </a:solidFill>
          </a:ln>
        </p:spPr>
        <p:txBody>
          <a:bodyPr/>
          <a:lstStyle/>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sym typeface="Wingdings"/>
              </a:rPr>
              <a:t></a:t>
            </a:r>
            <a:r>
              <a:rPr kumimoji="0" lang="en-US" b="1" i="0" u="none" strike="noStrike" kern="0" cap="none" spc="0" normalizeH="0" baseline="0" noProof="0" dirty="0" smtClean="0">
                <a:ln>
                  <a:noFill/>
                </a:ln>
                <a:solidFill>
                  <a:schemeClr val="tx1"/>
                </a:solidFill>
                <a:effectLst/>
                <a:uLnTx/>
                <a:uFillTx/>
                <a:latin typeface="+mn-lt"/>
                <a:ea typeface="+mn-ea"/>
                <a:cs typeface="+mn-cs"/>
              </a:rPr>
              <a:t> duration of the EPSP in the dorsal horn neuron.</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Activation of OR on dorsal root ganglia cell bodies also contributes to reduced transmission from </a:t>
            </a:r>
            <a:r>
              <a:rPr kumimoji="0" lang="en-US" b="1" i="0" u="none" strike="noStrike" kern="0" cap="none" spc="0" normalizeH="0" baseline="0" noProof="0" dirty="0" err="1" smtClean="0">
                <a:ln>
                  <a:noFill/>
                </a:ln>
                <a:solidFill>
                  <a:schemeClr val="tx1"/>
                </a:solidFill>
                <a:effectLst/>
                <a:uLnTx/>
                <a:uFillTx/>
                <a:latin typeface="+mn-lt"/>
                <a:ea typeface="+mn-ea"/>
                <a:cs typeface="+mn-cs"/>
              </a:rPr>
              <a:t>nociceptive</a:t>
            </a:r>
            <a:r>
              <a:rPr kumimoji="0" lang="en-US" b="1" i="0" u="none" strike="noStrike" kern="0" cap="none" spc="0" normalizeH="0" baseline="0" noProof="0" dirty="0" smtClean="0">
                <a:ln>
                  <a:noFill/>
                </a:ln>
                <a:solidFill>
                  <a:schemeClr val="tx1"/>
                </a:solidFill>
                <a:effectLst/>
                <a:uLnTx/>
                <a:uFillTx/>
                <a:latin typeface="+mn-lt"/>
                <a:ea typeface="+mn-ea"/>
                <a:cs typeface="+mn-cs"/>
              </a:rPr>
              <a:t> afferents.</a:t>
            </a:r>
            <a:endParaRPr kumimoji="0" lang="en-US" b="1"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5687749" y="6488668"/>
            <a:ext cx="1669047" cy="276999"/>
          </a:xfrm>
          <a:prstGeom prst="rect">
            <a:avLst/>
          </a:prstGeom>
          <a:solidFill>
            <a:srgbClr val="660033"/>
          </a:solidFill>
          <a:ln>
            <a:solidFill>
              <a:srgbClr val="0000FF"/>
            </a:solidFill>
          </a:ln>
        </p:spPr>
        <p:txBody>
          <a:bodyPr wrap="none">
            <a:spAutoFit/>
          </a:bodyPr>
          <a:lstStyle/>
          <a:p>
            <a:r>
              <a:rPr lang="en-US" sz="1200" kern="0" dirty="0" err="1" smtClean="0">
                <a:solidFill>
                  <a:srgbClr val="FFFF00"/>
                </a:solidFill>
              </a:rPr>
              <a:t>Opioid</a:t>
            </a:r>
            <a:r>
              <a:rPr lang="en-US" sz="1200" kern="0" dirty="0" smtClean="0">
                <a:solidFill>
                  <a:srgbClr val="FFFF00"/>
                </a:solidFill>
              </a:rPr>
              <a:t> Receptor (OR)</a:t>
            </a:r>
            <a:endParaRPr lang="en-US" sz="12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04519" y="0"/>
            <a:ext cx="76536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04800" y="1676400"/>
            <a:ext cx="5638800" cy="4800600"/>
          </a:xfrm>
        </p:spPr>
        <p:txBody>
          <a:bodyPr/>
          <a:lstStyle/>
          <a:p>
            <a:r>
              <a:rPr lang="en-US" sz="2100" b="1" dirty="0" smtClean="0"/>
              <a:t>It is a non-invasive procedure in which a device sends a small Direct Current (DC) across electrodes in the areas of interest on the scalp to modulate brain function. </a:t>
            </a:r>
          </a:p>
          <a:p>
            <a:r>
              <a:rPr lang="en-US" sz="2100" b="1" dirty="0" smtClean="0"/>
              <a:t>This current flow can increases or decreases the neuronal excitability in the specific area being stimulated, based on which type of stimulation.</a:t>
            </a:r>
          </a:p>
          <a:p>
            <a:r>
              <a:rPr lang="en-US" sz="2100" b="1" dirty="0" smtClean="0"/>
              <a:t>When the current passes from the anode to the cathode, it may increase the activity of the brain at the anode site and decrease the activity of the brain near the cathode site. </a:t>
            </a:r>
          </a:p>
        </p:txBody>
      </p:sp>
      <p:sp>
        <p:nvSpPr>
          <p:cNvPr id="4" name="Title 1"/>
          <p:cNvSpPr txBox="1">
            <a:spLocks/>
          </p:cNvSpPr>
          <p:nvPr/>
        </p:nvSpPr>
        <p:spPr bwMode="auto">
          <a:xfrm>
            <a:off x="457200" y="304800"/>
            <a:ext cx="8229600" cy="106680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en-US" sz="2800" b="1" dirty="0" smtClean="0"/>
              <a:t>TRANSCRANIAL DIRECT CURRENT STIMULATION (TDCS) </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pic>
        <p:nvPicPr>
          <p:cNvPr id="6146"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cstate="print"/>
          <a:srcRect/>
          <a:stretch>
            <a:fillRect/>
          </a:stretch>
        </p:blipFill>
        <p:spPr bwMode="auto">
          <a:xfrm>
            <a:off x="5943600" y="1523999"/>
            <a:ext cx="3086007" cy="373811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0000"/>
            </a:solidFill>
          </a:ln>
        </p:spPr>
        <p:txBody>
          <a:bodyPr/>
          <a:lstStyle/>
          <a:p>
            <a:r>
              <a:rPr lang="en-US" sz="2800" b="1" dirty="0" smtClean="0"/>
              <a:t>TRANSCUTANEOUS ELECTRICAL NERVE</a:t>
            </a:r>
            <a:br>
              <a:rPr lang="en-US" sz="2800" b="1" dirty="0" smtClean="0"/>
            </a:br>
            <a:r>
              <a:rPr lang="en-US" sz="2800" b="1" dirty="0" smtClean="0"/>
              <a:t>STIMULATION (TENS)</a:t>
            </a:r>
            <a:endParaRPr lang="en-US" sz="2800" dirty="0"/>
          </a:p>
        </p:txBody>
      </p:sp>
      <p:sp>
        <p:nvSpPr>
          <p:cNvPr id="3" name="Content Placeholder 2"/>
          <p:cNvSpPr>
            <a:spLocks noGrp="1"/>
          </p:cNvSpPr>
          <p:nvPr>
            <p:ph idx="1"/>
          </p:nvPr>
        </p:nvSpPr>
        <p:spPr>
          <a:xfrm>
            <a:off x="457200" y="1600201"/>
            <a:ext cx="8229600" cy="3657600"/>
          </a:xfrm>
        </p:spPr>
        <p:txBody>
          <a:bodyPr/>
          <a:lstStyle/>
          <a:p>
            <a:r>
              <a:rPr lang="en-US" sz="2800" b="1" dirty="0" smtClean="0"/>
              <a:t>The gate-control mechanism of pain modulation and serves as the rationale behind the use of </a:t>
            </a:r>
            <a:r>
              <a:rPr lang="en-US" sz="2800" b="1" dirty="0" err="1" smtClean="0"/>
              <a:t>transcutaneous</a:t>
            </a:r>
            <a:r>
              <a:rPr lang="en-US" sz="2800" b="1" dirty="0" smtClean="0"/>
              <a:t> electrical nerve stimulation (TENS) for pain relief. </a:t>
            </a:r>
          </a:p>
          <a:p>
            <a:r>
              <a:rPr lang="en-US" sz="2800" b="1" dirty="0" smtClean="0"/>
              <a:t>TENS uses electrodes to activate </a:t>
            </a:r>
            <a:r>
              <a:rPr lang="en-US" sz="2800" b="1" dirty="0" err="1" smtClean="0"/>
              <a:t>Aα</a:t>
            </a:r>
            <a:r>
              <a:rPr lang="en-US" sz="2800" b="1" dirty="0" smtClean="0"/>
              <a:t> and </a:t>
            </a:r>
            <a:r>
              <a:rPr lang="en-US" sz="2800" b="1" dirty="0" err="1" smtClean="0"/>
              <a:t>Aβ</a:t>
            </a:r>
            <a:r>
              <a:rPr lang="en-US" sz="2800" b="1" dirty="0" smtClean="0"/>
              <a:t> fibers in the vicinity of the injury.</a:t>
            </a:r>
            <a:endParaRPr lang="en-US" sz="2800" b="1" dirty="0"/>
          </a:p>
        </p:txBody>
      </p:sp>
      <p:pic>
        <p:nvPicPr>
          <p:cNvPr id="5122" name="Picture 2" descr="tens7000.jpg"/>
          <p:cNvPicPr>
            <a:picLocks noChangeAspect="1" noChangeArrowheads="1"/>
          </p:cNvPicPr>
          <p:nvPr/>
        </p:nvPicPr>
        <p:blipFill>
          <a:blip r:embed="rId3" cstate="print"/>
          <a:srcRect/>
          <a:stretch>
            <a:fillRect/>
          </a:stretch>
        </p:blipFill>
        <p:spPr bwMode="auto">
          <a:xfrm>
            <a:off x="5715000" y="4819650"/>
            <a:ext cx="1905000" cy="1714501"/>
          </a:xfrm>
          <a:prstGeom prst="rect">
            <a:avLst/>
          </a:prstGeom>
          <a:noFill/>
        </p:spPr>
      </p:pic>
      <p:pic>
        <p:nvPicPr>
          <p:cNvPr id="5124" name="Picture 4" descr="TENS"/>
          <p:cNvPicPr>
            <a:picLocks noChangeAspect="1" noChangeArrowheads="1"/>
          </p:cNvPicPr>
          <p:nvPr/>
        </p:nvPicPr>
        <p:blipFill>
          <a:blip r:embed="rId4" cstate="print"/>
          <a:srcRect/>
          <a:stretch>
            <a:fillRect/>
          </a:stretch>
        </p:blipFill>
        <p:spPr bwMode="auto">
          <a:xfrm>
            <a:off x="1600200" y="4464368"/>
            <a:ext cx="2819400" cy="20793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990600"/>
          </a:xfrm>
          <a:ln w="38100">
            <a:solidFill>
              <a:srgbClr val="FF0000"/>
            </a:solidFill>
          </a:ln>
        </p:spPr>
        <p:txBody>
          <a:bodyPr/>
          <a:lstStyle/>
          <a:p>
            <a:pPr eaLnBrk="1" hangingPunct="1"/>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Inhibition of Pain Transmission by Tactile</a:t>
            </a:r>
            <a:br>
              <a:rPr lang="en-US" sz="2800" b="1" dirty="0" smtClean="0">
                <a:solidFill>
                  <a:schemeClr val="tx1"/>
                </a:solidFill>
              </a:rPr>
            </a:br>
            <a:r>
              <a:rPr lang="en-US" sz="2800" b="1" dirty="0" smtClean="0">
                <a:solidFill>
                  <a:schemeClr val="tx1"/>
                </a:solidFill>
              </a:rPr>
              <a:t>Sensory Signals</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p:txBody>
      </p:sp>
      <p:sp>
        <p:nvSpPr>
          <p:cNvPr id="17411" name="Rectangle 3"/>
          <p:cNvSpPr>
            <a:spLocks noGrp="1" noChangeArrowheads="1"/>
          </p:cNvSpPr>
          <p:nvPr>
            <p:ph type="body" idx="1"/>
          </p:nvPr>
        </p:nvSpPr>
        <p:spPr>
          <a:xfrm>
            <a:off x="457200" y="1447800"/>
            <a:ext cx="8229600" cy="3810000"/>
          </a:xfrm>
        </p:spPr>
        <p:txBody>
          <a:bodyPr/>
          <a:lstStyle/>
          <a:p>
            <a:pPr eaLnBrk="1" hangingPunct="1">
              <a:lnSpc>
                <a:spcPct val="110000"/>
              </a:lnSpc>
            </a:pPr>
            <a:r>
              <a:rPr lang="en-US" sz="2600" b="1" dirty="0" smtClean="0">
                <a:latin typeface="+mj-lt"/>
              </a:rPr>
              <a:t>Stimulation of large type A</a:t>
            </a:r>
            <a:r>
              <a:rPr lang="el-GR" sz="2600" b="1" dirty="0" smtClean="0">
                <a:latin typeface="+mj-lt"/>
                <a:cs typeface="Arial" pitchFamily="34" charset="0"/>
              </a:rPr>
              <a:t>β</a:t>
            </a:r>
            <a:r>
              <a:rPr lang="en-US" sz="2600" b="1" dirty="0" smtClean="0">
                <a:latin typeface="+mj-lt"/>
              </a:rPr>
              <a:t> sensory fibers from peripheral tactile receptors depress transmission of pain signals from the same body area by lateral inhibition in the spinal cord</a:t>
            </a:r>
          </a:p>
          <a:p>
            <a:pPr eaLnBrk="1" hangingPunct="1">
              <a:lnSpc>
                <a:spcPct val="110000"/>
              </a:lnSpc>
            </a:pPr>
            <a:r>
              <a:rPr lang="en-US" sz="2600" b="1" dirty="0" smtClean="0">
                <a:latin typeface="+mj-lt"/>
              </a:rPr>
              <a:t>The simultaneous physical and psychogenic excitation of the central analgesia system is the basis of pain relief by </a:t>
            </a:r>
            <a:r>
              <a:rPr lang="en-US" sz="2600" b="1" i="1" dirty="0" smtClean="0">
                <a:solidFill>
                  <a:srgbClr val="00FF00"/>
                </a:solidFill>
                <a:latin typeface="+mj-lt"/>
              </a:rPr>
              <a:t>ACUPUNCTURE.</a:t>
            </a:r>
            <a:endParaRPr lang="en-US" sz="2600" b="1" dirty="0" smtClean="0">
              <a:solidFill>
                <a:srgbClr val="00FF00"/>
              </a:solidFill>
              <a:latin typeface="+mj-lt"/>
            </a:endParaRPr>
          </a:p>
          <a:p>
            <a:pPr eaLnBrk="1" hangingPunct="1">
              <a:lnSpc>
                <a:spcPct val="90000"/>
              </a:lnSpc>
            </a:pPr>
            <a:endParaRPr lang="en-US" sz="2600" b="1" dirty="0" smtClean="0">
              <a:latin typeface="+mj-lt"/>
            </a:endParaRPr>
          </a:p>
        </p:txBody>
      </p:sp>
      <p:pic>
        <p:nvPicPr>
          <p:cNvPr id="4" name="Picture 4" descr="acupuncture-phobia[1]"/>
          <p:cNvPicPr>
            <a:picLocks noChangeAspect="1" noChangeArrowheads="1"/>
          </p:cNvPicPr>
          <p:nvPr/>
        </p:nvPicPr>
        <p:blipFill>
          <a:blip r:embed="rId3" cstate="print">
            <a:lum bright="-10000" contrast="10000"/>
          </a:blip>
          <a:srcRect/>
          <a:stretch>
            <a:fillRect/>
          </a:stretch>
        </p:blipFill>
        <p:spPr bwMode="auto">
          <a:xfrm>
            <a:off x="6477000" y="4724400"/>
            <a:ext cx="2362200" cy="1872735"/>
          </a:xfrm>
          <a:prstGeom prst="rect">
            <a:avLst/>
          </a:prstGeom>
          <a:noFill/>
          <a:ln w="9525">
            <a:noFill/>
            <a:miter lim="800000"/>
            <a:headEnd/>
            <a:tailEnd/>
          </a:ln>
        </p:spPr>
      </p:pic>
      <p:sp>
        <p:nvSpPr>
          <p:cNvPr id="22530" name="AutoShape 2" descr="data:image/jpeg;base64,/9j/4AAQSkZJRgABAQAAAQABAAD/2wCEAAkGBxQQEBQPEBQUFBAUDxQQDw8UDw8PFBAUFBQWFhUUFRQYHSggGBolHBQUITEhJSkrLi4uFx8zODMsNygtLisBCgoKDg0OFxAQFywcHRwsLCwsLCwsLCwsLCwsLCwsLCwvLCwsLCstLCwsLCwsNywsLCwsLCwsMTgsLCsuLCw4LP/AABEIALIBHAMBIgACEQEDEQH/xAAbAAACAgMBAAAAAAAAAAAAAAACAwQFAAEGB//EAD8QAAIBAwIDBQQHBQcFAAAAAAECAAMEESExBRJBE1FhcYEikbHwBhQyQqHB0QcjUnLhFSQzNGKC8UNTdIOy/8QAGAEAAwEBAAAAAAAAAAAAAAAAAAECAwT/xAAlEQEBAAIDAAIBAwUAAAAAAAAAAQIREiExA0FRIvDxE2FxkbH/2gAMAwEAAhEDEQA/APJoSwYQEhQxDEARiiBmKIaiaURgiMSiGJpTGcsRipmGYKpDVIAKw8QguIzpEeghoTgMpz0wcjcDI1EXiNpA589PfGFLdgo/J3492dPOIuUAGV93XIPuO4mKhLF9yahPoDp8PwluvD1q5C/axz0xnfGMr+DSuWiuO4oqq8w5tj188Zz+Bk7hNt+75tur7ggZwp8uh9JMq8PwCB0wcbZGfa18Mj3yZagLyMw0A5OYfysoz46A+anvhctHhjtRCkRkODzKxGfPB/Wb4hSKpRxn2UwfMn+g98suKUsOnLghyANN+nz5zoDwQVFKN/AV01wQdCO/7sm5q/p7241KRKcx6k/l/WRyk6I2JSmabDDoxz3HOzDvB/p0kC3tctiLkOKTwawz0l79QxLPg3D8KO+Tq9vpIyq8Y5h6EQ6y4uqfxlXXkbXpGYwqesW5hUzABqCLTeMqxawhWLCgNIYpYMTbvG3FXlUt3AmBFXdZV0zr3SGGycdD0lbTrczZzuciXtpQAHMxjpSOfv7bs3x0Oq+UiGX/ANI2UimR/qHpgf0lFN8LuMMpqkTYmoQjIaxqRaw1gZohiAsMCANQR0QsYIj2k0oYiqUZiRVC3IBIAJALHZc9T4DeTuL8Ne1qtQqYJGCrrkrURhlXQndTK9p0XD3+v231M/5u3RnsT1rUhrUt/wCYAZX1HSVjN/5RlbLv6c+oj7VwrqTsGB92o/GR0Pzt+EaBnQbnTHfnSTVxK4TwDLFteRWOAMHUbeufy9Za8GNMkjOM5UjJx1wcDT10M6zhNj2VFUOrfafxZvtfHEKvTAzgAan18/dIuXbaSacPxWi3MalMZ5vtLocE6FR4Z5vIHwBlfaP7Tb8vMR45OTqOh1nd8q/ZI3ORnr3xP9mISxwMtrnx0wfPU+eY+fRcdXbl1tw9RRj7Dhs7aFcCdPRGmc+XjHW9ggIbTO3TTWHePgad0VVHNcWIZs7HxGDj895B4bSBf1knidTX58ZE4dVw8IV9dzZqOX585uvtItpcezCrVpNpxXXo/rKS6MubxpTXIkmgtN0zNMJoSkmVDFZm2aBCCpdu0dWXmBU7EYMi0TJikR6TVN/Z/ZqxzsMqe7z79JDX/EFRmZiNlyce47ekvb1soyjfllEwmuM/LLK6ZdXBc5PQYA6ASPGMIuWhHzCWDDEBDFjBFLGpAzUjViwIxYgaojUWKpmOBxEZvLDUQAYYMlSfwe7o03IuaQq0XQ06mNKlMEj95Sbo4x6xnFeGvZ1KdajU5qTHtbO7TTm5Tn/bUXqp+Eq8SdacQenSqW4w1GqQWpsvMFdTpUp/wP0yN867CVL1qpsu9wF8naf3lfvt/eFH/TrHJLY6LUwzL0BDr90Sx+ilh2lTtWHsIdPFz+n5iRuFKe07PHMlQclRM4DJoSfAqQGB6EDyPZ8NthRpqi7Ab7ZPUn1kZZdNMcU1mwJDuG3+cR7tpIVw2kyao7Nr+nT09YSP6frIxb5xpBWtg/HqCI4E3tNPwkC+r6fD0mXFbpn175WXlxpGFVfPnz6/GV9KtymNvKkrqlSVEZXt1dhxCWIuMzh7e8xLWz4l4yMsVY5RfVX0lbcCSUrhhI9eQ0QKkWTG1pGYy4itkzRMEGYI9I221YrqAT4RJuaoHNy6bbE/8yTUblAI6QaN6B7Q/wBy941/WaTSftHp3TEEtk6YHTHpI5kziBBcldjj341kNppGWXpbGLhmCY0o0NYAhrEZgjqYiljEMDSAISrEgx9NotGMLCBm86QRALXg1SiKq/WlZqBBV+RijpkYFRcfaK78uxnVXFpTCJY3TJ2TAvwviqKOQhjnkq43XJ1ycqfQziBtLbhPGOzpPbV0Na1qZbsuYK1Kpj2atJj9k53GxGc+Lxuk5S+o/EeHVLaq1GsvK6+oYdGU/eU9CIlQSQFGSTgAaknuEe9dqgUVWLBUCU2JLcqjZRn7vh0l79FuF713G2VpDf8AmcfAHzmedk7a4429VYcH4YKIIyGc/afGg8AD0+MtGmBMH0kO5qnPh8Zz7t9dOUxnng69bSV9evp49DiLr3ErLm5+fLr8JSEh7j4/J92Pxkd7kA5EhPc9fkSE9fWOQtrmrcZ/L47Suvavz8+kSbjSRbitn5+e6PQ2iXD6yLUj31i2EuMqhk4hLcETbrJPD7LnPMw9kdP4j+kpN6OtOKldWDcv8XKce+XdK7WoMgj4xGIhrbB5k9luo+63mOnnIywlXjnZ6dcGQmaMetnQ6HqJHYyZGlu0hTH06eZFpmWVo4gmol7RIWVwpAHI38zLriRymfEYlUZph4yz9BmKcw2gMJqzLMCG0WYBHEYIsRiwA1jkEUsYpgZ6LGhYujGmSoaxiJG8OZFqI1VO0phgalLnanzr1XnGq+fhLji3CQifW7NzVtOfHPjFW1fcU66/dI0w+zad4yaLanOR4eG0eLfFIVgQwJKuozmkQdA3mNROkuFHFqRrUwF4lSTNxSAA+u01H+LTH/cAxleufKcxbVjTY6ZUjlqUzs69Qe49x6e8RZSzxXxZY2/q/j+6x4TQ7bmpLu3Jg/w+17Teg19J3dCgEVUXRVXlA8BpKL6JcOCBqwzh9KXMMMKY6nxJ/wDmdCZz53vp0zyT8FVDK26aTq0q7t95MFU99Vxn9ZSV6+v/ADJ/EX1lSwyZUTRdpFMY3ki2EraQM8SzQ2i8S0tEQWEMCaK9Bv0gVLo2/OcdPvHulqg5cAbDYQ7agFGOu5PeY1qcrekWABzMJgYmyIGXcIG39+xkJ6DDbX8D7pMaDmPRSoYq43/SOpXMYw79fxiyJHBXMVxWLeQ6REY0Uxmk8RQtAabMAykgaLMY0AwCMIawBDBgZqxyiJSOEDOSGsUkkU1iBiNLHg/E6ltU7WkQCRy1EYc1Oqh3SomzKfw6YlaVlu1Bbgc9BVSoB+8t19ldNOenk7d46eO5m3Xa8cLnuAa5xWNe3BoYfnppTd80f5H3xv5ZxtDsbQ3FRaY3ZvbPcPvN89ZFdShKsCrDcHQgzs/olw7kQ1WGHfTyH5Z0k5Z6mzxw706CjSCAKowAAoHgBgCaqGMi3nLa6EGvKm9EuK8rLtI4Tlr8ayvAlzf0ZTPodZaaaBBZYSNMMCRWWKdZKK6wXSXKhEki1p68x6aDziSsn0xhQPD+suFRqYwtFZmy0dTGTHm8QDAAxNOsIwTrGWiWMCMYRRgTTxUYYsyoK0YoxhMU0aQtFmGYBgEYRggCGsAakcsSojkgo1JJpSOkvuE3No1PsLtHptzFkvqPM7pnHs1aJ0dB/pw3d1MWtjekY2FTsfrHZt2HP2fa4yofGeUnp5mJpVCpBBwQcgjQg94nS2f1jhwNVBTuuHVhyVCp7W2uVOhV13pPjI9oDGce1tI3HOFUezF7ZPzWzvyvQc4rWrn7jjqnc3lvkEnHopn3/wAFYXLXbpSqIjEYIfBDKAcnXOx09nbuxO+t6HKoA6DSc/8AQbhXJTNw41qAcgxqEBOvrv5YnVOs4/ks3qOyW3vL1Hdois0fUBiTTzM4pAqGRaiEy1alI9SjKlGlBeUNDKC8tp2VehKq6tpWyuLkSCsIVCZaXNDwldWo42lSs7iX2uN8zYrAw6VTGjD1kn6krjIx5iPZaQKi90lsImtZlPsn0mUauRg7j8ZpjUZGw1izMBl1EOYxcwmDmLRtPBBmmmjAtgcxZhsYDRkAxbGG0WTHCoDAMMwDKIDQIbRZgEdYxYsRiwByxySOpj0MDOWMURSSQgkmk2d1Uph1puyrVXkrKrELVU6crrsw6ay0+jdia91TRfZJz2hxkGkNXUg9GGhByDmQKFGkyD94Vq5PMGUdnjTlww1B3zmd5+zrh5UVargYLKiEcpyAMsQe7VfdM88/ptj8V1y+v3/p1iUQoAAwMAADYAaACA6ybyTBRmHFrtA7CZ9XloKMIW8fAuSne2kd7adAaMTVt4cBzcxc0JT3lPE6u8o7zneILIs0vGubullXVWXFysrKyxwqhlZuk5U5Hu74bCDiWzTkcVB3N1EhXVHB5hNrkajeSGbnXx6wnRUjpnv1iWMYjaY7vhvAxmb4ssmgZmYWIEZMmiJua5ogSwi2khoh45SLMAiGYtjKKhYxZhtFxk00UYbQIAhY1RFCNWAGBG04sGMSBpCTo+B8GpVaPaXNSpbc9TktLp6XNaVGXIanUcaq3MCNwNOpzOaBlzwLjla15lpkNScYrW1VRVoVhth6Z+IwfGE19i710bxn6P3FmR26Ypn7FwpFSjUB2K1Bp6HBnp/0Gs+ysaI6spqn/wBjFh+BE4elxpUUU+Hl6S127KvwysBcWo58DmosdcEnY4bU+GfVragEVUXRVUKo7gNAPcBMvl11pp8W/aclOSBSgpJCyZGlpaU4fLCgsY9J2WYhhmPfWLbaAVt4u85viFKdNdygv1mecaY1y15TlPXGJ0F8spbpZnpdVjwRDqQBLRTVhjTWCkcFgSJWGvnMAh3CTQ2mmN6Z5QtjAzGPFEzRFaJg5h8uZorAAinjGi4AsxLR7xJEqJ0EwDCMAxgDQIbGAYEjrGrFCMWANSPQRCRymJRgkikcRCiWNnw9qqko1PKsB2TVAlRs51RTuBjBOdzFlfyrHG5XUWv0Oo9pfUBjIWp2h/2At8QJ7VSE8t/Zvw51vGeojLyUGxkYBLso0Ox0Dbd89TpzK6tayXHqzR9OSFkenHKY4mjMAzZMBjGTbSO5jGbEQ5gaJdGUd6N5dXJlJfdZOS45+96yivN/CXt6d5RXcxq1ZVigYdWKEqJqTTklZEpGS0MZF1RIvNjSTqi5kGqM+Yjx6TlCyZnLNzedJsyAGgu0xhFkwDDAM3maaALaA0JzFMY4TREBoRMBjGRbGLhtFkxkSsYsUsYsAeklWdA1KiUwVBdwgZ2CICxwCzHRR4yIkckFOiPBvqdYDidKulA5AqUeybnY/YKVCeRh1xnMsf7Dsqv+W4ginpTvKTW58u0Hs/hKLhHH7i1HJRqEUz9qg4WrRcdQaT5UA+GD4xvEL+jWCslutCrzE1TSqO1JxgY5aLf4ZznQHH5PpH6tvRvoFwipbNXWoyMP3YRqVZa1MjDE4xsdRuB0nbLOF/ZXTxbVTprcHbwpp+s7hTOe+uqb12esaDI6tDLxlYa7QOaLLxLVIFo13kepUmi8j1Wgeg13lLfvJ9Z5U3ZzFVSKa9Mpbtsy3u5T3MzUrqsjZkmrIzRwqbTaS6LSDTMlUzBKUZCraN5yWkReJpkd8cFRTpNZhkZECaSs60YlhGMYGZSQEQGhmA5gC3ijGMYtpUTQGCZhMAmMgtFwmgxkSIxZkyIzVjkm5kFCWPWbmQoesfsu/wAm3/kP8FnYj8pkyY31vPIMTDMmQMDbRTzJkAU20RUmTIghV5WXcyZFTilupUXG83MkGrq0iPMmRwqxJJpzcyOkk04Nz9mZMhCqIsB9zMmS8fWeXhLTQmTJaQtFPNTIFSzFtMmS0lGaaZMgCzBmTIw//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xQQEBQPEBQUFBAUDxQQDw8UDw8PFBAUFBQWFhUUFRQYHSggGBolHBQUITEhJSkrLi4uFx8zODMsNygtLisBCgoKDg0OFxAQFywcHRwsLCwsLCwsLCwsLCwsLCwsLCwvLCwsLCstLCwsLCwsNywsLCwsLCwsMTgsLCsuLCw4LP/AABEIALIBHAMBIgACEQEDEQH/xAAbAAACAgMBAAAAAAAAAAAAAAACAwQFAAEGB//EAD8QAAIBAwIDBQQHBQcFAAAAAAECAAMEESExBRJBE1FhcYEikbHwBhQyQqHB0QcjUnLhFSQzNGKC8UNTdIOy/8QAGAEAAwEBAAAAAAAAAAAAAAAAAAECAwT/xAAlEQEBAAIDAAIBAwUAAAAAAAAAAQIREiExA0FRIvDxE2FxkbH/2gAMAwEAAhEDEQA/APJoSwYQEhQxDEARiiBmKIaiaURgiMSiGJpTGcsRipmGYKpDVIAKw8QguIzpEeghoTgMpz0wcjcDI1EXiNpA589PfGFLdgo/J3492dPOIuUAGV93XIPuO4mKhLF9yahPoDp8PwluvD1q5C/axz0xnfGMr+DSuWiuO4oqq8w5tj188Zz+Bk7hNt+75tur7ggZwp8uh9JMq8PwCB0wcbZGfa18Mj3yZagLyMw0A5OYfysoz46A+anvhctHhjtRCkRkODzKxGfPB/Wb4hSKpRxn2UwfMn+g98suKUsOnLghyANN+nz5zoDwQVFKN/AV01wQdCO/7sm5q/p7241KRKcx6k/l/WRyk6I2JSmabDDoxz3HOzDvB/p0kC3tctiLkOKTwawz0l79QxLPg3D8KO+Tq9vpIyq8Y5h6EQ6y4uqfxlXXkbXpGYwqesW5hUzABqCLTeMqxawhWLCgNIYpYMTbvG3FXlUt3AmBFXdZV0zr3SGGycdD0lbTrczZzuciXtpQAHMxjpSOfv7bs3x0Oq+UiGX/ANI2UimR/qHpgf0lFN8LuMMpqkTYmoQjIaxqRaw1gZohiAsMCANQR0QsYIj2k0oYiqUZiRVC3IBIAJALHZc9T4DeTuL8Ne1qtQqYJGCrrkrURhlXQndTK9p0XD3+v231M/5u3RnsT1rUhrUt/wCYAZX1HSVjN/5RlbLv6c+oj7VwrqTsGB92o/GR0Pzt+EaBnQbnTHfnSTVxK4TwDLFteRWOAMHUbeufy9Za8GNMkjOM5UjJx1wcDT10M6zhNj2VFUOrfafxZvtfHEKvTAzgAan18/dIuXbaSacPxWi3MalMZ5vtLocE6FR4Z5vIHwBlfaP7Tb8vMR45OTqOh1nd8q/ZI3ORnr3xP9mISxwMtrnx0wfPU+eY+fRcdXbl1tw9RRj7Dhs7aFcCdPRGmc+XjHW9ggIbTO3TTWHePgad0VVHNcWIZs7HxGDj895B4bSBf1knidTX58ZE4dVw8IV9dzZqOX585uvtItpcezCrVpNpxXXo/rKS6MubxpTXIkmgtN0zNMJoSkmVDFZm2aBCCpdu0dWXmBU7EYMi0TJikR6TVN/Z/ZqxzsMqe7z79JDX/EFRmZiNlyce47ekvb1soyjfllEwmuM/LLK6ZdXBc5PQYA6ASPGMIuWhHzCWDDEBDFjBFLGpAzUjViwIxYgaojUWKpmOBxEZvLDUQAYYMlSfwe7o03IuaQq0XQ06mNKlMEj95Sbo4x6xnFeGvZ1KdajU5qTHtbO7TTm5Tn/bUXqp+Eq8SdacQenSqW4w1GqQWpsvMFdTpUp/wP0yN867CVL1qpsu9wF8naf3lfvt/eFH/TrHJLY6LUwzL0BDr90Sx+ilh2lTtWHsIdPFz+n5iRuFKe07PHMlQclRM4DJoSfAqQGB6EDyPZ8NthRpqi7Ab7ZPUn1kZZdNMcU1mwJDuG3+cR7tpIVw2kyao7Nr+nT09YSP6frIxb5xpBWtg/HqCI4E3tNPwkC+r6fD0mXFbpn175WXlxpGFVfPnz6/GV9KtymNvKkrqlSVEZXt1dhxCWIuMzh7e8xLWz4l4yMsVY5RfVX0lbcCSUrhhI9eQ0QKkWTG1pGYy4itkzRMEGYI9I221YrqAT4RJuaoHNy6bbE/8yTUblAI6QaN6B7Q/wBy941/WaTSftHp3TEEtk6YHTHpI5kziBBcldjj341kNppGWXpbGLhmCY0o0NYAhrEZgjqYiljEMDSAISrEgx9NotGMLCBm86QRALXg1SiKq/WlZqBBV+RijpkYFRcfaK78uxnVXFpTCJY3TJ2TAvwviqKOQhjnkq43XJ1ycqfQziBtLbhPGOzpPbV0Na1qZbsuYK1Kpj2atJj9k53GxGc+Lxuk5S+o/EeHVLaq1GsvK6+oYdGU/eU9CIlQSQFGSTgAaknuEe9dqgUVWLBUCU2JLcqjZRn7vh0l79FuF713G2VpDf8AmcfAHzmedk7a4429VYcH4YKIIyGc/afGg8AD0+MtGmBMH0kO5qnPh8Zz7t9dOUxnng69bSV9evp49DiLr3ErLm5+fLr8JSEh7j4/J92Pxkd7kA5EhPc9fkSE9fWOQtrmrcZ/L47Suvavz8+kSbjSRbitn5+e6PQ2iXD6yLUj31i2EuMqhk4hLcETbrJPD7LnPMw9kdP4j+kpN6OtOKldWDcv8XKce+XdK7WoMgj4xGIhrbB5k9luo+63mOnnIywlXjnZ6dcGQmaMetnQ6HqJHYyZGlu0hTH06eZFpmWVo4gmol7RIWVwpAHI38zLriRymfEYlUZph4yz9BmKcw2gMJqzLMCG0WYBHEYIsRiwA1jkEUsYpgZ6LGhYujGmSoaxiJG8OZFqI1VO0phgalLnanzr1XnGq+fhLji3CQifW7NzVtOfHPjFW1fcU66/dI0w+zad4yaLanOR4eG0eLfFIVgQwJKuozmkQdA3mNROkuFHFqRrUwF4lSTNxSAA+u01H+LTH/cAxleufKcxbVjTY6ZUjlqUzs69Qe49x6e8RZSzxXxZY2/q/j+6x4TQ7bmpLu3Jg/w+17Teg19J3dCgEVUXRVXlA8BpKL6JcOCBqwzh9KXMMMKY6nxJ/wDmdCZz53vp0zyT8FVDK26aTq0q7t95MFU99Vxn9ZSV6+v/ADJ/EX1lSwyZUTRdpFMY3ki2EraQM8SzQ2i8S0tEQWEMCaK9Bv0gVLo2/OcdPvHulqg5cAbDYQ7agFGOu5PeY1qcrekWABzMJgYmyIGXcIG39+xkJ6DDbX8D7pMaDmPRSoYq43/SOpXMYw79fxiyJHBXMVxWLeQ6REY0Uxmk8RQtAabMAykgaLMY0AwCMIawBDBgZqxyiJSOEDOSGsUkkU1iBiNLHg/E6ltU7WkQCRy1EYc1Oqh3SomzKfw6YlaVlu1Bbgc9BVSoB+8t19ldNOenk7d46eO5m3Xa8cLnuAa5xWNe3BoYfnppTd80f5H3xv5ZxtDsbQ3FRaY3ZvbPcPvN89ZFdShKsCrDcHQgzs/olw7kQ1WGHfTyH5Z0k5Z6mzxw706CjSCAKowAAoHgBgCaqGMi3nLa6EGvKm9EuK8rLtI4Tlr8ayvAlzf0ZTPodZaaaBBZYSNMMCRWWKdZKK6wXSXKhEki1p68x6aDziSsn0xhQPD+suFRqYwtFZmy0dTGTHm8QDAAxNOsIwTrGWiWMCMYRRgTTxUYYsyoK0YoxhMU0aQtFmGYBgEYRggCGsAakcsSojkgo1JJpSOkvuE3No1PsLtHptzFkvqPM7pnHs1aJ0dB/pw3d1MWtjekY2FTsfrHZt2HP2fa4yofGeUnp5mJpVCpBBwQcgjQg94nS2f1jhwNVBTuuHVhyVCp7W2uVOhV13pPjI9oDGce1tI3HOFUezF7ZPzWzvyvQc4rWrn7jjqnc3lvkEnHopn3/wAFYXLXbpSqIjEYIfBDKAcnXOx09nbuxO+t6HKoA6DSc/8AQbhXJTNw41qAcgxqEBOvrv5YnVOs4/ks3qOyW3vL1Hdois0fUBiTTzM4pAqGRaiEy1alI9SjKlGlBeUNDKC8tp2VehKq6tpWyuLkSCsIVCZaXNDwldWo42lSs7iX2uN8zYrAw6VTGjD1kn6krjIx5iPZaQKi90lsImtZlPsn0mUauRg7j8ZpjUZGw1izMBl1EOYxcwmDmLRtPBBmmmjAtgcxZhsYDRkAxbGG0WTHCoDAMMwDKIDQIbRZgEdYxYsRiwByxySOpj0MDOWMURSSQgkmk2d1Uph1puyrVXkrKrELVU6crrsw6ay0+jdia91TRfZJz2hxkGkNXUg9GGhByDmQKFGkyD94Vq5PMGUdnjTlww1B3zmd5+zrh5UVargYLKiEcpyAMsQe7VfdM88/ptj8V1y+v3/p1iUQoAAwMAADYAaACA6ybyTBRmHFrtA7CZ9XloKMIW8fAuSne2kd7adAaMTVt4cBzcxc0JT3lPE6u8o7zneILIs0vGubullXVWXFysrKyxwqhlZuk5U5Hu74bCDiWzTkcVB3N1EhXVHB5hNrkajeSGbnXx6wnRUjpnv1iWMYjaY7vhvAxmb4ssmgZmYWIEZMmiJua5ogSwi2khoh45SLMAiGYtjKKhYxZhtFxk00UYbQIAhY1RFCNWAGBG04sGMSBpCTo+B8GpVaPaXNSpbc9TktLp6XNaVGXIanUcaq3MCNwNOpzOaBlzwLjla15lpkNScYrW1VRVoVhth6Z+IwfGE19i710bxn6P3FmR26Ypn7FwpFSjUB2K1Bp6HBnp/0Gs+ysaI6spqn/wBjFh+BE4elxpUUU+Hl6S127KvwysBcWo58DmosdcEnY4bU+GfVragEVUXRVUKo7gNAPcBMvl11pp8W/aclOSBSgpJCyZGlpaU4fLCgsY9J2WYhhmPfWLbaAVt4u85viFKdNdygv1mecaY1y15TlPXGJ0F8spbpZnpdVjwRDqQBLRTVhjTWCkcFgSJWGvnMAh3CTQ2mmN6Z5QtjAzGPFEzRFaJg5h8uZorAAinjGi4AsxLR7xJEqJ0EwDCMAxgDQIbGAYEjrGrFCMWANSPQRCRymJRgkikcRCiWNnw9qqko1PKsB2TVAlRs51RTuBjBOdzFlfyrHG5XUWv0Oo9pfUBjIWp2h/2At8QJ7VSE8t/Zvw51vGeojLyUGxkYBLso0Ox0Dbd89TpzK6tayXHqzR9OSFkenHKY4mjMAzZMBjGTbSO5jGbEQ5gaJdGUd6N5dXJlJfdZOS45+96yivN/CXt6d5RXcxq1ZVigYdWKEqJqTTklZEpGS0MZF1RIvNjSTqi5kGqM+Yjx6TlCyZnLNzedJsyAGgu0xhFkwDDAM3maaALaA0JzFMY4TREBoRMBjGRbGLhtFkxkSsYsUsYsAeklWdA1KiUwVBdwgZ2CICxwCzHRR4yIkckFOiPBvqdYDidKulA5AqUeybnY/YKVCeRh1xnMsf7Dsqv+W4ginpTvKTW58u0Hs/hKLhHH7i1HJRqEUz9qg4WrRcdQaT5UA+GD4xvEL+jWCslutCrzE1TSqO1JxgY5aLf4ZznQHH5PpH6tvRvoFwipbNXWoyMP3YRqVZa1MjDE4xsdRuB0nbLOF/ZXTxbVTprcHbwpp+s7hTOe+uqb12esaDI6tDLxlYa7QOaLLxLVIFo13kepUmi8j1Wgeg13lLfvJ9Z5U3ZzFVSKa9Mpbtsy3u5T3MzUrqsjZkmrIzRwqbTaS6LSDTMlUzBKUZCraN5yWkReJpkd8cFRTpNZhkZECaSs60YlhGMYGZSQEQGhmA5gC3ijGMYtpUTQGCZhMAmMgtFwmgxkSIxZkyIzVjkm5kFCWPWbmQoesfsu/wAm3/kP8FnYj8pkyY31vPIMTDMmQMDbRTzJkAU20RUmTIghV5WXcyZFTilupUXG83MkGrq0iPMmRwqxJJpzcyOkk04Nz9mZMhCqIsB9zMmS8fWeXhLTQmTJaQtFPNTIFSzFtMmS0lGaaZMgCzBmTIw//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4" name="Picture 6" descr="http://www.crystalinks.com/acupuncture210.jpg"/>
          <p:cNvPicPr>
            <a:picLocks noChangeAspect="1" noChangeArrowheads="1"/>
          </p:cNvPicPr>
          <p:nvPr/>
        </p:nvPicPr>
        <p:blipFill>
          <a:blip r:embed="rId4" cstate="print"/>
          <a:srcRect/>
          <a:stretch>
            <a:fillRect/>
          </a:stretch>
        </p:blipFill>
        <p:spPr bwMode="auto">
          <a:xfrm>
            <a:off x="3581400" y="4724400"/>
            <a:ext cx="2590800" cy="162206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685800" y="1724024"/>
            <a:ext cx="4495800" cy="4339650"/>
          </a:xfrm>
          <a:prstGeom prst="rect">
            <a:avLst/>
          </a:prstGeom>
          <a:noFill/>
          <a:ln w="9525">
            <a:noFill/>
            <a:miter lim="800000"/>
            <a:headEnd/>
            <a:tailEnd/>
          </a:ln>
          <a:effectLst/>
        </p:spPr>
        <p:txBody>
          <a:bodyPr wrap="square">
            <a:spAutoFit/>
          </a:bodyPr>
          <a:lstStyle/>
          <a:p>
            <a:pPr algn="l">
              <a:lnSpc>
                <a:spcPct val="115000"/>
              </a:lnSpc>
              <a:buClr>
                <a:srgbClr val="FF0000"/>
              </a:buClr>
              <a:buFontTx/>
              <a:buChar char="•"/>
            </a:pPr>
            <a:r>
              <a:rPr lang="en-US" sz="2400" b="1" dirty="0">
                <a:cs typeface="Arial" pitchFamily="34" charset="0"/>
              </a:rPr>
              <a:t> Poorly localized</a:t>
            </a:r>
          </a:p>
          <a:p>
            <a:pPr algn="l">
              <a:lnSpc>
                <a:spcPct val="115000"/>
              </a:lnSpc>
              <a:buClr>
                <a:srgbClr val="FF0000"/>
              </a:buClr>
              <a:buFontTx/>
              <a:buChar char="•"/>
            </a:pPr>
            <a:r>
              <a:rPr lang="en-US" sz="2400" b="1" dirty="0">
                <a:cs typeface="Arial" pitchFamily="34" charset="0"/>
              </a:rPr>
              <a:t> Associated with nausea and autonomic disturbance</a:t>
            </a:r>
          </a:p>
          <a:p>
            <a:pPr algn="l">
              <a:lnSpc>
                <a:spcPct val="115000"/>
              </a:lnSpc>
              <a:buClr>
                <a:srgbClr val="FF0000"/>
              </a:buClr>
              <a:buFontTx/>
              <a:buChar char="•"/>
            </a:pPr>
            <a:r>
              <a:rPr lang="en-US" sz="2400" b="1" dirty="0">
                <a:cs typeface="Arial" pitchFamily="34" charset="0"/>
              </a:rPr>
              <a:t> Often referred </a:t>
            </a:r>
          </a:p>
          <a:p>
            <a:pPr algn="l">
              <a:lnSpc>
                <a:spcPct val="115000"/>
              </a:lnSpc>
              <a:buClr>
                <a:srgbClr val="FF0000"/>
              </a:buClr>
              <a:buFontTx/>
              <a:buChar char="•"/>
            </a:pPr>
            <a:r>
              <a:rPr lang="en-US" sz="2400" b="1" dirty="0">
                <a:cs typeface="Arial" pitchFamily="34" charset="0"/>
              </a:rPr>
              <a:t> Cutting, crushing are not painful when applied to viscera</a:t>
            </a:r>
          </a:p>
          <a:p>
            <a:pPr algn="l">
              <a:lnSpc>
                <a:spcPct val="115000"/>
              </a:lnSpc>
              <a:buClr>
                <a:srgbClr val="FF0000"/>
              </a:buClr>
              <a:buFontTx/>
              <a:buChar char="•"/>
            </a:pPr>
            <a:r>
              <a:rPr lang="en-US" sz="2400" b="1" dirty="0">
                <a:cs typeface="Arial" pitchFamily="34" charset="0"/>
              </a:rPr>
              <a:t> Pain is caused by distension, ischemia and inflammation</a:t>
            </a:r>
          </a:p>
        </p:txBody>
      </p:sp>
      <p:sp>
        <p:nvSpPr>
          <p:cNvPr id="222211" name="Rectangle 3"/>
          <p:cNvSpPr>
            <a:spLocks noChangeArrowheads="1"/>
          </p:cNvSpPr>
          <p:nvPr/>
        </p:nvSpPr>
        <p:spPr bwMode="auto">
          <a:xfrm>
            <a:off x="1066800" y="685800"/>
            <a:ext cx="7027863" cy="528638"/>
          </a:xfrm>
          <a:prstGeom prst="rect">
            <a:avLst/>
          </a:prstGeom>
          <a:noFill/>
          <a:ln w="9525">
            <a:solidFill>
              <a:srgbClr val="00FF00"/>
            </a:solidFill>
            <a:miter lim="800000"/>
            <a:headEnd/>
            <a:tailEnd/>
          </a:ln>
          <a:effectLst/>
        </p:spPr>
        <p:txBody>
          <a:bodyPr wrap="none">
            <a:spAutoFit/>
          </a:bodyPr>
          <a:lstStyle/>
          <a:p>
            <a:pPr algn="l"/>
            <a:r>
              <a:rPr lang="en-US" sz="2800" b="1">
                <a:cs typeface="Arial" pitchFamily="34" charset="0"/>
              </a:rPr>
              <a:t>CHARACTERSITICS OF VISCERAL PAIN</a:t>
            </a:r>
          </a:p>
        </p:txBody>
      </p:sp>
      <p:sp>
        <p:nvSpPr>
          <p:cNvPr id="4" name="Rectangle 3"/>
          <p:cNvSpPr>
            <a:spLocks noChangeArrowheads="1"/>
          </p:cNvSpPr>
          <p:nvPr/>
        </p:nvSpPr>
        <p:spPr bwMode="auto">
          <a:xfrm>
            <a:off x="5410200" y="1600200"/>
            <a:ext cx="3429000" cy="1015663"/>
          </a:xfrm>
          <a:prstGeom prst="rect">
            <a:avLst/>
          </a:prstGeom>
          <a:gradFill rotWithShape="1">
            <a:gsLst>
              <a:gs pos="0">
                <a:srgbClr val="660066">
                  <a:gamma/>
                  <a:shade val="46275"/>
                  <a:invGamma/>
                </a:srgbClr>
              </a:gs>
              <a:gs pos="50000">
                <a:srgbClr val="660066"/>
              </a:gs>
              <a:gs pos="100000">
                <a:srgbClr val="660066">
                  <a:gamma/>
                  <a:shade val="46275"/>
                  <a:invGamma/>
                </a:srgbClr>
              </a:gs>
            </a:gsLst>
            <a:lin ang="5400000" scaled="1"/>
          </a:gradFill>
          <a:ln w="9525">
            <a:noFill/>
            <a:miter lim="800000"/>
            <a:headEnd/>
            <a:tailEnd/>
          </a:ln>
          <a:effectLst/>
        </p:spPr>
        <p:txBody>
          <a:bodyPr wrap="square">
            <a:spAutoFit/>
          </a:bodyPr>
          <a:lstStyle/>
          <a:p>
            <a:r>
              <a:rPr lang="en-US" sz="2000" b="1">
                <a:cs typeface="Arial" pitchFamily="34" charset="0"/>
              </a:rPr>
              <a:t>Pain - A</a:t>
            </a:r>
            <a:r>
              <a:rPr lang="el-GR" sz="2000" b="1">
                <a:cs typeface="Arial" pitchFamily="34" charset="0"/>
              </a:rPr>
              <a:t>δ</a:t>
            </a:r>
            <a:r>
              <a:rPr lang="en-US" sz="2000" b="1">
                <a:cs typeface="Arial" pitchFamily="34" charset="0"/>
              </a:rPr>
              <a:t> and fibers</a:t>
            </a:r>
          </a:p>
          <a:p>
            <a:r>
              <a:rPr lang="en-US" sz="2000" b="1">
                <a:cs typeface="Arial" pitchFamily="34" charset="0"/>
              </a:rPr>
              <a:t>Travel with autonomic afferent</a:t>
            </a:r>
          </a:p>
        </p:txBody>
      </p:sp>
      <p:sp>
        <p:nvSpPr>
          <p:cNvPr id="5" name="Rectangle 4"/>
          <p:cNvSpPr>
            <a:spLocks noChangeArrowheads="1"/>
          </p:cNvSpPr>
          <p:nvPr/>
        </p:nvSpPr>
        <p:spPr bwMode="auto">
          <a:xfrm>
            <a:off x="5334000" y="3122613"/>
            <a:ext cx="3429000" cy="1015663"/>
          </a:xfrm>
          <a:prstGeom prst="rect">
            <a:avLst/>
          </a:prstGeom>
          <a:gradFill rotWithShape="1">
            <a:gsLst>
              <a:gs pos="0">
                <a:srgbClr val="660066">
                  <a:gamma/>
                  <a:shade val="46275"/>
                  <a:invGamma/>
                </a:srgbClr>
              </a:gs>
              <a:gs pos="50000">
                <a:srgbClr val="660066"/>
              </a:gs>
              <a:gs pos="100000">
                <a:srgbClr val="660066">
                  <a:gamma/>
                  <a:shade val="46275"/>
                  <a:invGamma/>
                </a:srgbClr>
              </a:gs>
            </a:gsLst>
            <a:lin ang="5400000" scaled="1"/>
          </a:gradFill>
          <a:ln w="9525">
            <a:noFill/>
            <a:miter lim="800000"/>
            <a:headEnd/>
            <a:tailEnd/>
          </a:ln>
          <a:effectLst/>
        </p:spPr>
        <p:txBody>
          <a:bodyPr wrap="square">
            <a:spAutoFit/>
          </a:bodyPr>
          <a:lstStyle/>
          <a:p>
            <a:r>
              <a:rPr lang="en-US" sz="2000" b="1">
                <a:cs typeface="Arial" pitchFamily="34" charset="0"/>
              </a:rPr>
              <a:t>Spinal cord</a:t>
            </a:r>
          </a:p>
          <a:p>
            <a:r>
              <a:rPr lang="en-US" b="1">
                <a:cs typeface="Arial" pitchFamily="34" charset="0"/>
              </a:rPr>
              <a:t>(Dorsal Horn)</a:t>
            </a:r>
            <a:endParaRPr lang="en-US" sz="2000" b="1">
              <a:cs typeface="Arial" pitchFamily="34" charset="0"/>
            </a:endParaRPr>
          </a:p>
          <a:p>
            <a:r>
              <a:rPr lang="en-US" sz="2000" b="1">
                <a:cs typeface="Arial" pitchFamily="34" charset="0"/>
              </a:rPr>
              <a:t>Lat. spinothalamic tract</a:t>
            </a:r>
          </a:p>
        </p:txBody>
      </p:sp>
      <p:sp>
        <p:nvSpPr>
          <p:cNvPr id="6" name="Rectangle 5"/>
          <p:cNvSpPr>
            <a:spLocks noChangeArrowheads="1"/>
          </p:cNvSpPr>
          <p:nvPr/>
        </p:nvSpPr>
        <p:spPr bwMode="auto">
          <a:xfrm>
            <a:off x="5334000" y="4616450"/>
            <a:ext cx="3429000" cy="396875"/>
          </a:xfrm>
          <a:prstGeom prst="rect">
            <a:avLst/>
          </a:prstGeom>
          <a:gradFill rotWithShape="1">
            <a:gsLst>
              <a:gs pos="0">
                <a:srgbClr val="660066">
                  <a:gamma/>
                  <a:shade val="46275"/>
                  <a:invGamma/>
                </a:srgbClr>
              </a:gs>
              <a:gs pos="50000">
                <a:srgbClr val="660066"/>
              </a:gs>
              <a:gs pos="100000">
                <a:srgbClr val="660066">
                  <a:gamma/>
                  <a:shade val="46275"/>
                  <a:invGamma/>
                </a:srgbClr>
              </a:gs>
            </a:gsLst>
            <a:lin ang="5400000" scaled="1"/>
          </a:gradFill>
          <a:ln w="9525">
            <a:noFill/>
            <a:miter lim="800000"/>
            <a:headEnd/>
            <a:tailEnd/>
          </a:ln>
          <a:effectLst/>
        </p:spPr>
        <p:txBody>
          <a:bodyPr wrap="square">
            <a:spAutoFit/>
          </a:bodyPr>
          <a:lstStyle/>
          <a:p>
            <a:r>
              <a:rPr lang="en-US" sz="2000" b="1">
                <a:cs typeface="Arial" pitchFamily="34" charset="0"/>
              </a:rPr>
              <a:t>Thalamus</a:t>
            </a:r>
          </a:p>
        </p:txBody>
      </p:sp>
      <p:sp>
        <p:nvSpPr>
          <p:cNvPr id="7" name="Rectangle 6"/>
          <p:cNvSpPr>
            <a:spLocks noChangeArrowheads="1"/>
          </p:cNvSpPr>
          <p:nvPr/>
        </p:nvSpPr>
        <p:spPr bwMode="auto">
          <a:xfrm>
            <a:off x="5410200" y="5546725"/>
            <a:ext cx="3429000" cy="396875"/>
          </a:xfrm>
          <a:prstGeom prst="rect">
            <a:avLst/>
          </a:prstGeom>
          <a:gradFill rotWithShape="1">
            <a:gsLst>
              <a:gs pos="0">
                <a:srgbClr val="660066">
                  <a:gamma/>
                  <a:shade val="46275"/>
                  <a:invGamma/>
                </a:srgbClr>
              </a:gs>
              <a:gs pos="50000">
                <a:srgbClr val="660066"/>
              </a:gs>
              <a:gs pos="100000">
                <a:srgbClr val="660066">
                  <a:gamma/>
                  <a:shade val="46275"/>
                  <a:invGamma/>
                </a:srgbClr>
              </a:gs>
            </a:gsLst>
            <a:lin ang="5400000" scaled="1"/>
          </a:gradFill>
          <a:ln w="9525">
            <a:noFill/>
            <a:miter lim="800000"/>
            <a:headEnd/>
            <a:tailEnd/>
          </a:ln>
          <a:effectLst/>
        </p:spPr>
        <p:txBody>
          <a:bodyPr wrap="square">
            <a:spAutoFit/>
          </a:bodyPr>
          <a:lstStyle/>
          <a:p>
            <a:r>
              <a:rPr lang="en-US" sz="2000" b="1">
                <a:cs typeface="Arial" pitchFamily="34" charset="0"/>
              </a:rPr>
              <a:t>Somatosensory Cortex</a:t>
            </a:r>
          </a:p>
        </p:txBody>
      </p:sp>
      <p:sp>
        <p:nvSpPr>
          <p:cNvPr id="8" name="AutoShape 7"/>
          <p:cNvSpPr>
            <a:spLocks noChangeArrowheads="1"/>
          </p:cNvSpPr>
          <p:nvPr/>
        </p:nvSpPr>
        <p:spPr bwMode="auto">
          <a:xfrm rot="10800000">
            <a:off x="6553200" y="2651125"/>
            <a:ext cx="685800" cy="381000"/>
          </a:xfrm>
          <a:prstGeom prst="triangle">
            <a:avLst>
              <a:gd name="adj" fmla="val 50000"/>
            </a:avLst>
          </a:prstGeom>
          <a:gradFill rotWithShape="1">
            <a:gsLst>
              <a:gs pos="0">
                <a:srgbClr val="660066">
                  <a:gamma/>
                  <a:shade val="46275"/>
                  <a:invGamma/>
                </a:srgbClr>
              </a:gs>
              <a:gs pos="50000">
                <a:srgbClr val="660066"/>
              </a:gs>
              <a:gs pos="100000">
                <a:srgbClr val="660066">
                  <a:gamma/>
                  <a:shade val="46275"/>
                  <a:invGamma/>
                </a:srgbClr>
              </a:gs>
            </a:gsLst>
            <a:lin ang="0" scaled="1"/>
          </a:gradFill>
          <a:ln w="9525">
            <a:solidFill>
              <a:srgbClr val="FF0000"/>
            </a:solidFill>
            <a:miter lim="800000"/>
            <a:headEnd/>
            <a:tailEnd/>
          </a:ln>
          <a:effectLst/>
        </p:spPr>
        <p:txBody>
          <a:bodyPr wrap="none" anchor="ctr"/>
          <a:lstStyle/>
          <a:p>
            <a:endParaRPr lang="en-US"/>
          </a:p>
        </p:txBody>
      </p:sp>
      <p:sp>
        <p:nvSpPr>
          <p:cNvPr id="9" name="AutoShape 8"/>
          <p:cNvSpPr>
            <a:spLocks noChangeArrowheads="1"/>
          </p:cNvSpPr>
          <p:nvPr/>
        </p:nvSpPr>
        <p:spPr bwMode="auto">
          <a:xfrm rot="10800000">
            <a:off x="6553200" y="4175125"/>
            <a:ext cx="685800" cy="381000"/>
          </a:xfrm>
          <a:prstGeom prst="triangle">
            <a:avLst>
              <a:gd name="adj" fmla="val 50000"/>
            </a:avLst>
          </a:prstGeom>
          <a:gradFill rotWithShape="1">
            <a:gsLst>
              <a:gs pos="0">
                <a:srgbClr val="660066">
                  <a:gamma/>
                  <a:shade val="46275"/>
                  <a:invGamma/>
                </a:srgbClr>
              </a:gs>
              <a:gs pos="50000">
                <a:srgbClr val="660066"/>
              </a:gs>
              <a:gs pos="100000">
                <a:srgbClr val="660066">
                  <a:gamma/>
                  <a:shade val="46275"/>
                  <a:invGamma/>
                </a:srgbClr>
              </a:gs>
            </a:gsLst>
            <a:lin ang="0" scaled="1"/>
          </a:gradFill>
          <a:ln w="9525">
            <a:solidFill>
              <a:srgbClr val="FF0000"/>
            </a:solidFill>
            <a:miter lim="800000"/>
            <a:headEnd/>
            <a:tailEnd/>
          </a:ln>
          <a:effectLst/>
        </p:spPr>
        <p:txBody>
          <a:bodyPr wrap="none" anchor="ctr"/>
          <a:lstStyle/>
          <a:p>
            <a:endParaRPr lang="en-US"/>
          </a:p>
        </p:txBody>
      </p:sp>
      <p:sp>
        <p:nvSpPr>
          <p:cNvPr id="10" name="AutoShape 9"/>
          <p:cNvSpPr>
            <a:spLocks noChangeArrowheads="1"/>
          </p:cNvSpPr>
          <p:nvPr/>
        </p:nvSpPr>
        <p:spPr bwMode="auto">
          <a:xfrm rot="10800000">
            <a:off x="6553200" y="5089525"/>
            <a:ext cx="685800" cy="381000"/>
          </a:xfrm>
          <a:prstGeom prst="triangle">
            <a:avLst>
              <a:gd name="adj" fmla="val 50000"/>
            </a:avLst>
          </a:prstGeom>
          <a:gradFill rotWithShape="1">
            <a:gsLst>
              <a:gs pos="0">
                <a:srgbClr val="660066">
                  <a:gamma/>
                  <a:shade val="46275"/>
                  <a:invGamma/>
                </a:srgbClr>
              </a:gs>
              <a:gs pos="50000">
                <a:srgbClr val="660066"/>
              </a:gs>
              <a:gs pos="100000">
                <a:srgbClr val="660066">
                  <a:gamma/>
                  <a:shade val="46275"/>
                  <a:invGamma/>
                </a:srgbClr>
              </a:gs>
            </a:gsLst>
            <a:lin ang="0" scaled="1"/>
          </a:gradFill>
          <a:ln w="9525">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6400" y="304800"/>
            <a:ext cx="5791200" cy="762000"/>
          </a:xfrm>
          <a:ln>
            <a:solidFill>
              <a:srgbClr val="00FF00"/>
            </a:solidFill>
          </a:ln>
        </p:spPr>
        <p:txBody>
          <a:bodyPr/>
          <a:lstStyle/>
          <a:p>
            <a:pPr eaLnBrk="1" hangingPunct="1"/>
            <a:r>
              <a:rPr lang="en-US" sz="3600" b="1" dirty="0" smtClean="0"/>
              <a:t>PAIN SCALES</a:t>
            </a:r>
          </a:p>
        </p:txBody>
      </p:sp>
      <p:sp>
        <p:nvSpPr>
          <p:cNvPr id="20483" name="Rectangle 3"/>
          <p:cNvSpPr>
            <a:spLocks noGrp="1" noChangeArrowheads="1"/>
          </p:cNvSpPr>
          <p:nvPr>
            <p:ph type="body" idx="1"/>
          </p:nvPr>
        </p:nvSpPr>
        <p:spPr>
          <a:xfrm>
            <a:off x="709613" y="1143000"/>
            <a:ext cx="7443787" cy="2554287"/>
          </a:xfrm>
        </p:spPr>
        <p:txBody>
          <a:bodyPr/>
          <a:lstStyle/>
          <a:p>
            <a:pPr eaLnBrk="1" hangingPunct="1">
              <a:lnSpc>
                <a:spcPct val="90000"/>
              </a:lnSpc>
            </a:pPr>
            <a:r>
              <a:rPr lang="en-US" sz="2800" b="1" dirty="0" smtClean="0"/>
              <a:t>Visual Analog Scale</a:t>
            </a:r>
          </a:p>
          <a:p>
            <a:pPr eaLnBrk="1" hangingPunct="1">
              <a:lnSpc>
                <a:spcPct val="90000"/>
              </a:lnSpc>
            </a:pPr>
            <a:r>
              <a:rPr lang="en-US" sz="2800" b="1" dirty="0" smtClean="0"/>
              <a:t>Locate area of pain on a picture</a:t>
            </a:r>
          </a:p>
          <a:p>
            <a:pPr eaLnBrk="1" hangingPunct="1">
              <a:lnSpc>
                <a:spcPct val="90000"/>
              </a:lnSpc>
            </a:pPr>
            <a:r>
              <a:rPr lang="en-US" sz="2800" b="1" dirty="0" smtClean="0">
                <a:solidFill>
                  <a:srgbClr val="FFFF00"/>
                </a:solidFill>
              </a:rPr>
              <a:t>McGill pain questionnaire</a:t>
            </a:r>
          </a:p>
          <a:p>
            <a:pPr lvl="1" eaLnBrk="1" hangingPunct="1">
              <a:lnSpc>
                <a:spcPct val="90000"/>
              </a:lnSpc>
            </a:pPr>
            <a:r>
              <a:rPr lang="en-US" sz="2400" b="1" dirty="0" smtClean="0"/>
              <a:t>Evaluate sensory, evaluative, &amp; affective components of pain</a:t>
            </a:r>
          </a:p>
          <a:p>
            <a:pPr lvl="2" eaLnBrk="1" hangingPunct="1">
              <a:lnSpc>
                <a:spcPct val="90000"/>
              </a:lnSpc>
            </a:pPr>
            <a:r>
              <a:rPr lang="en-US" sz="2000" b="1" dirty="0" smtClean="0"/>
              <a:t>20 subcategories, 78 words</a:t>
            </a:r>
          </a:p>
          <a:p>
            <a:pPr eaLnBrk="1" hangingPunct="1">
              <a:lnSpc>
                <a:spcPct val="90000"/>
              </a:lnSpc>
              <a:buFontTx/>
              <a:buNone/>
            </a:pPr>
            <a:endParaRPr lang="en-US" sz="2800" b="1" dirty="0" smtClean="0"/>
          </a:p>
        </p:txBody>
      </p:sp>
      <p:pic>
        <p:nvPicPr>
          <p:cNvPr id="12" name="Picture 2"/>
          <p:cNvPicPr>
            <a:picLocks noChangeArrowheads="1"/>
          </p:cNvPicPr>
          <p:nvPr/>
        </p:nvPicPr>
        <p:blipFill>
          <a:blip r:embed="rId3" cstate="print"/>
          <a:srcRect t="3424"/>
          <a:stretch>
            <a:fillRect/>
          </a:stretch>
        </p:blipFill>
        <p:spPr bwMode="auto">
          <a:xfrm>
            <a:off x="1103313" y="3657600"/>
            <a:ext cx="6938962" cy="1828800"/>
          </a:xfrm>
          <a:prstGeom prst="rect">
            <a:avLst/>
          </a:prstGeom>
          <a:solidFill>
            <a:srgbClr val="FFFFFF"/>
          </a:solidFill>
          <a:ln w="9525">
            <a:noFill/>
            <a:miter lim="800000"/>
            <a:headEnd/>
            <a:tailEnd/>
          </a:ln>
        </p:spPr>
      </p:pic>
      <p:pic>
        <p:nvPicPr>
          <p:cNvPr id="13" name="Picture 2"/>
          <p:cNvPicPr>
            <a:picLocks noChangeArrowheads="1"/>
          </p:cNvPicPr>
          <p:nvPr/>
        </p:nvPicPr>
        <p:blipFill>
          <a:blip r:embed="rId4" cstate="print"/>
          <a:srcRect t="19553"/>
          <a:stretch>
            <a:fillRect/>
          </a:stretch>
        </p:blipFill>
        <p:spPr bwMode="auto">
          <a:xfrm>
            <a:off x="1295400" y="5562599"/>
            <a:ext cx="6553200" cy="914400"/>
          </a:xfrm>
          <a:prstGeom prst="rect">
            <a:avLst/>
          </a:prstGeom>
          <a:solidFill>
            <a:srgbClr val="FFFFFF"/>
          </a:solidFill>
          <a:ln w="9525">
            <a:noFill/>
            <a:miter lim="800000"/>
            <a:headEnd/>
            <a:tailEnd/>
          </a:ln>
        </p:spPr>
      </p:pic>
      <p:sp>
        <p:nvSpPr>
          <p:cNvPr id="14" name="Rectangle 13"/>
          <p:cNvSpPr/>
          <p:nvPr/>
        </p:nvSpPr>
        <p:spPr>
          <a:xfrm>
            <a:off x="3666212" y="6248399"/>
            <a:ext cx="1210588" cy="369332"/>
          </a:xfrm>
          <a:prstGeom prst="rect">
            <a:avLst/>
          </a:prstGeom>
          <a:solidFill>
            <a:srgbClr val="FF0000"/>
          </a:solidFill>
        </p:spPr>
        <p:txBody>
          <a:bodyPr wrap="none">
            <a:spAutoFit/>
          </a:bodyPr>
          <a:lstStyle/>
          <a:p>
            <a:r>
              <a:rPr lang="en-US" dirty="0" smtClean="0"/>
              <a:t>adjectives</a:t>
            </a:r>
            <a:endParaRPr lang="en-US" dirty="0"/>
          </a:p>
        </p:txBody>
      </p:sp>
      <p:sp>
        <p:nvSpPr>
          <p:cNvPr id="15" name="Rectangle 14"/>
          <p:cNvSpPr/>
          <p:nvPr/>
        </p:nvSpPr>
        <p:spPr>
          <a:xfrm>
            <a:off x="3429000" y="5181599"/>
            <a:ext cx="1864613" cy="369332"/>
          </a:xfrm>
          <a:prstGeom prst="rect">
            <a:avLst/>
          </a:prstGeom>
          <a:solidFill>
            <a:srgbClr val="FF0000"/>
          </a:solidFill>
        </p:spPr>
        <p:txBody>
          <a:bodyPr wrap="none">
            <a:spAutoFit/>
          </a:bodyPr>
          <a:lstStyle/>
          <a:p>
            <a:r>
              <a:rPr lang="en-US" dirty="0" smtClean="0"/>
              <a:t>numerical value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sturtg\My Documents\gary\website\health\pain2_files\image003.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57200"/>
            <a:ext cx="7848600" cy="838200"/>
          </a:xfrm>
          <a:ln w="38100">
            <a:solidFill>
              <a:srgbClr val="00FF00"/>
            </a:solidFill>
          </a:ln>
        </p:spPr>
        <p:txBody>
          <a:bodyPr/>
          <a:lstStyle/>
          <a:p>
            <a:pPr eaLnBrk="1" hangingPunct="1">
              <a:defRPr/>
            </a:pPr>
            <a:r>
              <a:rPr lang="en-US" sz="4800" b="1" dirty="0" smtClean="0">
                <a:latin typeface="+mn-lt"/>
              </a:rPr>
              <a:t>OBJECTIVES</a:t>
            </a:r>
          </a:p>
        </p:txBody>
      </p:sp>
      <p:sp>
        <p:nvSpPr>
          <p:cNvPr id="12291" name="Rectangle 3"/>
          <p:cNvSpPr>
            <a:spLocks noGrp="1" noChangeArrowheads="1"/>
          </p:cNvSpPr>
          <p:nvPr>
            <p:ph type="body" idx="1"/>
          </p:nvPr>
        </p:nvSpPr>
        <p:spPr>
          <a:xfrm>
            <a:off x="685800" y="2667000"/>
            <a:ext cx="7772400" cy="3048000"/>
          </a:xfrm>
        </p:spPr>
        <p:txBody>
          <a:bodyPr/>
          <a:lstStyle/>
          <a:p>
            <a:r>
              <a:rPr lang="en-US" sz="2400" b="1" dirty="0" err="1" smtClean="0"/>
              <a:t>Nociceptors</a:t>
            </a:r>
            <a:r>
              <a:rPr lang="en-US" sz="2400" b="1" dirty="0" smtClean="0"/>
              <a:t>, Referred Pain, radiating pain </a:t>
            </a:r>
          </a:p>
          <a:p>
            <a:r>
              <a:rPr lang="en-US" sz="2400" b="1" dirty="0" smtClean="0">
                <a:cs typeface="Arial" pitchFamily="34" charset="0"/>
              </a:rPr>
              <a:t>“Gating” of Pain</a:t>
            </a:r>
          </a:p>
          <a:p>
            <a:r>
              <a:rPr lang="en-US" sz="2400" b="1" dirty="0" smtClean="0"/>
              <a:t>Pain Suppression (“Analgesia”) System in the Brain and Spinal Cord</a:t>
            </a:r>
          </a:p>
          <a:p>
            <a:r>
              <a:rPr lang="en-US" sz="2400" b="1" dirty="0" err="1" smtClean="0"/>
              <a:t>Transcutaneous</a:t>
            </a:r>
            <a:r>
              <a:rPr lang="en-US" sz="2400" b="1" dirty="0" smtClean="0"/>
              <a:t> Electrical Nerve</a:t>
            </a:r>
            <a:br>
              <a:rPr lang="en-US" sz="2400" b="1" dirty="0" smtClean="0"/>
            </a:br>
            <a:r>
              <a:rPr lang="en-US" sz="2400" b="1" dirty="0" smtClean="0"/>
              <a:t>Stimulation (TENS)</a:t>
            </a:r>
          </a:p>
          <a:p>
            <a:r>
              <a:rPr lang="en-US" sz="2400" b="1" dirty="0" err="1" smtClean="0"/>
              <a:t>Transcranial</a:t>
            </a:r>
            <a:r>
              <a:rPr lang="en-US" sz="2400" b="1" dirty="0" smtClean="0"/>
              <a:t> Direct Current Stimulation (</a:t>
            </a:r>
            <a:r>
              <a:rPr lang="en-US" sz="2400" b="1" dirty="0" err="1" smtClean="0"/>
              <a:t>tDCS</a:t>
            </a:r>
            <a:r>
              <a:rPr lang="en-US" sz="2400" b="1" dirty="0" smtClean="0"/>
              <a:t>)</a:t>
            </a:r>
          </a:p>
        </p:txBody>
      </p:sp>
      <p:sp>
        <p:nvSpPr>
          <p:cNvPr id="4" name="Rectangle 2"/>
          <p:cNvSpPr txBox="1">
            <a:spLocks noChangeArrowheads="1"/>
          </p:cNvSpPr>
          <p:nvPr/>
        </p:nvSpPr>
        <p:spPr bwMode="auto">
          <a:xfrm>
            <a:off x="685800" y="1447800"/>
            <a:ext cx="7848600" cy="990600"/>
          </a:xfrm>
          <a:prstGeom prst="rect">
            <a:avLst/>
          </a:prstGeom>
          <a:noFill/>
          <a:ln w="28575">
            <a:solidFill>
              <a:srgbClr val="FF0000"/>
            </a:solidFill>
            <a:miter lim="800000"/>
            <a:headEnd/>
            <a:tailEnd/>
          </a:ln>
        </p:spPr>
        <p:txBody>
          <a:bodyPr anchor="ctr"/>
          <a:lstStyle/>
          <a:p>
            <a:pPr>
              <a:defRPr/>
            </a:pPr>
            <a:r>
              <a:rPr lang="en-US" sz="2800" b="1" kern="0" dirty="0">
                <a:solidFill>
                  <a:schemeClr val="tx2"/>
                </a:solidFill>
                <a:latin typeface="+mn-lt"/>
                <a:ea typeface="+mj-ea"/>
                <a:cs typeface="+mj-cs"/>
              </a:rPr>
              <a:t>At the end of this lecture you should be able to describe: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66800" y="457200"/>
            <a:ext cx="6705600" cy="762000"/>
          </a:xfrm>
          <a:ln w="28575">
            <a:solidFill>
              <a:srgbClr val="FF0000"/>
            </a:solidFill>
          </a:ln>
        </p:spPr>
        <p:txBody>
          <a:bodyPr/>
          <a:lstStyle/>
          <a:p>
            <a:pPr eaLnBrk="1" hangingPunct="1"/>
            <a:r>
              <a:rPr lang="en-US" dirty="0" smtClean="0"/>
              <a:t>Placebo Effect</a:t>
            </a:r>
          </a:p>
        </p:txBody>
      </p:sp>
      <p:sp>
        <p:nvSpPr>
          <p:cNvPr id="88067" name="Rectangle 3"/>
          <p:cNvSpPr>
            <a:spLocks noGrp="1" noChangeArrowheads="1"/>
          </p:cNvSpPr>
          <p:nvPr>
            <p:ph type="body" idx="1"/>
          </p:nvPr>
        </p:nvSpPr>
        <p:spPr>
          <a:xfrm>
            <a:off x="457200" y="1295400"/>
            <a:ext cx="8229600" cy="5334000"/>
          </a:xfrm>
        </p:spPr>
        <p:txBody>
          <a:bodyPr/>
          <a:lstStyle/>
          <a:p>
            <a:pPr eaLnBrk="1" hangingPunct="1">
              <a:lnSpc>
                <a:spcPct val="90000"/>
              </a:lnSpc>
            </a:pPr>
            <a:r>
              <a:rPr lang="en-US" dirty="0" smtClean="0">
                <a:solidFill>
                  <a:srgbClr val="FFFF00"/>
                </a:solidFill>
              </a:rPr>
              <a:t>Placebo</a:t>
            </a:r>
            <a:r>
              <a:rPr lang="en-US" dirty="0" smtClean="0"/>
              <a:t> stems from the Latin word for                                </a:t>
            </a:r>
            <a:r>
              <a:rPr lang="en-US" dirty="0" smtClean="0">
                <a:solidFill>
                  <a:srgbClr val="FFFF00"/>
                </a:solidFill>
              </a:rPr>
              <a:t>“I shall please”</a:t>
            </a:r>
          </a:p>
          <a:p>
            <a:pPr lvl="1" eaLnBrk="1" hangingPunct="1">
              <a:lnSpc>
                <a:spcPct val="90000"/>
              </a:lnSpc>
            </a:pPr>
            <a:r>
              <a:rPr lang="en-US" dirty="0" smtClean="0"/>
              <a:t>Used to describe pain reduction obtained from a mechanism other than those related to the physiological effects of the </a:t>
            </a:r>
            <a:r>
              <a:rPr lang="en-US" dirty="0" err="1" smtClean="0"/>
              <a:t>tx</a:t>
            </a:r>
            <a:r>
              <a:rPr lang="en-US" dirty="0" smtClean="0"/>
              <a:t>.</a:t>
            </a:r>
          </a:p>
          <a:p>
            <a:pPr lvl="1" eaLnBrk="1" hangingPunct="1">
              <a:lnSpc>
                <a:spcPct val="90000"/>
              </a:lnSpc>
            </a:pPr>
            <a:r>
              <a:rPr lang="en-US" dirty="0" smtClean="0"/>
              <a:t>Linked to psychological mechanisms</a:t>
            </a:r>
          </a:p>
          <a:p>
            <a:pPr eaLnBrk="1" hangingPunct="1">
              <a:lnSpc>
                <a:spcPct val="90000"/>
              </a:lnSpc>
            </a:pPr>
            <a:r>
              <a:rPr lang="en-US" dirty="0" smtClean="0"/>
              <a:t>All Treatments ™ have some degree of placebo effect</a:t>
            </a:r>
          </a:p>
          <a:p>
            <a:pPr lvl="1" eaLnBrk="1" hangingPunct="1">
              <a:lnSpc>
                <a:spcPct val="90000"/>
              </a:lnSpc>
            </a:pPr>
            <a:r>
              <a:rPr lang="en-US" dirty="0" smtClean="0"/>
              <a:t>Most studies involving TM involving the use of a sham TM (ultrasound set at the intensity of 0) and an actual treatment have shown </a:t>
            </a:r>
            <a:r>
              <a:rPr lang="en-US" dirty="0" smtClean="0">
                <a:latin typeface="Arial Unicode MS" pitchFamily="34" charset="-128"/>
                <a:ea typeface="Arial Unicode MS" pitchFamily="34" charset="-128"/>
                <a:cs typeface="Arial Unicode MS" pitchFamily="34" charset="-128"/>
              </a:rPr>
              <a:t>↓ levels of pain in each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anim calcmode="lin" valueType="num">
                                      <p:cBhvr additive="base">
                                        <p:cTn id="11"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 calcmode="lin" valueType="num">
                                      <p:cBhvr additive="base">
                                        <p:cTn id="15"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8067">
                                            <p:txEl>
                                              <p:pRg st="3" end="3"/>
                                            </p:txEl>
                                          </p:spTgt>
                                        </p:tgtEl>
                                        <p:attrNameLst>
                                          <p:attrName>style.visibility</p:attrName>
                                        </p:attrNameLst>
                                      </p:cBhvr>
                                      <p:to>
                                        <p:strVal val="visible"/>
                                      </p:to>
                                    </p:set>
                                    <p:anim calcmode="lin" valueType="num">
                                      <p:cBhvr additive="base">
                                        <p:cTn id="21"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806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8067">
                                            <p:txEl>
                                              <p:pRg st="4" end="4"/>
                                            </p:txEl>
                                          </p:spTgt>
                                        </p:tgtEl>
                                        <p:attrNameLst>
                                          <p:attrName>style.visibility</p:attrName>
                                        </p:attrNameLst>
                                      </p:cBhvr>
                                      <p:to>
                                        <p:strVal val="visible"/>
                                      </p:to>
                                    </p:set>
                                    <p:anim calcmode="lin" valueType="num">
                                      <p:cBhvr additive="base">
                                        <p:cTn id="25"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95400" y="427038"/>
            <a:ext cx="6705600" cy="868362"/>
          </a:xfrm>
          <a:ln w="28575">
            <a:solidFill>
              <a:srgbClr val="FF0000"/>
            </a:solidFill>
          </a:ln>
        </p:spPr>
        <p:txBody>
          <a:bodyPr/>
          <a:lstStyle/>
          <a:p>
            <a:pPr eaLnBrk="1" hangingPunct="1"/>
            <a:r>
              <a:rPr lang="en-GB" dirty="0" smtClean="0">
                <a:cs typeface="Times New Roman" pitchFamily="18" charset="0"/>
              </a:rPr>
              <a:t/>
            </a:r>
            <a:br>
              <a:rPr lang="en-GB" dirty="0" smtClean="0">
                <a:cs typeface="Times New Roman" pitchFamily="18" charset="0"/>
              </a:rPr>
            </a:br>
            <a:r>
              <a:rPr lang="en-GB" dirty="0" smtClean="0">
                <a:cs typeface="Times New Roman" pitchFamily="18" charset="0"/>
              </a:rPr>
              <a:t>Congenital Analgesia</a:t>
            </a:r>
            <a:br>
              <a:rPr lang="en-GB" dirty="0" smtClean="0">
                <a:cs typeface="Times New Roman" pitchFamily="18" charset="0"/>
              </a:rPr>
            </a:br>
            <a:endParaRPr lang="en-GB" dirty="0" smtClean="0">
              <a:cs typeface="Times New Roman" pitchFamily="18" charset="0"/>
            </a:endParaRPr>
          </a:p>
        </p:txBody>
      </p:sp>
      <p:sp>
        <p:nvSpPr>
          <p:cNvPr id="70659" name="Rectangle 3"/>
          <p:cNvSpPr>
            <a:spLocks noGrp="1" noChangeArrowheads="1"/>
          </p:cNvSpPr>
          <p:nvPr>
            <p:ph type="body" idx="1"/>
          </p:nvPr>
        </p:nvSpPr>
        <p:spPr>
          <a:xfrm>
            <a:off x="685800" y="1676400"/>
            <a:ext cx="7848600" cy="4525963"/>
          </a:xfrm>
        </p:spPr>
        <p:txBody>
          <a:bodyPr/>
          <a:lstStyle/>
          <a:p>
            <a:pPr eaLnBrk="1" hangingPunct="1">
              <a:lnSpc>
                <a:spcPct val="90000"/>
              </a:lnSpc>
            </a:pPr>
            <a:r>
              <a:rPr lang="en-US" sz="2200" dirty="0" smtClean="0">
                <a:cs typeface="Times New Roman" pitchFamily="18" charset="0"/>
              </a:rPr>
              <a:t>A well-known case of congenital insensitivity to pain is a girl referred to as </a:t>
            </a:r>
            <a:r>
              <a:rPr lang="en-US" sz="2800" dirty="0" smtClean="0">
                <a:solidFill>
                  <a:srgbClr val="FFFF00"/>
                </a:solidFill>
                <a:cs typeface="Times New Roman" pitchFamily="18" charset="0"/>
              </a:rPr>
              <a:t>‘Miss C'</a:t>
            </a:r>
            <a:r>
              <a:rPr lang="en-US" sz="2200" dirty="0" smtClean="0">
                <a:cs typeface="Times New Roman" pitchFamily="18" charset="0"/>
              </a:rPr>
              <a:t> who was a student at McGill university in Montreal in the 1950s. </a:t>
            </a:r>
          </a:p>
          <a:p>
            <a:pPr eaLnBrk="1" hangingPunct="1">
              <a:lnSpc>
                <a:spcPct val="90000"/>
              </a:lnSpc>
            </a:pPr>
            <a:r>
              <a:rPr lang="en-US" sz="2200" dirty="0" smtClean="0">
                <a:cs typeface="Times New Roman" pitchFamily="18" charset="0"/>
              </a:rPr>
              <a:t>She was normal in every way, except that she could not feel pain. When she was a child she had bitten off the tip of her tongue and had suffered third-degree burns by kneeling on a radiator. </a:t>
            </a:r>
          </a:p>
          <a:p>
            <a:pPr eaLnBrk="1" hangingPunct="1">
              <a:lnSpc>
                <a:spcPct val="90000"/>
              </a:lnSpc>
            </a:pPr>
            <a:r>
              <a:rPr lang="en-US" sz="2200" dirty="0" smtClean="0">
                <a:cs typeface="Times New Roman" pitchFamily="18" charset="0"/>
              </a:rPr>
              <a:t>she did not feel any pain when she was given strong electric shocks or when exposed to very hot and very cold water. When these stimuli were presented to her she showed no change in heart rate, blood pressure or respiration.</a:t>
            </a:r>
          </a:p>
          <a:p>
            <a:pPr eaLnBrk="1" hangingPunct="1">
              <a:lnSpc>
                <a:spcPct val="90000"/>
              </a:lnSpc>
            </a:pPr>
            <a:r>
              <a:rPr lang="en-US" sz="2200" dirty="0" smtClean="0">
                <a:cs typeface="Times New Roman" pitchFamily="18" charset="0"/>
              </a:rPr>
              <a:t>She died at the age of 29 as a result of her condition, because she damaged her knees, hips and spine.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457200"/>
            <a:ext cx="7772400" cy="936625"/>
          </a:xfrm>
          <a:ln w="28575">
            <a:solidFill>
              <a:srgbClr val="FF0000"/>
            </a:solidFill>
          </a:ln>
        </p:spPr>
        <p:txBody>
          <a:bodyPr/>
          <a:lstStyle/>
          <a:p>
            <a:pPr eaLnBrk="1" hangingPunct="1"/>
            <a:r>
              <a:rPr lang="en-GB" sz="3200" b="1" dirty="0" smtClean="0">
                <a:cs typeface="Times New Roman" pitchFamily="18" charset="0"/>
              </a:rPr>
              <a:t/>
            </a:r>
            <a:br>
              <a:rPr lang="en-GB" sz="3200" b="1" dirty="0" smtClean="0">
                <a:cs typeface="Times New Roman" pitchFamily="18" charset="0"/>
              </a:rPr>
            </a:br>
            <a:r>
              <a:rPr lang="en-GB" sz="3200" b="1" dirty="0" smtClean="0">
                <a:cs typeface="Times New Roman" pitchFamily="18" charset="0"/>
              </a:rPr>
              <a:t>Fibromyalgia: Pain Without Injury</a:t>
            </a:r>
            <a:r>
              <a:rPr lang="en-GB" sz="3200" dirty="0" smtClean="0">
                <a:cs typeface="Times New Roman" pitchFamily="18" charset="0"/>
              </a:rPr>
              <a:t/>
            </a:r>
            <a:br>
              <a:rPr lang="en-GB" sz="3200" dirty="0" smtClean="0">
                <a:cs typeface="Times New Roman" pitchFamily="18" charset="0"/>
              </a:rPr>
            </a:br>
            <a:endParaRPr lang="en-GB" sz="3200" dirty="0" smtClean="0">
              <a:cs typeface="Times New Roman" pitchFamily="18" charset="0"/>
            </a:endParaRPr>
          </a:p>
        </p:txBody>
      </p:sp>
      <p:sp>
        <p:nvSpPr>
          <p:cNvPr id="77827" name="Rectangle 3"/>
          <p:cNvSpPr>
            <a:spLocks noGrp="1" noChangeArrowheads="1"/>
          </p:cNvSpPr>
          <p:nvPr>
            <p:ph type="body" idx="1"/>
          </p:nvPr>
        </p:nvSpPr>
        <p:spPr/>
        <p:txBody>
          <a:bodyPr/>
          <a:lstStyle/>
          <a:p>
            <a:pPr eaLnBrk="1" hangingPunct="1">
              <a:lnSpc>
                <a:spcPct val="90000"/>
              </a:lnSpc>
            </a:pPr>
            <a:r>
              <a:rPr lang="en-GB" sz="2800" dirty="0" smtClean="0">
                <a:cs typeface="Times New Roman" pitchFamily="18" charset="0"/>
              </a:rPr>
              <a:t>The occurrence of body-wide pain in the absence of tissue damage, as in fibromyalgia, interferes with all aspects of a person's life and undermines their credibility. </a:t>
            </a:r>
          </a:p>
          <a:p>
            <a:pPr eaLnBrk="1" hangingPunct="1">
              <a:lnSpc>
                <a:spcPct val="90000"/>
              </a:lnSpc>
            </a:pPr>
            <a:r>
              <a:rPr lang="en-GB" sz="2800" dirty="0" smtClean="0">
                <a:cs typeface="Times New Roman" pitchFamily="18" charset="0"/>
              </a:rPr>
              <a:t>The problem is that normal activities can be exhausting, sleep is disturbed, the ability to concentrate is impaired, gastrointestinal function is often abnormal, persistent headaches are common, and the unrelenting pain that no one can see is often detrimental to their personal and professional lives--as it creates a "credibility gap." </a:t>
            </a:r>
          </a:p>
          <a:p>
            <a:pPr eaLnBrk="1" hangingPunct="1">
              <a:lnSpc>
                <a:spcPct val="90000"/>
              </a:lnSpc>
            </a:pPr>
            <a:endParaRPr lang="en-GB"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457200"/>
            <a:ext cx="7772400" cy="762000"/>
          </a:xfrm>
          <a:ln>
            <a:solidFill>
              <a:srgbClr val="FF0000"/>
            </a:solidFill>
          </a:ln>
        </p:spPr>
        <p:txBody>
          <a:bodyPr/>
          <a:lstStyle/>
          <a:p>
            <a:pPr eaLnBrk="1" hangingPunct="1"/>
            <a:r>
              <a:rPr lang="en-GB" b="1" dirty="0" smtClean="0">
                <a:solidFill>
                  <a:schemeClr val="tx1"/>
                </a:solidFill>
                <a:latin typeface="Times New Roman" pitchFamily="18" charset="0"/>
              </a:rPr>
              <a:t>Phantom limb pain</a:t>
            </a:r>
          </a:p>
        </p:txBody>
      </p:sp>
      <p:sp>
        <p:nvSpPr>
          <p:cNvPr id="81923" name="Rectangle 3"/>
          <p:cNvSpPr>
            <a:spLocks noGrp="1" noChangeArrowheads="1"/>
          </p:cNvSpPr>
          <p:nvPr>
            <p:ph type="body" idx="1"/>
          </p:nvPr>
        </p:nvSpPr>
        <p:spPr>
          <a:xfrm>
            <a:off x="228600" y="1447801"/>
            <a:ext cx="6553200" cy="4038600"/>
          </a:xfrm>
        </p:spPr>
        <p:txBody>
          <a:bodyPr/>
          <a:lstStyle/>
          <a:p>
            <a:pPr marL="609600" indent="-609600" eaLnBrk="1" hangingPunct="1">
              <a:lnSpc>
                <a:spcPct val="90000"/>
              </a:lnSpc>
            </a:pPr>
            <a:r>
              <a:rPr lang="en-GB" sz="2400" b="1" dirty="0" smtClean="0"/>
              <a:t>Phantom limbs give impression of pressure and pain </a:t>
            </a:r>
          </a:p>
          <a:p>
            <a:pPr marL="609600" indent="-609600" eaLnBrk="1" hangingPunct="1">
              <a:lnSpc>
                <a:spcPct val="90000"/>
              </a:lnSpc>
            </a:pPr>
            <a:r>
              <a:rPr lang="en-GB" sz="2400" b="1" dirty="0" smtClean="0"/>
              <a:t>Even if phantom limb is experienced as spatially detached from the body, it is still felt to belong to the patient. </a:t>
            </a:r>
          </a:p>
          <a:p>
            <a:pPr marL="609600" indent="-609600" eaLnBrk="1" hangingPunct="1">
              <a:lnSpc>
                <a:spcPct val="90000"/>
              </a:lnSpc>
            </a:pPr>
            <a:r>
              <a:rPr lang="en-GB" sz="2400" b="1" dirty="0" smtClean="0"/>
              <a:t>Paraplegic people experience phantom limbs. They can even experience continually cycling legs. </a:t>
            </a:r>
          </a:p>
          <a:p>
            <a:pPr marL="609600" indent="-609600" eaLnBrk="1" hangingPunct="1">
              <a:lnSpc>
                <a:spcPct val="90000"/>
              </a:lnSpc>
            </a:pPr>
            <a:r>
              <a:rPr lang="en-GB" sz="2400" b="1" dirty="0" smtClean="0">
                <a:cs typeface="Times New Roman" pitchFamily="18" charset="0"/>
              </a:rPr>
              <a:t>It is the emotional and motivational systems that cause the phantom limb experience.</a:t>
            </a:r>
            <a:endParaRPr lang="en-GB" sz="2400" b="1" dirty="0" smtClean="0"/>
          </a:p>
        </p:txBody>
      </p:sp>
      <p:sp>
        <p:nvSpPr>
          <p:cNvPr id="10242" name="AutoShape 2" descr="data:image/jpeg;base64,/9j/4AAQSkZJRgABAQAAAQABAAD/2wCEAAkGBwgHBgkIBwgKCgkLDRYPDQwMDRsUFRAWIB0iIiAdHx8kKDQsJCYxJx8fLT0tMTU3Ojo6Iys/RD84QzQ5OjcBCgoKDQwNGg8PGjclHyU3Nzc3Nzc3Nzc3Nzc3Nzc3Nzc3Nzc3Nzc3Nzc3Nzc3Nzc3Nzc3Nzc3Nzc3Nzc3Nzc3N//AABEIAOYAVQMBIgACEQEDEQH/xAAbAAACAgMBAAAAAAAAAAAAAAAABgEFAwQHAv/EAD0QAAEDAwICBwUFBgcBAAAAAAECAwQABRESIQYxExQiQVFhgQcycZGhI0KxwdFSYpKissIVJENjguHxU//EABgBAQEBAQEAAAAAAAAAAAAAAAABAgME/8QAJhEBAQACAQMDAwUAAAAAAAAAAAECEQMhQVESMcEEYaETInGB0f/aAAwDAQACEQMRAD8A7jRRRQFFFRnzoJoqM0ZoJqobv8Zc/qhZkoy8phLymx0anAMlIOfAHmKtsjfeqFHDkYme64EiVJW6USEDttBacbZ5HzqzXdLvsuessdGpzpm9CThStQwD5mvDU6M9KdjNPIU80ApaAd0g8qWU8LPmM4F9SSsoZQ2lhCm0Atk4Wefa7XgR8a3IdgdYlOOLkJHTR2kLdYR0TmtGxIxsAfDyq6x17pu+DFU1A2orLSaKKKCCcUlN3CcOIRdVx5It7zxia1LHRhobIWE5zkuZ3wNlc9hTtjPOowPCrLpnKbJbd7vpjCQoxyBDblFvqysnKikozq8BnP0r0jiG5LkuNsKYedD0hrqqGFakJRr0rKs4IykDzz405bVgiRWYram2EBKVLUsjnlSiST8ya16p4T03yUJV+mzWg5EkJZYadhlboZVjtqIczuOyCBn1BqLnf7i//iEaCVJ0x5OhQZPSNrbwBsD97J0557EDFO+PKqriO5qtMVh1AYy6+loqfWUoRkE5JAPhVmU37FxvlSKushh1brTjRbcTHDk8tKUhKSlZKiAccwE+WrJryq/XlUZTyEMgMx+mP2CvtwHVJGN8pCkgK7+dWtv4hZegsSJzaoynXFIThKlIOFlIUFaR2VbEZxsRUt8SQG0gS3cOEqJ6NpxSUpDhQCTp23GCTt6U6+E/teCiporm6CiiigKg1NQeVBXSJnSOuNtHZs4VjxpZvfEz1hvVuQrU7GkupadQr7uo41D4fWsE6I7OmyGpVznwnmXelcRD7IeSORGxO+O74UhXp1UzTMt0qZMlKmqLEVxGcFKjpwFYUDjGxrXZHexyrXmwmphjl0qBjvB5Gk/eAI38tzXqF0/U2Ot6esdGnpdPLXjfHrms9ZVT3Ph+JcZSZL7jwUEoThOnB0q1DmCRvzxjPfVe/brNHeXbnpbyXpjZRo1bkKdUvbbbtEj4UznlSY2nrvtBWTuIqPwT+qq483PnxzGY97p14OHHO5W9ps5iipors5CiiigKKwyH0sjfcnkK01THVZxhPwq6Cn7RmZ0aQzdbdC6+hlkiVFCiFKRk4UnG5I327/Sk/gKaxcOO4LxabZQ4HHEICyrtaDjc75rqpJJyTk+dIPEns0j3WZ1m3T3LeoqC3NKNXaBzqTuNJq6Tbqw5VNK/DzEu0wOryLtLuCk7ByZpJH8IB+ZNWMC9tSJyoLwDckJ1JAOQ4Bzx8PCppVseW9KHBg6zc7rcDvrd0g/Ek/pTLdX+rW2S/wDsNKUPlVRwJH6CwIWebzilk+Pd+VePl/dz4Txu/D1cd9PBnfOp8mKiiivW8oooooFriaZLYRIMRslSEbLPJO2c1S8BXN24WY9ZWpbyHFdpRzqGTj0rL7QLmYVhklskuyOwgd5ztt9B61WWS0zrI1Hh6x1lptPSY5doZx6EkelbjJzo768N69CQ5jVjetC+vvMwyplRTnnjnVCP7QOIHoaHmobhCzk7eQzW0y7KiyLDclLCwp5khY5FC8JP0NKM2Ou88RxYGFKMh9DJxzCVEBR9Bk+lPMW2ut2GTYpJV09t+zQvvUge6r1ABrKnDjZ/oeHZAHvOFKAPHcZ+gNWdpjiJbIrA/wBNpKfpSnKnG9W7h1pXadfeHTAftI2X9c07DlXkwm+fLLxqfL053XBjj53fh6ooor0vOKwyXA2yonwxWaq+6EKw2TgYOasCOQu+8a2lpxo9TZK5ACuSwgdk/wARSfSmm9JLFzYkJQlXSNlCs+RyPxNaHCrfXL5cLi2P8pGQmFG25kbuH+gehq6vKAsxfEOZ9MH/AKp3RhByAaoeI5CT9gk8hvV28stsLWlJUUpJAHfSxdQVBtx1KkKcQFaFDBHxHdW0UfAMTrnHxdLY6OHHW4D++SEj6FXyp64ohLTKjzY2EuLSplz94YyPz+dLXsvKBxFekEdvoWin4ZVn8RT7eYqplvcaaOHhhbR8FA5H6etY7tFSxwgxfbetS8IUhxxDZHurKdx6jJ9KeBSVPloct7NzY2ejLStSORSUntJP1FObS0uNpWg5SoZB8Qaz6ZjbZ3W5XKSXs90UUVUFLHFEx1OIsPtS5SgyynwzzJ8hua3OJ+JIXD8PpZSz0ivcbSCVK3x+JFLnBV0TxDeRPdxrZbdQ2kDYYUnf44V9TViHK0QGrXb2ITG6GkYyeaj3qPmTk1r3VOt9kA4UkFQPx/8AKtKq5hCpSj+yMfnSe5VHLu/QZGAVJOKXpc1cp0uOnJ5AV6usptuWsukBJOAa17YhNwuCGGSFAbqI7hWkeuByuFx8WlnszIbnoUlJH01V1JwhKCo8gM1zO4IFj4tss5Z+zVISySPBzsfiofKn6/OqZs0xaDhfRKCT5kYH1Nc+S6xtbwnqshNREMWCi5ualRZ61F//AG1KUdKvgcj1x4028NOqNrbjuHLkf7InxA90/LH1rOmA1/g6YLqQWgwGlDyAxSaxxtaLbd2re50janiGm5Difs3T3ZV3bnv8anHLMJKvJZc7Y6DRWNt1LjaVp3BqK0ySvaXYX71HYYjFLAUtJffCQCQDjBVg8gVEDxxVjwVZG7NFaaaQ2EIaLaS0jCffOokkklRIySTTQRmgACgDVFIdwzId81n6mr08qUpcgC0ub9o5H1rWKVz7iQmahuIDhUh9DYV+yVKAz6Zpq4O4fVw5JnRX5HWHC6Ql3TpyjAxt40nxiZnFNthcz15tXoFZP4V0ictTfEb6TyVpUP4RTuKD2mqLNoTJT77A6ROOeRgj8KdLosS4dvbSdpT7Sv8AiO2fomkr2iuBy2vNjcBo5FNlmJfYsOdw3bw4r4lCAP7q58vWa8t8XS7X/dSVeLWSy8wVNohF1xSGurJ1KwnI3PMZ25binavC2W1rC1ISVAYBIyRvmtRloWFluFbkxGk6W2FqQkZzjfOM9+M49KirPFFBNFFFBBrnk137N5rPuOqTj4GuiYzXOuJY6otznKbI0FYXpzv2hkn55qxKXeCIwle0dCiMiOhx75DT/dT7xK30V3YfH+ozj1Sf+6UfZcnpeMLi+RyinGfNaf0po9oExcKPGkojPvBGvUGU6ikbbkeHnUt11WS3pClxs9mHLPfoIA9K6Lw8wWmUBQ3ajMMeqUZP9VciaujfEN0t8VttwpfmNJdOAQlGoZyQdttvjiu3RmuiSsZyVLKvmdvpis+qZ6sbuNw3MmeiiitMCiiigKKKKArmntHkrj3lKEtkh1kDUPHeul0hcZBLsl/KclKgM+gqxK1PZFD3us7OSVIYHxSNR/qFPsrsPML2wV6D8CD+eKSfZLqaReYx5B9Do/5Jx/bTvL3djDxd/BKj+VQeJTSG2MtoCMONlWkY2CxmtxPKsE5OqE+MDdtX4VmbOpIPiKdl7vVFFFAUUUUBRRRQFI3FicPy/HUD/KKeaTeNW9JkrHewhXrkj9KsStf2XM5Zusz7q5CWk+elIOf5/pTjM2XHX3JdGfUFP51Q+zaP0HB8JZAzIK3z56lEj6Yq/npKojun3gNQ+I3HcfDwqDzPP+RfG+VIKRgd52HcfwrYRgDArWlkKZbB73W+794HwPh/5W0OVBNFFFFFFFFAUUUUBS5xYx08aSkEAiMSSfI5/I0x1S8QDXFkpH/wUPoTViVPBi0OcJWdTQwgQ20gfBIH5VaSVBDDilgFISSR6VR8AMyo/CNuamgBaWzoA7mySUfy4q0vDbz1pmNxcdOtlaW8n7xG1SrGhHulveTCjMT2HngpACUrBUcDy/QVdiuN8NS0wb7CecISgOhKjnkDt4+ddhDqNegqGrGceIrhwc36uO69P1X036Gck69GSiozRmu7zJooooCiiigKXrpb7o+p3qxawvUntOkAA5GcBPdnNMNFBrW6MmDBjxEKUpLDSWwpXMgADJrMrkQa1bvLVAtcuYlAWWGVuBBONWBnGaXmeKnlKb1sNONdYQ2XooW6lYUhasJ2yVApGcZ51Zjb1jNsnRRSOArl1txMd2P1cqOhS1nUB3ZGPTn3Zp8TAQu3sRXyoqabSkOJJCgQMZB51i/x636IrnSL6OUUhpfRq0kqOACcbHO2DWq/xVb0RJEhkPu9C30mkMrGtOcZBI3APMjlXLD6fHHep7u/J9Tnya9V9mF66zLG6G7shUiIo4bmNp3HktPj5iryJKYmMJejOocbVyUk5qufvNseV1ORrId0oWFsL0pK/dSs4wlRyNjg7jxFVMCbw1b3S9D6y0SkKUoIe0lGcajkY0g7Z5Cs48fNjlqdcfzDLPiyx3emX4v+G+iiiuzkKKKKAooooNKciLcGpNsdd3dYIcQlWFBCspz9D8q8FmJcW4T7buttlwPNKbVso6Sn5YUa0ZKZsbiVUtmA9JjuxG2SttxsaFBaychSgeShyzVQi1X1bTReempcQiKnsS8ffPTE9rc6CN/luK3J92Lfs318OWrrsZhT74eQlDqG9QOQ04FA5xt2lDOCM53zWWfa7RCgYnSVMMFgxAtxwDZRzzxzyKqH7VdkPMrWxcJCWkSmkKamhLmFOgtZUVAkaR3nuGQauLhb7hLttpZW6rrLTzS5DzRSCnCSFKGrY7nw7+Va37dUn8Jj2mBMKJbM56Qy4pDqwl1JbfWjAStWBz7I5YGw2oZsVrkwVNNPOOMmOqGVJcB7IUSd8c85qum2m5wnGI9nQ+WUK6UvF/dbindThWNaRyJPunnjAxXl2231xt5XSS0uobWWAmVgFzp1kZ7WD2NPPbG1Nfc9uxyoqBU1ydBRRRQFFFFBGKMUUUBiipooIxRiiigm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4" name="Picture 4" descr="http://www.spinalmodulation.com/wp-content/uploads/2013/10/axium-sidebar-190x515-112812.jpg"/>
          <p:cNvPicPr>
            <a:picLocks noChangeAspect="1" noChangeArrowheads="1"/>
          </p:cNvPicPr>
          <p:nvPr/>
        </p:nvPicPr>
        <p:blipFill>
          <a:blip r:embed="rId3" cstate="print"/>
          <a:srcRect/>
          <a:stretch>
            <a:fillRect/>
          </a:stretch>
        </p:blipFill>
        <p:spPr bwMode="auto">
          <a:xfrm>
            <a:off x="7086600" y="1600200"/>
            <a:ext cx="1809750" cy="4905376"/>
          </a:xfrm>
          <a:prstGeom prst="rect">
            <a:avLst/>
          </a:prstGeom>
          <a:noFill/>
        </p:spPr>
      </p:pic>
      <p:sp>
        <p:nvSpPr>
          <p:cNvPr id="6" name="Rectangle 5"/>
          <p:cNvSpPr/>
          <p:nvPr/>
        </p:nvSpPr>
        <p:spPr>
          <a:xfrm>
            <a:off x="381000" y="5629870"/>
            <a:ext cx="6477000" cy="923330"/>
          </a:xfrm>
          <a:prstGeom prst="rect">
            <a:avLst/>
          </a:prstGeom>
          <a:solidFill>
            <a:srgbClr val="FF0000"/>
          </a:solidFill>
        </p:spPr>
        <p:txBody>
          <a:bodyPr wrap="square">
            <a:spAutoFit/>
          </a:bodyPr>
          <a:lstStyle/>
          <a:p>
            <a:r>
              <a:rPr lang="en-US" b="1" dirty="0" smtClean="0"/>
              <a:t>Our brain can reorganize if sensory input is cut off  at the ventral posterior thalamic nucleus even after that part is amputated</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33400" y="1447800"/>
            <a:ext cx="8153400" cy="3477875"/>
          </a:xfrm>
          <a:prstGeom prst="rect">
            <a:avLst/>
          </a:prstGeom>
          <a:noFill/>
          <a:ln w="9525">
            <a:noFill/>
            <a:miter lim="800000"/>
            <a:headEnd/>
            <a:tailEnd/>
          </a:ln>
          <a:effectLst/>
        </p:spPr>
        <p:txBody>
          <a:bodyPr>
            <a:spAutoFit/>
          </a:bodyPr>
          <a:lstStyle/>
          <a:p>
            <a:pPr algn="l">
              <a:defRPr/>
            </a:pPr>
            <a:r>
              <a:rPr lang="en-US" sz="2000" b="1" dirty="0">
                <a:solidFill>
                  <a:srgbClr val="FFFF00"/>
                </a:solidFill>
                <a:effectLst>
                  <a:outerShdw blurRad="38100" dist="38100" dir="2700000" algn="tl">
                    <a:srgbClr val="000000"/>
                  </a:outerShdw>
                </a:effectLst>
                <a:latin typeface="+mn-lt"/>
              </a:rPr>
              <a:t>Opiate Tolerance</a:t>
            </a:r>
            <a:endParaRPr lang="en-US" sz="2000" b="1" dirty="0">
              <a:solidFill>
                <a:schemeClr val="tx1"/>
              </a:solidFill>
              <a:effectLst>
                <a:outerShdw blurRad="38100" dist="38100" dir="2700000" algn="tl">
                  <a:srgbClr val="000000"/>
                </a:outerShdw>
              </a:effectLst>
              <a:latin typeface="+mn-lt"/>
            </a:endParaRPr>
          </a:p>
          <a:p>
            <a:pPr algn="l">
              <a:defRPr/>
            </a:pPr>
            <a:r>
              <a:rPr lang="en-US" sz="2000" b="1" dirty="0">
                <a:solidFill>
                  <a:schemeClr val="tx1"/>
                </a:solidFill>
                <a:effectLst>
                  <a:outerShdw blurRad="38100" dist="38100" dir="2700000" algn="tl">
                    <a:srgbClr val="000000"/>
                  </a:outerShdw>
                </a:effectLst>
                <a:latin typeface="+mn-lt"/>
              </a:rPr>
              <a:t>	receptor desensitization</a:t>
            </a:r>
          </a:p>
          <a:p>
            <a:pPr algn="l">
              <a:defRPr/>
            </a:pPr>
            <a:r>
              <a:rPr lang="en-US" sz="2000" b="1" dirty="0">
                <a:solidFill>
                  <a:schemeClr val="tx1"/>
                </a:solidFill>
                <a:effectLst>
                  <a:outerShdw blurRad="38100" dist="38100" dir="2700000" algn="tl">
                    <a:srgbClr val="000000"/>
                  </a:outerShdw>
                </a:effectLst>
                <a:latin typeface="+mn-lt"/>
              </a:rPr>
              <a:t>	compensatory adaptations in neuronal circuit</a:t>
            </a:r>
          </a:p>
          <a:p>
            <a:pPr algn="l">
              <a:defRPr/>
            </a:pPr>
            <a:r>
              <a:rPr lang="en-US" sz="2000" b="1" dirty="0">
                <a:solidFill>
                  <a:schemeClr val="tx1"/>
                </a:solidFill>
                <a:effectLst>
                  <a:outerShdw blurRad="38100" dist="38100" dir="2700000" algn="tl">
                    <a:srgbClr val="000000"/>
                  </a:outerShdw>
                </a:effectLst>
                <a:latin typeface="+mn-lt"/>
              </a:rPr>
              <a:t>	learning mechanisms</a:t>
            </a:r>
          </a:p>
          <a:p>
            <a:pPr algn="l">
              <a:defRPr/>
            </a:pPr>
            <a:r>
              <a:rPr lang="en-US" sz="2000" b="1" dirty="0" smtClean="0">
                <a:solidFill>
                  <a:srgbClr val="FFFF00"/>
                </a:solidFill>
                <a:effectLst>
                  <a:outerShdw blurRad="38100" dist="38100" dir="2700000" algn="tl">
                    <a:srgbClr val="000000"/>
                  </a:outerShdw>
                </a:effectLst>
                <a:latin typeface="+mn-lt"/>
              </a:rPr>
              <a:t>Physical </a:t>
            </a:r>
            <a:r>
              <a:rPr lang="en-US" sz="2000" b="1" dirty="0">
                <a:solidFill>
                  <a:srgbClr val="FFFF00"/>
                </a:solidFill>
                <a:effectLst>
                  <a:outerShdw blurRad="38100" dist="38100" dir="2700000" algn="tl">
                    <a:srgbClr val="000000"/>
                  </a:outerShdw>
                </a:effectLst>
                <a:latin typeface="+mn-lt"/>
              </a:rPr>
              <a:t>Dependence</a:t>
            </a:r>
            <a:endParaRPr lang="en-US" sz="2000" b="1" dirty="0">
              <a:solidFill>
                <a:schemeClr val="tx1"/>
              </a:solidFill>
              <a:effectLst>
                <a:outerShdw blurRad="38100" dist="38100" dir="2700000" algn="tl">
                  <a:srgbClr val="000000"/>
                </a:outerShdw>
              </a:effectLst>
              <a:latin typeface="+mn-lt"/>
            </a:endParaRPr>
          </a:p>
          <a:p>
            <a:pPr algn="l">
              <a:defRPr/>
            </a:pPr>
            <a:r>
              <a:rPr lang="en-US" sz="2000" b="1" dirty="0" smtClean="0">
                <a:solidFill>
                  <a:schemeClr val="tx1"/>
                </a:solidFill>
                <a:effectLst>
                  <a:outerShdw blurRad="38100" dist="38100" dir="2700000" algn="tl">
                    <a:srgbClr val="000000"/>
                  </a:outerShdw>
                </a:effectLst>
                <a:latin typeface="+mn-lt"/>
              </a:rPr>
              <a:t>             </a:t>
            </a:r>
            <a:r>
              <a:rPr lang="en-US" sz="2000" b="1" dirty="0">
                <a:solidFill>
                  <a:schemeClr val="tx1"/>
                </a:solidFill>
                <a:effectLst>
                  <a:outerShdw blurRad="38100" dist="38100" dir="2700000" algn="tl">
                    <a:srgbClr val="000000"/>
                  </a:outerShdw>
                </a:effectLst>
                <a:latin typeface="+mn-lt"/>
              </a:rPr>
              <a:t>compensatory adaptations in neuronal circuit</a:t>
            </a:r>
          </a:p>
          <a:p>
            <a:pPr algn="l">
              <a:defRPr/>
            </a:pPr>
            <a:r>
              <a:rPr lang="en-US" sz="2000" b="1" dirty="0" smtClean="0">
                <a:solidFill>
                  <a:srgbClr val="FFFF00"/>
                </a:solidFill>
                <a:effectLst>
                  <a:outerShdw blurRad="38100" dist="38100" dir="2700000" algn="tl">
                    <a:srgbClr val="000000"/>
                  </a:outerShdw>
                </a:effectLst>
                <a:latin typeface="+mn-lt"/>
              </a:rPr>
              <a:t>Drug </a:t>
            </a:r>
            <a:r>
              <a:rPr lang="en-US" sz="2000" b="1" dirty="0">
                <a:solidFill>
                  <a:srgbClr val="FFFF00"/>
                </a:solidFill>
                <a:effectLst>
                  <a:outerShdw blurRad="38100" dist="38100" dir="2700000" algn="tl">
                    <a:srgbClr val="000000"/>
                  </a:outerShdw>
                </a:effectLst>
                <a:latin typeface="+mn-lt"/>
              </a:rPr>
              <a:t>Withdrawal</a:t>
            </a:r>
            <a:endParaRPr lang="en-US" sz="2000" b="1" dirty="0">
              <a:solidFill>
                <a:schemeClr val="tx1"/>
              </a:solidFill>
              <a:effectLst>
                <a:outerShdw blurRad="38100" dist="38100" dir="2700000" algn="tl">
                  <a:srgbClr val="000000"/>
                </a:outerShdw>
              </a:effectLst>
              <a:latin typeface="+mn-lt"/>
            </a:endParaRPr>
          </a:p>
          <a:p>
            <a:pPr algn="l">
              <a:defRPr/>
            </a:pPr>
            <a:r>
              <a:rPr lang="en-US" sz="2000" b="1" dirty="0">
                <a:solidFill>
                  <a:schemeClr val="tx1"/>
                </a:solidFill>
                <a:effectLst>
                  <a:outerShdw blurRad="38100" dist="38100" dir="2700000" algn="tl">
                    <a:srgbClr val="000000"/>
                  </a:outerShdw>
                </a:effectLst>
                <a:latin typeface="+mn-lt"/>
              </a:rPr>
              <a:t>		removal of opiate unmasks compensatory 			adaptations</a:t>
            </a:r>
          </a:p>
          <a:p>
            <a:pPr algn="l">
              <a:defRPr/>
            </a:pPr>
            <a:r>
              <a:rPr lang="en-US" sz="2000" b="1" dirty="0" smtClean="0">
                <a:solidFill>
                  <a:srgbClr val="FFFF00"/>
                </a:solidFill>
                <a:effectLst>
                  <a:outerShdw blurRad="38100" dist="38100" dir="2700000" algn="tl">
                    <a:srgbClr val="000000"/>
                  </a:outerShdw>
                </a:effectLst>
                <a:latin typeface="+mn-lt"/>
              </a:rPr>
              <a:t>Drug </a:t>
            </a:r>
            <a:r>
              <a:rPr lang="en-US" sz="2000" b="1" dirty="0">
                <a:solidFill>
                  <a:srgbClr val="FFFF00"/>
                </a:solidFill>
                <a:effectLst>
                  <a:outerShdw blurRad="38100" dist="38100" dir="2700000" algn="tl">
                    <a:srgbClr val="000000"/>
                  </a:outerShdw>
                </a:effectLst>
                <a:latin typeface="+mn-lt"/>
              </a:rPr>
              <a:t>Addiction</a:t>
            </a:r>
            <a:r>
              <a:rPr lang="en-US" sz="2000" b="1" dirty="0">
                <a:solidFill>
                  <a:schemeClr val="tx1"/>
                </a:solidFill>
                <a:effectLst>
                  <a:outerShdw blurRad="38100" dist="38100" dir="2700000" algn="tl">
                    <a:srgbClr val="000000"/>
                  </a:outerShdw>
                </a:effectLst>
                <a:latin typeface="+mn-lt"/>
              </a:rPr>
              <a:t>   </a:t>
            </a:r>
            <a:r>
              <a:rPr lang="en-US" sz="2000" b="1" dirty="0" smtClean="0"/>
              <a:t>Psychological addiction  is </a:t>
            </a:r>
            <a:r>
              <a:rPr lang="en-US" sz="2000" b="1" dirty="0" smtClean="0">
                <a:solidFill>
                  <a:schemeClr val="tx1"/>
                </a:solidFill>
                <a:effectLst>
                  <a:outerShdw blurRad="38100" dist="38100" dir="2700000" algn="tl">
                    <a:srgbClr val="000000"/>
                  </a:outerShdw>
                </a:effectLst>
                <a:latin typeface="+mn-lt"/>
              </a:rPr>
              <a:t>extremely </a:t>
            </a:r>
            <a:r>
              <a:rPr lang="en-US" sz="2000" b="1" dirty="0">
                <a:solidFill>
                  <a:schemeClr val="tx1"/>
                </a:solidFill>
                <a:effectLst>
                  <a:outerShdw blurRad="38100" dist="38100" dir="2700000" algn="tl">
                    <a:srgbClr val="000000"/>
                  </a:outerShdw>
                </a:effectLst>
                <a:latin typeface="+mn-lt"/>
              </a:rPr>
              <a:t>rare during treatment of </a:t>
            </a:r>
            <a:r>
              <a:rPr lang="en-US" sz="2000" b="1" dirty="0" smtClean="0">
                <a:solidFill>
                  <a:schemeClr val="tx1"/>
                </a:solidFill>
                <a:effectLst>
                  <a:outerShdw blurRad="38100" dist="38100" dir="2700000" algn="tl">
                    <a:srgbClr val="000000"/>
                  </a:outerShdw>
                </a:effectLst>
                <a:latin typeface="+mn-lt"/>
              </a:rPr>
              <a:t>pain</a:t>
            </a:r>
            <a:endParaRPr lang="en-US" sz="2000" b="1" dirty="0">
              <a:solidFill>
                <a:schemeClr val="tx1"/>
              </a:solidFill>
              <a:effectLst>
                <a:outerShdw blurRad="38100" dist="38100" dir="2700000" algn="tl">
                  <a:srgbClr val="000000"/>
                </a:outerShdw>
              </a:effectLst>
              <a:latin typeface="+mn-lt"/>
            </a:endParaRPr>
          </a:p>
        </p:txBody>
      </p:sp>
      <p:sp>
        <p:nvSpPr>
          <p:cNvPr id="62467" name="Rectangle 3"/>
          <p:cNvSpPr>
            <a:spLocks noChangeArrowheads="1"/>
          </p:cNvSpPr>
          <p:nvPr/>
        </p:nvSpPr>
        <p:spPr bwMode="auto">
          <a:xfrm>
            <a:off x="8153400" y="6324600"/>
            <a:ext cx="184150" cy="366713"/>
          </a:xfrm>
          <a:prstGeom prst="rect">
            <a:avLst/>
          </a:prstGeom>
          <a:noFill/>
          <a:ln w="9525">
            <a:noFill/>
            <a:miter lim="800000"/>
            <a:headEnd/>
            <a:tailEnd/>
          </a:ln>
          <a:effectLst/>
        </p:spPr>
        <p:txBody>
          <a:bodyPr wrap="none">
            <a:spAutoFit/>
          </a:bodyPr>
          <a:lstStyle/>
          <a:p>
            <a:pPr>
              <a:spcBef>
                <a:spcPct val="50000"/>
              </a:spcBef>
              <a:defRPr/>
            </a:pPr>
            <a:endParaRPr lang="en-US" sz="1800">
              <a:solidFill>
                <a:schemeClr val="tx1"/>
              </a:solidFill>
              <a:effectLst>
                <a:outerShdw blurRad="38100" dist="38100" dir="2700000" algn="tl">
                  <a:srgbClr val="000000"/>
                </a:outerShdw>
              </a:effectLst>
            </a:endParaRPr>
          </a:p>
        </p:txBody>
      </p:sp>
      <p:sp>
        <p:nvSpPr>
          <p:cNvPr id="4" name="Title 1"/>
          <p:cNvSpPr txBox="1">
            <a:spLocks/>
          </p:cNvSpPr>
          <p:nvPr/>
        </p:nvSpPr>
        <p:spPr>
          <a:xfrm>
            <a:off x="685800" y="304800"/>
            <a:ext cx="7772400" cy="944562"/>
          </a:xfrm>
          <a:prstGeom prst="rect">
            <a:avLst/>
          </a:prstGeom>
          <a:ln w="28575">
            <a:solidFill>
              <a:srgbClr val="FF0000"/>
            </a:solid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This acquired tolerance is different</a:t>
            </a:r>
            <a:br>
              <a:rPr kumimoji="0" 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sz="2800" b="1" i="0" u="none" strike="noStrike" kern="0" cap="none" spc="0" normalizeH="0" baseline="0" noProof="0" dirty="0" smtClean="0">
                <a:ln>
                  <a:noFill/>
                </a:ln>
                <a:solidFill>
                  <a:schemeClr val="tx2"/>
                </a:solidFill>
                <a:effectLst/>
                <a:uLnTx/>
                <a:uFillTx/>
                <a:latin typeface="+mj-lt"/>
                <a:ea typeface="+mj-ea"/>
                <a:cs typeface="+mj-cs"/>
              </a:rPr>
              <a:t>from addiction</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304800" y="5181600"/>
            <a:ext cx="8610600" cy="1295400"/>
          </a:xfrm>
          <a:prstGeom prst="rect">
            <a:avLst/>
          </a:prstGeom>
          <a:solidFill>
            <a:srgbClr val="660033"/>
          </a:solidFill>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This acquired tolerance is different from addiction, which refers to a psychological craving.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Psychological addiction rarely occurs when morphine is used to treat chronic pain, provided the patient does not have a history of drug abuse.</a:t>
            </a:r>
            <a:endParaRPr kumimoji="0" lang="en-US"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609600" y="1066800"/>
            <a:ext cx="7924800" cy="5410200"/>
          </a:xfrm>
        </p:spPr>
        <p:txBody>
          <a:bodyPr/>
          <a:lstStyle/>
          <a:p>
            <a:pPr marL="0">
              <a:lnSpc>
                <a:spcPct val="80000"/>
              </a:lnSpc>
              <a:spcBef>
                <a:spcPts val="0"/>
              </a:spcBef>
              <a:spcAft>
                <a:spcPts val="1200"/>
              </a:spcAft>
            </a:pPr>
            <a:r>
              <a:rPr lang="en-US" sz="2400" b="1" dirty="0" err="1" smtClean="0">
                <a:solidFill>
                  <a:srgbClr val="FFFF00"/>
                </a:solidFill>
              </a:rPr>
              <a:t>Hyperalgesia</a:t>
            </a:r>
            <a:r>
              <a:rPr lang="en-US" sz="2400" b="1" dirty="0" smtClean="0">
                <a:solidFill>
                  <a:srgbClr val="FFFF00"/>
                </a:solidFill>
              </a:rPr>
              <a:t>:</a:t>
            </a:r>
            <a:r>
              <a:rPr lang="en-US" sz="2400" b="1" dirty="0" smtClean="0"/>
              <a:t> Excessive Pain</a:t>
            </a:r>
          </a:p>
          <a:p>
            <a:pPr marL="0">
              <a:lnSpc>
                <a:spcPct val="80000"/>
              </a:lnSpc>
              <a:spcBef>
                <a:spcPts val="0"/>
              </a:spcBef>
              <a:spcAft>
                <a:spcPts val="1200"/>
              </a:spcAft>
            </a:pPr>
            <a:r>
              <a:rPr lang="en-US" sz="2400" b="1" dirty="0" err="1" smtClean="0">
                <a:solidFill>
                  <a:srgbClr val="FFFF00"/>
                </a:solidFill>
              </a:rPr>
              <a:t>Allodynia</a:t>
            </a:r>
            <a:r>
              <a:rPr lang="en-US" sz="2400" b="1" dirty="0" smtClean="0">
                <a:solidFill>
                  <a:srgbClr val="FFFF00"/>
                </a:solidFill>
              </a:rPr>
              <a:t>:</a:t>
            </a:r>
            <a:r>
              <a:rPr lang="en-US" sz="2400" b="1" dirty="0" smtClean="0"/>
              <a:t> Pain caused by any other sensation e.g. touch will cause pain.</a:t>
            </a:r>
          </a:p>
          <a:p>
            <a:pPr marL="0">
              <a:lnSpc>
                <a:spcPct val="80000"/>
              </a:lnSpc>
              <a:spcBef>
                <a:spcPts val="0"/>
              </a:spcBef>
              <a:spcAft>
                <a:spcPts val="1200"/>
              </a:spcAft>
            </a:pPr>
            <a:r>
              <a:rPr lang="en-US" sz="2400" b="1" dirty="0" smtClean="0"/>
              <a:t>Muscular Pain: Less blood flow in the muscles  (ischemia).</a:t>
            </a:r>
          </a:p>
          <a:p>
            <a:pPr marL="0">
              <a:lnSpc>
                <a:spcPct val="80000"/>
              </a:lnSpc>
              <a:spcBef>
                <a:spcPts val="0"/>
              </a:spcBef>
              <a:spcAft>
                <a:spcPts val="1200"/>
              </a:spcAft>
            </a:pPr>
            <a:r>
              <a:rPr lang="en-US" sz="2400" b="1" dirty="0" smtClean="0">
                <a:solidFill>
                  <a:srgbClr val="FFFF00"/>
                </a:solidFill>
              </a:rPr>
              <a:t>Stress analgesia:</a:t>
            </a:r>
            <a:r>
              <a:rPr lang="en-US" sz="2400" b="1" dirty="0" smtClean="0"/>
              <a:t> Mild degree of pain is not felt if the other part of the body has excessive pain.</a:t>
            </a:r>
          </a:p>
          <a:p>
            <a:pPr marL="0">
              <a:lnSpc>
                <a:spcPct val="80000"/>
              </a:lnSpc>
              <a:spcBef>
                <a:spcPts val="0"/>
              </a:spcBef>
              <a:spcAft>
                <a:spcPts val="1200"/>
              </a:spcAft>
            </a:pPr>
            <a:r>
              <a:rPr lang="en-US" sz="2400" b="1" dirty="0" err="1" smtClean="0">
                <a:solidFill>
                  <a:srgbClr val="FFFF00"/>
                </a:solidFill>
              </a:rPr>
              <a:t>Causalgia</a:t>
            </a:r>
            <a:r>
              <a:rPr lang="en-US" sz="2400" b="1" dirty="0" smtClean="0">
                <a:solidFill>
                  <a:srgbClr val="FFFF00"/>
                </a:solidFill>
              </a:rPr>
              <a:t>:</a:t>
            </a:r>
            <a:r>
              <a:rPr lang="en-US" sz="2400" b="1" dirty="0" smtClean="0"/>
              <a:t> </a:t>
            </a:r>
            <a:r>
              <a:rPr lang="en-GB" sz="2400" b="1" dirty="0" smtClean="0">
                <a:cs typeface="Times New Roman" pitchFamily="18" charset="0"/>
              </a:rPr>
              <a:t>burning pain Both develop after wound or disease has ended. Triggered by a simple stimulus e.g. breeze or vibration. </a:t>
            </a:r>
          </a:p>
          <a:p>
            <a:pPr marL="0">
              <a:lnSpc>
                <a:spcPct val="80000"/>
              </a:lnSpc>
              <a:spcBef>
                <a:spcPts val="0"/>
              </a:spcBef>
              <a:spcAft>
                <a:spcPts val="1200"/>
              </a:spcAft>
            </a:pPr>
            <a:r>
              <a:rPr lang="en-GB" sz="2400" b="1" dirty="0" smtClean="0">
                <a:solidFill>
                  <a:srgbClr val="FFFF00"/>
                </a:solidFill>
                <a:cs typeface="Times New Roman" pitchFamily="18" charset="0"/>
              </a:rPr>
              <a:t>Neuralgia</a:t>
            </a:r>
            <a:r>
              <a:rPr lang="en-GB" sz="2400" b="1" dirty="0" smtClean="0">
                <a:cs typeface="Times New Roman" pitchFamily="18" charset="0"/>
              </a:rPr>
              <a:t> - sharp pain along a nerve pathway.</a:t>
            </a:r>
            <a:endParaRPr lang="en-US" sz="2400" b="1" dirty="0" smtClean="0"/>
          </a:p>
          <a:p>
            <a:pPr marL="0">
              <a:lnSpc>
                <a:spcPct val="80000"/>
              </a:lnSpc>
              <a:spcBef>
                <a:spcPts val="0"/>
              </a:spcBef>
              <a:spcAft>
                <a:spcPts val="1200"/>
              </a:spcAft>
            </a:pPr>
            <a:r>
              <a:rPr lang="en-US" sz="2400" b="1" dirty="0" smtClean="0">
                <a:solidFill>
                  <a:srgbClr val="FFFF00"/>
                </a:solidFill>
              </a:rPr>
              <a:t>Thalamic Syndrome: </a:t>
            </a:r>
            <a:r>
              <a:rPr lang="en-US" sz="2400" b="1" dirty="0" smtClean="0"/>
              <a:t>Obstruction of the </a:t>
            </a:r>
            <a:r>
              <a:rPr lang="en-US" sz="2400" b="1" dirty="0" err="1" smtClean="0"/>
              <a:t>thalmogeniculate</a:t>
            </a:r>
            <a:r>
              <a:rPr lang="en-US" sz="2400" b="1" dirty="0" smtClean="0"/>
              <a:t> branch of the posterior cerebral artery  Affects posterior thalamic nuclei Patient suffers from prolonged severe pain</a:t>
            </a:r>
          </a:p>
          <a:p>
            <a:pPr marL="0">
              <a:lnSpc>
                <a:spcPct val="80000"/>
              </a:lnSpc>
              <a:spcBef>
                <a:spcPts val="0"/>
              </a:spcBef>
              <a:spcAft>
                <a:spcPts val="1200"/>
              </a:spcAft>
            </a:pPr>
            <a:endParaRPr lang="en-US" sz="2400" b="1" dirty="0" smtClean="0"/>
          </a:p>
          <a:p>
            <a:pPr marL="0">
              <a:lnSpc>
                <a:spcPct val="80000"/>
              </a:lnSpc>
              <a:spcBef>
                <a:spcPts val="0"/>
              </a:spcBef>
              <a:spcAft>
                <a:spcPts val="1200"/>
              </a:spcAft>
            </a:pPr>
            <a:endParaRPr lang="en-US" sz="2400" b="1" dirty="0" smtClean="0"/>
          </a:p>
        </p:txBody>
      </p:sp>
      <p:sp>
        <p:nvSpPr>
          <p:cNvPr id="28675" name="Text Box 3"/>
          <p:cNvSpPr txBox="1">
            <a:spLocks noChangeArrowheads="1"/>
          </p:cNvSpPr>
          <p:nvPr/>
        </p:nvSpPr>
        <p:spPr bwMode="auto">
          <a:xfrm>
            <a:off x="685800" y="249238"/>
            <a:ext cx="7696200" cy="588962"/>
          </a:xfrm>
          <a:prstGeom prst="rect">
            <a:avLst/>
          </a:prstGeom>
          <a:noFill/>
          <a:ln w="9525">
            <a:solidFill>
              <a:srgbClr val="00FF00"/>
            </a:solidFill>
            <a:miter lim="800000"/>
            <a:headEnd/>
            <a:tailEnd/>
          </a:ln>
        </p:spPr>
        <p:txBody>
          <a:bodyPr>
            <a:spAutoFit/>
          </a:bodyPr>
          <a:lstStyle/>
          <a:p>
            <a:pPr>
              <a:spcBef>
                <a:spcPct val="50000"/>
              </a:spcBef>
            </a:pPr>
            <a:r>
              <a:rPr lang="en-US" sz="3200" b="1" dirty="0"/>
              <a:t>TERMS FREQUENTLY USED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685800" y="419100"/>
            <a:ext cx="7924800" cy="723900"/>
          </a:xfrm>
          <a:ln w="19050">
            <a:solidFill>
              <a:srgbClr val="00FF00"/>
            </a:solidFill>
          </a:ln>
        </p:spPr>
        <p:txBody>
          <a:bodyPr/>
          <a:lstStyle/>
          <a:p>
            <a:pPr>
              <a:defRPr/>
            </a:pPr>
            <a:r>
              <a:rPr lang="en-US" altLang="en-US" sz="4000" b="1" dirty="0" err="1" smtClean="0">
                <a:solidFill>
                  <a:schemeClr val="tx1"/>
                </a:solidFill>
              </a:rPr>
              <a:t>Nociceptive</a:t>
            </a:r>
            <a:r>
              <a:rPr lang="en-US" altLang="en-US" sz="4000" b="1" dirty="0" smtClean="0">
                <a:solidFill>
                  <a:schemeClr val="tx1"/>
                </a:solidFill>
              </a:rPr>
              <a:t> &amp; Neuropathic Pain </a:t>
            </a:r>
          </a:p>
        </p:txBody>
      </p:sp>
      <p:sp>
        <p:nvSpPr>
          <p:cNvPr id="7" name="Rectangle 6"/>
          <p:cNvSpPr/>
          <p:nvPr/>
        </p:nvSpPr>
        <p:spPr>
          <a:xfrm>
            <a:off x="685800" y="1371600"/>
            <a:ext cx="7848600" cy="2769989"/>
          </a:xfrm>
          <a:prstGeom prst="rect">
            <a:avLst/>
          </a:prstGeom>
          <a:noFill/>
        </p:spPr>
        <p:txBody>
          <a:bodyPr wrap="square">
            <a:spAutoFit/>
          </a:bodyPr>
          <a:lstStyle/>
          <a:p>
            <a:pPr indent="-120650" algn="l" eaLnBrk="1" hangingPunct="1">
              <a:spcAft>
                <a:spcPts val="1800"/>
              </a:spcAft>
              <a:buFont typeface="Arial" pitchFamily="34" charset="0"/>
              <a:buChar char="•"/>
            </a:pPr>
            <a:r>
              <a:rPr lang="en-US" sz="2400" b="1" dirty="0" err="1" smtClean="0">
                <a:solidFill>
                  <a:srgbClr val="FFFF00"/>
                </a:solidFill>
                <a:latin typeface="+mn-lt"/>
              </a:rPr>
              <a:t>Nociceptive</a:t>
            </a:r>
            <a:r>
              <a:rPr lang="en-US" sz="2400" b="1" dirty="0" smtClean="0">
                <a:solidFill>
                  <a:srgbClr val="FFFF00"/>
                </a:solidFill>
                <a:latin typeface="+mn-lt"/>
              </a:rPr>
              <a:t> pain </a:t>
            </a:r>
            <a:r>
              <a:rPr lang="en-US" sz="2400" b="1" dirty="0" smtClean="0">
                <a:latin typeface="+mn-lt"/>
              </a:rPr>
              <a:t>is detected by specialized transducers connected to </a:t>
            </a:r>
            <a:r>
              <a:rPr lang="en-US" altLang="en-US" sz="2400" b="1" kern="0" dirty="0" smtClean="0">
                <a:latin typeface="+mn-lt"/>
              </a:rPr>
              <a:t>A-delta and C-fibers </a:t>
            </a:r>
            <a:r>
              <a:rPr lang="en-US" sz="2400" b="1" dirty="0" smtClean="0">
                <a:latin typeface="+mn-lt"/>
              </a:rPr>
              <a:t>(stimuli from somatic and visceral structures)</a:t>
            </a:r>
          </a:p>
          <a:p>
            <a:pPr algn="l">
              <a:spcAft>
                <a:spcPts val="1800"/>
              </a:spcAft>
              <a:buFont typeface="Arial" pitchFamily="34" charset="0"/>
              <a:buChar char="•"/>
              <a:defRPr/>
            </a:pPr>
            <a:r>
              <a:rPr lang="en-US" sz="2400" b="1" dirty="0" smtClean="0">
                <a:latin typeface="+mn-lt"/>
              </a:rPr>
              <a:t> </a:t>
            </a:r>
            <a:r>
              <a:rPr lang="en-US" sz="2400" b="1" dirty="0" smtClean="0">
                <a:solidFill>
                  <a:srgbClr val="FFFF00"/>
                </a:solidFill>
                <a:latin typeface="+mn-lt"/>
              </a:rPr>
              <a:t>Neuropathic pain </a:t>
            </a:r>
            <a:r>
              <a:rPr lang="en-US" sz="2400" b="1" dirty="0" smtClean="0">
                <a:effectLst>
                  <a:outerShdw blurRad="38100" dist="38100" dir="2700000" algn="tl">
                    <a:srgbClr val="000000"/>
                  </a:outerShdw>
                </a:effectLst>
                <a:latin typeface="+mn-lt"/>
              </a:rPr>
              <a:t>d</a:t>
            </a:r>
            <a:r>
              <a:rPr lang="en-US" sz="2400" b="1" dirty="0" smtClean="0">
                <a:latin typeface="+mn-lt"/>
              </a:rPr>
              <a:t>amage to nerves (trigeminal neuralgia, </a:t>
            </a:r>
            <a:r>
              <a:rPr lang="en-US" sz="2400" b="1" dirty="0" err="1" smtClean="0">
                <a:latin typeface="+mn-lt"/>
              </a:rPr>
              <a:t>postherpetic</a:t>
            </a:r>
            <a:r>
              <a:rPr lang="en-US" sz="2400" b="1" dirty="0" smtClean="0">
                <a:latin typeface="+mn-lt"/>
              </a:rPr>
              <a:t> pain, diabetic neuropathy)</a:t>
            </a:r>
          </a:p>
          <a:p>
            <a:pPr indent="-609600" algn="l" eaLnBrk="1" hangingPunct="1">
              <a:spcAft>
                <a:spcPts val="1800"/>
              </a:spcAft>
              <a:buFontTx/>
              <a:buAutoNum type="arabicPeriod"/>
            </a:pPr>
            <a:endParaRPr lang="en-US" sz="2400" b="1" dirty="0" smtClean="0">
              <a:latin typeface="+mn-lt"/>
            </a:endParaRPr>
          </a:p>
        </p:txBody>
      </p:sp>
      <p:sp>
        <p:nvSpPr>
          <p:cNvPr id="8" name="Rectangle 7"/>
          <p:cNvSpPr/>
          <p:nvPr/>
        </p:nvSpPr>
        <p:spPr>
          <a:xfrm>
            <a:off x="609600" y="3753076"/>
            <a:ext cx="7848600" cy="2419124"/>
          </a:xfrm>
          <a:prstGeom prst="rect">
            <a:avLst/>
          </a:prstGeom>
        </p:spPr>
        <p:txBody>
          <a:bodyPr wrap="square">
            <a:spAutoFit/>
          </a:bodyPr>
          <a:lstStyle/>
          <a:p>
            <a:pPr eaLnBrk="1" hangingPunct="1">
              <a:lnSpc>
                <a:spcPct val="90000"/>
              </a:lnSpc>
            </a:pPr>
            <a:r>
              <a:rPr lang="en-US" sz="2400" b="1" dirty="0" smtClean="0">
                <a:solidFill>
                  <a:srgbClr val="FFFF00"/>
                </a:solidFill>
              </a:rPr>
              <a:t>4 Basic Processes</a:t>
            </a:r>
          </a:p>
          <a:p>
            <a:pPr marL="457200" indent="-457200" algn="l" eaLnBrk="1" hangingPunct="1">
              <a:lnSpc>
                <a:spcPct val="90000"/>
              </a:lnSpc>
              <a:buFont typeface="+mj-lt"/>
              <a:buAutoNum type="arabicPeriod"/>
            </a:pPr>
            <a:r>
              <a:rPr lang="en-US" sz="2400" b="1" dirty="0" smtClean="0">
                <a:solidFill>
                  <a:schemeClr val="bg1">
                    <a:lumMod val="40000"/>
                    <a:lumOff val="60000"/>
                  </a:schemeClr>
                </a:solidFill>
              </a:rPr>
              <a:t>Transduction</a:t>
            </a:r>
            <a:r>
              <a:rPr lang="en-US" sz="2400" b="1" dirty="0" smtClean="0"/>
              <a:t>—</a:t>
            </a:r>
            <a:r>
              <a:rPr lang="en-US" sz="2400" b="1" dirty="0" err="1" smtClean="0"/>
              <a:t>nociceptors</a:t>
            </a:r>
            <a:r>
              <a:rPr lang="en-US" sz="2400" b="1" dirty="0" smtClean="0"/>
              <a:t> free nerve endings</a:t>
            </a:r>
          </a:p>
          <a:p>
            <a:pPr marL="457200" indent="-457200" algn="l" eaLnBrk="1" hangingPunct="1">
              <a:lnSpc>
                <a:spcPct val="90000"/>
              </a:lnSpc>
              <a:buFont typeface="+mj-lt"/>
              <a:buAutoNum type="arabicPeriod"/>
            </a:pPr>
            <a:r>
              <a:rPr lang="en-US" sz="2400" b="1" dirty="0" smtClean="0"/>
              <a:t> </a:t>
            </a:r>
            <a:r>
              <a:rPr lang="en-US" sz="2400" b="1" dirty="0" smtClean="0">
                <a:solidFill>
                  <a:schemeClr val="bg1">
                    <a:lumMod val="40000"/>
                    <a:lumOff val="60000"/>
                  </a:schemeClr>
                </a:solidFill>
              </a:rPr>
              <a:t>Transmission</a:t>
            </a:r>
          </a:p>
          <a:p>
            <a:pPr marL="457200" indent="-457200" algn="l" eaLnBrk="1" hangingPunct="1">
              <a:lnSpc>
                <a:spcPct val="90000"/>
              </a:lnSpc>
              <a:buFont typeface="+mj-lt"/>
              <a:buAutoNum type="arabicPeriod"/>
            </a:pPr>
            <a:r>
              <a:rPr lang="en-US" sz="2400" b="1" dirty="0" smtClean="0">
                <a:solidFill>
                  <a:schemeClr val="bg1">
                    <a:lumMod val="40000"/>
                    <a:lumOff val="60000"/>
                  </a:schemeClr>
                </a:solidFill>
              </a:rPr>
              <a:t>Perception</a:t>
            </a:r>
            <a:r>
              <a:rPr lang="en-US" sz="2400" b="1" dirty="0" smtClean="0"/>
              <a:t> of Pain-At cortical Level</a:t>
            </a:r>
          </a:p>
          <a:p>
            <a:pPr marL="457200" indent="-457200" algn="l" eaLnBrk="1" hangingPunct="1">
              <a:lnSpc>
                <a:spcPct val="90000"/>
              </a:lnSpc>
              <a:buFont typeface="+mj-lt"/>
              <a:buAutoNum type="arabicPeriod"/>
            </a:pPr>
            <a:r>
              <a:rPr lang="en-US" sz="2400" b="1" dirty="0" smtClean="0">
                <a:solidFill>
                  <a:schemeClr val="bg1">
                    <a:lumMod val="40000"/>
                    <a:lumOff val="60000"/>
                  </a:schemeClr>
                </a:solidFill>
              </a:rPr>
              <a:t>Modulation</a:t>
            </a:r>
            <a:r>
              <a:rPr lang="en-US" sz="2400" b="1" dirty="0" smtClean="0"/>
              <a:t> of Pain, Changing or inhibiting pain impulses in the descending tract (brain</a:t>
            </a:r>
            <a:r>
              <a:rPr lang="en-US" sz="2400" b="1" dirty="0" smtClean="0">
                <a:sym typeface="Wingdings" pitchFamily="2" charset="2"/>
              </a:rPr>
              <a:t> spinal cord) [</a:t>
            </a:r>
            <a:r>
              <a:rPr lang="en-US" sz="2400" b="1" dirty="0" err="1" smtClean="0">
                <a:sym typeface="Wingdings" pitchFamily="2" charset="2"/>
              </a:rPr>
              <a:t>norepinephrine</a:t>
            </a:r>
            <a:r>
              <a:rPr lang="en-US" sz="2400" b="1" dirty="0" smtClean="0">
                <a:sym typeface="Wingdings" pitchFamily="2" charset="2"/>
              </a:rPr>
              <a:t> and serotonin]</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457200"/>
            <a:ext cx="7467600" cy="715962"/>
          </a:xfrm>
          <a:ln>
            <a:solidFill>
              <a:srgbClr val="00FF00"/>
            </a:solidFill>
          </a:ln>
        </p:spPr>
        <p:txBody>
          <a:bodyPr/>
          <a:lstStyle/>
          <a:p>
            <a:pPr eaLnBrk="1" hangingPunct="1"/>
            <a:r>
              <a:rPr lang="en-US" sz="3200" b="1" dirty="0" smtClean="0"/>
              <a:t>Chemical agents that produce pain</a:t>
            </a:r>
          </a:p>
        </p:txBody>
      </p:sp>
      <p:sp>
        <p:nvSpPr>
          <p:cNvPr id="17411" name="Rectangle 3"/>
          <p:cNvSpPr>
            <a:spLocks noGrp="1" noChangeArrowheads="1"/>
          </p:cNvSpPr>
          <p:nvPr>
            <p:ph type="body" idx="1"/>
          </p:nvPr>
        </p:nvSpPr>
        <p:spPr>
          <a:xfrm>
            <a:off x="457200" y="1371600"/>
            <a:ext cx="8153400" cy="2743200"/>
          </a:xfrm>
        </p:spPr>
        <p:txBody>
          <a:bodyPr/>
          <a:lstStyle/>
          <a:p>
            <a:pPr eaLnBrk="1" hangingPunct="1"/>
            <a:r>
              <a:rPr lang="en-US" sz="2800" b="1" dirty="0" err="1" smtClean="0">
                <a:solidFill>
                  <a:srgbClr val="FFFF00"/>
                </a:solidFill>
              </a:rPr>
              <a:t>Nociceptors</a:t>
            </a:r>
            <a:r>
              <a:rPr lang="en-US" sz="2800" b="1" dirty="0" smtClean="0">
                <a:solidFill>
                  <a:srgbClr val="FFFF00"/>
                </a:solidFill>
              </a:rPr>
              <a:t> are activated by</a:t>
            </a:r>
            <a:r>
              <a:rPr lang="en-US" sz="2800" b="1" dirty="0" smtClean="0"/>
              <a:t>: </a:t>
            </a:r>
            <a:r>
              <a:rPr lang="en-US" sz="2800" b="1" dirty="0" err="1" smtClean="0"/>
              <a:t>Bradykinin</a:t>
            </a:r>
            <a:r>
              <a:rPr lang="en-US" sz="2800" b="1" dirty="0" smtClean="0"/>
              <a:t>, serotonin, Histamine, K</a:t>
            </a:r>
            <a:r>
              <a:rPr lang="en-US" sz="2800" b="1" baseline="30000" dirty="0" smtClean="0"/>
              <a:t>+</a:t>
            </a:r>
            <a:r>
              <a:rPr lang="en-US" sz="2800" b="1" dirty="0" smtClean="0"/>
              <a:t> ion, Acids, acetyl </a:t>
            </a:r>
            <a:r>
              <a:rPr lang="en-US" sz="2800" b="1" dirty="0" err="1" smtClean="0"/>
              <a:t>choline</a:t>
            </a:r>
            <a:r>
              <a:rPr lang="en-US" sz="2800" b="1" dirty="0" smtClean="0"/>
              <a:t>, &amp; </a:t>
            </a:r>
            <a:r>
              <a:rPr lang="en-US" sz="2800" b="1" dirty="0" err="1" smtClean="0"/>
              <a:t>proteolytic</a:t>
            </a:r>
            <a:r>
              <a:rPr lang="en-US" sz="2800" b="1" dirty="0" smtClean="0"/>
              <a:t> enzymes.</a:t>
            </a:r>
          </a:p>
          <a:p>
            <a:pPr eaLnBrk="1" hangingPunct="1"/>
            <a:r>
              <a:rPr lang="en-US" sz="2800" b="1" dirty="0" err="1" smtClean="0">
                <a:solidFill>
                  <a:srgbClr val="FFFF00"/>
                </a:solidFill>
              </a:rPr>
              <a:t>Nociceptors</a:t>
            </a:r>
            <a:r>
              <a:rPr lang="en-US" sz="2800" b="1" dirty="0" smtClean="0">
                <a:solidFill>
                  <a:srgbClr val="FFFF00"/>
                </a:solidFill>
              </a:rPr>
              <a:t> are sensitized by</a:t>
            </a:r>
            <a:r>
              <a:rPr lang="en-US" sz="2800" b="1" dirty="0" smtClean="0"/>
              <a:t>: Prostaglandins &amp; substance P</a:t>
            </a:r>
          </a:p>
        </p:txBody>
      </p:sp>
      <p:pic>
        <p:nvPicPr>
          <p:cNvPr id="4" name="Picture 4"/>
          <p:cNvPicPr>
            <a:picLocks noChangeAspect="1" noChangeArrowheads="1"/>
          </p:cNvPicPr>
          <p:nvPr/>
        </p:nvPicPr>
        <p:blipFill>
          <a:blip r:embed="rId3" cstate="print"/>
          <a:srcRect/>
          <a:stretch>
            <a:fillRect/>
          </a:stretch>
        </p:blipFill>
        <p:spPr bwMode="auto">
          <a:xfrm>
            <a:off x="1066800" y="3810000"/>
            <a:ext cx="6959343" cy="2743200"/>
          </a:xfrm>
          <a:prstGeom prst="rect">
            <a:avLst/>
          </a:prstGeom>
          <a:noFill/>
          <a:ln w="28575" cmpd="tri">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srcRect/>
          <a:stretch>
            <a:fillRect/>
          </a:stretch>
        </p:blipFill>
        <p:spPr bwMode="auto">
          <a:xfrm>
            <a:off x="609600" y="304800"/>
            <a:ext cx="7848600" cy="4140200"/>
          </a:xfrm>
          <a:prstGeom prst="rect">
            <a:avLst/>
          </a:prstGeom>
          <a:noFill/>
          <a:ln w="76200" cmpd="tri">
            <a:solidFill>
              <a:srgbClr val="CC99FF"/>
            </a:solidFill>
            <a:miter lim="800000"/>
            <a:headEnd/>
            <a:tailEnd/>
          </a:ln>
          <a:effectLst/>
        </p:spPr>
      </p:pic>
      <p:sp>
        <p:nvSpPr>
          <p:cNvPr id="16389" name="Text Box 5"/>
          <p:cNvSpPr txBox="1">
            <a:spLocks noChangeArrowheads="1"/>
          </p:cNvSpPr>
          <p:nvPr/>
        </p:nvSpPr>
        <p:spPr bwMode="auto">
          <a:xfrm>
            <a:off x="838200" y="533400"/>
            <a:ext cx="6934200" cy="457200"/>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b="1" dirty="0">
                <a:effectLst>
                  <a:outerShdw blurRad="38100" dist="38100" dir="2700000" algn="tl">
                    <a:srgbClr val="000000">
                      <a:alpha val="43137"/>
                    </a:srgbClr>
                  </a:outerShdw>
                </a:effectLst>
              </a:rPr>
              <a:t>A MODAL OF “GATING” OF PAIN</a:t>
            </a:r>
          </a:p>
        </p:txBody>
      </p:sp>
      <p:sp>
        <p:nvSpPr>
          <p:cNvPr id="4" name="Rectangle 3"/>
          <p:cNvSpPr/>
          <p:nvPr/>
        </p:nvSpPr>
        <p:spPr>
          <a:xfrm>
            <a:off x="228600" y="4648200"/>
            <a:ext cx="4724400" cy="1754326"/>
          </a:xfrm>
          <a:prstGeom prst="rect">
            <a:avLst/>
          </a:prstGeom>
          <a:solidFill>
            <a:srgbClr val="FF0000"/>
          </a:solidFill>
        </p:spPr>
        <p:txBody>
          <a:bodyPr wrap="square">
            <a:spAutoFit/>
          </a:bodyPr>
          <a:lstStyle/>
          <a:p>
            <a:pPr eaLnBrk="1" hangingPunct="1"/>
            <a:r>
              <a:rPr lang="en-US" b="1" dirty="0" smtClean="0">
                <a:effectLst>
                  <a:outerShdw blurRad="38100" dist="38100" dir="2700000" algn="tl">
                    <a:srgbClr val="000000">
                      <a:alpha val="43137"/>
                    </a:srgbClr>
                  </a:outerShdw>
                </a:effectLst>
              </a:rPr>
              <a:t>Implies a non-painful stimulus can block the transmission of a noxious stimulus.</a:t>
            </a:r>
          </a:p>
          <a:p>
            <a:pPr eaLnBrk="1" hangingPunct="1"/>
            <a:r>
              <a:rPr lang="en-US" b="1" dirty="0" smtClean="0">
                <a:effectLst>
                  <a:outerShdw blurRad="38100" dist="38100" dir="2700000" algn="tl">
                    <a:srgbClr val="000000">
                      <a:alpha val="43137"/>
                    </a:srgbClr>
                  </a:outerShdw>
                </a:effectLst>
              </a:rPr>
              <a:t>Is based on the premise that the gate, located in the dorsal horn of the spinal cord, modulates the afferent nerve impulses.</a:t>
            </a:r>
          </a:p>
        </p:txBody>
      </p:sp>
      <p:sp>
        <p:nvSpPr>
          <p:cNvPr id="5" name="Rectangle 4"/>
          <p:cNvSpPr/>
          <p:nvPr/>
        </p:nvSpPr>
        <p:spPr>
          <a:xfrm>
            <a:off x="5105400" y="4953000"/>
            <a:ext cx="3810000" cy="1200329"/>
          </a:xfrm>
          <a:prstGeom prst="rect">
            <a:avLst/>
          </a:prstGeom>
          <a:solidFill>
            <a:schemeClr val="bg1">
              <a:lumMod val="50000"/>
            </a:schemeClr>
          </a:solidFill>
          <a:ln>
            <a:solidFill>
              <a:srgbClr val="00FF00"/>
            </a:solidFill>
          </a:ln>
        </p:spPr>
        <p:txBody>
          <a:bodyPr wrap="square">
            <a:spAutoFit/>
          </a:bodyPr>
          <a:lstStyle/>
          <a:p>
            <a:pPr marL="280988" indent="-280988" algn="l" eaLnBrk="1" hangingPunct="1">
              <a:buFontTx/>
              <a:buAutoNum type="arabicPeriod"/>
            </a:pP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A-Delta fibres (sharp pain)</a:t>
            </a:r>
          </a:p>
          <a:p>
            <a:pPr marL="280988" indent="-280988" algn="l" eaLnBrk="1" hangingPunct="1">
              <a:buFontTx/>
              <a:buAutoNum type="arabicPeriod"/>
            </a:pP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C fibres (dull pain)</a:t>
            </a:r>
          </a:p>
          <a:p>
            <a:pPr marL="280988" indent="-280988" algn="l" eaLnBrk="1" hangingPunct="1">
              <a:buFontTx/>
              <a:buAutoNum type="arabicPeriod"/>
            </a:pP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A-Beta fibres that carry messages of light touch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5"/>
          <p:cNvGrpSpPr>
            <a:grpSpLocks/>
          </p:cNvGrpSpPr>
          <p:nvPr/>
        </p:nvGrpSpPr>
        <p:grpSpPr bwMode="auto">
          <a:xfrm>
            <a:off x="381000" y="914400"/>
            <a:ext cx="8382000" cy="5546725"/>
            <a:chOff x="-3" y="1571"/>
            <a:chExt cx="4905" cy="3494"/>
          </a:xfrm>
        </p:grpSpPr>
        <p:grpSp>
          <p:nvGrpSpPr>
            <p:cNvPr id="3" name="Group 123"/>
            <p:cNvGrpSpPr>
              <a:grpSpLocks/>
            </p:cNvGrpSpPr>
            <p:nvPr/>
          </p:nvGrpSpPr>
          <p:grpSpPr bwMode="auto">
            <a:xfrm>
              <a:off x="0" y="1574"/>
              <a:ext cx="4899" cy="3488"/>
              <a:chOff x="0" y="1574"/>
              <a:chExt cx="4899" cy="3488"/>
            </a:xfrm>
          </p:grpSpPr>
          <p:grpSp>
            <p:nvGrpSpPr>
              <p:cNvPr id="4" name="Group 30"/>
              <p:cNvGrpSpPr>
                <a:grpSpLocks/>
              </p:cNvGrpSpPr>
              <p:nvPr/>
            </p:nvGrpSpPr>
            <p:grpSpPr bwMode="auto">
              <a:xfrm>
                <a:off x="0" y="1574"/>
                <a:ext cx="1360" cy="466"/>
                <a:chOff x="0" y="1574"/>
                <a:chExt cx="1360" cy="466"/>
              </a:xfrm>
            </p:grpSpPr>
            <p:sp>
              <p:nvSpPr>
                <p:cNvPr id="89210" name="Rectangle 29"/>
                <p:cNvSpPr>
                  <a:spLocks noChangeArrowheads="1"/>
                </p:cNvSpPr>
                <p:nvPr/>
              </p:nvSpPr>
              <p:spPr bwMode="auto">
                <a:xfrm>
                  <a:off x="0" y="1574"/>
                  <a:ext cx="136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5" name="Group 28"/>
                <p:cNvGrpSpPr>
                  <a:grpSpLocks/>
                </p:cNvGrpSpPr>
                <p:nvPr/>
              </p:nvGrpSpPr>
              <p:grpSpPr bwMode="auto">
                <a:xfrm>
                  <a:off x="0" y="1574"/>
                  <a:ext cx="1360" cy="442"/>
                  <a:chOff x="0" y="1574"/>
                  <a:chExt cx="1360" cy="442"/>
                </a:xfrm>
              </p:grpSpPr>
              <p:sp>
                <p:nvSpPr>
                  <p:cNvPr id="89212" name="Rectangle 3"/>
                  <p:cNvSpPr>
                    <a:spLocks noChangeArrowheads="1"/>
                  </p:cNvSpPr>
                  <p:nvPr/>
                </p:nvSpPr>
                <p:spPr bwMode="auto">
                  <a:xfrm>
                    <a:off x="6" y="1580"/>
                    <a:ext cx="1348" cy="430"/>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 </a:t>
                    </a:r>
                  </a:p>
                  <a:p>
                    <a:pPr eaLnBrk="0" hangingPunct="0"/>
                    <a:endParaRPr lang="en-US" sz="1800" b="1">
                      <a:solidFill>
                        <a:sysClr val="windowText" lastClr="000000"/>
                      </a:solidFill>
                    </a:endParaRPr>
                  </a:p>
                </p:txBody>
              </p:sp>
              <p:sp>
                <p:nvSpPr>
                  <p:cNvPr id="89213" name="Rectangle 27"/>
                  <p:cNvSpPr>
                    <a:spLocks noChangeArrowheads="1"/>
                  </p:cNvSpPr>
                  <p:nvPr/>
                </p:nvSpPr>
                <p:spPr bwMode="auto">
                  <a:xfrm>
                    <a:off x="0" y="1574"/>
                    <a:ext cx="136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6" name="Group 34"/>
              <p:cNvGrpSpPr>
                <a:grpSpLocks/>
              </p:cNvGrpSpPr>
              <p:nvPr/>
            </p:nvGrpSpPr>
            <p:grpSpPr bwMode="auto">
              <a:xfrm>
                <a:off x="1360" y="1574"/>
                <a:ext cx="1769" cy="466"/>
                <a:chOff x="1360" y="1574"/>
                <a:chExt cx="1769" cy="466"/>
              </a:xfrm>
            </p:grpSpPr>
            <p:sp>
              <p:nvSpPr>
                <p:cNvPr id="89206" name="Rectangle 33"/>
                <p:cNvSpPr>
                  <a:spLocks noChangeArrowheads="1"/>
                </p:cNvSpPr>
                <p:nvPr/>
              </p:nvSpPr>
              <p:spPr bwMode="auto">
                <a:xfrm>
                  <a:off x="1360" y="1574"/>
                  <a:ext cx="1769"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7" name="Group 32"/>
                <p:cNvGrpSpPr>
                  <a:grpSpLocks/>
                </p:cNvGrpSpPr>
                <p:nvPr/>
              </p:nvGrpSpPr>
              <p:grpSpPr bwMode="auto">
                <a:xfrm>
                  <a:off x="1360" y="1574"/>
                  <a:ext cx="1769" cy="442"/>
                  <a:chOff x="1360" y="1574"/>
                  <a:chExt cx="1769" cy="442"/>
                </a:xfrm>
              </p:grpSpPr>
              <p:sp>
                <p:nvSpPr>
                  <p:cNvPr id="89208" name="Rectangle 4"/>
                  <p:cNvSpPr>
                    <a:spLocks noChangeArrowheads="1"/>
                  </p:cNvSpPr>
                  <p:nvPr/>
                </p:nvSpPr>
                <p:spPr bwMode="auto">
                  <a:xfrm>
                    <a:off x="1366" y="1580"/>
                    <a:ext cx="1757" cy="430"/>
                  </a:xfrm>
                  <a:prstGeom prst="rect">
                    <a:avLst/>
                  </a:prstGeom>
                  <a:solidFill>
                    <a:srgbClr val="FFFF00"/>
                  </a:solidFill>
                  <a:ln w="9525">
                    <a:solidFill>
                      <a:schemeClr val="tx1"/>
                    </a:solidFill>
                    <a:miter lim="800000"/>
                    <a:headEnd/>
                    <a:tailEnd/>
                  </a:ln>
                </p:spPr>
                <p:txBody>
                  <a:bodyPr anchor="t"/>
                  <a:lstStyle/>
                  <a:p>
                    <a:r>
                      <a:rPr lang="en-US" sz="2000" b="1" dirty="0">
                        <a:solidFill>
                          <a:srgbClr val="FF0000"/>
                        </a:solidFill>
                        <a:cs typeface="Times New Roman" pitchFamily="18" charset="0"/>
                      </a:rPr>
                      <a:t>Conditions that open the gate </a:t>
                    </a:r>
                  </a:p>
                  <a:p>
                    <a:pPr eaLnBrk="0" hangingPunct="0"/>
                    <a:endParaRPr lang="en-US" sz="1800" b="1" dirty="0">
                      <a:solidFill>
                        <a:sysClr val="windowText" lastClr="000000"/>
                      </a:solidFill>
                    </a:endParaRPr>
                  </a:p>
                </p:txBody>
              </p:sp>
              <p:sp>
                <p:nvSpPr>
                  <p:cNvPr id="89209" name="Rectangle 31"/>
                  <p:cNvSpPr>
                    <a:spLocks noChangeArrowheads="1"/>
                  </p:cNvSpPr>
                  <p:nvPr/>
                </p:nvSpPr>
                <p:spPr bwMode="auto">
                  <a:xfrm>
                    <a:off x="1360" y="1574"/>
                    <a:ext cx="1769"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 name="Group 38"/>
              <p:cNvGrpSpPr>
                <a:grpSpLocks/>
              </p:cNvGrpSpPr>
              <p:nvPr/>
            </p:nvGrpSpPr>
            <p:grpSpPr bwMode="auto">
              <a:xfrm>
                <a:off x="3129" y="1574"/>
                <a:ext cx="1770" cy="466"/>
                <a:chOff x="3129" y="1574"/>
                <a:chExt cx="1770" cy="466"/>
              </a:xfrm>
            </p:grpSpPr>
            <p:sp>
              <p:nvSpPr>
                <p:cNvPr id="89202" name="Rectangle 37"/>
                <p:cNvSpPr>
                  <a:spLocks noChangeArrowheads="1"/>
                </p:cNvSpPr>
                <p:nvPr/>
              </p:nvSpPr>
              <p:spPr bwMode="auto">
                <a:xfrm>
                  <a:off x="3129" y="1574"/>
                  <a:ext cx="177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9" name="Group 36"/>
                <p:cNvGrpSpPr>
                  <a:grpSpLocks/>
                </p:cNvGrpSpPr>
                <p:nvPr/>
              </p:nvGrpSpPr>
              <p:grpSpPr bwMode="auto">
                <a:xfrm>
                  <a:off x="3129" y="1574"/>
                  <a:ext cx="1770" cy="442"/>
                  <a:chOff x="3129" y="1574"/>
                  <a:chExt cx="1770" cy="442"/>
                </a:xfrm>
              </p:grpSpPr>
              <p:sp>
                <p:nvSpPr>
                  <p:cNvPr id="89204" name="Rectangle 5"/>
                  <p:cNvSpPr>
                    <a:spLocks noChangeArrowheads="1"/>
                  </p:cNvSpPr>
                  <p:nvPr/>
                </p:nvSpPr>
                <p:spPr bwMode="auto">
                  <a:xfrm>
                    <a:off x="3135" y="1580"/>
                    <a:ext cx="1758" cy="430"/>
                  </a:xfrm>
                  <a:prstGeom prst="rect">
                    <a:avLst/>
                  </a:prstGeom>
                  <a:solidFill>
                    <a:srgbClr val="FFFF00"/>
                  </a:solidFill>
                  <a:ln w="9525">
                    <a:solidFill>
                      <a:schemeClr val="tx1"/>
                    </a:solidFill>
                    <a:miter lim="800000"/>
                    <a:headEnd/>
                    <a:tailEnd/>
                  </a:ln>
                </p:spPr>
                <p:txBody>
                  <a:bodyPr anchor="t"/>
                  <a:lstStyle/>
                  <a:p>
                    <a:r>
                      <a:rPr lang="en-US" sz="2000" b="1" dirty="0">
                        <a:solidFill>
                          <a:schemeClr val="bg1">
                            <a:lumMod val="60000"/>
                            <a:lumOff val="40000"/>
                          </a:schemeClr>
                        </a:solidFill>
                        <a:cs typeface="Times New Roman" pitchFamily="18" charset="0"/>
                      </a:rPr>
                      <a:t>Conditions that close the gate </a:t>
                    </a:r>
                  </a:p>
                  <a:p>
                    <a:pPr eaLnBrk="0" hangingPunct="0"/>
                    <a:endParaRPr lang="en-US" sz="1800" b="1" dirty="0">
                      <a:solidFill>
                        <a:sysClr val="windowText" lastClr="000000"/>
                      </a:solidFill>
                    </a:endParaRPr>
                  </a:p>
                </p:txBody>
              </p:sp>
              <p:sp>
                <p:nvSpPr>
                  <p:cNvPr id="89205" name="Rectangle 35"/>
                  <p:cNvSpPr>
                    <a:spLocks noChangeArrowheads="1"/>
                  </p:cNvSpPr>
                  <p:nvPr/>
                </p:nvSpPr>
                <p:spPr bwMode="auto">
                  <a:xfrm>
                    <a:off x="3129" y="1574"/>
                    <a:ext cx="177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10" name="Group 42"/>
              <p:cNvGrpSpPr>
                <a:grpSpLocks/>
              </p:cNvGrpSpPr>
              <p:nvPr/>
            </p:nvGrpSpPr>
            <p:grpSpPr bwMode="auto">
              <a:xfrm>
                <a:off x="0" y="2028"/>
                <a:ext cx="1360" cy="466"/>
                <a:chOff x="0" y="2028"/>
                <a:chExt cx="1360" cy="466"/>
              </a:xfrm>
            </p:grpSpPr>
            <p:sp>
              <p:nvSpPr>
                <p:cNvPr id="89198" name="Rectangle 41"/>
                <p:cNvSpPr>
                  <a:spLocks noChangeArrowheads="1"/>
                </p:cNvSpPr>
                <p:nvPr/>
              </p:nvSpPr>
              <p:spPr bwMode="auto">
                <a:xfrm>
                  <a:off x="0" y="2028"/>
                  <a:ext cx="136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11" name="Group 40"/>
                <p:cNvGrpSpPr>
                  <a:grpSpLocks/>
                </p:cNvGrpSpPr>
                <p:nvPr/>
              </p:nvGrpSpPr>
              <p:grpSpPr bwMode="auto">
                <a:xfrm>
                  <a:off x="0" y="2028"/>
                  <a:ext cx="1360" cy="442"/>
                  <a:chOff x="0" y="2028"/>
                  <a:chExt cx="1360" cy="442"/>
                </a:xfrm>
              </p:grpSpPr>
              <p:sp>
                <p:nvSpPr>
                  <p:cNvPr id="89200" name="Rectangle 6"/>
                  <p:cNvSpPr>
                    <a:spLocks noChangeArrowheads="1"/>
                  </p:cNvSpPr>
                  <p:nvPr/>
                </p:nvSpPr>
                <p:spPr bwMode="auto">
                  <a:xfrm>
                    <a:off x="6" y="2034"/>
                    <a:ext cx="1348" cy="430"/>
                  </a:xfrm>
                  <a:prstGeom prst="rect">
                    <a:avLst/>
                  </a:prstGeom>
                  <a:solidFill>
                    <a:srgbClr val="FFFF00"/>
                  </a:solidFill>
                  <a:ln w="9525">
                    <a:solidFill>
                      <a:schemeClr val="tx1"/>
                    </a:solidFill>
                    <a:miter lim="800000"/>
                    <a:headEnd/>
                    <a:tailEnd/>
                  </a:ln>
                </p:spPr>
                <p:txBody>
                  <a:bodyPr anchor="t"/>
                  <a:lstStyle/>
                  <a:p>
                    <a:r>
                      <a:rPr lang="en-US" sz="1800" b="1" dirty="0">
                        <a:solidFill>
                          <a:sysClr val="windowText" lastClr="000000"/>
                        </a:solidFill>
                        <a:cs typeface="Times New Roman" pitchFamily="18" charset="0"/>
                      </a:rPr>
                      <a:t>Physical conditions </a:t>
                    </a:r>
                  </a:p>
                  <a:p>
                    <a:pPr eaLnBrk="0" hangingPunct="0"/>
                    <a:endParaRPr lang="en-US" sz="1800" b="1" dirty="0">
                      <a:solidFill>
                        <a:sysClr val="windowText" lastClr="000000"/>
                      </a:solidFill>
                    </a:endParaRPr>
                  </a:p>
                </p:txBody>
              </p:sp>
              <p:sp>
                <p:nvSpPr>
                  <p:cNvPr id="89201" name="Rectangle 39"/>
                  <p:cNvSpPr>
                    <a:spLocks noChangeArrowheads="1"/>
                  </p:cNvSpPr>
                  <p:nvPr/>
                </p:nvSpPr>
                <p:spPr bwMode="auto">
                  <a:xfrm>
                    <a:off x="0" y="2028"/>
                    <a:ext cx="136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12" name="Group 46"/>
              <p:cNvGrpSpPr>
                <a:grpSpLocks/>
              </p:cNvGrpSpPr>
              <p:nvPr/>
            </p:nvGrpSpPr>
            <p:grpSpPr bwMode="auto">
              <a:xfrm>
                <a:off x="1360" y="2028"/>
                <a:ext cx="1769" cy="466"/>
                <a:chOff x="1360" y="2028"/>
                <a:chExt cx="1769" cy="466"/>
              </a:xfrm>
            </p:grpSpPr>
            <p:sp>
              <p:nvSpPr>
                <p:cNvPr id="89194" name="Rectangle 45"/>
                <p:cNvSpPr>
                  <a:spLocks noChangeArrowheads="1"/>
                </p:cNvSpPr>
                <p:nvPr/>
              </p:nvSpPr>
              <p:spPr bwMode="auto">
                <a:xfrm>
                  <a:off x="1360" y="2028"/>
                  <a:ext cx="1769"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13" name="Group 44"/>
                <p:cNvGrpSpPr>
                  <a:grpSpLocks/>
                </p:cNvGrpSpPr>
                <p:nvPr/>
              </p:nvGrpSpPr>
              <p:grpSpPr bwMode="auto">
                <a:xfrm>
                  <a:off x="1360" y="2028"/>
                  <a:ext cx="1769" cy="442"/>
                  <a:chOff x="1360" y="2028"/>
                  <a:chExt cx="1769" cy="442"/>
                </a:xfrm>
              </p:grpSpPr>
              <p:sp>
                <p:nvSpPr>
                  <p:cNvPr id="89196" name="Rectangle 7"/>
                  <p:cNvSpPr>
                    <a:spLocks noChangeArrowheads="1"/>
                  </p:cNvSpPr>
                  <p:nvPr/>
                </p:nvSpPr>
                <p:spPr bwMode="auto">
                  <a:xfrm>
                    <a:off x="1366" y="2034"/>
                    <a:ext cx="1757" cy="430"/>
                  </a:xfrm>
                  <a:prstGeom prst="rect">
                    <a:avLst/>
                  </a:prstGeom>
                  <a:solidFill>
                    <a:srgbClr val="FFFF00"/>
                  </a:solidFill>
                  <a:ln w="9525">
                    <a:solidFill>
                      <a:schemeClr val="tx1"/>
                    </a:solidFill>
                    <a:miter lim="800000"/>
                    <a:headEnd/>
                    <a:tailEnd/>
                  </a:ln>
                </p:spPr>
                <p:txBody>
                  <a:bodyPr anchor="t"/>
                  <a:lstStyle/>
                  <a:p>
                    <a:r>
                      <a:rPr lang="en-US" sz="1800" b="1" dirty="0">
                        <a:solidFill>
                          <a:sysClr val="windowText" lastClr="000000"/>
                        </a:solidFill>
                        <a:cs typeface="Times New Roman" pitchFamily="18" charset="0"/>
                      </a:rPr>
                      <a:t>Extent of the injury</a:t>
                    </a:r>
                  </a:p>
                  <a:p>
                    <a:pPr eaLnBrk="0" hangingPunct="0"/>
                    <a:endParaRPr lang="en-US" sz="1800" b="1" dirty="0">
                      <a:solidFill>
                        <a:sysClr val="windowText" lastClr="000000"/>
                      </a:solidFill>
                    </a:endParaRPr>
                  </a:p>
                </p:txBody>
              </p:sp>
              <p:sp>
                <p:nvSpPr>
                  <p:cNvPr id="89197" name="Rectangle 43"/>
                  <p:cNvSpPr>
                    <a:spLocks noChangeArrowheads="1"/>
                  </p:cNvSpPr>
                  <p:nvPr/>
                </p:nvSpPr>
                <p:spPr bwMode="auto">
                  <a:xfrm>
                    <a:off x="1360" y="2028"/>
                    <a:ext cx="1769"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14" name="Group 50"/>
              <p:cNvGrpSpPr>
                <a:grpSpLocks/>
              </p:cNvGrpSpPr>
              <p:nvPr/>
            </p:nvGrpSpPr>
            <p:grpSpPr bwMode="auto">
              <a:xfrm>
                <a:off x="3129" y="2028"/>
                <a:ext cx="1770" cy="466"/>
                <a:chOff x="3129" y="2028"/>
                <a:chExt cx="1770" cy="466"/>
              </a:xfrm>
            </p:grpSpPr>
            <p:sp>
              <p:nvSpPr>
                <p:cNvPr id="89190" name="Rectangle 49"/>
                <p:cNvSpPr>
                  <a:spLocks noChangeArrowheads="1"/>
                </p:cNvSpPr>
                <p:nvPr/>
              </p:nvSpPr>
              <p:spPr bwMode="auto">
                <a:xfrm>
                  <a:off x="3129" y="2028"/>
                  <a:ext cx="177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15" name="Group 48"/>
                <p:cNvGrpSpPr>
                  <a:grpSpLocks/>
                </p:cNvGrpSpPr>
                <p:nvPr/>
              </p:nvGrpSpPr>
              <p:grpSpPr bwMode="auto">
                <a:xfrm>
                  <a:off x="3129" y="2028"/>
                  <a:ext cx="1770" cy="442"/>
                  <a:chOff x="3129" y="2028"/>
                  <a:chExt cx="1770" cy="442"/>
                </a:xfrm>
              </p:grpSpPr>
              <p:sp>
                <p:nvSpPr>
                  <p:cNvPr id="89192" name="Rectangle 8"/>
                  <p:cNvSpPr>
                    <a:spLocks noChangeArrowheads="1"/>
                  </p:cNvSpPr>
                  <p:nvPr/>
                </p:nvSpPr>
                <p:spPr bwMode="auto">
                  <a:xfrm>
                    <a:off x="3135" y="2034"/>
                    <a:ext cx="1758" cy="430"/>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Medication</a:t>
                    </a:r>
                  </a:p>
                  <a:p>
                    <a:pPr eaLnBrk="0" hangingPunct="0"/>
                    <a:endParaRPr lang="en-US" sz="1800" b="1">
                      <a:solidFill>
                        <a:sysClr val="windowText" lastClr="000000"/>
                      </a:solidFill>
                    </a:endParaRPr>
                  </a:p>
                </p:txBody>
              </p:sp>
              <p:sp>
                <p:nvSpPr>
                  <p:cNvPr id="89193" name="Rectangle 47"/>
                  <p:cNvSpPr>
                    <a:spLocks noChangeArrowheads="1"/>
                  </p:cNvSpPr>
                  <p:nvPr/>
                </p:nvSpPr>
                <p:spPr bwMode="auto">
                  <a:xfrm>
                    <a:off x="3129" y="2028"/>
                    <a:ext cx="177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16" name="Group 54"/>
              <p:cNvGrpSpPr>
                <a:grpSpLocks/>
              </p:cNvGrpSpPr>
              <p:nvPr/>
            </p:nvGrpSpPr>
            <p:grpSpPr bwMode="auto">
              <a:xfrm>
                <a:off x="0" y="2482"/>
                <a:ext cx="1360" cy="427"/>
                <a:chOff x="0" y="2482"/>
                <a:chExt cx="1360" cy="427"/>
              </a:xfrm>
            </p:grpSpPr>
            <p:sp>
              <p:nvSpPr>
                <p:cNvPr id="89186" name="Rectangle 53"/>
                <p:cNvSpPr>
                  <a:spLocks noChangeArrowheads="1"/>
                </p:cNvSpPr>
                <p:nvPr/>
              </p:nvSpPr>
              <p:spPr bwMode="auto">
                <a:xfrm>
                  <a:off x="0" y="2482"/>
                  <a:ext cx="136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17" name="Group 52"/>
                <p:cNvGrpSpPr>
                  <a:grpSpLocks/>
                </p:cNvGrpSpPr>
                <p:nvPr/>
              </p:nvGrpSpPr>
              <p:grpSpPr bwMode="auto">
                <a:xfrm>
                  <a:off x="0" y="2482"/>
                  <a:ext cx="1360" cy="403"/>
                  <a:chOff x="0" y="2482"/>
                  <a:chExt cx="1360" cy="403"/>
                </a:xfrm>
              </p:grpSpPr>
              <p:sp>
                <p:nvSpPr>
                  <p:cNvPr id="89188" name="Rectangle 9"/>
                  <p:cNvSpPr>
                    <a:spLocks noChangeArrowheads="1"/>
                  </p:cNvSpPr>
                  <p:nvPr/>
                </p:nvSpPr>
                <p:spPr bwMode="auto">
                  <a:xfrm>
                    <a:off x="6" y="2488"/>
                    <a:ext cx="134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 </a:t>
                    </a:r>
                  </a:p>
                  <a:p>
                    <a:pPr eaLnBrk="0" hangingPunct="0"/>
                    <a:endParaRPr lang="en-US" sz="1800" b="1">
                      <a:solidFill>
                        <a:sysClr val="windowText" lastClr="000000"/>
                      </a:solidFill>
                    </a:endParaRPr>
                  </a:p>
                </p:txBody>
              </p:sp>
              <p:sp>
                <p:nvSpPr>
                  <p:cNvPr id="89189" name="Rectangle 51"/>
                  <p:cNvSpPr>
                    <a:spLocks noChangeArrowheads="1"/>
                  </p:cNvSpPr>
                  <p:nvPr/>
                </p:nvSpPr>
                <p:spPr bwMode="auto">
                  <a:xfrm>
                    <a:off x="0" y="2482"/>
                    <a:ext cx="136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18" name="Group 58"/>
              <p:cNvGrpSpPr>
                <a:grpSpLocks/>
              </p:cNvGrpSpPr>
              <p:nvPr/>
            </p:nvGrpSpPr>
            <p:grpSpPr bwMode="auto">
              <a:xfrm>
                <a:off x="1360" y="2482"/>
                <a:ext cx="1769" cy="427"/>
                <a:chOff x="1360" y="2482"/>
                <a:chExt cx="1769" cy="427"/>
              </a:xfrm>
            </p:grpSpPr>
            <p:sp>
              <p:nvSpPr>
                <p:cNvPr id="89182" name="Rectangle 57"/>
                <p:cNvSpPr>
                  <a:spLocks noChangeArrowheads="1"/>
                </p:cNvSpPr>
                <p:nvPr/>
              </p:nvSpPr>
              <p:spPr bwMode="auto">
                <a:xfrm>
                  <a:off x="1360" y="2482"/>
                  <a:ext cx="1769"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19" name="Group 56"/>
                <p:cNvGrpSpPr>
                  <a:grpSpLocks/>
                </p:cNvGrpSpPr>
                <p:nvPr/>
              </p:nvGrpSpPr>
              <p:grpSpPr bwMode="auto">
                <a:xfrm>
                  <a:off x="1360" y="2482"/>
                  <a:ext cx="1769" cy="403"/>
                  <a:chOff x="1360" y="2482"/>
                  <a:chExt cx="1769" cy="403"/>
                </a:xfrm>
              </p:grpSpPr>
              <p:sp>
                <p:nvSpPr>
                  <p:cNvPr id="89184" name="Rectangle 10"/>
                  <p:cNvSpPr>
                    <a:spLocks noChangeArrowheads="1"/>
                  </p:cNvSpPr>
                  <p:nvPr/>
                </p:nvSpPr>
                <p:spPr bwMode="auto">
                  <a:xfrm>
                    <a:off x="1366" y="2488"/>
                    <a:ext cx="1757"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Inappropriate activity level</a:t>
                    </a:r>
                  </a:p>
                  <a:p>
                    <a:pPr eaLnBrk="0" hangingPunct="0"/>
                    <a:endParaRPr lang="en-US" sz="1800" b="1">
                      <a:solidFill>
                        <a:sysClr val="windowText" lastClr="000000"/>
                      </a:solidFill>
                    </a:endParaRPr>
                  </a:p>
                </p:txBody>
              </p:sp>
              <p:sp>
                <p:nvSpPr>
                  <p:cNvPr id="89185" name="Rectangle 55"/>
                  <p:cNvSpPr>
                    <a:spLocks noChangeArrowheads="1"/>
                  </p:cNvSpPr>
                  <p:nvPr/>
                </p:nvSpPr>
                <p:spPr bwMode="auto">
                  <a:xfrm>
                    <a:off x="1360" y="2482"/>
                    <a:ext cx="1769"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20" name="Group 62"/>
              <p:cNvGrpSpPr>
                <a:grpSpLocks/>
              </p:cNvGrpSpPr>
              <p:nvPr/>
            </p:nvGrpSpPr>
            <p:grpSpPr bwMode="auto">
              <a:xfrm>
                <a:off x="3129" y="2482"/>
                <a:ext cx="1770" cy="427"/>
                <a:chOff x="3129" y="2482"/>
                <a:chExt cx="1770" cy="427"/>
              </a:xfrm>
            </p:grpSpPr>
            <p:sp>
              <p:nvSpPr>
                <p:cNvPr id="89178" name="Rectangle 61"/>
                <p:cNvSpPr>
                  <a:spLocks noChangeArrowheads="1"/>
                </p:cNvSpPr>
                <p:nvPr/>
              </p:nvSpPr>
              <p:spPr bwMode="auto">
                <a:xfrm>
                  <a:off x="3129" y="2482"/>
                  <a:ext cx="177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21" name="Group 60"/>
                <p:cNvGrpSpPr>
                  <a:grpSpLocks/>
                </p:cNvGrpSpPr>
                <p:nvPr/>
              </p:nvGrpSpPr>
              <p:grpSpPr bwMode="auto">
                <a:xfrm>
                  <a:off x="3129" y="2482"/>
                  <a:ext cx="1770" cy="403"/>
                  <a:chOff x="3129" y="2482"/>
                  <a:chExt cx="1770" cy="403"/>
                </a:xfrm>
              </p:grpSpPr>
              <p:sp>
                <p:nvSpPr>
                  <p:cNvPr id="89180" name="Rectangle 11"/>
                  <p:cNvSpPr>
                    <a:spLocks noChangeArrowheads="1"/>
                  </p:cNvSpPr>
                  <p:nvPr/>
                </p:nvSpPr>
                <p:spPr bwMode="auto">
                  <a:xfrm>
                    <a:off x="3135" y="2488"/>
                    <a:ext cx="175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Counterstimulation, eg massage</a:t>
                    </a:r>
                  </a:p>
                  <a:p>
                    <a:pPr eaLnBrk="0" hangingPunct="0"/>
                    <a:endParaRPr lang="en-US" sz="1800" b="1">
                      <a:solidFill>
                        <a:sysClr val="windowText" lastClr="000000"/>
                      </a:solidFill>
                    </a:endParaRPr>
                  </a:p>
                </p:txBody>
              </p:sp>
              <p:sp>
                <p:nvSpPr>
                  <p:cNvPr id="89181" name="Rectangle 59"/>
                  <p:cNvSpPr>
                    <a:spLocks noChangeArrowheads="1"/>
                  </p:cNvSpPr>
                  <p:nvPr/>
                </p:nvSpPr>
                <p:spPr bwMode="auto">
                  <a:xfrm>
                    <a:off x="3129" y="2482"/>
                    <a:ext cx="177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22" name="Group 66"/>
              <p:cNvGrpSpPr>
                <a:grpSpLocks/>
              </p:cNvGrpSpPr>
              <p:nvPr/>
            </p:nvGrpSpPr>
            <p:grpSpPr bwMode="auto">
              <a:xfrm>
                <a:off x="0" y="2897"/>
                <a:ext cx="1360" cy="466"/>
                <a:chOff x="0" y="2897"/>
                <a:chExt cx="1360" cy="466"/>
              </a:xfrm>
            </p:grpSpPr>
            <p:sp>
              <p:nvSpPr>
                <p:cNvPr id="89174" name="Rectangle 65"/>
                <p:cNvSpPr>
                  <a:spLocks noChangeArrowheads="1"/>
                </p:cNvSpPr>
                <p:nvPr/>
              </p:nvSpPr>
              <p:spPr bwMode="auto">
                <a:xfrm>
                  <a:off x="0" y="2897"/>
                  <a:ext cx="136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23" name="Group 64"/>
                <p:cNvGrpSpPr>
                  <a:grpSpLocks/>
                </p:cNvGrpSpPr>
                <p:nvPr/>
              </p:nvGrpSpPr>
              <p:grpSpPr bwMode="auto">
                <a:xfrm>
                  <a:off x="0" y="2897"/>
                  <a:ext cx="1360" cy="442"/>
                  <a:chOff x="0" y="2897"/>
                  <a:chExt cx="1360" cy="442"/>
                </a:xfrm>
              </p:grpSpPr>
              <p:sp>
                <p:nvSpPr>
                  <p:cNvPr id="89176" name="Rectangle 12"/>
                  <p:cNvSpPr>
                    <a:spLocks noChangeArrowheads="1"/>
                  </p:cNvSpPr>
                  <p:nvPr/>
                </p:nvSpPr>
                <p:spPr bwMode="auto">
                  <a:xfrm>
                    <a:off x="6" y="2903"/>
                    <a:ext cx="1348" cy="430"/>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Emotional Conditions </a:t>
                    </a:r>
                  </a:p>
                  <a:p>
                    <a:pPr eaLnBrk="0" hangingPunct="0"/>
                    <a:endParaRPr lang="en-US" sz="1800" b="1">
                      <a:solidFill>
                        <a:sysClr val="windowText" lastClr="000000"/>
                      </a:solidFill>
                    </a:endParaRPr>
                  </a:p>
                </p:txBody>
              </p:sp>
              <p:sp>
                <p:nvSpPr>
                  <p:cNvPr id="89177" name="Rectangle 63"/>
                  <p:cNvSpPr>
                    <a:spLocks noChangeArrowheads="1"/>
                  </p:cNvSpPr>
                  <p:nvPr/>
                </p:nvSpPr>
                <p:spPr bwMode="auto">
                  <a:xfrm>
                    <a:off x="0" y="2897"/>
                    <a:ext cx="136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24" name="Group 70"/>
              <p:cNvGrpSpPr>
                <a:grpSpLocks/>
              </p:cNvGrpSpPr>
              <p:nvPr/>
            </p:nvGrpSpPr>
            <p:grpSpPr bwMode="auto">
              <a:xfrm>
                <a:off x="1360" y="2897"/>
                <a:ext cx="1769" cy="466"/>
                <a:chOff x="1360" y="2897"/>
                <a:chExt cx="1769" cy="466"/>
              </a:xfrm>
            </p:grpSpPr>
            <p:sp>
              <p:nvSpPr>
                <p:cNvPr id="89170" name="Rectangle 69"/>
                <p:cNvSpPr>
                  <a:spLocks noChangeArrowheads="1"/>
                </p:cNvSpPr>
                <p:nvPr/>
              </p:nvSpPr>
              <p:spPr bwMode="auto">
                <a:xfrm>
                  <a:off x="1360" y="2897"/>
                  <a:ext cx="1769"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25" name="Group 68"/>
                <p:cNvGrpSpPr>
                  <a:grpSpLocks/>
                </p:cNvGrpSpPr>
                <p:nvPr/>
              </p:nvGrpSpPr>
              <p:grpSpPr bwMode="auto">
                <a:xfrm>
                  <a:off x="1360" y="2897"/>
                  <a:ext cx="1769" cy="442"/>
                  <a:chOff x="1360" y="2897"/>
                  <a:chExt cx="1769" cy="442"/>
                </a:xfrm>
              </p:grpSpPr>
              <p:sp>
                <p:nvSpPr>
                  <p:cNvPr id="89172" name="Rectangle 13"/>
                  <p:cNvSpPr>
                    <a:spLocks noChangeArrowheads="1"/>
                  </p:cNvSpPr>
                  <p:nvPr/>
                </p:nvSpPr>
                <p:spPr bwMode="auto">
                  <a:xfrm>
                    <a:off x="1366" y="2903"/>
                    <a:ext cx="1757" cy="430"/>
                  </a:xfrm>
                  <a:prstGeom prst="rect">
                    <a:avLst/>
                  </a:prstGeom>
                  <a:solidFill>
                    <a:srgbClr val="FFFF00"/>
                  </a:solidFill>
                  <a:ln w="9525">
                    <a:solidFill>
                      <a:schemeClr val="tx1"/>
                    </a:solidFill>
                    <a:miter lim="800000"/>
                    <a:headEnd/>
                    <a:tailEnd/>
                  </a:ln>
                </p:spPr>
                <p:txBody>
                  <a:bodyPr anchor="t"/>
                  <a:lstStyle/>
                  <a:p>
                    <a:r>
                      <a:rPr lang="en-US" sz="2400" b="1" dirty="0">
                        <a:solidFill>
                          <a:srgbClr val="FF0000"/>
                        </a:solidFill>
                        <a:cs typeface="Times New Roman" pitchFamily="18" charset="0"/>
                      </a:rPr>
                      <a:t>Anxiety or worry</a:t>
                    </a:r>
                  </a:p>
                  <a:p>
                    <a:pPr eaLnBrk="0" hangingPunct="0"/>
                    <a:endParaRPr lang="en-US" sz="1800" b="1" dirty="0">
                      <a:solidFill>
                        <a:sysClr val="windowText" lastClr="000000"/>
                      </a:solidFill>
                    </a:endParaRPr>
                  </a:p>
                </p:txBody>
              </p:sp>
              <p:sp>
                <p:nvSpPr>
                  <p:cNvPr id="89173" name="Rectangle 67"/>
                  <p:cNvSpPr>
                    <a:spLocks noChangeArrowheads="1"/>
                  </p:cNvSpPr>
                  <p:nvPr/>
                </p:nvSpPr>
                <p:spPr bwMode="auto">
                  <a:xfrm>
                    <a:off x="1360" y="2897"/>
                    <a:ext cx="1769"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26" name="Group 74"/>
              <p:cNvGrpSpPr>
                <a:grpSpLocks/>
              </p:cNvGrpSpPr>
              <p:nvPr/>
            </p:nvGrpSpPr>
            <p:grpSpPr bwMode="auto">
              <a:xfrm>
                <a:off x="3129" y="2897"/>
                <a:ext cx="1770" cy="466"/>
                <a:chOff x="3129" y="2897"/>
                <a:chExt cx="1770" cy="466"/>
              </a:xfrm>
            </p:grpSpPr>
            <p:sp>
              <p:nvSpPr>
                <p:cNvPr id="89166" name="Rectangle 73"/>
                <p:cNvSpPr>
                  <a:spLocks noChangeArrowheads="1"/>
                </p:cNvSpPr>
                <p:nvPr/>
              </p:nvSpPr>
              <p:spPr bwMode="auto">
                <a:xfrm>
                  <a:off x="3129" y="2897"/>
                  <a:ext cx="177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27" name="Group 72"/>
                <p:cNvGrpSpPr>
                  <a:grpSpLocks/>
                </p:cNvGrpSpPr>
                <p:nvPr/>
              </p:nvGrpSpPr>
              <p:grpSpPr bwMode="auto">
                <a:xfrm>
                  <a:off x="3129" y="2897"/>
                  <a:ext cx="1770" cy="442"/>
                  <a:chOff x="3129" y="2897"/>
                  <a:chExt cx="1770" cy="442"/>
                </a:xfrm>
              </p:grpSpPr>
              <p:sp>
                <p:nvSpPr>
                  <p:cNvPr id="89168" name="Rectangle 14"/>
                  <p:cNvSpPr>
                    <a:spLocks noChangeArrowheads="1"/>
                  </p:cNvSpPr>
                  <p:nvPr/>
                </p:nvSpPr>
                <p:spPr bwMode="auto">
                  <a:xfrm>
                    <a:off x="3135" y="2903"/>
                    <a:ext cx="1758" cy="430"/>
                  </a:xfrm>
                  <a:prstGeom prst="rect">
                    <a:avLst/>
                  </a:prstGeom>
                  <a:solidFill>
                    <a:srgbClr val="FFFF00"/>
                  </a:solidFill>
                  <a:ln w="9525">
                    <a:solidFill>
                      <a:schemeClr val="tx1"/>
                    </a:solidFill>
                    <a:miter lim="800000"/>
                    <a:headEnd/>
                    <a:tailEnd/>
                  </a:ln>
                </p:spPr>
                <p:txBody>
                  <a:bodyPr anchor="t"/>
                  <a:lstStyle/>
                  <a:p>
                    <a:r>
                      <a:rPr lang="en-US" sz="2400" b="1" dirty="0">
                        <a:solidFill>
                          <a:schemeClr val="bg1">
                            <a:lumMod val="60000"/>
                            <a:lumOff val="40000"/>
                          </a:schemeClr>
                        </a:solidFill>
                        <a:cs typeface="Times New Roman" pitchFamily="18" charset="0"/>
                      </a:rPr>
                      <a:t>Positive emotions</a:t>
                    </a:r>
                  </a:p>
                  <a:p>
                    <a:pPr eaLnBrk="0" hangingPunct="0"/>
                    <a:endParaRPr lang="en-US" sz="1800" b="1" dirty="0">
                      <a:solidFill>
                        <a:sysClr val="windowText" lastClr="000000"/>
                      </a:solidFill>
                    </a:endParaRPr>
                  </a:p>
                </p:txBody>
              </p:sp>
              <p:sp>
                <p:nvSpPr>
                  <p:cNvPr id="89169" name="Rectangle 71"/>
                  <p:cNvSpPr>
                    <a:spLocks noChangeArrowheads="1"/>
                  </p:cNvSpPr>
                  <p:nvPr/>
                </p:nvSpPr>
                <p:spPr bwMode="auto">
                  <a:xfrm>
                    <a:off x="3129" y="2897"/>
                    <a:ext cx="177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28" name="Group 78"/>
              <p:cNvGrpSpPr>
                <a:grpSpLocks/>
              </p:cNvGrpSpPr>
              <p:nvPr/>
            </p:nvGrpSpPr>
            <p:grpSpPr bwMode="auto">
              <a:xfrm>
                <a:off x="0" y="3351"/>
                <a:ext cx="1360" cy="427"/>
                <a:chOff x="0" y="3351"/>
                <a:chExt cx="1360" cy="427"/>
              </a:xfrm>
            </p:grpSpPr>
            <p:sp>
              <p:nvSpPr>
                <p:cNvPr id="89162" name="Rectangle 77"/>
                <p:cNvSpPr>
                  <a:spLocks noChangeArrowheads="1"/>
                </p:cNvSpPr>
                <p:nvPr/>
              </p:nvSpPr>
              <p:spPr bwMode="auto">
                <a:xfrm>
                  <a:off x="0" y="3351"/>
                  <a:ext cx="136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29" name="Group 76"/>
                <p:cNvGrpSpPr>
                  <a:grpSpLocks/>
                </p:cNvGrpSpPr>
                <p:nvPr/>
              </p:nvGrpSpPr>
              <p:grpSpPr bwMode="auto">
                <a:xfrm>
                  <a:off x="0" y="3351"/>
                  <a:ext cx="1360" cy="403"/>
                  <a:chOff x="0" y="3351"/>
                  <a:chExt cx="1360" cy="403"/>
                </a:xfrm>
              </p:grpSpPr>
              <p:sp>
                <p:nvSpPr>
                  <p:cNvPr id="89164" name="Rectangle 15"/>
                  <p:cNvSpPr>
                    <a:spLocks noChangeArrowheads="1"/>
                  </p:cNvSpPr>
                  <p:nvPr/>
                </p:nvSpPr>
                <p:spPr bwMode="auto">
                  <a:xfrm>
                    <a:off x="6" y="3357"/>
                    <a:ext cx="134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 </a:t>
                    </a:r>
                  </a:p>
                  <a:p>
                    <a:pPr eaLnBrk="0" hangingPunct="0"/>
                    <a:endParaRPr lang="en-US" sz="1800" b="1">
                      <a:solidFill>
                        <a:sysClr val="windowText" lastClr="000000"/>
                      </a:solidFill>
                    </a:endParaRPr>
                  </a:p>
                </p:txBody>
              </p:sp>
              <p:sp>
                <p:nvSpPr>
                  <p:cNvPr id="89165" name="Rectangle 75"/>
                  <p:cNvSpPr>
                    <a:spLocks noChangeArrowheads="1"/>
                  </p:cNvSpPr>
                  <p:nvPr/>
                </p:nvSpPr>
                <p:spPr bwMode="auto">
                  <a:xfrm>
                    <a:off x="0" y="3351"/>
                    <a:ext cx="136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30" name="Group 82"/>
              <p:cNvGrpSpPr>
                <a:grpSpLocks/>
              </p:cNvGrpSpPr>
              <p:nvPr/>
            </p:nvGrpSpPr>
            <p:grpSpPr bwMode="auto">
              <a:xfrm>
                <a:off x="1360" y="3351"/>
                <a:ext cx="1769" cy="427"/>
                <a:chOff x="1360" y="3351"/>
                <a:chExt cx="1769" cy="427"/>
              </a:xfrm>
            </p:grpSpPr>
            <p:sp>
              <p:nvSpPr>
                <p:cNvPr id="89158" name="Rectangle 81"/>
                <p:cNvSpPr>
                  <a:spLocks noChangeArrowheads="1"/>
                </p:cNvSpPr>
                <p:nvPr/>
              </p:nvSpPr>
              <p:spPr bwMode="auto">
                <a:xfrm>
                  <a:off x="1360" y="3351"/>
                  <a:ext cx="1769"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31" name="Group 80"/>
                <p:cNvGrpSpPr>
                  <a:grpSpLocks/>
                </p:cNvGrpSpPr>
                <p:nvPr/>
              </p:nvGrpSpPr>
              <p:grpSpPr bwMode="auto">
                <a:xfrm>
                  <a:off x="1360" y="3351"/>
                  <a:ext cx="1769" cy="403"/>
                  <a:chOff x="1360" y="3351"/>
                  <a:chExt cx="1769" cy="403"/>
                </a:xfrm>
              </p:grpSpPr>
              <p:sp>
                <p:nvSpPr>
                  <p:cNvPr id="89160" name="Rectangle 16"/>
                  <p:cNvSpPr>
                    <a:spLocks noChangeArrowheads="1"/>
                  </p:cNvSpPr>
                  <p:nvPr/>
                </p:nvSpPr>
                <p:spPr bwMode="auto">
                  <a:xfrm>
                    <a:off x="1366" y="3357"/>
                    <a:ext cx="1757"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Tension</a:t>
                    </a:r>
                  </a:p>
                  <a:p>
                    <a:pPr eaLnBrk="0" hangingPunct="0"/>
                    <a:endParaRPr lang="en-US" sz="1800" b="1">
                      <a:solidFill>
                        <a:sysClr val="windowText" lastClr="000000"/>
                      </a:solidFill>
                    </a:endParaRPr>
                  </a:p>
                </p:txBody>
              </p:sp>
              <p:sp>
                <p:nvSpPr>
                  <p:cNvPr id="89161" name="Rectangle 79"/>
                  <p:cNvSpPr>
                    <a:spLocks noChangeArrowheads="1"/>
                  </p:cNvSpPr>
                  <p:nvPr/>
                </p:nvSpPr>
                <p:spPr bwMode="auto">
                  <a:xfrm>
                    <a:off x="1360" y="3351"/>
                    <a:ext cx="1769"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155" name="Group 86"/>
              <p:cNvGrpSpPr>
                <a:grpSpLocks/>
              </p:cNvGrpSpPr>
              <p:nvPr/>
            </p:nvGrpSpPr>
            <p:grpSpPr bwMode="auto">
              <a:xfrm>
                <a:off x="3129" y="3351"/>
                <a:ext cx="1770" cy="427"/>
                <a:chOff x="3129" y="3351"/>
                <a:chExt cx="1770" cy="427"/>
              </a:xfrm>
            </p:grpSpPr>
            <p:sp>
              <p:nvSpPr>
                <p:cNvPr id="89154" name="Rectangle 85"/>
                <p:cNvSpPr>
                  <a:spLocks noChangeArrowheads="1"/>
                </p:cNvSpPr>
                <p:nvPr/>
              </p:nvSpPr>
              <p:spPr bwMode="auto">
                <a:xfrm>
                  <a:off x="3129" y="3351"/>
                  <a:ext cx="177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159" name="Group 84"/>
                <p:cNvGrpSpPr>
                  <a:grpSpLocks/>
                </p:cNvGrpSpPr>
                <p:nvPr/>
              </p:nvGrpSpPr>
              <p:grpSpPr bwMode="auto">
                <a:xfrm>
                  <a:off x="3129" y="3351"/>
                  <a:ext cx="1770" cy="403"/>
                  <a:chOff x="3129" y="3351"/>
                  <a:chExt cx="1770" cy="403"/>
                </a:xfrm>
              </p:grpSpPr>
              <p:sp>
                <p:nvSpPr>
                  <p:cNvPr id="89156" name="Rectangle 17"/>
                  <p:cNvSpPr>
                    <a:spLocks noChangeArrowheads="1"/>
                  </p:cNvSpPr>
                  <p:nvPr/>
                </p:nvSpPr>
                <p:spPr bwMode="auto">
                  <a:xfrm>
                    <a:off x="3135" y="3357"/>
                    <a:ext cx="175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Relaxation</a:t>
                    </a:r>
                  </a:p>
                  <a:p>
                    <a:pPr eaLnBrk="0" hangingPunct="0"/>
                    <a:endParaRPr lang="en-US" sz="1800" b="1">
                      <a:solidFill>
                        <a:sysClr val="windowText" lastClr="000000"/>
                      </a:solidFill>
                    </a:endParaRPr>
                  </a:p>
                </p:txBody>
              </p:sp>
              <p:sp>
                <p:nvSpPr>
                  <p:cNvPr id="89157" name="Rectangle 83"/>
                  <p:cNvSpPr>
                    <a:spLocks noChangeArrowheads="1"/>
                  </p:cNvSpPr>
                  <p:nvPr/>
                </p:nvSpPr>
                <p:spPr bwMode="auto">
                  <a:xfrm>
                    <a:off x="3129" y="3351"/>
                    <a:ext cx="177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163" name="Group 90"/>
              <p:cNvGrpSpPr>
                <a:grpSpLocks/>
              </p:cNvGrpSpPr>
              <p:nvPr/>
            </p:nvGrpSpPr>
            <p:grpSpPr bwMode="auto">
              <a:xfrm>
                <a:off x="0" y="3766"/>
                <a:ext cx="1360" cy="427"/>
                <a:chOff x="0" y="3766"/>
                <a:chExt cx="1360" cy="427"/>
              </a:xfrm>
            </p:grpSpPr>
            <p:sp>
              <p:nvSpPr>
                <p:cNvPr id="89150" name="Rectangle 89"/>
                <p:cNvSpPr>
                  <a:spLocks noChangeArrowheads="1"/>
                </p:cNvSpPr>
                <p:nvPr/>
              </p:nvSpPr>
              <p:spPr bwMode="auto">
                <a:xfrm>
                  <a:off x="0" y="3766"/>
                  <a:ext cx="136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167" name="Group 88"/>
                <p:cNvGrpSpPr>
                  <a:grpSpLocks/>
                </p:cNvGrpSpPr>
                <p:nvPr/>
              </p:nvGrpSpPr>
              <p:grpSpPr bwMode="auto">
                <a:xfrm>
                  <a:off x="0" y="3766"/>
                  <a:ext cx="1360" cy="403"/>
                  <a:chOff x="0" y="3766"/>
                  <a:chExt cx="1360" cy="403"/>
                </a:xfrm>
              </p:grpSpPr>
              <p:sp>
                <p:nvSpPr>
                  <p:cNvPr id="89152" name="Rectangle 18"/>
                  <p:cNvSpPr>
                    <a:spLocks noChangeArrowheads="1"/>
                  </p:cNvSpPr>
                  <p:nvPr/>
                </p:nvSpPr>
                <p:spPr bwMode="auto">
                  <a:xfrm>
                    <a:off x="6" y="3772"/>
                    <a:ext cx="134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 </a:t>
                    </a:r>
                  </a:p>
                  <a:p>
                    <a:pPr eaLnBrk="0" hangingPunct="0"/>
                    <a:endParaRPr lang="en-US" sz="1800" b="1">
                      <a:solidFill>
                        <a:sysClr val="windowText" lastClr="000000"/>
                      </a:solidFill>
                    </a:endParaRPr>
                  </a:p>
                </p:txBody>
              </p:sp>
              <p:sp>
                <p:nvSpPr>
                  <p:cNvPr id="89153" name="Rectangle 87"/>
                  <p:cNvSpPr>
                    <a:spLocks noChangeArrowheads="1"/>
                  </p:cNvSpPr>
                  <p:nvPr/>
                </p:nvSpPr>
                <p:spPr bwMode="auto">
                  <a:xfrm>
                    <a:off x="0" y="3766"/>
                    <a:ext cx="136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171" name="Group 94"/>
              <p:cNvGrpSpPr>
                <a:grpSpLocks/>
              </p:cNvGrpSpPr>
              <p:nvPr/>
            </p:nvGrpSpPr>
            <p:grpSpPr bwMode="auto">
              <a:xfrm>
                <a:off x="1360" y="3766"/>
                <a:ext cx="1769" cy="427"/>
                <a:chOff x="1360" y="3766"/>
                <a:chExt cx="1769" cy="427"/>
              </a:xfrm>
            </p:grpSpPr>
            <p:sp>
              <p:nvSpPr>
                <p:cNvPr id="89146" name="Rectangle 93"/>
                <p:cNvSpPr>
                  <a:spLocks noChangeArrowheads="1"/>
                </p:cNvSpPr>
                <p:nvPr/>
              </p:nvSpPr>
              <p:spPr bwMode="auto">
                <a:xfrm>
                  <a:off x="1360" y="3766"/>
                  <a:ext cx="1769"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175" name="Group 92"/>
                <p:cNvGrpSpPr>
                  <a:grpSpLocks/>
                </p:cNvGrpSpPr>
                <p:nvPr/>
              </p:nvGrpSpPr>
              <p:grpSpPr bwMode="auto">
                <a:xfrm>
                  <a:off x="1360" y="3766"/>
                  <a:ext cx="1769" cy="403"/>
                  <a:chOff x="1360" y="3766"/>
                  <a:chExt cx="1769" cy="403"/>
                </a:xfrm>
              </p:grpSpPr>
              <p:sp>
                <p:nvSpPr>
                  <p:cNvPr id="89148" name="Rectangle 19"/>
                  <p:cNvSpPr>
                    <a:spLocks noChangeArrowheads="1"/>
                  </p:cNvSpPr>
                  <p:nvPr/>
                </p:nvSpPr>
                <p:spPr bwMode="auto">
                  <a:xfrm>
                    <a:off x="1366" y="3772"/>
                    <a:ext cx="1757"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Depression</a:t>
                    </a:r>
                  </a:p>
                  <a:p>
                    <a:pPr eaLnBrk="0" hangingPunct="0"/>
                    <a:endParaRPr lang="en-US" sz="1800" b="1">
                      <a:solidFill>
                        <a:sysClr val="windowText" lastClr="000000"/>
                      </a:solidFill>
                    </a:endParaRPr>
                  </a:p>
                </p:txBody>
              </p:sp>
              <p:sp>
                <p:nvSpPr>
                  <p:cNvPr id="89149" name="Rectangle 91"/>
                  <p:cNvSpPr>
                    <a:spLocks noChangeArrowheads="1"/>
                  </p:cNvSpPr>
                  <p:nvPr/>
                </p:nvSpPr>
                <p:spPr bwMode="auto">
                  <a:xfrm>
                    <a:off x="1360" y="3766"/>
                    <a:ext cx="1769"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179" name="Group 98"/>
              <p:cNvGrpSpPr>
                <a:grpSpLocks/>
              </p:cNvGrpSpPr>
              <p:nvPr/>
            </p:nvGrpSpPr>
            <p:grpSpPr bwMode="auto">
              <a:xfrm>
                <a:off x="3129" y="3766"/>
                <a:ext cx="1770" cy="427"/>
                <a:chOff x="3129" y="3766"/>
                <a:chExt cx="1770" cy="427"/>
              </a:xfrm>
            </p:grpSpPr>
            <p:sp>
              <p:nvSpPr>
                <p:cNvPr id="89142" name="Rectangle 97"/>
                <p:cNvSpPr>
                  <a:spLocks noChangeArrowheads="1"/>
                </p:cNvSpPr>
                <p:nvPr/>
              </p:nvSpPr>
              <p:spPr bwMode="auto">
                <a:xfrm>
                  <a:off x="3129" y="3766"/>
                  <a:ext cx="177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183" name="Group 96"/>
                <p:cNvGrpSpPr>
                  <a:grpSpLocks/>
                </p:cNvGrpSpPr>
                <p:nvPr/>
              </p:nvGrpSpPr>
              <p:grpSpPr bwMode="auto">
                <a:xfrm>
                  <a:off x="3129" y="3766"/>
                  <a:ext cx="1770" cy="403"/>
                  <a:chOff x="3129" y="3766"/>
                  <a:chExt cx="1770" cy="403"/>
                </a:xfrm>
              </p:grpSpPr>
              <p:sp>
                <p:nvSpPr>
                  <p:cNvPr id="89144" name="Rectangle 20"/>
                  <p:cNvSpPr>
                    <a:spLocks noChangeArrowheads="1"/>
                  </p:cNvSpPr>
                  <p:nvPr/>
                </p:nvSpPr>
                <p:spPr bwMode="auto">
                  <a:xfrm>
                    <a:off x="3135" y="3772"/>
                    <a:ext cx="175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Rest</a:t>
                    </a:r>
                  </a:p>
                  <a:p>
                    <a:pPr eaLnBrk="0" hangingPunct="0"/>
                    <a:endParaRPr lang="en-US" sz="1800" b="1">
                      <a:solidFill>
                        <a:sysClr val="windowText" lastClr="000000"/>
                      </a:solidFill>
                    </a:endParaRPr>
                  </a:p>
                </p:txBody>
              </p:sp>
              <p:sp>
                <p:nvSpPr>
                  <p:cNvPr id="89145" name="Rectangle 95"/>
                  <p:cNvSpPr>
                    <a:spLocks noChangeArrowheads="1"/>
                  </p:cNvSpPr>
                  <p:nvPr/>
                </p:nvSpPr>
                <p:spPr bwMode="auto">
                  <a:xfrm>
                    <a:off x="3129" y="3766"/>
                    <a:ext cx="177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187" name="Group 102"/>
              <p:cNvGrpSpPr>
                <a:grpSpLocks/>
              </p:cNvGrpSpPr>
              <p:nvPr/>
            </p:nvGrpSpPr>
            <p:grpSpPr bwMode="auto">
              <a:xfrm>
                <a:off x="0" y="4181"/>
                <a:ext cx="1360" cy="466"/>
                <a:chOff x="0" y="4181"/>
                <a:chExt cx="1360" cy="466"/>
              </a:xfrm>
            </p:grpSpPr>
            <p:sp>
              <p:nvSpPr>
                <p:cNvPr id="89138" name="Rectangle 101"/>
                <p:cNvSpPr>
                  <a:spLocks noChangeArrowheads="1"/>
                </p:cNvSpPr>
                <p:nvPr/>
              </p:nvSpPr>
              <p:spPr bwMode="auto">
                <a:xfrm>
                  <a:off x="0" y="4181"/>
                  <a:ext cx="136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191" name="Group 100"/>
                <p:cNvGrpSpPr>
                  <a:grpSpLocks/>
                </p:cNvGrpSpPr>
                <p:nvPr/>
              </p:nvGrpSpPr>
              <p:grpSpPr bwMode="auto">
                <a:xfrm>
                  <a:off x="0" y="4181"/>
                  <a:ext cx="1360" cy="442"/>
                  <a:chOff x="0" y="4181"/>
                  <a:chExt cx="1360" cy="442"/>
                </a:xfrm>
              </p:grpSpPr>
              <p:sp>
                <p:nvSpPr>
                  <p:cNvPr id="89140" name="Rectangle 21"/>
                  <p:cNvSpPr>
                    <a:spLocks noChangeArrowheads="1"/>
                  </p:cNvSpPr>
                  <p:nvPr/>
                </p:nvSpPr>
                <p:spPr bwMode="auto">
                  <a:xfrm>
                    <a:off x="6" y="4187"/>
                    <a:ext cx="1348" cy="430"/>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Mental conditions </a:t>
                    </a:r>
                  </a:p>
                  <a:p>
                    <a:pPr eaLnBrk="0" hangingPunct="0"/>
                    <a:endParaRPr lang="en-US" sz="1800" b="1">
                      <a:solidFill>
                        <a:sysClr val="windowText" lastClr="000000"/>
                      </a:solidFill>
                    </a:endParaRPr>
                  </a:p>
                </p:txBody>
              </p:sp>
              <p:sp>
                <p:nvSpPr>
                  <p:cNvPr id="89141" name="Rectangle 99"/>
                  <p:cNvSpPr>
                    <a:spLocks noChangeArrowheads="1"/>
                  </p:cNvSpPr>
                  <p:nvPr/>
                </p:nvSpPr>
                <p:spPr bwMode="auto">
                  <a:xfrm>
                    <a:off x="0" y="4181"/>
                    <a:ext cx="136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195" name="Group 106"/>
              <p:cNvGrpSpPr>
                <a:grpSpLocks/>
              </p:cNvGrpSpPr>
              <p:nvPr/>
            </p:nvGrpSpPr>
            <p:grpSpPr bwMode="auto">
              <a:xfrm>
                <a:off x="1360" y="4181"/>
                <a:ext cx="1769" cy="466"/>
                <a:chOff x="1360" y="4181"/>
                <a:chExt cx="1769" cy="466"/>
              </a:xfrm>
            </p:grpSpPr>
            <p:sp>
              <p:nvSpPr>
                <p:cNvPr id="89134" name="Rectangle 105"/>
                <p:cNvSpPr>
                  <a:spLocks noChangeArrowheads="1"/>
                </p:cNvSpPr>
                <p:nvPr/>
              </p:nvSpPr>
              <p:spPr bwMode="auto">
                <a:xfrm>
                  <a:off x="1360" y="4181"/>
                  <a:ext cx="1769"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199" name="Group 104"/>
                <p:cNvGrpSpPr>
                  <a:grpSpLocks/>
                </p:cNvGrpSpPr>
                <p:nvPr/>
              </p:nvGrpSpPr>
              <p:grpSpPr bwMode="auto">
                <a:xfrm>
                  <a:off x="1360" y="4181"/>
                  <a:ext cx="1769" cy="442"/>
                  <a:chOff x="1360" y="4181"/>
                  <a:chExt cx="1769" cy="442"/>
                </a:xfrm>
              </p:grpSpPr>
              <p:sp>
                <p:nvSpPr>
                  <p:cNvPr id="89136" name="Rectangle 22"/>
                  <p:cNvSpPr>
                    <a:spLocks noChangeArrowheads="1"/>
                  </p:cNvSpPr>
                  <p:nvPr/>
                </p:nvSpPr>
                <p:spPr bwMode="auto">
                  <a:xfrm>
                    <a:off x="1366" y="4187"/>
                    <a:ext cx="1757" cy="430"/>
                  </a:xfrm>
                  <a:prstGeom prst="rect">
                    <a:avLst/>
                  </a:prstGeom>
                  <a:solidFill>
                    <a:srgbClr val="FFFF00"/>
                  </a:solidFill>
                  <a:ln w="9525">
                    <a:solidFill>
                      <a:schemeClr val="tx1"/>
                    </a:solidFill>
                    <a:miter lim="800000"/>
                    <a:headEnd/>
                    <a:tailEnd/>
                  </a:ln>
                </p:spPr>
                <p:txBody>
                  <a:bodyPr anchor="t"/>
                  <a:lstStyle/>
                  <a:p>
                    <a:r>
                      <a:rPr lang="en-US" sz="2000" b="1" dirty="0">
                        <a:solidFill>
                          <a:srgbClr val="FF0000"/>
                        </a:solidFill>
                        <a:cs typeface="Times New Roman" pitchFamily="18" charset="0"/>
                      </a:rPr>
                      <a:t>Focusing on the pain</a:t>
                    </a:r>
                  </a:p>
                  <a:p>
                    <a:pPr eaLnBrk="0" hangingPunct="0"/>
                    <a:endParaRPr lang="en-US" sz="1800" b="1" dirty="0">
                      <a:solidFill>
                        <a:sysClr val="windowText" lastClr="000000"/>
                      </a:solidFill>
                    </a:endParaRPr>
                  </a:p>
                </p:txBody>
              </p:sp>
              <p:sp>
                <p:nvSpPr>
                  <p:cNvPr id="89137" name="Rectangle 103"/>
                  <p:cNvSpPr>
                    <a:spLocks noChangeArrowheads="1"/>
                  </p:cNvSpPr>
                  <p:nvPr/>
                </p:nvSpPr>
                <p:spPr bwMode="auto">
                  <a:xfrm>
                    <a:off x="1360" y="4181"/>
                    <a:ext cx="1769"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203" name="Group 110"/>
              <p:cNvGrpSpPr>
                <a:grpSpLocks/>
              </p:cNvGrpSpPr>
              <p:nvPr/>
            </p:nvGrpSpPr>
            <p:grpSpPr bwMode="auto">
              <a:xfrm>
                <a:off x="3129" y="4181"/>
                <a:ext cx="1770" cy="466"/>
                <a:chOff x="3129" y="4181"/>
                <a:chExt cx="1770" cy="466"/>
              </a:xfrm>
            </p:grpSpPr>
            <p:sp>
              <p:nvSpPr>
                <p:cNvPr id="89130" name="Rectangle 109"/>
                <p:cNvSpPr>
                  <a:spLocks noChangeArrowheads="1"/>
                </p:cNvSpPr>
                <p:nvPr/>
              </p:nvSpPr>
              <p:spPr bwMode="auto">
                <a:xfrm>
                  <a:off x="3129" y="4181"/>
                  <a:ext cx="1770" cy="466"/>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207" name="Group 108"/>
                <p:cNvGrpSpPr>
                  <a:grpSpLocks/>
                </p:cNvGrpSpPr>
                <p:nvPr/>
              </p:nvGrpSpPr>
              <p:grpSpPr bwMode="auto">
                <a:xfrm>
                  <a:off x="3129" y="4181"/>
                  <a:ext cx="1770" cy="442"/>
                  <a:chOff x="3129" y="4181"/>
                  <a:chExt cx="1770" cy="442"/>
                </a:xfrm>
              </p:grpSpPr>
              <p:sp>
                <p:nvSpPr>
                  <p:cNvPr id="89132" name="Rectangle 23"/>
                  <p:cNvSpPr>
                    <a:spLocks noChangeArrowheads="1"/>
                  </p:cNvSpPr>
                  <p:nvPr/>
                </p:nvSpPr>
                <p:spPr bwMode="auto">
                  <a:xfrm>
                    <a:off x="3135" y="4187"/>
                    <a:ext cx="1758" cy="430"/>
                  </a:xfrm>
                  <a:prstGeom prst="rect">
                    <a:avLst/>
                  </a:prstGeom>
                  <a:solidFill>
                    <a:srgbClr val="FFFF00"/>
                  </a:solidFill>
                  <a:ln w="9525">
                    <a:solidFill>
                      <a:schemeClr val="tx1"/>
                    </a:solidFill>
                    <a:miter lim="800000"/>
                    <a:headEnd/>
                    <a:tailEnd/>
                  </a:ln>
                </p:spPr>
                <p:txBody>
                  <a:bodyPr anchor="t"/>
                  <a:lstStyle/>
                  <a:p>
                    <a:r>
                      <a:rPr lang="en-US" sz="2000" b="1" dirty="0">
                        <a:solidFill>
                          <a:schemeClr val="bg1">
                            <a:lumMod val="60000"/>
                            <a:lumOff val="40000"/>
                          </a:schemeClr>
                        </a:solidFill>
                        <a:cs typeface="Times New Roman" pitchFamily="18" charset="0"/>
                      </a:rPr>
                      <a:t>Intense concentration or distraction</a:t>
                    </a:r>
                  </a:p>
                  <a:p>
                    <a:pPr eaLnBrk="0" hangingPunct="0"/>
                    <a:endParaRPr lang="en-US" sz="1800" b="1" dirty="0">
                      <a:solidFill>
                        <a:sysClr val="windowText" lastClr="000000"/>
                      </a:solidFill>
                    </a:endParaRPr>
                  </a:p>
                </p:txBody>
              </p:sp>
              <p:sp>
                <p:nvSpPr>
                  <p:cNvPr id="89133" name="Rectangle 107"/>
                  <p:cNvSpPr>
                    <a:spLocks noChangeArrowheads="1"/>
                  </p:cNvSpPr>
                  <p:nvPr/>
                </p:nvSpPr>
                <p:spPr bwMode="auto">
                  <a:xfrm>
                    <a:off x="3129" y="4181"/>
                    <a:ext cx="1770" cy="442"/>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211" name="Group 114"/>
              <p:cNvGrpSpPr>
                <a:grpSpLocks/>
              </p:cNvGrpSpPr>
              <p:nvPr/>
            </p:nvGrpSpPr>
            <p:grpSpPr bwMode="auto">
              <a:xfrm>
                <a:off x="0" y="4635"/>
                <a:ext cx="1360" cy="427"/>
                <a:chOff x="0" y="4635"/>
                <a:chExt cx="1360" cy="427"/>
              </a:xfrm>
            </p:grpSpPr>
            <p:sp>
              <p:nvSpPr>
                <p:cNvPr id="89126" name="Rectangle 113"/>
                <p:cNvSpPr>
                  <a:spLocks noChangeArrowheads="1"/>
                </p:cNvSpPr>
                <p:nvPr/>
              </p:nvSpPr>
              <p:spPr bwMode="auto">
                <a:xfrm>
                  <a:off x="0" y="4635"/>
                  <a:ext cx="136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214" name="Group 112"/>
                <p:cNvGrpSpPr>
                  <a:grpSpLocks/>
                </p:cNvGrpSpPr>
                <p:nvPr/>
              </p:nvGrpSpPr>
              <p:grpSpPr bwMode="auto">
                <a:xfrm>
                  <a:off x="0" y="4635"/>
                  <a:ext cx="1360" cy="403"/>
                  <a:chOff x="0" y="4635"/>
                  <a:chExt cx="1360" cy="403"/>
                </a:xfrm>
              </p:grpSpPr>
              <p:sp>
                <p:nvSpPr>
                  <p:cNvPr id="89128" name="Rectangle 24"/>
                  <p:cNvSpPr>
                    <a:spLocks noChangeArrowheads="1"/>
                  </p:cNvSpPr>
                  <p:nvPr/>
                </p:nvSpPr>
                <p:spPr bwMode="auto">
                  <a:xfrm>
                    <a:off x="6" y="4641"/>
                    <a:ext cx="134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 </a:t>
                    </a:r>
                  </a:p>
                  <a:p>
                    <a:pPr eaLnBrk="0" hangingPunct="0"/>
                    <a:endParaRPr lang="en-US" sz="1800" b="1">
                      <a:solidFill>
                        <a:sysClr val="windowText" lastClr="000000"/>
                      </a:solidFill>
                    </a:endParaRPr>
                  </a:p>
                </p:txBody>
              </p:sp>
              <p:sp>
                <p:nvSpPr>
                  <p:cNvPr id="89129" name="Rectangle 111"/>
                  <p:cNvSpPr>
                    <a:spLocks noChangeArrowheads="1"/>
                  </p:cNvSpPr>
                  <p:nvPr/>
                </p:nvSpPr>
                <p:spPr bwMode="auto">
                  <a:xfrm>
                    <a:off x="0" y="4635"/>
                    <a:ext cx="136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215" name="Group 118"/>
              <p:cNvGrpSpPr>
                <a:grpSpLocks/>
              </p:cNvGrpSpPr>
              <p:nvPr/>
            </p:nvGrpSpPr>
            <p:grpSpPr bwMode="auto">
              <a:xfrm>
                <a:off x="1360" y="4635"/>
                <a:ext cx="1769" cy="427"/>
                <a:chOff x="1360" y="4635"/>
                <a:chExt cx="1769" cy="427"/>
              </a:xfrm>
            </p:grpSpPr>
            <p:sp>
              <p:nvSpPr>
                <p:cNvPr id="89122" name="Rectangle 117"/>
                <p:cNvSpPr>
                  <a:spLocks noChangeArrowheads="1"/>
                </p:cNvSpPr>
                <p:nvPr/>
              </p:nvSpPr>
              <p:spPr bwMode="auto">
                <a:xfrm>
                  <a:off x="1360" y="4635"/>
                  <a:ext cx="1769"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088" name="Group 116"/>
                <p:cNvGrpSpPr>
                  <a:grpSpLocks/>
                </p:cNvGrpSpPr>
                <p:nvPr/>
              </p:nvGrpSpPr>
              <p:grpSpPr bwMode="auto">
                <a:xfrm>
                  <a:off x="1360" y="4635"/>
                  <a:ext cx="1769" cy="403"/>
                  <a:chOff x="1360" y="4635"/>
                  <a:chExt cx="1769" cy="403"/>
                </a:xfrm>
              </p:grpSpPr>
              <p:sp>
                <p:nvSpPr>
                  <p:cNvPr id="89124" name="Rectangle 25"/>
                  <p:cNvSpPr>
                    <a:spLocks noChangeArrowheads="1"/>
                  </p:cNvSpPr>
                  <p:nvPr/>
                </p:nvSpPr>
                <p:spPr bwMode="auto">
                  <a:xfrm>
                    <a:off x="1366" y="4641"/>
                    <a:ext cx="1757"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Boredom</a:t>
                    </a:r>
                  </a:p>
                  <a:p>
                    <a:pPr eaLnBrk="0" hangingPunct="0"/>
                    <a:endParaRPr lang="en-US" sz="1800" b="1">
                      <a:solidFill>
                        <a:sysClr val="windowText" lastClr="000000"/>
                      </a:solidFill>
                    </a:endParaRPr>
                  </a:p>
                </p:txBody>
              </p:sp>
              <p:sp>
                <p:nvSpPr>
                  <p:cNvPr id="89125" name="Rectangle 115"/>
                  <p:cNvSpPr>
                    <a:spLocks noChangeArrowheads="1"/>
                  </p:cNvSpPr>
                  <p:nvPr/>
                </p:nvSpPr>
                <p:spPr bwMode="auto">
                  <a:xfrm>
                    <a:off x="1360" y="4635"/>
                    <a:ext cx="1769"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nvGrpSpPr>
              <p:cNvPr id="89089" name="Group 122"/>
              <p:cNvGrpSpPr>
                <a:grpSpLocks/>
              </p:cNvGrpSpPr>
              <p:nvPr/>
            </p:nvGrpSpPr>
            <p:grpSpPr bwMode="auto">
              <a:xfrm>
                <a:off x="3129" y="4635"/>
                <a:ext cx="1770" cy="427"/>
                <a:chOff x="3129" y="4635"/>
                <a:chExt cx="1770" cy="427"/>
              </a:xfrm>
            </p:grpSpPr>
            <p:sp>
              <p:nvSpPr>
                <p:cNvPr id="89118" name="Rectangle 121"/>
                <p:cNvSpPr>
                  <a:spLocks noChangeArrowheads="1"/>
                </p:cNvSpPr>
                <p:nvPr/>
              </p:nvSpPr>
              <p:spPr bwMode="auto">
                <a:xfrm>
                  <a:off x="3129" y="4635"/>
                  <a:ext cx="1770" cy="427"/>
                </a:xfrm>
                <a:prstGeom prst="rect">
                  <a:avLst/>
                </a:prstGeom>
                <a:solidFill>
                  <a:srgbClr val="FFFF00"/>
                </a:solidFill>
                <a:ln w="9525">
                  <a:solidFill>
                    <a:schemeClr val="tx1"/>
                  </a:solidFill>
                  <a:miter lim="800000"/>
                  <a:headEnd/>
                  <a:tailEnd/>
                </a:ln>
              </p:spPr>
              <p:txBody>
                <a:bodyPr wrap="none" anchor="t"/>
                <a:lstStyle/>
                <a:p>
                  <a:endParaRPr lang="en-US" b="1">
                    <a:solidFill>
                      <a:sysClr val="windowText" lastClr="000000"/>
                    </a:solidFill>
                  </a:endParaRPr>
                </a:p>
              </p:txBody>
            </p:sp>
            <p:grpSp>
              <p:nvGrpSpPr>
                <p:cNvPr id="89091" name="Group 120"/>
                <p:cNvGrpSpPr>
                  <a:grpSpLocks/>
                </p:cNvGrpSpPr>
                <p:nvPr/>
              </p:nvGrpSpPr>
              <p:grpSpPr bwMode="auto">
                <a:xfrm>
                  <a:off x="3129" y="4635"/>
                  <a:ext cx="1770" cy="403"/>
                  <a:chOff x="3129" y="4635"/>
                  <a:chExt cx="1770" cy="403"/>
                </a:xfrm>
              </p:grpSpPr>
              <p:sp>
                <p:nvSpPr>
                  <p:cNvPr id="89120" name="Rectangle 26"/>
                  <p:cNvSpPr>
                    <a:spLocks noChangeArrowheads="1"/>
                  </p:cNvSpPr>
                  <p:nvPr/>
                </p:nvSpPr>
                <p:spPr bwMode="auto">
                  <a:xfrm>
                    <a:off x="3135" y="4641"/>
                    <a:ext cx="1758" cy="391"/>
                  </a:xfrm>
                  <a:prstGeom prst="rect">
                    <a:avLst/>
                  </a:prstGeom>
                  <a:solidFill>
                    <a:srgbClr val="FFFF00"/>
                  </a:solidFill>
                  <a:ln w="9525">
                    <a:solidFill>
                      <a:schemeClr val="tx1"/>
                    </a:solidFill>
                    <a:miter lim="800000"/>
                    <a:headEnd/>
                    <a:tailEnd/>
                  </a:ln>
                </p:spPr>
                <p:txBody>
                  <a:bodyPr anchor="t"/>
                  <a:lstStyle/>
                  <a:p>
                    <a:r>
                      <a:rPr lang="en-US" sz="1800" b="1">
                        <a:solidFill>
                          <a:sysClr val="windowText" lastClr="000000"/>
                        </a:solidFill>
                        <a:cs typeface="Times New Roman" pitchFamily="18" charset="0"/>
                      </a:rPr>
                      <a:t>Involvement and interest in life activities</a:t>
                    </a:r>
                  </a:p>
                  <a:p>
                    <a:pPr eaLnBrk="0" hangingPunct="0"/>
                    <a:endParaRPr lang="en-US" sz="1800" b="1">
                      <a:solidFill>
                        <a:sysClr val="windowText" lastClr="000000"/>
                      </a:solidFill>
                    </a:endParaRPr>
                  </a:p>
                </p:txBody>
              </p:sp>
              <p:sp>
                <p:nvSpPr>
                  <p:cNvPr id="89121" name="Rectangle 119"/>
                  <p:cNvSpPr>
                    <a:spLocks noChangeArrowheads="1"/>
                  </p:cNvSpPr>
                  <p:nvPr/>
                </p:nvSpPr>
                <p:spPr bwMode="auto">
                  <a:xfrm>
                    <a:off x="3129" y="4635"/>
                    <a:ext cx="1770" cy="403"/>
                  </a:xfrm>
                  <a:prstGeom prst="rect">
                    <a:avLst/>
                  </a:prstGeom>
                  <a:noFill/>
                  <a:ln w="7">
                    <a:solidFill>
                      <a:schemeClr val="tx1"/>
                    </a:solidFill>
                    <a:miter lim="800000"/>
                    <a:headEnd/>
                    <a:tailEnd/>
                  </a:ln>
                </p:spPr>
                <p:txBody>
                  <a:bodyPr wrap="none" anchor="t"/>
                  <a:lstStyle/>
                  <a:p>
                    <a:endParaRPr lang="en-US" b="1">
                      <a:solidFill>
                        <a:sysClr val="windowText" lastClr="000000"/>
                      </a:solidFill>
                    </a:endParaRPr>
                  </a:p>
                </p:txBody>
              </p:sp>
            </p:grpSp>
          </p:grpSp>
        </p:grpSp>
        <p:sp>
          <p:nvSpPr>
            <p:cNvPr id="89093" name="Rectangle 124"/>
            <p:cNvSpPr>
              <a:spLocks noChangeArrowheads="1"/>
            </p:cNvSpPr>
            <p:nvPr/>
          </p:nvSpPr>
          <p:spPr bwMode="auto">
            <a:xfrm>
              <a:off x="-3" y="1571"/>
              <a:ext cx="4905" cy="3494"/>
            </a:xfrm>
            <a:prstGeom prst="rect">
              <a:avLst/>
            </a:prstGeom>
            <a:noFill/>
            <a:ln w="9525">
              <a:solidFill>
                <a:schemeClr val="tx1"/>
              </a:solidFill>
              <a:miter lim="800000"/>
              <a:headEnd/>
              <a:tailEnd/>
            </a:ln>
          </p:spPr>
          <p:txBody>
            <a:bodyPr wrap="none" anchor="t"/>
            <a:lstStyle/>
            <a:p>
              <a:endParaRPr lang="en-US" b="1" dirty="0">
                <a:solidFill>
                  <a:sysClr val="windowText" lastClr="000000"/>
                </a:solidFill>
              </a:endParaRPr>
            </a:p>
          </p:txBody>
        </p:sp>
      </p:grpSp>
      <p:sp>
        <p:nvSpPr>
          <p:cNvPr id="127" name="Rectangle 126"/>
          <p:cNvSpPr/>
          <p:nvPr/>
        </p:nvSpPr>
        <p:spPr>
          <a:xfrm>
            <a:off x="1189037" y="162580"/>
            <a:ext cx="6735763" cy="523220"/>
          </a:xfrm>
          <a:prstGeom prst="rect">
            <a:avLst/>
          </a:prstGeom>
          <a:ln>
            <a:solidFill>
              <a:srgbClr val="00FF00"/>
            </a:solidFill>
          </a:ln>
        </p:spPr>
        <p:txBody>
          <a:bodyPr wrap="square">
            <a:spAutoFit/>
          </a:bodyPr>
          <a:lstStyle/>
          <a:p>
            <a:pPr lvl="0"/>
            <a:r>
              <a:rPr lang="en-US" sz="2800" b="1" dirty="0" smtClean="0">
                <a:solidFill>
                  <a:srgbClr val="FFFFFF"/>
                </a:solidFill>
                <a:cs typeface="Times New Roman" pitchFamily="18" charset="0"/>
              </a:rPr>
              <a:t>Conditions that open or close the gate </a:t>
            </a:r>
            <a:endParaRPr lang="en-US" sz="2800" b="1" dirty="0">
              <a:solidFill>
                <a:srgbClr val="FFFFFF"/>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3400" y="1371600"/>
            <a:ext cx="8001000" cy="5181600"/>
          </a:xfrm>
        </p:spPr>
        <p:txBody>
          <a:bodyPr/>
          <a:lstStyle/>
          <a:p>
            <a:pPr eaLnBrk="1" hangingPunct="1"/>
            <a:r>
              <a:rPr lang="en-US" dirty="0" smtClean="0"/>
              <a:t>Pain that is not felt in the diseased structure itself, but at another place in the body far away from the site of origin.</a:t>
            </a:r>
          </a:p>
          <a:p>
            <a:pPr eaLnBrk="1" hangingPunct="1"/>
            <a:r>
              <a:rPr lang="en-US" dirty="0" smtClean="0"/>
              <a:t>Visceral and deep somatic pain are often referred, but superficial pain is not.</a:t>
            </a:r>
          </a:p>
          <a:p>
            <a:pPr eaLnBrk="1" hangingPunct="1"/>
            <a:r>
              <a:rPr lang="en-US" dirty="0" smtClean="0"/>
              <a:t>Mechanism of referred pain</a:t>
            </a:r>
          </a:p>
          <a:p>
            <a:pPr lvl="1" eaLnBrk="1" hangingPunct="1"/>
            <a:r>
              <a:rPr lang="en-US" dirty="0" err="1" smtClean="0"/>
              <a:t>Dermatomal</a:t>
            </a:r>
            <a:r>
              <a:rPr lang="en-US" dirty="0" smtClean="0"/>
              <a:t> rule </a:t>
            </a:r>
          </a:p>
          <a:p>
            <a:pPr lvl="1" eaLnBrk="1" hangingPunct="1"/>
            <a:r>
              <a:rPr lang="en-US" dirty="0" smtClean="0"/>
              <a:t>Convergence of peripheral &amp; visceral pain on the same second order neuron that project to brain</a:t>
            </a:r>
          </a:p>
        </p:txBody>
      </p:sp>
      <p:sp>
        <p:nvSpPr>
          <p:cNvPr id="24579" name="Rectangle 4"/>
          <p:cNvSpPr>
            <a:spLocks noGrp="1" noChangeArrowheads="1"/>
          </p:cNvSpPr>
          <p:nvPr>
            <p:ph type="title"/>
          </p:nvPr>
        </p:nvSpPr>
        <p:spPr>
          <a:xfrm>
            <a:off x="1905000" y="350838"/>
            <a:ext cx="5257800" cy="944562"/>
          </a:xfrm>
          <a:ln>
            <a:solidFill>
              <a:srgbClr val="00FF00"/>
            </a:solidFill>
          </a:ln>
        </p:spPr>
        <p:txBody>
          <a:bodyPr/>
          <a:lstStyle/>
          <a:p>
            <a:r>
              <a:rPr lang="en-US" sz="4000" b="1" smtClean="0"/>
              <a:t>REFERRED PAIN</a:t>
            </a:r>
            <a:endParaRPr lang="en-US" sz="4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04800" y="228600"/>
            <a:ext cx="5257800" cy="944563"/>
          </a:xfrm>
          <a:ln>
            <a:solidFill>
              <a:srgbClr val="00FF00"/>
            </a:solidFill>
          </a:ln>
        </p:spPr>
        <p:txBody>
          <a:bodyPr/>
          <a:lstStyle/>
          <a:p>
            <a:r>
              <a:rPr lang="en-US" sz="4000" b="1" smtClean="0"/>
              <a:t>REFERRED PAIN</a:t>
            </a:r>
            <a:endParaRPr lang="en-US" sz="4000" smtClean="0"/>
          </a:p>
        </p:txBody>
      </p:sp>
      <p:pic>
        <p:nvPicPr>
          <p:cNvPr id="25603" name="Picture 5"/>
          <p:cNvPicPr>
            <a:picLocks noChangeAspect="1" noChangeArrowheads="1"/>
          </p:cNvPicPr>
          <p:nvPr/>
        </p:nvPicPr>
        <p:blipFill>
          <a:blip r:embed="rId3" cstate="print"/>
          <a:srcRect/>
          <a:stretch>
            <a:fillRect/>
          </a:stretch>
        </p:blipFill>
        <p:spPr bwMode="auto">
          <a:xfrm>
            <a:off x="3886200" y="1493838"/>
            <a:ext cx="5064125" cy="4449762"/>
          </a:xfrm>
          <a:prstGeom prst="rect">
            <a:avLst/>
          </a:prstGeom>
          <a:noFill/>
          <a:ln w="9525">
            <a:noFill/>
            <a:miter lim="800000"/>
            <a:headEnd/>
            <a:tailEnd/>
          </a:ln>
        </p:spPr>
      </p:pic>
      <p:sp>
        <p:nvSpPr>
          <p:cNvPr id="25604" name="Rectangle 6"/>
          <p:cNvSpPr>
            <a:spLocks noChangeArrowheads="1"/>
          </p:cNvSpPr>
          <p:nvPr/>
        </p:nvSpPr>
        <p:spPr bwMode="auto">
          <a:xfrm>
            <a:off x="228600" y="1981200"/>
            <a:ext cx="3505200" cy="3944938"/>
          </a:xfrm>
          <a:prstGeom prst="rect">
            <a:avLst/>
          </a:prstGeom>
          <a:noFill/>
          <a:ln w="9525">
            <a:solidFill>
              <a:srgbClr val="FF00FF"/>
            </a:solidFill>
            <a:miter lim="800000"/>
            <a:headEnd/>
            <a:tailEnd/>
          </a:ln>
        </p:spPr>
        <p:txBody>
          <a:bodyPr>
            <a:spAutoFit/>
          </a:bodyPr>
          <a:lstStyle/>
          <a:p>
            <a:pPr algn="l"/>
            <a:r>
              <a:rPr lang="en-US" sz="2800" b="1"/>
              <a:t>Branches of visceral pain fibers synapse in the spinal cord on the same second-order</a:t>
            </a:r>
          </a:p>
          <a:p>
            <a:pPr algn="l"/>
            <a:r>
              <a:rPr lang="en-US" sz="2800" b="1"/>
              <a:t>Neurons that receive pain signals from the</a:t>
            </a:r>
          </a:p>
          <a:p>
            <a:pPr algn="l"/>
            <a:r>
              <a:rPr lang="en-US" sz="2800" b="1"/>
              <a:t>skin</a:t>
            </a:r>
          </a:p>
        </p:txBody>
      </p:sp>
      <p:sp>
        <p:nvSpPr>
          <p:cNvPr id="5" name="Rectangle 4"/>
          <p:cNvSpPr/>
          <p:nvPr/>
        </p:nvSpPr>
        <p:spPr>
          <a:xfrm>
            <a:off x="5786438" y="609600"/>
            <a:ext cx="2779712" cy="584200"/>
          </a:xfrm>
          <a:prstGeom prst="rect">
            <a:avLst/>
          </a:prstGeom>
          <a:solidFill>
            <a:schemeClr val="bg1">
              <a:lumMod val="50000"/>
            </a:schemeClr>
          </a:solidFill>
          <a:ln>
            <a:solidFill>
              <a:srgbClr val="FF0000"/>
            </a:solidFill>
          </a:ln>
        </p:spPr>
        <p:txBody>
          <a:bodyPr wrap="none">
            <a:spAutoFit/>
          </a:bodyPr>
          <a:lstStyle/>
          <a:p>
            <a:pPr>
              <a:defRPr/>
            </a:pPr>
            <a:r>
              <a:rPr lang="en-US" sz="3200" b="1" dirty="0"/>
              <a:t>Convergence</a:t>
            </a:r>
          </a:p>
        </p:txBody>
      </p:sp>
      <p:pic>
        <p:nvPicPr>
          <p:cNvPr id="6" name="Picture 4"/>
          <p:cNvPicPr>
            <a:picLocks noChangeAspect="1" noChangeArrowheads="1"/>
          </p:cNvPicPr>
          <p:nvPr/>
        </p:nvPicPr>
        <p:blipFill>
          <a:blip r:embed="rId4" cstate="print"/>
          <a:srcRect/>
          <a:stretch>
            <a:fillRect/>
          </a:stretch>
        </p:blipFill>
        <p:spPr bwMode="auto">
          <a:xfrm>
            <a:off x="3886200" y="1524000"/>
            <a:ext cx="5066818"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cstate="print"/>
          <a:srcRect/>
          <a:stretch>
            <a:fillRect/>
          </a:stretch>
        </p:blipFill>
        <p:spPr bwMode="auto">
          <a:xfrm>
            <a:off x="3657600" y="762000"/>
            <a:ext cx="4932363" cy="5562600"/>
          </a:xfrm>
          <a:prstGeom prst="rect">
            <a:avLst/>
          </a:prstGeom>
          <a:noFill/>
          <a:ln w="9525">
            <a:noFill/>
            <a:miter lim="800000"/>
            <a:headEnd/>
            <a:tailEnd/>
          </a:ln>
        </p:spPr>
      </p:pic>
      <p:sp>
        <p:nvSpPr>
          <p:cNvPr id="27651" name="Rectangle 6"/>
          <p:cNvSpPr>
            <a:spLocks noChangeArrowheads="1"/>
          </p:cNvSpPr>
          <p:nvPr/>
        </p:nvSpPr>
        <p:spPr bwMode="auto">
          <a:xfrm>
            <a:off x="762000" y="884238"/>
            <a:ext cx="2590800" cy="944562"/>
          </a:xfrm>
          <a:prstGeom prst="rect">
            <a:avLst/>
          </a:prstGeom>
          <a:noFill/>
          <a:ln w="9525">
            <a:solidFill>
              <a:srgbClr val="00FF00"/>
            </a:solidFill>
            <a:miter lim="800000"/>
            <a:headEnd/>
            <a:tailEnd/>
          </a:ln>
        </p:spPr>
        <p:txBody>
          <a:bodyPr anchor="ctr"/>
          <a:lstStyle/>
          <a:p>
            <a:pPr eaLnBrk="0" hangingPunct="0"/>
            <a:r>
              <a:rPr lang="en-US" sz="3200" b="1">
                <a:solidFill>
                  <a:schemeClr val="tx2"/>
                </a:solidFill>
              </a:rPr>
              <a:t>REFERRED PAIN</a:t>
            </a:r>
          </a:p>
        </p:txBody>
      </p:sp>
      <p:sp>
        <p:nvSpPr>
          <p:cNvPr id="27652" name="Rectangle 7"/>
          <p:cNvSpPr>
            <a:spLocks noChangeArrowheads="1"/>
          </p:cNvSpPr>
          <p:nvPr/>
        </p:nvSpPr>
        <p:spPr bwMode="auto">
          <a:xfrm>
            <a:off x="609600" y="2286000"/>
            <a:ext cx="2895600" cy="3108325"/>
          </a:xfrm>
          <a:prstGeom prst="rect">
            <a:avLst/>
          </a:prstGeom>
          <a:noFill/>
          <a:ln w="9525">
            <a:solidFill>
              <a:srgbClr val="FF00FF"/>
            </a:solidFill>
            <a:miter lim="800000"/>
            <a:headEnd/>
            <a:tailEnd/>
          </a:ln>
        </p:spPr>
        <p:txBody>
          <a:bodyPr>
            <a:spAutoFit/>
          </a:bodyPr>
          <a:lstStyle/>
          <a:p>
            <a:r>
              <a:rPr lang="en-US" sz="2800" b="1" dirty="0"/>
              <a:t>Localization of Visceral </a:t>
            </a:r>
            <a:r>
              <a:rPr lang="en-US" sz="2800" b="1" dirty="0" smtClean="0"/>
              <a:t>Pain</a:t>
            </a:r>
            <a:endParaRPr lang="en-US" sz="2800" b="1" dirty="0"/>
          </a:p>
          <a:p>
            <a:r>
              <a:rPr lang="en-US" sz="2800" b="1" dirty="0"/>
              <a:t>“Visceral” and the “Parietal” Pain</a:t>
            </a:r>
          </a:p>
          <a:p>
            <a:r>
              <a:rPr lang="en-US" sz="2800" b="1" dirty="0"/>
              <a:t>Transmission Pathways</a:t>
            </a:r>
          </a:p>
        </p:txBody>
      </p:sp>
      <p:sp>
        <p:nvSpPr>
          <p:cNvPr id="5" name="Rectangle 4"/>
          <p:cNvSpPr/>
          <p:nvPr/>
        </p:nvSpPr>
        <p:spPr bwMode="auto">
          <a:xfrm>
            <a:off x="533400" y="5562600"/>
            <a:ext cx="3048000" cy="9906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When pain is both localized and </a:t>
            </a: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spreading it is </a:t>
            </a: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called radiating pain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_044">
  <a:themeElements>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b_04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b_044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b_044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b_044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b_044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b_044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b_044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b_044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b_044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b_044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b_044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b_044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b_044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b_044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b_044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b_044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b_044</Template>
  <TotalTime>2868</TotalTime>
  <Words>1485</Words>
  <Application>Microsoft Office PowerPoint</Application>
  <PresentationFormat>On-screen Show (4:3)</PresentationFormat>
  <Paragraphs>191</Paragraphs>
  <Slides>25</Slides>
  <Notes>25</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b_044</vt:lpstr>
      <vt:lpstr>1_colormaster</vt:lpstr>
      <vt:lpstr>2_colormaster</vt:lpstr>
      <vt:lpstr>3_colormaster</vt:lpstr>
      <vt:lpstr>4_colormaster</vt:lpstr>
      <vt:lpstr>5_colormaster</vt:lpstr>
      <vt:lpstr>6_colormaster</vt:lpstr>
      <vt:lpstr>7_colormaster</vt:lpstr>
      <vt:lpstr>8_colormaster</vt:lpstr>
      <vt:lpstr>PAIN MODULATION</vt:lpstr>
      <vt:lpstr>OBJECTIVES</vt:lpstr>
      <vt:lpstr>Nociceptive &amp; Neuropathic Pain </vt:lpstr>
      <vt:lpstr>Chemical agents that produce pain</vt:lpstr>
      <vt:lpstr>Slide 5</vt:lpstr>
      <vt:lpstr>Slide 6</vt:lpstr>
      <vt:lpstr>REFERRED PAIN</vt:lpstr>
      <vt:lpstr>REFERRED PAIN</vt:lpstr>
      <vt:lpstr>Slide 9</vt:lpstr>
      <vt:lpstr>Slide 10</vt:lpstr>
      <vt:lpstr>Slide 11</vt:lpstr>
      <vt:lpstr>Slide 12</vt:lpstr>
      <vt:lpstr>Slide 13</vt:lpstr>
      <vt:lpstr>Slide 14</vt:lpstr>
      <vt:lpstr>TRANSCUTANEOUS ELECTRICAL NERVE STIMULATION (TENS)</vt:lpstr>
      <vt:lpstr> Inhibition of Pain Transmission by Tactile Sensory Signals </vt:lpstr>
      <vt:lpstr>Slide 17</vt:lpstr>
      <vt:lpstr>PAIN SCALES</vt:lpstr>
      <vt:lpstr>Slide 19</vt:lpstr>
      <vt:lpstr>Placebo Effect</vt:lpstr>
      <vt:lpstr> Congenital Analgesia </vt:lpstr>
      <vt:lpstr> Fibromyalgia: Pain Without Injury </vt:lpstr>
      <vt:lpstr>Phantom limb pain</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Shahid</dc:creator>
  <cp:lastModifiedBy>Dr Shahid</cp:lastModifiedBy>
  <cp:revision>221</cp:revision>
  <dcterms:created xsi:type="dcterms:W3CDTF">2007-12-23T06:10:09Z</dcterms:created>
  <dcterms:modified xsi:type="dcterms:W3CDTF">2014-10-27T18:51:40Z</dcterms:modified>
</cp:coreProperties>
</file>