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40"/>
  </p:notesMasterIdLst>
  <p:handoutMasterIdLst>
    <p:handoutMasterId r:id="rId41"/>
  </p:handoutMasterIdLst>
  <p:sldIdLst>
    <p:sldId id="329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40" r:id="rId19"/>
    <p:sldId id="341" r:id="rId20"/>
    <p:sldId id="343" r:id="rId21"/>
    <p:sldId id="344" r:id="rId22"/>
    <p:sldId id="345" r:id="rId23"/>
    <p:sldId id="346" r:id="rId24"/>
    <p:sldId id="347" r:id="rId25"/>
    <p:sldId id="351" r:id="rId26"/>
    <p:sldId id="352" r:id="rId27"/>
    <p:sldId id="371" r:id="rId28"/>
    <p:sldId id="353" r:id="rId29"/>
    <p:sldId id="369" r:id="rId30"/>
    <p:sldId id="370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</p:sldIdLst>
  <p:sldSz cx="9144000" cy="6858000" type="screen4x3"/>
  <p:notesSz cx="7315200" cy="96012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folHlink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folHlink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folHlink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folHlink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folHlink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folHlink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folHlink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folHlink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folHlink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FF3300"/>
    <a:srgbClr val="660033"/>
    <a:srgbClr val="292929"/>
    <a:srgbClr val="333300"/>
    <a:srgbClr val="FF33CC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6" autoAdjust="0"/>
    <p:restoredTop sz="91358" autoAdjust="0"/>
  </p:normalViewPr>
  <p:slideViewPr>
    <p:cSldViewPr>
      <p:cViewPr>
        <p:scale>
          <a:sx n="52" d="100"/>
          <a:sy n="52" d="100"/>
        </p:scale>
        <p:origin x="-1469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>
                <a:solidFill>
                  <a:schemeClr val="tx1"/>
                </a:solidFill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solidFill>
                  <a:schemeClr val="tx1"/>
                </a:solidFill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>
                <a:solidFill>
                  <a:schemeClr val="tx1"/>
                </a:solidFill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solidFill>
                  <a:schemeClr val="tx1"/>
                </a:solidFill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D2D1C309-F9DA-497C-9D2C-003D0634FD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>
                <a:solidFill>
                  <a:schemeClr val="tx1"/>
                </a:solidFill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solidFill>
                  <a:schemeClr val="tx1"/>
                </a:solidFill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>
                <a:solidFill>
                  <a:schemeClr val="tx1"/>
                </a:solidFill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solidFill>
                  <a:schemeClr val="tx1"/>
                </a:solidFill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2DDC7385-A42F-4C8A-A193-3F581BE6862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79F90-E056-42EB-B762-3DDA00678DC3}" type="slidenum">
              <a:rPr lang="ar-SA" smtClean="0">
                <a:latin typeface="Arial" charset="0"/>
              </a:rPr>
              <a:pPr/>
              <a:t>1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0C79F-A738-4F4A-B2CF-CAAE64F38344}" type="slidenum">
              <a:rPr lang="ar-SA" smtClean="0">
                <a:latin typeface="Arial" charset="0"/>
              </a:rPr>
              <a:pPr/>
              <a:t>11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CBF00-65EC-4771-A9E9-958DAF219451}" type="slidenum">
              <a:rPr lang="ar-SA" smtClean="0">
                <a:latin typeface="Arial" charset="0"/>
              </a:rPr>
              <a:pPr/>
              <a:t>12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DBF95-B785-42CB-ADFD-F64DCA8BB771}" type="slidenum">
              <a:rPr lang="ar-SA" smtClean="0">
                <a:latin typeface="Arial" charset="0"/>
              </a:rPr>
              <a:pPr/>
              <a:t>13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9D71E-6794-4472-8C02-20E1F1829148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C7D9D-5496-4BA4-9625-28A7C3C2FA13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E7072-7500-4206-BB4C-F1E80B9C54A5}" type="slidenum">
              <a:rPr lang="ar-SA" smtClean="0">
                <a:latin typeface="Arial" charset="0"/>
              </a:rPr>
              <a:pPr/>
              <a:t>16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82BE1-F057-449C-AFFE-06E5011C5B75}" type="slidenum">
              <a:rPr lang="ar-SA" smtClean="0">
                <a:latin typeface="Arial" charset="0"/>
              </a:rPr>
              <a:pPr/>
              <a:t>17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ar-SA" smtClean="0">
              <a:latin typeface="Arial" charset="0"/>
            </a:endParaRP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/>
            <a:fld id="{524243D3-31A2-47BD-B08D-44AD425A05E0}" type="slidenum">
              <a:rPr lang="ar-SA" sz="1300" b="0">
                <a:solidFill>
                  <a:schemeClr val="tx1"/>
                </a:solidFill>
                <a:cs typeface="Times New Roman" pitchFamily="18" charset="0"/>
              </a:rPr>
              <a:pPr algn="r" defTabSz="966788" eaLnBrk="0" hangingPunct="0"/>
              <a:t>18</a:t>
            </a:fld>
            <a:endParaRPr lang="en-US" sz="1300" b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DEDD2-EB2C-4640-8F38-7D34E84CFAE7}" type="slidenum">
              <a:rPr lang="ar-SA" smtClean="0">
                <a:latin typeface="Arial" charset="0"/>
              </a:rPr>
              <a:pPr/>
              <a:t>19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F842C-7F90-4502-AED4-C63DAE737908}" type="slidenum">
              <a:rPr lang="ar-SA" smtClean="0">
                <a:latin typeface="Arial" charset="0"/>
              </a:rPr>
              <a:pPr/>
              <a:t>2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B0384-5168-4D68-8C73-5EE63C39D198}" type="slidenum">
              <a:rPr lang="ar-SA" smtClean="0">
                <a:latin typeface="Arial" charset="0"/>
              </a:rPr>
              <a:pPr/>
              <a:t>20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1123D-5DEE-471D-84B0-F6D63A949614}" type="slidenum">
              <a:rPr lang="ar-SA" smtClean="0">
                <a:latin typeface="Arial" charset="0"/>
              </a:rPr>
              <a:pPr/>
              <a:t>21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78AA9-72FF-4A3F-A61B-50729DDA253C}" type="slidenum">
              <a:rPr lang="en-GB" smtClean="0">
                <a:latin typeface="Arial" charset="0"/>
              </a:rPr>
              <a:pPr/>
              <a:t>22</a:t>
            </a:fld>
            <a:endParaRPr lang="en-GB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70653-A3F6-4C97-9514-1227D6562B42}" type="slidenum">
              <a:rPr lang="ar-SA" smtClean="0">
                <a:latin typeface="Arial" charset="0"/>
              </a:rPr>
              <a:pPr/>
              <a:t>23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4E99C-CD32-4517-A84F-46A08A26C781}" type="slidenum">
              <a:rPr lang="ar-SA" smtClean="0">
                <a:latin typeface="Arial" charset="0"/>
              </a:rPr>
              <a:pPr/>
              <a:t>24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49DF2-C962-42F6-B340-25F7A0F8BF53}" type="slidenum">
              <a:rPr lang="ar-SA" smtClean="0">
                <a:latin typeface="Arial" charset="0"/>
              </a:rPr>
              <a:pPr/>
              <a:t>25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9EA01C-F948-4F71-8E62-479662B31980}" type="slidenum">
              <a:rPr lang="ar-SA" smtClean="0">
                <a:latin typeface="Arial" charset="0"/>
              </a:rPr>
              <a:pPr/>
              <a:t>26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82D15-F6D5-4E66-9686-56AD0B20E388}" type="slidenum">
              <a:rPr lang="ar-SA" smtClean="0">
                <a:latin typeface="Arial" charset="0"/>
              </a:rPr>
              <a:pPr/>
              <a:t>27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C6260-827B-46F5-B005-74A8FE2409C6}" type="slidenum">
              <a:rPr lang="ar-SA" smtClean="0">
                <a:latin typeface="Arial" charset="0"/>
              </a:rPr>
              <a:pPr/>
              <a:t>28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6FBC-4F80-4BEF-892D-BCF72118D4BA}" type="slidenum">
              <a:rPr lang="ar-SA" smtClean="0">
                <a:latin typeface="Arial" charset="0"/>
              </a:rPr>
              <a:pPr/>
              <a:t>29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/>
            <a:fld id="{800E8A01-4EBD-4CB8-8E21-595C13B2F5BB}" type="slidenum">
              <a:rPr lang="ar-SA" sz="1300" b="0">
                <a:solidFill>
                  <a:schemeClr val="tx1"/>
                </a:solidFill>
                <a:cs typeface="Times New Roman" pitchFamily="18" charset="0"/>
              </a:rPr>
              <a:pPr algn="r" defTabSz="966788" eaLnBrk="0" hangingPunct="0"/>
              <a:t>3</a:t>
            </a:fld>
            <a:endParaRPr lang="en-US" sz="1300" b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ar-SA" smtClean="0">
              <a:latin typeface="Arial" charset="0"/>
            </a:endParaRPr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/>
            <a:fld id="{585C581A-1BD8-4A41-8862-8D27F2F19258}" type="slidenum">
              <a:rPr lang="ar-SA" sz="1300" b="0">
                <a:solidFill>
                  <a:schemeClr val="tx1"/>
                </a:solidFill>
                <a:cs typeface="Times New Roman" pitchFamily="18" charset="0"/>
              </a:rPr>
              <a:pPr algn="r" defTabSz="966788" eaLnBrk="0" hangingPunct="0"/>
              <a:t>30</a:t>
            </a:fld>
            <a:endParaRPr lang="en-US" sz="1300" b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2400F-D858-4FAA-827B-FEEE676201E7}" type="slidenum">
              <a:rPr lang="ar-SA" smtClean="0">
                <a:latin typeface="Arial" charset="0"/>
              </a:rPr>
              <a:pPr/>
              <a:t>4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charset="0"/>
            </a:endParaRP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/>
            <a:fld id="{AA55C3A0-F8CF-4953-83D3-D5F9F6BF6595}" type="slidenum">
              <a:rPr lang="ar-SA" sz="1300" b="0">
                <a:solidFill>
                  <a:schemeClr val="tx1"/>
                </a:solidFill>
                <a:cs typeface="Times New Roman" pitchFamily="18" charset="0"/>
              </a:rPr>
              <a:pPr algn="r" defTabSz="966788" eaLnBrk="0" hangingPunct="0"/>
              <a:t>5</a:t>
            </a:fld>
            <a:endParaRPr lang="en-US" sz="1300" b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249A7-9757-4DEA-9F16-6BECD36A1647}" type="slidenum">
              <a:rPr lang="ar-SA" smtClean="0">
                <a:latin typeface="Arial" charset="0"/>
              </a:rPr>
              <a:pPr/>
              <a:t>6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FC795-8056-4A75-A3A1-358D8AA5BEC2}" type="slidenum">
              <a:rPr lang="ar-SA" smtClean="0">
                <a:latin typeface="Arial" charset="0"/>
              </a:rPr>
              <a:pPr/>
              <a:t>7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CD4EE-CE31-4398-950C-D515B250E144}" type="slidenum">
              <a:rPr lang="en-GB" smtClean="0">
                <a:latin typeface="Arial" charset="0"/>
              </a:rPr>
              <a:pPr/>
              <a:t>8</a:t>
            </a:fld>
            <a:endParaRPr lang="en-GB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6C7B3-DB79-44E5-8085-3BF3B17DEA21}" type="slidenum">
              <a:rPr lang="en-GB" smtClean="0">
                <a:latin typeface="Arial" charset="0"/>
              </a:rPr>
              <a:pPr/>
              <a:t>9</a:t>
            </a:fld>
            <a:endParaRPr lang="en-GB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036CE-FE4C-4A11-BD4C-66837E4A266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5D7AA-F111-484B-B1D0-BF691F0FBA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13E32-523E-46EC-B5E5-B3641A242A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09800"/>
            <a:ext cx="2057400" cy="3611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6019800" cy="3611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172FD-C426-4AAC-BC1B-096DA39FD7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91A24-9407-43E5-AE6F-617FD2B43D0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5C6D0-C366-4D5B-9217-3DC88863CA2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38194-FE83-4C73-A6DC-4F345DB4484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C2838-19F1-4A9A-80AF-D2F6BEC167F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1A415-0E4F-46B0-AD28-FF766356BC8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2126A-6A54-484E-9F33-58755FDC35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B8AC5-815C-42A5-BD03-CF60109C978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2D0DE-AF00-4C9C-9959-8AFBC08476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97050-4846-42C6-BC1B-33AF026AA90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52C7D-3E53-405E-A2D3-3668B0A8702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214C9-1757-4010-ACDC-2296920133D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74E48-A179-4488-B97B-C934CC49D53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5C81-446E-4CA7-AAF1-5352898ABEC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0B2D0-0C93-4EEE-9383-C191CDC859A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809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2768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9DFC4-FC18-4404-B8B2-2C53FEF0D78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8CF2-2B11-4CFC-8A16-FE98D70CD7E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B0CCC-8087-4C92-9DC1-27BF5978E95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B087-0A05-4862-899A-B1FDE9E1F0A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F8530-8F82-445E-91EE-FC7C337C9AC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E846B-AC03-45E3-B7E0-7F3900E64B0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3F73-6B6F-4864-BC87-062D7742481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F8F2-F036-4D33-9A07-42DDE1F057C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5E754-A190-4996-9889-7E03553DC51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2367A-DC3A-433C-8891-D88CD6294F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124B-A5E0-4114-AF5B-937AF6DE0C2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4F63-5F60-494F-B8F6-8AE204CB8C2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09800"/>
            <a:ext cx="2057400" cy="3611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6019800" cy="3611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95EF5-65CB-45E3-AD24-85C2961BC90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06D57-6BF2-48A4-AC9C-D72E85FF747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454E2-86A9-4C48-9540-4F16E7A78FE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2B94-4876-465B-90B5-29734789336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39BF-8173-4B8B-9C08-D8CBBD60031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D261-7C6D-40C5-8F1C-39DAFF5FC9D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F2D57-3AD7-4263-B8FF-EE5075CC915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DFC3B-23C5-40FD-921C-B2D279D743C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9ABFE-CFC8-4F50-A4CB-05BB2A5FCBD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51F87-23C1-426B-9268-240A5EB638D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5250F-F372-4DE2-AB61-A736997B9EE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1CF9-C3D5-4163-9412-F53044E5510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6EACF-3D83-448B-A6AA-FE587BE9CD9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CA517-1365-4AD5-B33D-135C2C5DE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7FA07-265B-46ED-B13A-9B5CDCAFC17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DB5CB-5EFC-4FE3-A6DF-B9B69574CCF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B2742-E2A7-46E0-A684-347CD1CA1C6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49A31-EE1A-4351-9F9B-F1C0F76E64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20E72-7ED3-4AEF-B145-FE6F0A726F2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69E37-39A3-4275-A050-3D5CF6D811C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FF63D-EADF-4A85-A508-2C47096F515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3DB83-1A97-4E18-A8EA-BBD683EAFDD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1E350-78CD-4B3C-891D-229BE60CD8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F78DC-C954-41E1-96B5-CDF14C41EB0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809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2768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D7279-41A6-4DF9-A1A9-DF1AAEE39AA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3EF29-A5F4-444C-A33B-4A4C7E4A32E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40E52-C65F-488F-BEE4-AC6AB6364E7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DAC3-A2DC-4E4D-8DF4-4411D6FD7C8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3F288-4080-4490-89D8-014FEA0EECA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7B94-D5EA-46E1-A2D6-06CCB4E05BD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85A72-BB2A-4F15-B339-F0A96E9575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8155B-818B-43DA-8504-AEDC9E5DBE8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982F2-397F-4BD2-9BFA-BFF66BCB549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E5345-0121-4E6D-9C75-D21AD1F70E5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6D8D7-4BEC-404A-95B4-7AF65FEEC8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C791-8038-451E-82D4-38B8B70083E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09800"/>
            <a:ext cx="2057400" cy="3611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6019800" cy="3611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C7EE1-C496-4F50-8EE5-A7C72EF498B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C9016-D322-490E-B679-4E8C5AFF7A3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15EEB-28D2-46B1-9C79-58F56F77ABD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E1C94-206A-443F-84AC-9300B54DAC1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CAB0C-07DB-424A-82A9-6E96B35D9F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2DF83-2361-4954-8206-B95BE7B7841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CCE4-B3AF-4845-87F8-591CAD83D57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30EA-BB77-418D-93B7-7BB24C0A55F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25477-937F-4347-87C0-34393B416E8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1F063-9771-46E8-BD79-5C25607F06C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3BC9B-63D1-4D35-838B-B869F9CDE88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A87A2-0CD6-464B-86C2-6B1BE45A12F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8F6C5-E6A9-40CE-894F-60029ECE98B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D68C-02B0-425B-A632-267F0E44DC0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4E4B5-84C9-4437-89E4-D3398B0CCA5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0D57D-35C0-4E03-A6B9-9F552E9D435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0036-1F76-493A-8D52-7896576218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428AD-528A-4F72-A78A-F41C0A17B1E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176E7-2E5F-4278-83FA-F8BDB275AF2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B7792-5979-4B6D-A632-B2A2EE2C42A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0E069-C540-49A5-B79F-DCC5B3F121B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1499A-BAD3-4FDE-AE11-D61A6D7ABB3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211C1-C127-4D22-913E-454833D9618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93226-E9B8-4216-BF9E-AA5098BECDC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95564-2242-47E3-B0BC-C6A33503788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809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2768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4DEEF-5BFF-4DCD-A709-95A3A9CED6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F4CCC-A100-4FDD-8EBA-295E70D664B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86E86-AAA5-424F-821B-41EA1D51345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021B9-D223-4CAC-A80B-3B4B23923C8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63064-ACD4-424F-BD5B-B6D0F7514E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68D3A-480D-4D82-B0E6-B50E27FDF65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C64B7-5D48-4F03-A64F-C1B39759FDD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29979-11BE-4ECD-81AD-FF5971534A4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35CB-10DD-4181-A40D-8EBE3E8BC8F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56B4-C95C-4AD7-9479-EA7087DFBC4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C4A364C-B0DD-4F05-852D-3C1D61D83A6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4E3D00B-41AE-48DB-B444-271159A0A5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E4DC4E7B-7516-4D3B-BC99-DBC2319D5AF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E5764969-BA8C-4030-9297-115166E5A30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F127A46-FC90-46B9-A3B9-25E0D210EA9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811E470-3B79-4020-80D1-BF5CF39C93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A10E3BD-D6E5-4A8D-8DF3-ADD9E2E6295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024590B-3F94-4546-9E02-5C76D59F563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FABFC56-3507-43A6-BD75-D4AEAB262CD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abetes_mellitus_type_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11"/>
          <p:cNvSpPr>
            <a:spLocks/>
          </p:cNvSpPr>
          <p:nvPr/>
        </p:nvSpPr>
        <p:spPr bwMode="auto">
          <a:xfrm>
            <a:off x="685800" y="609600"/>
            <a:ext cx="7696200" cy="3124200"/>
          </a:xfrm>
          <a:custGeom>
            <a:avLst/>
            <a:gdLst>
              <a:gd name="T0" fmla="*/ 2147483647 w 4207"/>
              <a:gd name="T1" fmla="*/ 2147483647 h 693"/>
              <a:gd name="T2" fmla="*/ 2147483647 w 4207"/>
              <a:gd name="T3" fmla="*/ 2147483647 h 693"/>
              <a:gd name="T4" fmla="*/ 2147483647 w 4207"/>
              <a:gd name="T5" fmla="*/ 2147483647 h 693"/>
              <a:gd name="T6" fmla="*/ 2147483647 w 4207"/>
              <a:gd name="T7" fmla="*/ 2147483647 h 693"/>
              <a:gd name="T8" fmla="*/ 2147483647 w 4207"/>
              <a:gd name="T9" fmla="*/ 0 h 693"/>
              <a:gd name="T10" fmla="*/ 2147483647 w 4207"/>
              <a:gd name="T11" fmla="*/ 2147483647 h 693"/>
              <a:gd name="T12" fmla="*/ 2147483647 w 4207"/>
              <a:gd name="T13" fmla="*/ 2147483647 h 693"/>
              <a:gd name="T14" fmla="*/ 2147483647 w 4207"/>
              <a:gd name="T15" fmla="*/ 2147483647 h 693"/>
              <a:gd name="T16" fmla="*/ 2147483647 w 4207"/>
              <a:gd name="T17" fmla="*/ 2147483647 h 693"/>
              <a:gd name="T18" fmla="*/ 2147483647 w 4207"/>
              <a:gd name="T19" fmla="*/ 2147483647 h 693"/>
              <a:gd name="T20" fmla="*/ 2147483647 w 4207"/>
              <a:gd name="T21" fmla="*/ 2147483647 h 693"/>
              <a:gd name="T22" fmla="*/ 2147483647 w 4207"/>
              <a:gd name="T23" fmla="*/ 2147483647 h 693"/>
              <a:gd name="T24" fmla="*/ 2147483647 w 4207"/>
              <a:gd name="T25" fmla="*/ 2147483647 h 693"/>
              <a:gd name="T26" fmla="*/ 2147483647 w 4207"/>
              <a:gd name="T27" fmla="*/ 2147483647 h 693"/>
              <a:gd name="T28" fmla="*/ 2147483647 w 4207"/>
              <a:gd name="T29" fmla="*/ 2147483647 h 693"/>
              <a:gd name="T30" fmla="*/ 2147483647 w 4207"/>
              <a:gd name="T31" fmla="*/ 2147483647 h 693"/>
              <a:gd name="T32" fmla="*/ 2147483647 w 4207"/>
              <a:gd name="T33" fmla="*/ 2147483647 h 693"/>
              <a:gd name="T34" fmla="*/ 2147483647 w 4207"/>
              <a:gd name="T35" fmla="*/ 2147483647 h 693"/>
              <a:gd name="T36" fmla="*/ 2147483647 w 4207"/>
              <a:gd name="T37" fmla="*/ 2147483647 h 693"/>
              <a:gd name="T38" fmla="*/ 2147483647 w 4207"/>
              <a:gd name="T39" fmla="*/ 2147483647 h 693"/>
              <a:gd name="T40" fmla="*/ 2147483647 w 4207"/>
              <a:gd name="T41" fmla="*/ 2147483647 h 693"/>
              <a:gd name="T42" fmla="*/ 2147483647 w 4207"/>
              <a:gd name="T43" fmla="*/ 2147483647 h 693"/>
              <a:gd name="T44" fmla="*/ 2147483647 w 4207"/>
              <a:gd name="T45" fmla="*/ 2147483647 h 693"/>
              <a:gd name="T46" fmla="*/ 2147483647 w 4207"/>
              <a:gd name="T47" fmla="*/ 2147483647 h 693"/>
              <a:gd name="T48" fmla="*/ 2147483647 w 4207"/>
              <a:gd name="T49" fmla="*/ 2147483647 h 693"/>
              <a:gd name="T50" fmla="*/ 2147483647 w 4207"/>
              <a:gd name="T51" fmla="*/ 2147483647 h 693"/>
              <a:gd name="T52" fmla="*/ 2147483647 w 4207"/>
              <a:gd name="T53" fmla="*/ 2147483647 h 693"/>
              <a:gd name="T54" fmla="*/ 2147483647 w 4207"/>
              <a:gd name="T55" fmla="*/ 2147483647 h 69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07"/>
              <a:gd name="T85" fmla="*/ 0 h 693"/>
              <a:gd name="T86" fmla="*/ 4207 w 4207"/>
              <a:gd name="T87" fmla="*/ 693 h 69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07" h="693">
                <a:moveTo>
                  <a:pt x="255" y="161"/>
                </a:moveTo>
                <a:cubicBezTo>
                  <a:pt x="307" y="156"/>
                  <a:pt x="357" y="158"/>
                  <a:pt x="405" y="138"/>
                </a:cubicBezTo>
                <a:cubicBezTo>
                  <a:pt x="455" y="117"/>
                  <a:pt x="497" y="72"/>
                  <a:pt x="555" y="69"/>
                </a:cubicBezTo>
                <a:cubicBezTo>
                  <a:pt x="1311" y="32"/>
                  <a:pt x="716" y="58"/>
                  <a:pt x="2340" y="46"/>
                </a:cubicBezTo>
                <a:cubicBezTo>
                  <a:pt x="2378" y="33"/>
                  <a:pt x="2406" y="12"/>
                  <a:pt x="2444" y="0"/>
                </a:cubicBezTo>
                <a:cubicBezTo>
                  <a:pt x="2475" y="4"/>
                  <a:pt x="2506" y="4"/>
                  <a:pt x="2536" y="11"/>
                </a:cubicBezTo>
                <a:cubicBezTo>
                  <a:pt x="2566" y="18"/>
                  <a:pt x="2586" y="54"/>
                  <a:pt x="2617" y="57"/>
                </a:cubicBezTo>
                <a:cubicBezTo>
                  <a:pt x="2743" y="68"/>
                  <a:pt x="2870" y="65"/>
                  <a:pt x="2997" y="69"/>
                </a:cubicBezTo>
                <a:cubicBezTo>
                  <a:pt x="3357" y="94"/>
                  <a:pt x="3352" y="94"/>
                  <a:pt x="3895" y="103"/>
                </a:cubicBezTo>
                <a:cubicBezTo>
                  <a:pt x="4002" y="138"/>
                  <a:pt x="4095" y="203"/>
                  <a:pt x="4206" y="230"/>
                </a:cubicBezTo>
                <a:cubicBezTo>
                  <a:pt x="4196" y="323"/>
                  <a:pt x="4207" y="345"/>
                  <a:pt x="4137" y="391"/>
                </a:cubicBezTo>
                <a:cubicBezTo>
                  <a:pt x="4034" y="548"/>
                  <a:pt x="3909" y="499"/>
                  <a:pt x="3711" y="507"/>
                </a:cubicBezTo>
                <a:cubicBezTo>
                  <a:pt x="3696" y="511"/>
                  <a:pt x="3680" y="512"/>
                  <a:pt x="3665" y="518"/>
                </a:cubicBezTo>
                <a:cubicBezTo>
                  <a:pt x="3652" y="523"/>
                  <a:pt x="3643" y="536"/>
                  <a:pt x="3630" y="541"/>
                </a:cubicBezTo>
                <a:cubicBezTo>
                  <a:pt x="3567" y="564"/>
                  <a:pt x="3499" y="577"/>
                  <a:pt x="3435" y="599"/>
                </a:cubicBezTo>
                <a:cubicBezTo>
                  <a:pt x="2854" y="584"/>
                  <a:pt x="2906" y="579"/>
                  <a:pt x="2225" y="599"/>
                </a:cubicBezTo>
                <a:cubicBezTo>
                  <a:pt x="2185" y="600"/>
                  <a:pt x="2150" y="633"/>
                  <a:pt x="2110" y="633"/>
                </a:cubicBezTo>
                <a:cubicBezTo>
                  <a:pt x="1626" y="637"/>
                  <a:pt x="1142" y="641"/>
                  <a:pt x="658" y="645"/>
                </a:cubicBezTo>
                <a:cubicBezTo>
                  <a:pt x="596" y="660"/>
                  <a:pt x="534" y="670"/>
                  <a:pt x="474" y="691"/>
                </a:cubicBezTo>
                <a:cubicBezTo>
                  <a:pt x="443" y="687"/>
                  <a:pt x="410" y="693"/>
                  <a:pt x="382" y="679"/>
                </a:cubicBezTo>
                <a:cubicBezTo>
                  <a:pt x="341" y="658"/>
                  <a:pt x="317" y="612"/>
                  <a:pt x="278" y="587"/>
                </a:cubicBezTo>
                <a:cubicBezTo>
                  <a:pt x="247" y="526"/>
                  <a:pt x="214" y="512"/>
                  <a:pt x="163" y="461"/>
                </a:cubicBezTo>
                <a:cubicBezTo>
                  <a:pt x="155" y="453"/>
                  <a:pt x="140" y="437"/>
                  <a:pt x="140" y="437"/>
                </a:cubicBezTo>
                <a:cubicBezTo>
                  <a:pt x="109" y="349"/>
                  <a:pt x="154" y="456"/>
                  <a:pt x="94" y="380"/>
                </a:cubicBezTo>
                <a:cubicBezTo>
                  <a:pt x="86" y="370"/>
                  <a:pt x="88" y="356"/>
                  <a:pt x="82" y="345"/>
                </a:cubicBezTo>
                <a:cubicBezTo>
                  <a:pt x="69" y="321"/>
                  <a:pt x="36" y="276"/>
                  <a:pt x="36" y="276"/>
                </a:cubicBezTo>
                <a:cubicBezTo>
                  <a:pt x="0" y="166"/>
                  <a:pt x="157" y="189"/>
                  <a:pt x="221" y="184"/>
                </a:cubicBezTo>
                <a:cubicBezTo>
                  <a:pt x="232" y="176"/>
                  <a:pt x="255" y="161"/>
                  <a:pt x="312" y="218"/>
                </a:cubicBezTo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242424"/>
              </a:gs>
              <a:gs pos="100000">
                <a:srgbClr val="4D4D4D"/>
              </a:gs>
            </a:gsLst>
            <a:lin ang="2700000" scaled="1"/>
          </a:gradFill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0" y="1600200"/>
          <a:ext cx="6096000" cy="1163193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163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AGING AND CHANGES IN THE BRAIN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46163" y="6019800"/>
            <a:ext cx="4440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b="0">
                <a:solidFill>
                  <a:schemeClr val="tx1"/>
                </a:solidFill>
                <a:latin typeface="Trebuchet MS" pitchFamily="34" charset="0"/>
              </a:rPr>
              <a:t>State of Aging and Health CDC/NCHS Health US, 2002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315200" cy="1143000"/>
          </a:xfrm>
          <a:noFill/>
        </p:spPr>
        <p:txBody>
          <a:bodyPr anchor="b"/>
          <a:lstStyle/>
          <a:p>
            <a:r>
              <a:rPr lang="en-US" sz="3600" smtClean="0">
                <a:solidFill>
                  <a:schemeClr val="tx1"/>
                </a:solidFill>
              </a:rPr>
              <a:t>Leading Causes of Death Age 65+</a:t>
            </a:r>
            <a:br>
              <a:rPr lang="en-US" sz="3600" smtClean="0">
                <a:solidFill>
                  <a:schemeClr val="tx1"/>
                </a:solidFill>
              </a:rPr>
            </a:br>
            <a:r>
              <a:rPr lang="en-US" sz="3600" smtClean="0">
                <a:solidFill>
                  <a:schemeClr val="tx1"/>
                </a:solidFill>
              </a:rPr>
              <a:t>“Medical Diagnoses”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4724400" cy="3200400"/>
          </a:xfrm>
          <a:noFill/>
          <a:ln>
            <a:solidFill>
              <a:srgbClr val="00FF00"/>
            </a:solidFill>
          </a:ln>
        </p:spPr>
        <p:txBody>
          <a:bodyPr/>
          <a:lstStyle/>
          <a:p>
            <a:r>
              <a:rPr lang="en-US" sz="2400" b="1" smtClean="0">
                <a:solidFill>
                  <a:srgbClr val="00FF00"/>
                </a:solidFill>
              </a:rPr>
              <a:t>Heart Disease		32%</a:t>
            </a:r>
          </a:p>
          <a:p>
            <a:r>
              <a:rPr lang="en-US" sz="2400" b="1" smtClean="0"/>
              <a:t>Cancer			22%</a:t>
            </a:r>
          </a:p>
          <a:p>
            <a:r>
              <a:rPr lang="en-US" sz="2400" b="1" smtClean="0"/>
              <a:t>Stroke			 8%</a:t>
            </a:r>
          </a:p>
          <a:p>
            <a:r>
              <a:rPr lang="en-US" sz="2400" b="1" smtClean="0"/>
              <a:t>Chronic respiratory	 6%</a:t>
            </a:r>
          </a:p>
          <a:p>
            <a:r>
              <a:rPr lang="en-US" sz="2400" b="1" smtClean="0"/>
              <a:t>Flu/Pneumonia		 3%</a:t>
            </a:r>
          </a:p>
          <a:p>
            <a:r>
              <a:rPr lang="en-US" sz="2400" b="1" smtClean="0"/>
              <a:t>Diabetes			 3%</a:t>
            </a:r>
          </a:p>
          <a:p>
            <a:r>
              <a:rPr lang="en-US" sz="2400" b="1" smtClean="0"/>
              <a:t>Alzheimer’s		 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Brief Geriatric Assessment Instruments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3D3D"/>
            </a:prst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1558" name="Group 70"/>
          <p:cNvGraphicFramePr>
            <a:graphicFrameLocks noGrp="1"/>
          </p:cNvGraphicFramePr>
          <p:nvPr/>
        </p:nvGraphicFramePr>
        <p:xfrm>
          <a:off x="609600" y="1371600"/>
          <a:ext cx="7924800" cy="5054601"/>
        </p:xfrm>
        <a:graphic>
          <a:graphicData uri="http://schemas.openxmlformats.org/drawingml/2006/table">
            <a:tbl>
              <a:tblPr/>
              <a:tblGrid>
                <a:gridCol w="2133600"/>
                <a:gridCol w="3124200"/>
                <a:gridCol w="2667000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Domain</a:t>
                      </a:r>
                      <a:endParaRPr kumimoji="0" lang="en-US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66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0066"/>
                        </a:gs>
                        <a:gs pos="100000">
                          <a:srgbClr val="000066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Instrument</a:t>
                      </a:r>
                      <a:endParaRPr kumimoji="0" lang="en-US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66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0066"/>
                        </a:gs>
                        <a:gs pos="100000">
                          <a:srgbClr val="000066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Comments</a:t>
                      </a:r>
                      <a:endParaRPr kumimoji="0" lang="en-US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66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0066"/>
                        </a:gs>
                        <a:gs pos="100000">
                          <a:srgbClr val="000066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Cognition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nga"/>
                          <a:cs typeface="Times New Roman" pitchFamily="18" charset="0"/>
                        </a:rPr>
                        <a:t> 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nga"/>
                          <a:cs typeface="Times New Roman" pitchFamily="18" charset="0"/>
                        </a:rPr>
                        <a:t> 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nga"/>
                          <a:cs typeface="Times New Roman" pitchFamily="18" charset="0"/>
                        </a:rPr>
                        <a:t>  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Dementia 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MMSE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Widely studied and accepted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nga"/>
                          <a:cs typeface="Times New Roman" pitchFamily="18" charset="0"/>
                        </a:rPr>
                        <a:t>   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Timed time and change test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Sensitive and quick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nga"/>
                          <a:cs typeface="Times New Roman" pitchFamily="18" charset="0"/>
                        </a:rPr>
                        <a:t>  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Delirium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CAM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Sensitive and easy to apply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Affective disorders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GDS 5-question form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Rapid screen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Visual impairment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Snellen chart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Universally used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Hearing impairment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Whispered voice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 special equipment needed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nga"/>
                          <a:cs typeface="Times New Roman" pitchFamily="18" charset="0"/>
                        </a:rPr>
                        <a:t> 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Pure tone audiometry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Can be performed by trained office staff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Dental health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DENTAL</a:t>
                      </a:r>
                      <a:r>
                        <a:rPr kumimoji="0" lang="en-US" sz="1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nga"/>
                          <a:cs typeface="Times New Roman" pitchFamily="18" charset="0"/>
                        </a:rPr>
                        <a:t> 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nga"/>
                          <a:cs typeface="Times New Roman" pitchFamily="18" charset="0"/>
                        </a:rPr>
                        <a:t> 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Nutritional status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Weight loss of &gt;4.5 kg (&gt;10 lb) in 6 months or weight &lt;45 kg (&lt;100 lb)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nga"/>
                          <a:cs typeface="Times New Roman" pitchFamily="18" charset="0"/>
                        </a:rPr>
                        <a:t> 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Gait and balance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"Timed Get Up and Go" test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Requires no special equipment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ng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503238"/>
            <a:ext cx="6248400" cy="715962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/>
          <a:lstStyle/>
          <a:p>
            <a:pPr eaLnBrk="0" hangingPunct="0">
              <a:defRPr/>
            </a:pPr>
            <a: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Aging nervous system</a:t>
            </a:r>
            <a:endParaRPr lang="en-US" sz="4400" b="0" ker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Group 106"/>
          <p:cNvGraphicFramePr>
            <a:graphicFrameLocks noGrp="1"/>
          </p:cNvGraphicFramePr>
          <p:nvPr/>
        </p:nvGraphicFramePr>
        <p:xfrm>
          <a:off x="533400" y="1828800"/>
          <a:ext cx="8153400" cy="4398264"/>
        </p:xfrm>
        <a:graphic>
          <a:graphicData uri="http://schemas.openxmlformats.org/drawingml/2006/table">
            <a:tbl>
              <a:tblPr/>
              <a:tblGrid>
                <a:gridCol w="2594263"/>
                <a:gridCol w="555913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Structure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Regional function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Basal ganglia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Becomes bright in appearance due to iron accumulation (movements affected)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Subarachnoid space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Increase in size due to brain shrinkage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Hippocampus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Reduction in size due to cell loss in the structure.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Par of limbic system Involved in learning &amp; memory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32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Ventricles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Increase in size due brain shrinkage.</a:t>
                      </a:r>
                      <a:endParaRPr kumimoji="0" lang="en-GB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White Matter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Reduction in size due to neuronal atrophy in the deep brain.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Involves in information transmission.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447800" y="427038"/>
            <a:ext cx="6248400" cy="944562"/>
          </a:xfrm>
          <a:ln>
            <a:solidFill>
              <a:srgbClr val="00FF00"/>
            </a:solidFill>
          </a:ln>
        </p:spPr>
        <p:txBody>
          <a:bodyPr/>
          <a:lstStyle/>
          <a:p>
            <a:r>
              <a:rPr lang="en-US" b="1" smtClean="0"/>
              <a:t>Aging nervous system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86000"/>
            <a:ext cx="3749675" cy="35814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en-US" b="1" dirty="0" smtClean="0"/>
              <a:t>Decreased brain weight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en-US" b="1" dirty="0" smtClean="0"/>
              <a:t>Cerebral blood flow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en-US" b="1" dirty="0" smtClean="0"/>
              <a:t>memory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b="1" dirty="0" smtClean="0"/>
              <a:t>Alteration in CNS neurotransmitters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b="1" dirty="0" smtClean="0"/>
              <a:t>Decreased vibratory sense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67200" y="2133600"/>
            <a:ext cx="4343400" cy="43434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Drug toxicities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delirium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b="1" dirty="0" smtClean="0"/>
              <a:t>Altered mood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b="1" dirty="0" smtClean="0"/>
              <a:t>Decreased IQ scores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b="1" dirty="0" smtClean="0"/>
              <a:t>“Benign senile forgetfulness”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b="1" dirty="0" smtClean="0"/>
              <a:t>Increased postural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     instability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b="1" dirty="0" smtClean="0"/>
              <a:t>Altered gait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b="1" dirty="0" smtClean="0"/>
              <a:t>Falls, accidents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9388" y="1554163"/>
            <a:ext cx="1809750" cy="552450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none">
            <a:spAutoFit/>
          </a:bodyPr>
          <a:lstStyle/>
          <a:p>
            <a:pPr marL="274320" indent="-274320" algn="l" eaLnBrk="0" fontAlgn="auto" hangingPunct="0">
              <a:spcBef>
                <a:spcPts val="580"/>
              </a:spcBef>
              <a:spcAft>
                <a:spcPts val="0"/>
              </a:spcAft>
              <a:buSzPct val="104000"/>
              <a:defRPr/>
            </a:pPr>
            <a:r>
              <a:rPr lang="en-US" sz="3000" kern="0" dirty="0">
                <a:solidFill>
                  <a:srgbClr val="FFFFFF"/>
                </a:solidFill>
                <a:latin typeface="Arial"/>
              </a:rPr>
              <a:t>Changes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708525" y="1524000"/>
            <a:ext cx="3276600" cy="554038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>
            <a:spAutoFit/>
          </a:bodyPr>
          <a:lstStyle/>
          <a:p>
            <a:pPr marL="274320" indent="-274320" algn="l" eaLnBrk="0" fontAlgn="auto" hangingPunct="0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rgbClr val="FFFFFF"/>
                </a:solidFill>
                <a:latin typeface="Arial"/>
              </a:rPr>
              <a:t>Consequences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5181600" cy="990600"/>
          </a:xfrm>
          <a:ln>
            <a:solidFill>
              <a:srgbClr val="00FF00"/>
            </a:solidFill>
          </a:ln>
        </p:spPr>
        <p:txBody>
          <a:bodyPr/>
          <a:lstStyle/>
          <a:p>
            <a:r>
              <a:rPr lang="en-US" sz="3900" smtClean="0"/>
              <a:t>Neurological System</a:t>
            </a:r>
            <a:r>
              <a:rPr lang="en-US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5575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smtClean="0"/>
              <a:t>Neuronal loss is normal in the aging brain but the ability to learn remains generally unchanged </a:t>
            </a:r>
          </a:p>
          <a:p>
            <a:pPr>
              <a:lnSpc>
                <a:spcPct val="80000"/>
              </a:lnSpc>
            </a:pPr>
            <a:r>
              <a:rPr lang="en-US" sz="2400" b="1" smtClean="0"/>
              <a:t>There is loss of dendritic arborization</a:t>
            </a:r>
          </a:p>
          <a:p>
            <a:pPr>
              <a:lnSpc>
                <a:spcPct val="80000"/>
              </a:lnSpc>
            </a:pPr>
            <a:r>
              <a:rPr lang="en-US" sz="2400" b="1" smtClean="0"/>
              <a:t>Recall memory is affected more than cognitive function in normal aging</a:t>
            </a:r>
          </a:p>
          <a:p>
            <a:pPr>
              <a:lnSpc>
                <a:spcPct val="80000"/>
              </a:lnSpc>
            </a:pPr>
            <a:r>
              <a:rPr lang="en-US" sz="2400" b="1" smtClean="0"/>
              <a:t>Cerebral atrophy shows up on CTs and MRI scans</a:t>
            </a:r>
          </a:p>
          <a:p>
            <a:pPr>
              <a:lnSpc>
                <a:spcPct val="80000"/>
              </a:lnSpc>
            </a:pPr>
            <a:r>
              <a:rPr lang="en-US" sz="2400" b="1" smtClean="0"/>
              <a:t>Lowered seizure threshold</a:t>
            </a:r>
          </a:p>
          <a:p>
            <a:pPr>
              <a:lnSpc>
                <a:spcPct val="80000"/>
              </a:lnSpc>
            </a:pPr>
            <a:r>
              <a:rPr lang="en-US" sz="2400" b="1" smtClean="0"/>
              <a:t>Reduced Sympathetic nervous system activity</a:t>
            </a:r>
          </a:p>
          <a:p>
            <a:pPr>
              <a:lnSpc>
                <a:spcPct val="80000"/>
              </a:lnSpc>
            </a:pPr>
            <a:r>
              <a:rPr lang="en-US" sz="2400" b="1" smtClean="0"/>
              <a:t>Reduced Neurotransmitter levels</a:t>
            </a:r>
          </a:p>
          <a:p>
            <a:pPr>
              <a:lnSpc>
                <a:spcPct val="80000"/>
              </a:lnSpc>
            </a:pPr>
            <a:r>
              <a:rPr lang="en-US" sz="2400" b="1" smtClean="0"/>
              <a:t>Changes in sleep patterns</a:t>
            </a:r>
          </a:p>
          <a:p>
            <a:pPr>
              <a:lnSpc>
                <a:spcPct val="80000"/>
              </a:lnSpc>
            </a:pPr>
            <a:r>
              <a:rPr lang="en-US" sz="2400" b="1" smtClean="0"/>
              <a:t>Abnormalities in EEG tracings</a:t>
            </a:r>
          </a:p>
          <a:p>
            <a:pPr>
              <a:lnSpc>
                <a:spcPct val="80000"/>
              </a:lnSpc>
            </a:pPr>
            <a:r>
              <a:rPr lang="en-US" sz="2400" b="1" smtClean="0"/>
              <a:t>Increased risk of stroke</a:t>
            </a:r>
            <a:endParaRPr lang="en-US" sz="2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5334000" cy="914400"/>
          </a:xfrm>
          <a:ln>
            <a:solidFill>
              <a:srgbClr val="00FF00"/>
            </a:solidFill>
          </a:ln>
        </p:spPr>
        <p:txBody>
          <a:bodyPr/>
          <a:lstStyle/>
          <a:p>
            <a:r>
              <a:rPr lang="en-US" sz="3800" smtClean="0"/>
              <a:t>Nervous System 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848600" cy="3962400"/>
          </a:xfrm>
        </p:spPr>
        <p:txBody>
          <a:bodyPr/>
          <a:lstStyle/>
          <a:p>
            <a:r>
              <a:rPr lang="en-US" sz="2400" b="1" smtClean="0"/>
              <a:t>Aging leads to increased cerebral amyloid</a:t>
            </a:r>
          </a:p>
          <a:p>
            <a:r>
              <a:rPr lang="en-US" sz="2400" b="1" smtClean="0"/>
              <a:t>Average amount of brain protein is reduced with a marked loss in multiple enzymes (carbonic anhydrase and the dehydrogenases) but with a relative increase in abnormal proteins such as amyloid in tangles and plaques.</a:t>
            </a:r>
          </a:p>
          <a:p>
            <a:r>
              <a:rPr lang="en-US" sz="2400" b="1" smtClean="0"/>
              <a:t>Loss of RNA (messenger and transcription) but not DNA</a:t>
            </a:r>
          </a:p>
          <a:p>
            <a:r>
              <a:rPr lang="en-US" sz="2400" b="1" smtClean="0"/>
              <a:t>Loss of lipids, and lipid turnover rate, and a decrease in catabolism and synthesis.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096000" cy="914400"/>
          </a:xfrm>
          <a:ln>
            <a:solidFill>
              <a:srgbClr val="00FF00"/>
            </a:solidFill>
          </a:ln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Carotid sinus hypersensitivity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6858000" cy="4525963"/>
          </a:xfrm>
        </p:spPr>
        <p:txBody>
          <a:bodyPr/>
          <a:lstStyle/>
          <a:p>
            <a:r>
              <a:rPr lang="en-US" sz="2400" b="1" smtClean="0"/>
              <a:t>Carotid sinus syncope occurs when there is an exaggerated vagal response to carotid sinus stimulation,</a:t>
            </a:r>
          </a:p>
          <a:p>
            <a:r>
              <a:rPr lang="en-US" sz="2400" b="1" smtClean="0"/>
              <a:t>Provoked by wearing a tight collar, looking upwards or turning the head</a:t>
            </a:r>
          </a:p>
          <a:p>
            <a:r>
              <a:rPr lang="en-US" sz="2400" b="1" smtClean="0"/>
              <a:t>Carotid sinus syndrome occurs in the elderly and mainly results in bradycardia.</a:t>
            </a:r>
          </a:p>
          <a:p>
            <a:r>
              <a:rPr lang="en-US" sz="2400" b="1" smtClean="0"/>
              <a:t>Most common etiologies of atrioventricular block</a:t>
            </a:r>
          </a:p>
          <a:p>
            <a:r>
              <a:rPr lang="en-US" sz="2400" b="1" smtClean="0"/>
              <a:t>Do not massage both carotids simultaneously.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/>
          <p:cNvSpPr>
            <a:spLocks noChangeArrowheads="1"/>
          </p:cNvSpPr>
          <p:nvPr/>
        </p:nvSpPr>
        <p:spPr bwMode="auto">
          <a:xfrm>
            <a:off x="1371600" y="533400"/>
            <a:ext cx="6324600" cy="2438400"/>
          </a:xfrm>
          <a:prstGeom prst="bevel">
            <a:avLst>
              <a:gd name="adj" fmla="val 11273"/>
            </a:avLst>
          </a:pr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>
                <a:latin typeface="Arial" charset="0"/>
                <a:cs typeface="Arial" charset="0"/>
              </a:rPr>
              <a:t>Pressure on the carotid sinus, </a:t>
            </a:r>
          </a:p>
          <a:p>
            <a:pPr eaLnBrk="0" hangingPunct="0"/>
            <a:r>
              <a:rPr lang="en-US" sz="2800">
                <a:latin typeface="Arial" charset="0"/>
                <a:cs typeface="Arial" charset="0"/>
              </a:rPr>
              <a:t>produced  by the </a:t>
            </a:r>
          </a:p>
          <a:p>
            <a:pPr eaLnBrk="0" hangingPunct="0"/>
            <a:r>
              <a:rPr lang="en-US" sz="2800">
                <a:latin typeface="Arial" charset="0"/>
                <a:cs typeface="Arial" charset="0"/>
              </a:rPr>
              <a:t>tight collar or carotid massage</a:t>
            </a:r>
          </a:p>
        </p:txBody>
      </p:sp>
      <p:sp>
        <p:nvSpPr>
          <p:cNvPr id="215043" name="AutoShape 3"/>
          <p:cNvSpPr>
            <a:spLocks noChangeArrowheads="1"/>
          </p:cNvSpPr>
          <p:nvPr/>
        </p:nvSpPr>
        <p:spPr bwMode="auto">
          <a:xfrm>
            <a:off x="5029200" y="3276600"/>
            <a:ext cx="3429000" cy="1447800"/>
          </a:xfrm>
          <a:prstGeom prst="bevel">
            <a:avLst>
              <a:gd name="adj" fmla="val 13106"/>
            </a:avLst>
          </a:prstGeom>
          <a:gradFill rotWithShape="0">
            <a:gsLst>
              <a:gs pos="0">
                <a:srgbClr val="008000"/>
              </a:gs>
              <a:gs pos="100000">
                <a:srgbClr val="000000"/>
              </a:gs>
            </a:gsLst>
            <a:lin ang="0" scaled="1"/>
          </a:gra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>
                <a:latin typeface="Arial" charset="0"/>
                <a:cs typeface="Arial" charset="0"/>
              </a:rPr>
              <a:t>marked</a:t>
            </a:r>
          </a:p>
          <a:p>
            <a:pPr eaLnBrk="0" hangingPunct="0"/>
            <a:r>
              <a:rPr lang="en-US" sz="2800">
                <a:latin typeface="Arial" charset="0"/>
                <a:cs typeface="Arial" charset="0"/>
              </a:rPr>
              <a:t> bradycardia</a:t>
            </a:r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215044" name="AutoShape 4"/>
          <p:cNvSpPr>
            <a:spLocks noChangeArrowheads="1"/>
          </p:cNvSpPr>
          <p:nvPr/>
        </p:nvSpPr>
        <p:spPr bwMode="auto">
          <a:xfrm>
            <a:off x="1524000" y="3962400"/>
            <a:ext cx="3352800" cy="1524000"/>
          </a:xfrm>
          <a:prstGeom prst="bevel">
            <a:avLst>
              <a:gd name="adj" fmla="val 13889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0" scaled="1"/>
          </a:gra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latin typeface="Arial" pitchFamily="34" charset="0"/>
                <a:cs typeface="Arial" pitchFamily="34" charset="0"/>
              </a:rPr>
              <a:t>vasodilatation</a:t>
            </a:r>
          </a:p>
        </p:txBody>
      </p:sp>
      <p:sp>
        <p:nvSpPr>
          <p:cNvPr id="215045" name="AutoShape 5"/>
          <p:cNvSpPr>
            <a:spLocks noChangeArrowheads="1"/>
          </p:cNvSpPr>
          <p:nvPr/>
        </p:nvSpPr>
        <p:spPr bwMode="auto">
          <a:xfrm>
            <a:off x="5181600" y="4953000"/>
            <a:ext cx="3124200" cy="1371600"/>
          </a:xfrm>
          <a:prstGeom prst="bevel">
            <a:avLst>
              <a:gd name="adj" fmla="val 14671"/>
            </a:avLst>
          </a:prstGeom>
          <a:gradFill rotWithShape="0">
            <a:gsLst>
              <a:gs pos="0">
                <a:srgbClr val="0066FF"/>
              </a:gs>
              <a:gs pos="100000">
                <a:srgbClr val="000000"/>
              </a:gs>
            </a:gsLst>
            <a:lin ang="0" scaled="1"/>
          </a:gra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>
                <a:latin typeface="Arial" charset="0"/>
                <a:cs typeface="Arial" charset="0"/>
              </a:rPr>
              <a:t>Fainting </a:t>
            </a:r>
          </a:p>
          <a:p>
            <a:pPr eaLnBrk="0" hangingPunct="0"/>
            <a:r>
              <a:rPr lang="en-US" sz="2800">
                <a:latin typeface="Arial" charset="0"/>
                <a:cs typeface="Arial" charset="0"/>
              </a:rPr>
              <a:t>or syncope</a:t>
            </a:r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215046" name="Oval 6"/>
          <p:cNvSpPr>
            <a:spLocks noChangeArrowheads="1"/>
          </p:cNvSpPr>
          <p:nvPr/>
        </p:nvSpPr>
        <p:spPr bwMode="auto">
          <a:xfrm>
            <a:off x="914400" y="2590800"/>
            <a:ext cx="2057400" cy="1524000"/>
          </a:xfrm>
          <a:prstGeom prst="ellipse">
            <a:avLst/>
          </a:prstGeom>
          <a:gradFill rotWithShape="0">
            <a:gsLst>
              <a:gs pos="0">
                <a:srgbClr val="9933FF"/>
              </a:gs>
              <a:gs pos="100000">
                <a:srgbClr val="000000"/>
              </a:gs>
            </a:gsLst>
            <a:lin ang="18900000" scaled="1"/>
          </a:gradFill>
          <a:ln w="762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>
                <a:latin typeface="Arial" charset="0"/>
                <a:cs typeface="Arial" charset="0"/>
              </a:rPr>
              <a:t>can</a:t>
            </a:r>
          </a:p>
          <a:p>
            <a:pPr eaLnBrk="0" hangingPunct="0"/>
            <a:r>
              <a:rPr lang="en-US" sz="2800">
                <a:latin typeface="Arial" charset="0"/>
                <a:cs typeface="Arial" charset="0"/>
              </a:rPr>
              <a:t>cause</a:t>
            </a:r>
            <a:endParaRPr lang="en-US" sz="3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animBg="1" autoUpdateAnimBg="0"/>
      <p:bldP spid="215043" grpId="0" animBg="1" autoUpdateAnimBg="0"/>
      <p:bldP spid="215044" grpId="0" animBg="1" autoUpdateAnimBg="0"/>
      <p:bldP spid="215045" grpId="0" animBg="1" autoUpdateAnimBg="0"/>
      <p:bldP spid="21504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4419600" cy="1371600"/>
          </a:xfrm>
          <a:ln>
            <a:solidFill>
              <a:srgbClr val="00FF00"/>
            </a:solidFill>
          </a:ln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Sensorineural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Hearing Loss</a:t>
            </a:r>
            <a:endParaRPr lang="ar-SA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438400"/>
            <a:ext cx="7772400" cy="3200400"/>
          </a:xfrm>
        </p:spPr>
        <p:txBody>
          <a:bodyPr/>
          <a:lstStyle/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sz="2400" b="1" spc="-60" dirty="0" smtClean="0">
                <a:cs typeface="Arial" pitchFamily="34" charset="0"/>
              </a:rPr>
              <a:t>Damage to the hair cells of the organ of </a:t>
            </a:r>
            <a:r>
              <a:rPr lang="en-US" sz="2400" b="1" spc="-60" dirty="0" err="1" smtClean="0">
                <a:cs typeface="Arial" pitchFamily="34" charset="0"/>
              </a:rPr>
              <a:t>Corti</a:t>
            </a:r>
            <a:r>
              <a:rPr lang="en-US" sz="2400" b="1" spc="-60" dirty="0" smtClean="0">
                <a:cs typeface="Arial" pitchFamily="34" charset="0"/>
              </a:rPr>
              <a:t> may be caused by intense noise, viral infections, </a:t>
            </a:r>
            <a:r>
              <a:rPr lang="en-US" sz="2400" b="1" spc="-60" dirty="0" err="1" smtClean="0">
                <a:cs typeface="Arial" pitchFamily="34" charset="0"/>
              </a:rPr>
              <a:t>ototoxic</a:t>
            </a:r>
            <a:r>
              <a:rPr lang="en-US" sz="2400" b="1" spc="-60" dirty="0" smtClean="0">
                <a:cs typeface="Arial" pitchFamily="34" charset="0"/>
              </a:rPr>
              <a:t> drugs (e.g., </a:t>
            </a:r>
            <a:r>
              <a:rPr lang="en-US" sz="2400" b="1" spc="-60" dirty="0" err="1" smtClean="0">
                <a:cs typeface="Arial" pitchFamily="34" charset="0"/>
              </a:rPr>
              <a:t>salicylates</a:t>
            </a:r>
            <a:r>
              <a:rPr lang="en-US" sz="2400" b="1" spc="-60" dirty="0" smtClean="0">
                <a:cs typeface="Arial" pitchFamily="34" charset="0"/>
              </a:rPr>
              <a:t>, quinine and its synthetic analogues, </a:t>
            </a:r>
            <a:r>
              <a:rPr lang="en-US" sz="2400" b="1" spc="-60" dirty="0" err="1" smtClean="0">
                <a:cs typeface="Arial" pitchFamily="34" charset="0"/>
              </a:rPr>
              <a:t>aminoglycoside</a:t>
            </a:r>
            <a:r>
              <a:rPr lang="en-US" sz="2400" b="1" spc="-60" dirty="0" smtClean="0">
                <a:cs typeface="Arial" pitchFamily="34" charset="0"/>
              </a:rPr>
              <a:t> antibiotics, loop diuretics such as </a:t>
            </a:r>
            <a:r>
              <a:rPr lang="en-US" sz="2400" b="1" spc="-60" dirty="0" err="1" smtClean="0">
                <a:cs typeface="Arial" pitchFamily="34" charset="0"/>
              </a:rPr>
              <a:t>furosemide</a:t>
            </a:r>
            <a:r>
              <a:rPr lang="en-US" sz="2400" b="1" spc="-60" dirty="0" smtClean="0">
                <a:cs typeface="Arial" pitchFamily="34" charset="0"/>
              </a:rPr>
              <a:t> and </a:t>
            </a:r>
            <a:r>
              <a:rPr lang="en-US" sz="2400" b="1" spc="-60" dirty="0" err="1" smtClean="0">
                <a:cs typeface="Arial" pitchFamily="34" charset="0"/>
              </a:rPr>
              <a:t>ethacrynic</a:t>
            </a:r>
            <a:r>
              <a:rPr lang="en-US" sz="2400" b="1" spc="-60" dirty="0" smtClean="0">
                <a:cs typeface="Arial" pitchFamily="34" charset="0"/>
              </a:rPr>
              <a:t> acid, and cancer chemotherapeutic agents such as </a:t>
            </a:r>
            <a:r>
              <a:rPr lang="en-US" sz="2400" b="1" spc="-60" dirty="0" err="1" smtClean="0">
                <a:cs typeface="Arial" pitchFamily="34" charset="0"/>
              </a:rPr>
              <a:t>cisplatin</a:t>
            </a:r>
            <a:r>
              <a:rPr lang="en-US" sz="2400" b="1" spc="-60" dirty="0" smtClean="0">
                <a:cs typeface="Arial" pitchFamily="34" charset="0"/>
              </a:rPr>
              <a:t>), fractures of the temporal bone, meningitis, cochlear </a:t>
            </a:r>
            <a:r>
              <a:rPr lang="en-US" sz="2400" b="1" spc="-60" dirty="0" err="1" smtClean="0">
                <a:cs typeface="Arial" pitchFamily="34" charset="0"/>
              </a:rPr>
              <a:t>otosclerosis</a:t>
            </a:r>
            <a:r>
              <a:rPr lang="en-US" sz="2400" b="1" spc="-60" dirty="0" smtClean="0">
                <a:cs typeface="Arial" pitchFamily="34" charset="0"/>
              </a:rPr>
              <a:t> (see above), </a:t>
            </a:r>
            <a:r>
              <a:rPr lang="en-US" sz="2400" b="1" spc="-60" dirty="0" err="1" smtClean="0">
                <a:cs typeface="Arial" pitchFamily="34" charset="0"/>
              </a:rPr>
              <a:t>Ménière's</a:t>
            </a:r>
            <a:r>
              <a:rPr lang="en-US" sz="2400" b="1" spc="-60" dirty="0" smtClean="0">
                <a:cs typeface="Arial" pitchFamily="34" charset="0"/>
              </a:rPr>
              <a:t> disease, and aging</a:t>
            </a:r>
          </a:p>
          <a:p>
            <a:pPr marL="0">
              <a:spcBef>
                <a:spcPts val="0"/>
              </a:spcBef>
              <a:defRPr/>
            </a:pPr>
            <a:endParaRPr lang="ar-SA" sz="2400" b="1" spc="-6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063750"/>
            <a:ext cx="7543800" cy="3194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9725" indent="-339725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Loss of ability to see items that are close up begins in the 40’s (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Presbyopia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39725" indent="-339725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Size of pupil grows smaller with age: focusing becomes less accurate</a:t>
            </a:r>
          </a:p>
          <a:p>
            <a:pPr marL="339725" indent="-339725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Lens of eye yellows making it more difficult to see red and green colors</a:t>
            </a:r>
          </a:p>
          <a:p>
            <a:pPr marL="339725" indent="-339725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Sensitivity to glare increases</a:t>
            </a:r>
          </a:p>
          <a:p>
            <a:pPr marL="339725" indent="-339725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Night vision not as acute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09600" y="533400"/>
            <a:ext cx="4419600" cy="990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400" b="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charset="0"/>
              </a:rPr>
              <a:t>Vision</a:t>
            </a:r>
            <a:endParaRPr lang="ar-SA" sz="4400" b="0" kern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371600" y="2209800"/>
            <a:ext cx="6172200" cy="4038600"/>
          </a:xfrm>
          <a:prstGeom prst="rect">
            <a:avLst/>
          </a:prstGeom>
          <a:solidFill>
            <a:srgbClr val="292929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796925" indent="-515938" algn="l">
              <a:buFont typeface="+mj-lt"/>
              <a:buAutoNum type="arabicPeriod"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 of Aging</a:t>
            </a:r>
          </a:p>
          <a:p>
            <a:pPr marL="796925" indent="-515938" algn="l">
              <a:buFont typeface="+mj-lt"/>
              <a:buAutoNum type="arabicPeriod"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Theories and terms Used</a:t>
            </a:r>
          </a:p>
          <a:p>
            <a:pPr marL="796925" indent="-515938" algn="l">
              <a:buFont typeface="+mj-lt"/>
              <a:buAutoNum type="arabicPeriod"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Changes in Aging</a:t>
            </a:r>
          </a:p>
          <a:p>
            <a:pPr marL="796925" indent="-515938" algn="l">
              <a:buFont typeface="+mj-lt"/>
              <a:buAutoNum type="arabicPeriod"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Changes in Aging</a:t>
            </a:r>
          </a:p>
          <a:p>
            <a:pPr marL="796925" indent="-515938" algn="l">
              <a:buFont typeface="+mj-lt"/>
              <a:buAutoNum type="arabicPeriod"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Changes in Aging</a:t>
            </a:r>
          </a:p>
          <a:p>
            <a:pPr marL="796925" indent="-515938" algn="l">
              <a:buFont typeface="+mj-lt"/>
              <a:buAutoNum type="arabicPeriod"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Carotid Hypersensitivity</a:t>
            </a:r>
          </a:p>
        </p:txBody>
      </p:sp>
      <p:sp>
        <p:nvSpPr>
          <p:cNvPr id="11267" name="Freeform 11"/>
          <p:cNvSpPr>
            <a:spLocks/>
          </p:cNvSpPr>
          <p:nvPr/>
        </p:nvSpPr>
        <p:spPr bwMode="auto">
          <a:xfrm>
            <a:off x="685800" y="609600"/>
            <a:ext cx="7696200" cy="1295400"/>
          </a:xfrm>
          <a:custGeom>
            <a:avLst/>
            <a:gdLst>
              <a:gd name="T0" fmla="*/ 2147483647 w 4207"/>
              <a:gd name="T1" fmla="*/ 2147483647 h 693"/>
              <a:gd name="T2" fmla="*/ 2147483647 w 4207"/>
              <a:gd name="T3" fmla="*/ 2147483647 h 693"/>
              <a:gd name="T4" fmla="*/ 2147483647 w 4207"/>
              <a:gd name="T5" fmla="*/ 2147483647 h 693"/>
              <a:gd name="T6" fmla="*/ 2147483647 w 4207"/>
              <a:gd name="T7" fmla="*/ 2147483647 h 693"/>
              <a:gd name="T8" fmla="*/ 2147483647 w 4207"/>
              <a:gd name="T9" fmla="*/ 0 h 693"/>
              <a:gd name="T10" fmla="*/ 2147483647 w 4207"/>
              <a:gd name="T11" fmla="*/ 2147483647 h 693"/>
              <a:gd name="T12" fmla="*/ 2147483647 w 4207"/>
              <a:gd name="T13" fmla="*/ 2147483647 h 693"/>
              <a:gd name="T14" fmla="*/ 2147483647 w 4207"/>
              <a:gd name="T15" fmla="*/ 2147483647 h 693"/>
              <a:gd name="T16" fmla="*/ 2147483647 w 4207"/>
              <a:gd name="T17" fmla="*/ 2147483647 h 693"/>
              <a:gd name="T18" fmla="*/ 2147483647 w 4207"/>
              <a:gd name="T19" fmla="*/ 2147483647 h 693"/>
              <a:gd name="T20" fmla="*/ 2147483647 w 4207"/>
              <a:gd name="T21" fmla="*/ 2147483647 h 693"/>
              <a:gd name="T22" fmla="*/ 2147483647 w 4207"/>
              <a:gd name="T23" fmla="*/ 2147483647 h 693"/>
              <a:gd name="T24" fmla="*/ 2147483647 w 4207"/>
              <a:gd name="T25" fmla="*/ 2147483647 h 693"/>
              <a:gd name="T26" fmla="*/ 2147483647 w 4207"/>
              <a:gd name="T27" fmla="*/ 2147483647 h 693"/>
              <a:gd name="T28" fmla="*/ 2147483647 w 4207"/>
              <a:gd name="T29" fmla="*/ 2147483647 h 693"/>
              <a:gd name="T30" fmla="*/ 2147483647 w 4207"/>
              <a:gd name="T31" fmla="*/ 2147483647 h 693"/>
              <a:gd name="T32" fmla="*/ 2147483647 w 4207"/>
              <a:gd name="T33" fmla="*/ 2147483647 h 693"/>
              <a:gd name="T34" fmla="*/ 2147483647 w 4207"/>
              <a:gd name="T35" fmla="*/ 2147483647 h 693"/>
              <a:gd name="T36" fmla="*/ 2147483647 w 4207"/>
              <a:gd name="T37" fmla="*/ 2147483647 h 693"/>
              <a:gd name="T38" fmla="*/ 2147483647 w 4207"/>
              <a:gd name="T39" fmla="*/ 2147483647 h 693"/>
              <a:gd name="T40" fmla="*/ 2147483647 w 4207"/>
              <a:gd name="T41" fmla="*/ 2147483647 h 693"/>
              <a:gd name="T42" fmla="*/ 2147483647 w 4207"/>
              <a:gd name="T43" fmla="*/ 2147483647 h 693"/>
              <a:gd name="T44" fmla="*/ 2147483647 w 4207"/>
              <a:gd name="T45" fmla="*/ 2147483647 h 693"/>
              <a:gd name="T46" fmla="*/ 2147483647 w 4207"/>
              <a:gd name="T47" fmla="*/ 2147483647 h 693"/>
              <a:gd name="T48" fmla="*/ 2147483647 w 4207"/>
              <a:gd name="T49" fmla="*/ 2147483647 h 693"/>
              <a:gd name="T50" fmla="*/ 2147483647 w 4207"/>
              <a:gd name="T51" fmla="*/ 2147483647 h 693"/>
              <a:gd name="T52" fmla="*/ 2147483647 w 4207"/>
              <a:gd name="T53" fmla="*/ 2147483647 h 693"/>
              <a:gd name="T54" fmla="*/ 2147483647 w 4207"/>
              <a:gd name="T55" fmla="*/ 2147483647 h 69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07"/>
              <a:gd name="T85" fmla="*/ 0 h 693"/>
              <a:gd name="T86" fmla="*/ 4207 w 4207"/>
              <a:gd name="T87" fmla="*/ 693 h 69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07" h="693">
                <a:moveTo>
                  <a:pt x="255" y="161"/>
                </a:moveTo>
                <a:cubicBezTo>
                  <a:pt x="307" y="156"/>
                  <a:pt x="357" y="158"/>
                  <a:pt x="405" y="138"/>
                </a:cubicBezTo>
                <a:cubicBezTo>
                  <a:pt x="455" y="117"/>
                  <a:pt x="497" y="72"/>
                  <a:pt x="555" y="69"/>
                </a:cubicBezTo>
                <a:cubicBezTo>
                  <a:pt x="1311" y="32"/>
                  <a:pt x="716" y="58"/>
                  <a:pt x="2340" y="46"/>
                </a:cubicBezTo>
                <a:cubicBezTo>
                  <a:pt x="2378" y="33"/>
                  <a:pt x="2406" y="12"/>
                  <a:pt x="2444" y="0"/>
                </a:cubicBezTo>
                <a:cubicBezTo>
                  <a:pt x="2475" y="4"/>
                  <a:pt x="2506" y="4"/>
                  <a:pt x="2536" y="11"/>
                </a:cubicBezTo>
                <a:cubicBezTo>
                  <a:pt x="2566" y="18"/>
                  <a:pt x="2586" y="54"/>
                  <a:pt x="2617" y="57"/>
                </a:cubicBezTo>
                <a:cubicBezTo>
                  <a:pt x="2743" y="68"/>
                  <a:pt x="2870" y="65"/>
                  <a:pt x="2997" y="69"/>
                </a:cubicBezTo>
                <a:cubicBezTo>
                  <a:pt x="3357" y="94"/>
                  <a:pt x="3352" y="94"/>
                  <a:pt x="3895" y="103"/>
                </a:cubicBezTo>
                <a:cubicBezTo>
                  <a:pt x="4002" y="138"/>
                  <a:pt x="4095" y="203"/>
                  <a:pt x="4206" y="230"/>
                </a:cubicBezTo>
                <a:cubicBezTo>
                  <a:pt x="4196" y="323"/>
                  <a:pt x="4207" y="345"/>
                  <a:pt x="4137" y="391"/>
                </a:cubicBezTo>
                <a:cubicBezTo>
                  <a:pt x="4034" y="548"/>
                  <a:pt x="3909" y="499"/>
                  <a:pt x="3711" y="507"/>
                </a:cubicBezTo>
                <a:cubicBezTo>
                  <a:pt x="3696" y="511"/>
                  <a:pt x="3680" y="512"/>
                  <a:pt x="3665" y="518"/>
                </a:cubicBezTo>
                <a:cubicBezTo>
                  <a:pt x="3652" y="523"/>
                  <a:pt x="3643" y="536"/>
                  <a:pt x="3630" y="541"/>
                </a:cubicBezTo>
                <a:cubicBezTo>
                  <a:pt x="3567" y="564"/>
                  <a:pt x="3499" y="577"/>
                  <a:pt x="3435" y="599"/>
                </a:cubicBezTo>
                <a:cubicBezTo>
                  <a:pt x="2854" y="584"/>
                  <a:pt x="2906" y="579"/>
                  <a:pt x="2225" y="599"/>
                </a:cubicBezTo>
                <a:cubicBezTo>
                  <a:pt x="2185" y="600"/>
                  <a:pt x="2150" y="633"/>
                  <a:pt x="2110" y="633"/>
                </a:cubicBezTo>
                <a:cubicBezTo>
                  <a:pt x="1626" y="637"/>
                  <a:pt x="1142" y="641"/>
                  <a:pt x="658" y="645"/>
                </a:cubicBezTo>
                <a:cubicBezTo>
                  <a:pt x="596" y="660"/>
                  <a:pt x="534" y="670"/>
                  <a:pt x="474" y="691"/>
                </a:cubicBezTo>
                <a:cubicBezTo>
                  <a:pt x="443" y="687"/>
                  <a:pt x="410" y="693"/>
                  <a:pt x="382" y="679"/>
                </a:cubicBezTo>
                <a:cubicBezTo>
                  <a:pt x="341" y="658"/>
                  <a:pt x="317" y="612"/>
                  <a:pt x="278" y="587"/>
                </a:cubicBezTo>
                <a:cubicBezTo>
                  <a:pt x="247" y="526"/>
                  <a:pt x="214" y="512"/>
                  <a:pt x="163" y="461"/>
                </a:cubicBezTo>
                <a:cubicBezTo>
                  <a:pt x="155" y="453"/>
                  <a:pt x="140" y="437"/>
                  <a:pt x="140" y="437"/>
                </a:cubicBezTo>
                <a:cubicBezTo>
                  <a:pt x="109" y="349"/>
                  <a:pt x="154" y="456"/>
                  <a:pt x="94" y="380"/>
                </a:cubicBezTo>
                <a:cubicBezTo>
                  <a:pt x="86" y="370"/>
                  <a:pt x="88" y="356"/>
                  <a:pt x="82" y="345"/>
                </a:cubicBezTo>
                <a:cubicBezTo>
                  <a:pt x="69" y="321"/>
                  <a:pt x="36" y="276"/>
                  <a:pt x="36" y="276"/>
                </a:cubicBezTo>
                <a:cubicBezTo>
                  <a:pt x="0" y="166"/>
                  <a:pt x="157" y="189"/>
                  <a:pt x="221" y="184"/>
                </a:cubicBezTo>
                <a:cubicBezTo>
                  <a:pt x="232" y="176"/>
                  <a:pt x="255" y="161"/>
                  <a:pt x="312" y="218"/>
                </a:cubicBezTo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242424"/>
              </a:gs>
              <a:gs pos="100000">
                <a:srgbClr val="4D4D4D"/>
              </a:gs>
            </a:gsLst>
            <a:lin ang="2700000" scaled="1"/>
          </a:gradFill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941388" y="838200"/>
            <a:ext cx="6696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4400" ker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en-US" sz="4400" ker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n-US" sz="4400" ker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</a:t>
            </a:r>
            <a:br>
              <a:rPr lang="en-US" altLang="en-US" sz="4400" ker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ker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762000" y="457200"/>
            <a:ext cx="5105400" cy="1219200"/>
          </a:xfrm>
          <a:ln w="28575">
            <a:solidFill>
              <a:srgbClr val="00FF00"/>
            </a:solidFill>
          </a:ln>
        </p:spPr>
        <p:txBody>
          <a:bodyPr tIns="91440" bIns="91440"/>
          <a:lstStyle/>
          <a:p>
            <a:r>
              <a:rPr lang="en-US" sz="4000" smtClean="0">
                <a:solidFill>
                  <a:srgbClr val="00FF00"/>
                </a:solidFill>
              </a:rPr>
              <a:t/>
            </a:r>
            <a:br>
              <a:rPr lang="en-US" sz="4000" smtClean="0">
                <a:solidFill>
                  <a:srgbClr val="00FF00"/>
                </a:solidFill>
              </a:rPr>
            </a:br>
            <a:r>
              <a:rPr lang="en-US" sz="4000" smtClean="0">
                <a:solidFill>
                  <a:srgbClr val="00FF00"/>
                </a:solidFill>
              </a:rPr>
              <a:t>Disorders of the Sense of Taste</a:t>
            </a:r>
            <a:br>
              <a:rPr lang="en-US" sz="4000" smtClean="0">
                <a:solidFill>
                  <a:srgbClr val="00FF00"/>
                </a:solidFill>
              </a:rPr>
            </a:br>
            <a:endParaRPr lang="ar-SA" sz="4000" smtClean="0">
              <a:solidFill>
                <a:srgbClr val="00FF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609600" y="1905000"/>
            <a:ext cx="7924800" cy="3886200"/>
          </a:xfrm>
        </p:spPr>
        <p:txBody>
          <a:bodyPr/>
          <a:lstStyle/>
          <a:p>
            <a:r>
              <a:rPr lang="en-US" sz="2400" smtClean="0"/>
              <a:t>Disorders of the sense of taste are caused by </a:t>
            </a:r>
          </a:p>
          <a:p>
            <a:r>
              <a:rPr lang="en-US" sz="2400" smtClean="0"/>
              <a:t>transport loss</a:t>
            </a:r>
          </a:p>
          <a:p>
            <a:r>
              <a:rPr lang="en-US" sz="2400" smtClean="0"/>
              <a:t>sensory loss</a:t>
            </a:r>
          </a:p>
          <a:p>
            <a:r>
              <a:rPr lang="en-US" sz="2400" smtClean="0"/>
              <a:t>neural loss </a:t>
            </a:r>
          </a:p>
          <a:p>
            <a:r>
              <a:rPr lang="en-US" sz="2400" i="1" smtClean="0"/>
              <a:t>Sensory gustatory losses</a:t>
            </a:r>
            <a:r>
              <a:rPr lang="en-US" sz="2400" smtClean="0"/>
              <a:t> are caused by inflammatory and degenerative diseases in the oral cavity; a vast number of drugs, particularly those that interfere with cell turnover such as antithyroid and antineoplastic agents; radiation therapy to the oral cavity and pharynx; viral infections; endocrine disorders; neoplasms; and </a:t>
            </a:r>
            <a:r>
              <a:rPr lang="en-US" sz="2400" smtClean="0">
                <a:solidFill>
                  <a:srgbClr val="FFFF00"/>
                </a:solidFill>
              </a:rPr>
              <a:t>aging</a:t>
            </a:r>
          </a:p>
          <a:p>
            <a:endParaRPr lang="ar-SA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27038"/>
            <a:ext cx="7467600" cy="944562"/>
          </a:xfrm>
          <a:ln>
            <a:solidFill>
              <a:srgbClr val="00FF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Pain and Sense of Touch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With age, skin is not as sensitive as in youth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Contributing factors include: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		1. Loss of elasticity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		2. Loss of pigment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		3. Reduced fat layer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400" b="1" smtClean="0"/>
              <a:t>Safety Implications: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smtClean="0"/>
              <a:t>		1. Lessened ability to recognize dangerous levels of heat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smtClean="0"/>
              <a:t>		2. Lessened ability of body to </a:t>
            </a:r>
            <a:r>
              <a:rPr lang="en-US" sz="2400" b="1" smtClean="0">
                <a:solidFill>
                  <a:srgbClr val="00FF00"/>
                </a:solidFill>
              </a:rPr>
              <a:t>maintain temperature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smtClean="0"/>
              <a:t>		3. Tendency to develop bruises, skin tears more easily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b="1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914400"/>
          </a:xfrm>
          <a:solidFill>
            <a:srgbClr val="FFFF00"/>
          </a:solidFill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</a:rPr>
              <a:t>CONGITIVE CHANGES IN AGING: MENTAL PROCESSING</a:t>
            </a:r>
            <a:endParaRPr lang="en-GB" altLang="zh-TW" sz="2800" b="1" smtClean="0">
              <a:solidFill>
                <a:schemeClr val="bg1"/>
              </a:solidFill>
              <a:ea typeface="新細明體" charset="-120"/>
            </a:endParaRPr>
          </a:p>
        </p:txBody>
      </p:sp>
      <p:pic>
        <p:nvPicPr>
          <p:cNvPr id="21512" name="Picture 8" descr="http://rds.yahoo.com/S=96062883/K=information+processing/v=2/SID=w/TID=I031_87/l=IVS/SIG=12s7k71j0/EXP=1113417719/*-http%3A//www.hf.faa.gov/Webtraining/Cognition/cognition_images/wicke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19200"/>
            <a:ext cx="62484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276600" y="1295400"/>
            <a:ext cx="3429000" cy="762000"/>
          </a:xfrm>
          <a:prstGeom prst="rect">
            <a:avLst/>
          </a:prstGeom>
          <a:solidFill>
            <a:srgbClr val="002060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hlink"/>
                </a:solidFill>
              </a:rPr>
              <a:t>Decline in attentional ability</a:t>
            </a:r>
            <a:endParaRPr lang="en-GB" sz="1800">
              <a:solidFill>
                <a:schemeClr val="hlink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657600" y="3733800"/>
            <a:ext cx="2057400" cy="609600"/>
          </a:xfrm>
          <a:prstGeom prst="rect">
            <a:avLst/>
          </a:prstGeom>
          <a:solidFill>
            <a:srgbClr val="002060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hlink"/>
                </a:solidFill>
              </a:rPr>
              <a:t>Working memory</a:t>
            </a:r>
            <a:endParaRPr lang="en-GB" sz="1800">
              <a:solidFill>
                <a:schemeClr val="hlink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52400" y="5334000"/>
            <a:ext cx="8915400" cy="13239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 is decline in mental processing via reduction of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attentional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ability and decline in ability in forming working memory (mainly includes short term memory)</a:t>
            </a:r>
          </a:p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 is decline in 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新細明體" charset="-120"/>
              </a:rPr>
              <a:t>ex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plicit memory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that involves hippocampus (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surroudings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&amp; Skills)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14" grpId="0" animBg="1" autoUpdateAnimBg="0"/>
      <p:bldP spid="21516" grpId="0" animBg="1" autoUpdateAnimBg="0"/>
      <p:bldP spid="2151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11"/>
          <p:cNvSpPr>
            <a:spLocks/>
          </p:cNvSpPr>
          <p:nvPr/>
        </p:nvSpPr>
        <p:spPr bwMode="auto">
          <a:xfrm>
            <a:off x="685800" y="609600"/>
            <a:ext cx="7696200" cy="1295400"/>
          </a:xfrm>
          <a:custGeom>
            <a:avLst/>
            <a:gdLst>
              <a:gd name="T0" fmla="*/ 2147483647 w 4207"/>
              <a:gd name="T1" fmla="*/ 2147483647 h 693"/>
              <a:gd name="T2" fmla="*/ 2147483647 w 4207"/>
              <a:gd name="T3" fmla="*/ 2147483647 h 693"/>
              <a:gd name="T4" fmla="*/ 2147483647 w 4207"/>
              <a:gd name="T5" fmla="*/ 2147483647 h 693"/>
              <a:gd name="T6" fmla="*/ 2147483647 w 4207"/>
              <a:gd name="T7" fmla="*/ 2147483647 h 693"/>
              <a:gd name="T8" fmla="*/ 2147483647 w 4207"/>
              <a:gd name="T9" fmla="*/ 0 h 693"/>
              <a:gd name="T10" fmla="*/ 2147483647 w 4207"/>
              <a:gd name="T11" fmla="*/ 2147483647 h 693"/>
              <a:gd name="T12" fmla="*/ 2147483647 w 4207"/>
              <a:gd name="T13" fmla="*/ 2147483647 h 693"/>
              <a:gd name="T14" fmla="*/ 2147483647 w 4207"/>
              <a:gd name="T15" fmla="*/ 2147483647 h 693"/>
              <a:gd name="T16" fmla="*/ 2147483647 w 4207"/>
              <a:gd name="T17" fmla="*/ 2147483647 h 693"/>
              <a:gd name="T18" fmla="*/ 2147483647 w 4207"/>
              <a:gd name="T19" fmla="*/ 2147483647 h 693"/>
              <a:gd name="T20" fmla="*/ 2147483647 w 4207"/>
              <a:gd name="T21" fmla="*/ 2147483647 h 693"/>
              <a:gd name="T22" fmla="*/ 2147483647 w 4207"/>
              <a:gd name="T23" fmla="*/ 2147483647 h 693"/>
              <a:gd name="T24" fmla="*/ 2147483647 w 4207"/>
              <a:gd name="T25" fmla="*/ 2147483647 h 693"/>
              <a:gd name="T26" fmla="*/ 2147483647 w 4207"/>
              <a:gd name="T27" fmla="*/ 2147483647 h 693"/>
              <a:gd name="T28" fmla="*/ 2147483647 w 4207"/>
              <a:gd name="T29" fmla="*/ 2147483647 h 693"/>
              <a:gd name="T30" fmla="*/ 2147483647 w 4207"/>
              <a:gd name="T31" fmla="*/ 2147483647 h 693"/>
              <a:gd name="T32" fmla="*/ 2147483647 w 4207"/>
              <a:gd name="T33" fmla="*/ 2147483647 h 693"/>
              <a:gd name="T34" fmla="*/ 2147483647 w 4207"/>
              <a:gd name="T35" fmla="*/ 2147483647 h 693"/>
              <a:gd name="T36" fmla="*/ 2147483647 w 4207"/>
              <a:gd name="T37" fmla="*/ 2147483647 h 693"/>
              <a:gd name="T38" fmla="*/ 2147483647 w 4207"/>
              <a:gd name="T39" fmla="*/ 2147483647 h 693"/>
              <a:gd name="T40" fmla="*/ 2147483647 w 4207"/>
              <a:gd name="T41" fmla="*/ 2147483647 h 693"/>
              <a:gd name="T42" fmla="*/ 2147483647 w 4207"/>
              <a:gd name="T43" fmla="*/ 2147483647 h 693"/>
              <a:gd name="T44" fmla="*/ 2147483647 w 4207"/>
              <a:gd name="T45" fmla="*/ 2147483647 h 693"/>
              <a:gd name="T46" fmla="*/ 2147483647 w 4207"/>
              <a:gd name="T47" fmla="*/ 2147483647 h 693"/>
              <a:gd name="T48" fmla="*/ 2147483647 w 4207"/>
              <a:gd name="T49" fmla="*/ 2147483647 h 693"/>
              <a:gd name="T50" fmla="*/ 2147483647 w 4207"/>
              <a:gd name="T51" fmla="*/ 2147483647 h 693"/>
              <a:gd name="T52" fmla="*/ 2147483647 w 4207"/>
              <a:gd name="T53" fmla="*/ 2147483647 h 693"/>
              <a:gd name="T54" fmla="*/ 2147483647 w 4207"/>
              <a:gd name="T55" fmla="*/ 2147483647 h 69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07"/>
              <a:gd name="T85" fmla="*/ 0 h 693"/>
              <a:gd name="T86" fmla="*/ 4207 w 4207"/>
              <a:gd name="T87" fmla="*/ 693 h 69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07" h="693">
                <a:moveTo>
                  <a:pt x="255" y="161"/>
                </a:moveTo>
                <a:cubicBezTo>
                  <a:pt x="307" y="156"/>
                  <a:pt x="357" y="158"/>
                  <a:pt x="405" y="138"/>
                </a:cubicBezTo>
                <a:cubicBezTo>
                  <a:pt x="455" y="117"/>
                  <a:pt x="497" y="72"/>
                  <a:pt x="555" y="69"/>
                </a:cubicBezTo>
                <a:cubicBezTo>
                  <a:pt x="1311" y="32"/>
                  <a:pt x="716" y="58"/>
                  <a:pt x="2340" y="46"/>
                </a:cubicBezTo>
                <a:cubicBezTo>
                  <a:pt x="2378" y="33"/>
                  <a:pt x="2406" y="12"/>
                  <a:pt x="2444" y="0"/>
                </a:cubicBezTo>
                <a:cubicBezTo>
                  <a:pt x="2475" y="4"/>
                  <a:pt x="2506" y="4"/>
                  <a:pt x="2536" y="11"/>
                </a:cubicBezTo>
                <a:cubicBezTo>
                  <a:pt x="2566" y="18"/>
                  <a:pt x="2586" y="54"/>
                  <a:pt x="2617" y="57"/>
                </a:cubicBezTo>
                <a:cubicBezTo>
                  <a:pt x="2743" y="68"/>
                  <a:pt x="2870" y="65"/>
                  <a:pt x="2997" y="69"/>
                </a:cubicBezTo>
                <a:cubicBezTo>
                  <a:pt x="3357" y="94"/>
                  <a:pt x="3352" y="94"/>
                  <a:pt x="3895" y="103"/>
                </a:cubicBezTo>
                <a:cubicBezTo>
                  <a:pt x="4002" y="138"/>
                  <a:pt x="4095" y="203"/>
                  <a:pt x="4206" y="230"/>
                </a:cubicBezTo>
                <a:cubicBezTo>
                  <a:pt x="4196" y="323"/>
                  <a:pt x="4207" y="345"/>
                  <a:pt x="4137" y="391"/>
                </a:cubicBezTo>
                <a:cubicBezTo>
                  <a:pt x="4034" y="548"/>
                  <a:pt x="3909" y="499"/>
                  <a:pt x="3711" y="507"/>
                </a:cubicBezTo>
                <a:cubicBezTo>
                  <a:pt x="3696" y="511"/>
                  <a:pt x="3680" y="512"/>
                  <a:pt x="3665" y="518"/>
                </a:cubicBezTo>
                <a:cubicBezTo>
                  <a:pt x="3652" y="523"/>
                  <a:pt x="3643" y="536"/>
                  <a:pt x="3630" y="541"/>
                </a:cubicBezTo>
                <a:cubicBezTo>
                  <a:pt x="3567" y="564"/>
                  <a:pt x="3499" y="577"/>
                  <a:pt x="3435" y="599"/>
                </a:cubicBezTo>
                <a:cubicBezTo>
                  <a:pt x="2854" y="584"/>
                  <a:pt x="2906" y="579"/>
                  <a:pt x="2225" y="599"/>
                </a:cubicBezTo>
                <a:cubicBezTo>
                  <a:pt x="2185" y="600"/>
                  <a:pt x="2150" y="633"/>
                  <a:pt x="2110" y="633"/>
                </a:cubicBezTo>
                <a:cubicBezTo>
                  <a:pt x="1626" y="637"/>
                  <a:pt x="1142" y="641"/>
                  <a:pt x="658" y="645"/>
                </a:cubicBezTo>
                <a:cubicBezTo>
                  <a:pt x="596" y="660"/>
                  <a:pt x="534" y="670"/>
                  <a:pt x="474" y="691"/>
                </a:cubicBezTo>
                <a:cubicBezTo>
                  <a:pt x="443" y="687"/>
                  <a:pt x="410" y="693"/>
                  <a:pt x="382" y="679"/>
                </a:cubicBezTo>
                <a:cubicBezTo>
                  <a:pt x="341" y="658"/>
                  <a:pt x="317" y="612"/>
                  <a:pt x="278" y="587"/>
                </a:cubicBezTo>
                <a:cubicBezTo>
                  <a:pt x="247" y="526"/>
                  <a:pt x="214" y="512"/>
                  <a:pt x="163" y="461"/>
                </a:cubicBezTo>
                <a:cubicBezTo>
                  <a:pt x="155" y="453"/>
                  <a:pt x="140" y="437"/>
                  <a:pt x="140" y="437"/>
                </a:cubicBezTo>
                <a:cubicBezTo>
                  <a:pt x="109" y="349"/>
                  <a:pt x="154" y="456"/>
                  <a:pt x="94" y="380"/>
                </a:cubicBezTo>
                <a:cubicBezTo>
                  <a:pt x="86" y="370"/>
                  <a:pt x="88" y="356"/>
                  <a:pt x="82" y="345"/>
                </a:cubicBezTo>
                <a:cubicBezTo>
                  <a:pt x="69" y="321"/>
                  <a:pt x="36" y="276"/>
                  <a:pt x="36" y="276"/>
                </a:cubicBezTo>
                <a:cubicBezTo>
                  <a:pt x="0" y="166"/>
                  <a:pt x="157" y="189"/>
                  <a:pt x="221" y="184"/>
                </a:cubicBezTo>
                <a:cubicBezTo>
                  <a:pt x="232" y="176"/>
                  <a:pt x="255" y="161"/>
                  <a:pt x="312" y="218"/>
                </a:cubicBezTo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242424"/>
              </a:gs>
              <a:gs pos="100000">
                <a:srgbClr val="4D4D4D"/>
              </a:gs>
            </a:gsLst>
            <a:lin ang="2700000" scaled="1"/>
          </a:gradFill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 sz="4800" b="1" i="1" smtClean="0">
                <a:solidFill>
                  <a:schemeClr val="tx1"/>
                </a:solidFill>
              </a:rPr>
              <a:t>Geriatric Syndromes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2332038"/>
            <a:ext cx="6400800" cy="3916362"/>
          </a:xfrm>
        </p:spPr>
        <p:txBody>
          <a:bodyPr/>
          <a:lstStyle/>
          <a:p>
            <a:r>
              <a:rPr lang="en-US" sz="4000" b="1" i="1" smtClean="0"/>
              <a:t>Dementia and Delirium</a:t>
            </a:r>
          </a:p>
          <a:p>
            <a:r>
              <a:rPr lang="en-US" sz="4000" b="1" i="1" smtClean="0"/>
              <a:t>Falls</a:t>
            </a:r>
          </a:p>
          <a:p>
            <a:r>
              <a:rPr lang="en-US" sz="4000" b="1" i="1" smtClean="0"/>
              <a:t>Urinary Incontinence</a:t>
            </a:r>
          </a:p>
          <a:p>
            <a:r>
              <a:rPr lang="en-US" sz="4000" b="1" i="1" smtClean="0"/>
              <a:t>Pressure Ulcers</a:t>
            </a:r>
          </a:p>
          <a:p>
            <a:r>
              <a:rPr lang="en-US" sz="4000" b="1" i="1" smtClean="0"/>
              <a:t>Functional Decline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239000" cy="914400"/>
          </a:xfrm>
        </p:spPr>
        <p:txBody>
          <a:bodyPr/>
          <a:lstStyle/>
          <a:p>
            <a:r>
              <a:rPr lang="en-US" b="1" i="1" smtClean="0"/>
              <a:t>Dementia and Delirium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733800"/>
          </a:xfrm>
        </p:spPr>
        <p:txBody>
          <a:bodyPr/>
          <a:lstStyle/>
          <a:p>
            <a:pPr>
              <a:defRPr/>
            </a:pPr>
            <a:r>
              <a:rPr lang="en-US" kern="1200" dirty="0" smtClean="0"/>
              <a:t>Dementia is a syndrome of progressive decline in which multiple intellectual abilities deteriorate, causing both cognitive and functional impairment.</a:t>
            </a:r>
          </a:p>
          <a:p>
            <a:pPr>
              <a:defRPr/>
            </a:pPr>
            <a:r>
              <a:rPr lang="en-US" kern="1200" dirty="0" smtClean="0"/>
              <a:t>Delirium is an acute state of confusion</a:t>
            </a:r>
          </a:p>
          <a:p>
            <a:pPr>
              <a:defRPr/>
            </a:pPr>
            <a:r>
              <a:rPr lang="en-US" kern="1200" dirty="0" smtClean="0"/>
              <a:t>Delirium may be the only manifestation of a life-threatening illness in the older adult.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4038600" cy="1143000"/>
          </a:xfrm>
        </p:spPr>
        <p:txBody>
          <a:bodyPr/>
          <a:lstStyle/>
          <a:p>
            <a:r>
              <a:rPr lang="en-US" b="1" smtClean="0"/>
              <a:t>Alzheimer’s Disease</a:t>
            </a:r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85800" y="2895600"/>
            <a:ext cx="7467600" cy="3352800"/>
          </a:xfrm>
        </p:spPr>
        <p:txBody>
          <a:bodyPr/>
          <a:lstStyle/>
          <a:p>
            <a:r>
              <a:rPr lang="en-US" smtClean="0"/>
              <a:t>Alzheimer’s disease is defined as premature aging of the brain, usually beginning in mid-adult life and progressing rapidly to extreme loss of mental powers similar to that seen in very, very old age.</a:t>
            </a:r>
          </a:p>
        </p:txBody>
      </p:sp>
      <p:pic>
        <p:nvPicPr>
          <p:cNvPr id="34820" name="Picture 2" descr="Medical illustration showing a brain with Alzheimer's dise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150" y="152400"/>
            <a:ext cx="39052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9248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(1) an amnesic type of memory impairment </a:t>
            </a:r>
          </a:p>
          <a:p>
            <a:pPr>
              <a:buFontTx/>
              <a:buNone/>
            </a:pPr>
            <a:r>
              <a:rPr lang="en-US" smtClean="0"/>
              <a:t>(2) deterioration of language</a:t>
            </a:r>
          </a:p>
          <a:p>
            <a:pPr>
              <a:buFontTx/>
              <a:buNone/>
            </a:pPr>
            <a:r>
              <a:rPr lang="en-US" smtClean="0"/>
              <a:t>(3) visuospatial deficits.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Alzheimer’s Disease (Features)</a:t>
            </a:r>
            <a:endParaRPr lang="en-US" sz="4400" b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914400" y="4406900"/>
            <a:ext cx="7315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Motor and sensory abnormalities, gait disturbances, and seizures are uncommon until the late phases of the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7" name="Picture 2" descr="Medical illustration showing the plaques and tangles associated with Alzheimer's disease"/>
          <p:cNvPicPr>
            <a:picLocks noChangeAspect="1" noChangeArrowheads="1"/>
          </p:cNvPicPr>
          <p:nvPr/>
        </p:nvPicPr>
        <p:blipFill>
          <a:blip r:embed="rId3" cstate="print"/>
          <a:srcRect l="51711" t="3931" r="4182" b="5898"/>
          <a:stretch>
            <a:fillRect/>
          </a:stretch>
        </p:blipFill>
        <p:spPr bwMode="auto">
          <a:xfrm>
            <a:off x="533400" y="3048000"/>
            <a:ext cx="22098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Medical illustration showing how the brain and nerve cells change during Alzheimer'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28600"/>
            <a:ext cx="57419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Medical illustration showing the plaques and tangles associated with Alzheimer's disease"/>
          <p:cNvPicPr>
            <a:picLocks noChangeAspect="1" noChangeArrowheads="1"/>
          </p:cNvPicPr>
          <p:nvPr/>
        </p:nvPicPr>
        <p:blipFill>
          <a:blip r:embed="rId3" cstate="print"/>
          <a:srcRect l="4562" t="5898" r="51331" b="25307"/>
          <a:stretch>
            <a:fillRect/>
          </a:stretch>
        </p:blipFill>
        <p:spPr bwMode="auto">
          <a:xfrm>
            <a:off x="533400" y="228600"/>
            <a:ext cx="220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Amyloid Plaques</a:t>
            </a:r>
            <a:br>
              <a:rPr lang="en-US" b="1" smtClean="0"/>
            </a:br>
            <a:endParaRPr 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smtClean="0"/>
              <a:t>It is hallmark of Alzheimer's disease</a:t>
            </a:r>
          </a:p>
          <a:p>
            <a:r>
              <a:rPr lang="en-US" sz="2400" b="1" smtClean="0"/>
              <a:t>There is accumulation of amyloid plaques between nerve cells (neurons) in the brain. </a:t>
            </a:r>
          </a:p>
          <a:p>
            <a:r>
              <a:rPr lang="en-US" sz="2400" b="1" smtClean="0"/>
              <a:t>Amyloid is a general term for protein fragments that the body produces normally. Beta amyloid is a protein fragment snipped from an amyloid precursor protein (APP). </a:t>
            </a:r>
          </a:p>
          <a:p>
            <a:r>
              <a:rPr lang="en-US" sz="2400" b="1" smtClean="0"/>
              <a:t>In a healthy brain, these protein fragments are broken down and eliminated. In Alzheimer's disease, the fragments accumulate to form hard, insoluble plaques.</a:t>
            </a:r>
          </a:p>
          <a:p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Neurofibrillary Tangles</a:t>
            </a:r>
            <a:br>
              <a:rPr lang="en-US" b="1" smtClean="0"/>
            </a:br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33400" y="1493838"/>
            <a:ext cx="8229600" cy="4525962"/>
          </a:xfrm>
        </p:spPr>
        <p:txBody>
          <a:bodyPr/>
          <a:lstStyle/>
          <a:p>
            <a:r>
              <a:rPr lang="en-US" sz="2800" b="1" smtClean="0"/>
              <a:t>These are insoluble twisted fibers found inside the brain's cells. </a:t>
            </a:r>
          </a:p>
          <a:p>
            <a:r>
              <a:rPr lang="en-US" sz="2800" b="1" smtClean="0"/>
              <a:t>Consist primarily of a protein called tau, which forms part of a structure called a microtubule. The microtubule helps transport nutrients and other important substances from one part of the nerve cell to another. </a:t>
            </a:r>
          </a:p>
          <a:p>
            <a:r>
              <a:rPr lang="en-US" sz="2800" b="1" smtClean="0"/>
              <a:t>In Alzheimer's disease, however, the tau protein is abnormal and the microtubule structures collapse.</a:t>
            </a:r>
          </a:p>
          <a:p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11"/>
          <p:cNvSpPr>
            <a:spLocks/>
          </p:cNvSpPr>
          <p:nvPr/>
        </p:nvSpPr>
        <p:spPr bwMode="auto">
          <a:xfrm>
            <a:off x="685800" y="381000"/>
            <a:ext cx="7696200" cy="1295400"/>
          </a:xfrm>
          <a:custGeom>
            <a:avLst/>
            <a:gdLst>
              <a:gd name="T0" fmla="*/ 2147483647 w 4207"/>
              <a:gd name="T1" fmla="*/ 2147483647 h 693"/>
              <a:gd name="T2" fmla="*/ 2147483647 w 4207"/>
              <a:gd name="T3" fmla="*/ 2147483647 h 693"/>
              <a:gd name="T4" fmla="*/ 2147483647 w 4207"/>
              <a:gd name="T5" fmla="*/ 2147483647 h 693"/>
              <a:gd name="T6" fmla="*/ 2147483647 w 4207"/>
              <a:gd name="T7" fmla="*/ 2147483647 h 693"/>
              <a:gd name="T8" fmla="*/ 2147483647 w 4207"/>
              <a:gd name="T9" fmla="*/ 0 h 693"/>
              <a:gd name="T10" fmla="*/ 2147483647 w 4207"/>
              <a:gd name="T11" fmla="*/ 2147483647 h 693"/>
              <a:gd name="T12" fmla="*/ 2147483647 w 4207"/>
              <a:gd name="T13" fmla="*/ 2147483647 h 693"/>
              <a:gd name="T14" fmla="*/ 2147483647 w 4207"/>
              <a:gd name="T15" fmla="*/ 2147483647 h 693"/>
              <a:gd name="T16" fmla="*/ 2147483647 w 4207"/>
              <a:gd name="T17" fmla="*/ 2147483647 h 693"/>
              <a:gd name="T18" fmla="*/ 2147483647 w 4207"/>
              <a:gd name="T19" fmla="*/ 2147483647 h 693"/>
              <a:gd name="T20" fmla="*/ 2147483647 w 4207"/>
              <a:gd name="T21" fmla="*/ 2147483647 h 693"/>
              <a:gd name="T22" fmla="*/ 2147483647 w 4207"/>
              <a:gd name="T23" fmla="*/ 2147483647 h 693"/>
              <a:gd name="T24" fmla="*/ 2147483647 w 4207"/>
              <a:gd name="T25" fmla="*/ 2147483647 h 693"/>
              <a:gd name="T26" fmla="*/ 2147483647 w 4207"/>
              <a:gd name="T27" fmla="*/ 2147483647 h 693"/>
              <a:gd name="T28" fmla="*/ 2147483647 w 4207"/>
              <a:gd name="T29" fmla="*/ 2147483647 h 693"/>
              <a:gd name="T30" fmla="*/ 2147483647 w 4207"/>
              <a:gd name="T31" fmla="*/ 2147483647 h 693"/>
              <a:gd name="T32" fmla="*/ 2147483647 w 4207"/>
              <a:gd name="T33" fmla="*/ 2147483647 h 693"/>
              <a:gd name="T34" fmla="*/ 2147483647 w 4207"/>
              <a:gd name="T35" fmla="*/ 2147483647 h 693"/>
              <a:gd name="T36" fmla="*/ 2147483647 w 4207"/>
              <a:gd name="T37" fmla="*/ 2147483647 h 693"/>
              <a:gd name="T38" fmla="*/ 2147483647 w 4207"/>
              <a:gd name="T39" fmla="*/ 2147483647 h 693"/>
              <a:gd name="T40" fmla="*/ 2147483647 w 4207"/>
              <a:gd name="T41" fmla="*/ 2147483647 h 693"/>
              <a:gd name="T42" fmla="*/ 2147483647 w 4207"/>
              <a:gd name="T43" fmla="*/ 2147483647 h 693"/>
              <a:gd name="T44" fmla="*/ 2147483647 w 4207"/>
              <a:gd name="T45" fmla="*/ 2147483647 h 693"/>
              <a:gd name="T46" fmla="*/ 2147483647 w 4207"/>
              <a:gd name="T47" fmla="*/ 2147483647 h 693"/>
              <a:gd name="T48" fmla="*/ 2147483647 w 4207"/>
              <a:gd name="T49" fmla="*/ 2147483647 h 693"/>
              <a:gd name="T50" fmla="*/ 2147483647 w 4207"/>
              <a:gd name="T51" fmla="*/ 2147483647 h 693"/>
              <a:gd name="T52" fmla="*/ 2147483647 w 4207"/>
              <a:gd name="T53" fmla="*/ 2147483647 h 693"/>
              <a:gd name="T54" fmla="*/ 2147483647 w 4207"/>
              <a:gd name="T55" fmla="*/ 2147483647 h 69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07"/>
              <a:gd name="T85" fmla="*/ 0 h 693"/>
              <a:gd name="T86" fmla="*/ 4207 w 4207"/>
              <a:gd name="T87" fmla="*/ 693 h 69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07" h="693">
                <a:moveTo>
                  <a:pt x="255" y="161"/>
                </a:moveTo>
                <a:cubicBezTo>
                  <a:pt x="307" y="156"/>
                  <a:pt x="357" y="158"/>
                  <a:pt x="405" y="138"/>
                </a:cubicBezTo>
                <a:cubicBezTo>
                  <a:pt x="455" y="117"/>
                  <a:pt x="497" y="72"/>
                  <a:pt x="555" y="69"/>
                </a:cubicBezTo>
                <a:cubicBezTo>
                  <a:pt x="1311" y="32"/>
                  <a:pt x="716" y="58"/>
                  <a:pt x="2340" y="46"/>
                </a:cubicBezTo>
                <a:cubicBezTo>
                  <a:pt x="2378" y="33"/>
                  <a:pt x="2406" y="12"/>
                  <a:pt x="2444" y="0"/>
                </a:cubicBezTo>
                <a:cubicBezTo>
                  <a:pt x="2475" y="4"/>
                  <a:pt x="2506" y="4"/>
                  <a:pt x="2536" y="11"/>
                </a:cubicBezTo>
                <a:cubicBezTo>
                  <a:pt x="2566" y="18"/>
                  <a:pt x="2586" y="54"/>
                  <a:pt x="2617" y="57"/>
                </a:cubicBezTo>
                <a:cubicBezTo>
                  <a:pt x="2743" y="68"/>
                  <a:pt x="2870" y="65"/>
                  <a:pt x="2997" y="69"/>
                </a:cubicBezTo>
                <a:cubicBezTo>
                  <a:pt x="3357" y="94"/>
                  <a:pt x="3352" y="94"/>
                  <a:pt x="3895" y="103"/>
                </a:cubicBezTo>
                <a:cubicBezTo>
                  <a:pt x="4002" y="138"/>
                  <a:pt x="4095" y="203"/>
                  <a:pt x="4206" y="230"/>
                </a:cubicBezTo>
                <a:cubicBezTo>
                  <a:pt x="4196" y="323"/>
                  <a:pt x="4207" y="345"/>
                  <a:pt x="4137" y="391"/>
                </a:cubicBezTo>
                <a:cubicBezTo>
                  <a:pt x="4034" y="548"/>
                  <a:pt x="3909" y="499"/>
                  <a:pt x="3711" y="507"/>
                </a:cubicBezTo>
                <a:cubicBezTo>
                  <a:pt x="3696" y="511"/>
                  <a:pt x="3680" y="512"/>
                  <a:pt x="3665" y="518"/>
                </a:cubicBezTo>
                <a:cubicBezTo>
                  <a:pt x="3652" y="523"/>
                  <a:pt x="3643" y="536"/>
                  <a:pt x="3630" y="541"/>
                </a:cubicBezTo>
                <a:cubicBezTo>
                  <a:pt x="3567" y="564"/>
                  <a:pt x="3499" y="577"/>
                  <a:pt x="3435" y="599"/>
                </a:cubicBezTo>
                <a:cubicBezTo>
                  <a:pt x="2854" y="584"/>
                  <a:pt x="2906" y="579"/>
                  <a:pt x="2225" y="599"/>
                </a:cubicBezTo>
                <a:cubicBezTo>
                  <a:pt x="2185" y="600"/>
                  <a:pt x="2150" y="633"/>
                  <a:pt x="2110" y="633"/>
                </a:cubicBezTo>
                <a:cubicBezTo>
                  <a:pt x="1626" y="637"/>
                  <a:pt x="1142" y="641"/>
                  <a:pt x="658" y="645"/>
                </a:cubicBezTo>
                <a:cubicBezTo>
                  <a:pt x="596" y="660"/>
                  <a:pt x="534" y="670"/>
                  <a:pt x="474" y="691"/>
                </a:cubicBezTo>
                <a:cubicBezTo>
                  <a:pt x="443" y="687"/>
                  <a:pt x="410" y="693"/>
                  <a:pt x="382" y="679"/>
                </a:cubicBezTo>
                <a:cubicBezTo>
                  <a:pt x="341" y="658"/>
                  <a:pt x="317" y="612"/>
                  <a:pt x="278" y="587"/>
                </a:cubicBezTo>
                <a:cubicBezTo>
                  <a:pt x="247" y="526"/>
                  <a:pt x="214" y="512"/>
                  <a:pt x="163" y="461"/>
                </a:cubicBezTo>
                <a:cubicBezTo>
                  <a:pt x="155" y="453"/>
                  <a:pt x="140" y="437"/>
                  <a:pt x="140" y="437"/>
                </a:cubicBezTo>
                <a:cubicBezTo>
                  <a:pt x="109" y="349"/>
                  <a:pt x="154" y="456"/>
                  <a:pt x="94" y="380"/>
                </a:cubicBezTo>
                <a:cubicBezTo>
                  <a:pt x="86" y="370"/>
                  <a:pt x="88" y="356"/>
                  <a:pt x="82" y="345"/>
                </a:cubicBezTo>
                <a:cubicBezTo>
                  <a:pt x="69" y="321"/>
                  <a:pt x="36" y="276"/>
                  <a:pt x="36" y="276"/>
                </a:cubicBezTo>
                <a:cubicBezTo>
                  <a:pt x="0" y="166"/>
                  <a:pt x="157" y="189"/>
                  <a:pt x="221" y="184"/>
                </a:cubicBezTo>
                <a:cubicBezTo>
                  <a:pt x="232" y="176"/>
                  <a:pt x="255" y="161"/>
                  <a:pt x="312" y="218"/>
                </a:cubicBezTo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242424"/>
              </a:gs>
              <a:gs pos="100000">
                <a:srgbClr val="4D4D4D"/>
              </a:gs>
            </a:gsLst>
            <a:lin ang="2700000" scaled="1"/>
          </a:gradFill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828800"/>
            <a:ext cx="7772400" cy="22098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US" smtClean="0">
                <a:latin typeface="Aharoni" pitchFamily="2" charset="-79"/>
                <a:cs typeface="Aharoni" pitchFamily="2" charset="-79"/>
              </a:rPr>
              <a:t>Aging is the progressive, universal decline first in </a:t>
            </a:r>
            <a:r>
              <a:rPr lang="en-US" smtClean="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functional reserve</a:t>
            </a:r>
            <a:r>
              <a:rPr lang="en-US" smtClean="0">
                <a:latin typeface="Aharoni" pitchFamily="2" charset="-79"/>
                <a:cs typeface="Aharoni" pitchFamily="2" charset="-79"/>
              </a:rPr>
              <a:t> and then in </a:t>
            </a:r>
            <a:r>
              <a:rPr lang="en-US" smtClean="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function</a:t>
            </a:r>
            <a:r>
              <a:rPr lang="en-US" smtClean="0">
                <a:latin typeface="Aharoni" pitchFamily="2" charset="-79"/>
                <a:cs typeface="Aharoni" pitchFamily="2" charset="-79"/>
              </a:rPr>
              <a:t> that occurs in organisms over time</a:t>
            </a:r>
          </a:p>
          <a:p>
            <a:pPr marL="0" indent="0">
              <a:spcBef>
                <a:spcPct val="0"/>
              </a:spcBef>
            </a:pPr>
            <a:endParaRPr lang="ar-SA" smtClean="0">
              <a:latin typeface="Aharoni" pitchFamily="2" charset="-79"/>
            </a:endParaRPr>
          </a:p>
        </p:txBody>
      </p:sp>
      <p:sp>
        <p:nvSpPr>
          <p:cNvPr id="12292" name="Title 3"/>
          <p:cNvSpPr>
            <a:spLocks noGrp="1"/>
          </p:cNvSpPr>
          <p:nvPr>
            <p:ph type="title" idx="4294967295"/>
          </p:nvPr>
        </p:nvSpPr>
        <p:spPr>
          <a:xfrm>
            <a:off x="1828800" y="609600"/>
            <a:ext cx="4876800" cy="9144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AGING</a:t>
            </a:r>
            <a:endParaRPr lang="ar-SA" smtClean="0">
              <a:solidFill>
                <a:schemeClr val="tx1"/>
              </a:solidFill>
              <a:latin typeface="Aharoni" pitchFamily="2" charset="-79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85800" y="4144963"/>
            <a:ext cx="7696200" cy="157003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solidFill>
                  <a:schemeClr val="tx1"/>
                </a:solidFill>
                <a:cs typeface="Times New Roman" pitchFamily="18" charset="0"/>
              </a:rPr>
              <a:t>Aging is not a disease; however, the </a:t>
            </a:r>
            <a:r>
              <a:rPr lang="en-US" sz="3200" i="1">
                <a:solidFill>
                  <a:srgbClr val="00FF00"/>
                </a:solidFill>
                <a:cs typeface="Times New Roman" pitchFamily="18" charset="0"/>
              </a:rPr>
              <a:t>risk</a:t>
            </a:r>
            <a:r>
              <a:rPr lang="en-US" sz="3200" i="1">
                <a:solidFill>
                  <a:schemeClr val="tx1"/>
                </a:solidFill>
                <a:cs typeface="Times New Roman" pitchFamily="18" charset="0"/>
              </a:rPr>
              <a:t> of developing disease is increased, often dramatically, as a function of age. </a:t>
            </a:r>
            <a:endParaRPr lang="ar-SA" sz="3200" i="1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1143000" y="533400"/>
            <a:ext cx="6705600" cy="960438"/>
          </a:xfrm>
          <a:ln>
            <a:solidFill>
              <a:srgbClr val="00FF00"/>
            </a:solidFill>
          </a:ln>
        </p:spPr>
        <p:txBody>
          <a:bodyPr/>
          <a:lstStyle/>
          <a:p>
            <a:r>
              <a:rPr lang="en-US" smtClean="0"/>
              <a:t>Sexual Dysfunction</a:t>
            </a:r>
            <a:endParaRPr lang="ar-SA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762000" y="1600200"/>
            <a:ext cx="7543800" cy="1676400"/>
          </a:xfrm>
        </p:spPr>
        <p:txBody>
          <a:bodyPr/>
          <a:lstStyle/>
          <a:p>
            <a:pPr indent="-1588">
              <a:buFontTx/>
              <a:buNone/>
            </a:pPr>
            <a:r>
              <a:rPr lang="en-US" sz="2400" smtClean="0"/>
              <a:t>Erectile dysfunction (ED) is not considered a normal part of the aging process. Nonetheless, it is associated with certain physiologic and psychological changes related to age. </a:t>
            </a:r>
            <a:endParaRPr lang="ar-SA" sz="240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3505200"/>
            <a:ext cx="74676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1588"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FF"/>
                </a:solidFill>
                <a:latin typeface="Arial"/>
              </a:rPr>
              <a:t>In the Massachusetts Male Aging Study (MMAS), a community-based survey of men between the ages of 40 and 70, 52% of responders reported some degree of ED. Complete ED occurred in 10% of respondents, moderate ED occurred in 25%, and minimal ED in 17%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03238"/>
            <a:ext cx="7010400" cy="944562"/>
          </a:xfrm>
          <a:ln>
            <a:solidFill>
              <a:srgbClr val="00FF00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Aging is characterized by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7848600" cy="4572000"/>
          </a:xfrm>
        </p:spPr>
        <p:txBody>
          <a:bodyPr/>
          <a:lstStyle/>
          <a:p>
            <a:r>
              <a:rPr lang="en-GB" sz="2400" smtClean="0"/>
              <a:t>Changes in appearance (gradual reduction in height and weight loss due to loss of muscle &amp; bone mass)</a:t>
            </a:r>
          </a:p>
          <a:p>
            <a:r>
              <a:rPr lang="en-GB" sz="2400" smtClean="0"/>
              <a:t> A lower metabolic rate</a:t>
            </a:r>
          </a:p>
          <a:p>
            <a:r>
              <a:rPr lang="en-GB" sz="2400" smtClean="0"/>
              <a:t> Longer reaction times</a:t>
            </a:r>
          </a:p>
          <a:p>
            <a:r>
              <a:rPr lang="en-GB" sz="2400" smtClean="0"/>
              <a:t>Declines in certain memory functions </a:t>
            </a:r>
          </a:p>
          <a:p>
            <a:r>
              <a:rPr lang="en-GB" sz="2400" smtClean="0"/>
              <a:t>Declines in sexual activity and in women menopause</a:t>
            </a:r>
          </a:p>
          <a:p>
            <a:r>
              <a:rPr lang="en-GB" sz="2400" smtClean="0"/>
              <a:t>A functional decline in audition, olfaction, and vision </a:t>
            </a:r>
          </a:p>
          <a:p>
            <a:r>
              <a:rPr lang="en-GB" sz="2400" smtClean="0"/>
              <a:t>Declines in kidney, pulmonary, and immune functions, declines in exercise performance, and multiple endocrine changes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6019800"/>
            <a:ext cx="7534275" cy="369888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0" kern="0" dirty="0">
                <a:solidFill>
                  <a:srgbClr val="FFFFFF"/>
                </a:solidFill>
                <a:latin typeface="Arial"/>
              </a:rPr>
              <a:t>(</a:t>
            </a:r>
            <a:r>
              <a:rPr lang="en-GB" sz="1800" b="0" kern="0" dirty="0" err="1">
                <a:solidFill>
                  <a:srgbClr val="FFFFFF"/>
                </a:solidFill>
                <a:latin typeface="Arial"/>
              </a:rPr>
              <a:t>Craik</a:t>
            </a:r>
            <a:r>
              <a:rPr lang="en-GB" sz="1800" b="0" kern="0" dirty="0">
                <a:solidFill>
                  <a:srgbClr val="FFFFFF"/>
                </a:solidFill>
                <a:latin typeface="Arial"/>
              </a:rPr>
              <a:t> and </a:t>
            </a:r>
            <a:r>
              <a:rPr lang="en-GB" sz="1800" b="0" kern="0" dirty="0" err="1">
                <a:solidFill>
                  <a:srgbClr val="FFFFFF"/>
                </a:solidFill>
                <a:latin typeface="Arial"/>
              </a:rPr>
              <a:t>Salthouse</a:t>
            </a:r>
            <a:r>
              <a:rPr lang="en-GB" sz="1800" b="0" kern="0" dirty="0">
                <a:solidFill>
                  <a:srgbClr val="FFFFFF"/>
                </a:solidFill>
                <a:latin typeface="Arial"/>
              </a:rPr>
              <a:t>, 1992; </a:t>
            </a:r>
            <a:r>
              <a:rPr lang="en-GB" sz="1800" b="0" kern="0" dirty="0" err="1">
                <a:solidFill>
                  <a:srgbClr val="FFFFFF"/>
                </a:solidFill>
                <a:latin typeface="Arial"/>
              </a:rPr>
              <a:t>Hayflick</a:t>
            </a:r>
            <a:r>
              <a:rPr lang="en-GB" sz="1800" b="0" kern="0" dirty="0">
                <a:solidFill>
                  <a:srgbClr val="FFFFFF"/>
                </a:solidFill>
                <a:latin typeface="Arial"/>
              </a:rPr>
              <a:t>, 1994, pp. 137-186; Spence, 1995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1524000" y="609600"/>
            <a:ext cx="6248400" cy="990600"/>
          </a:xfrm>
          <a:ln>
            <a:solidFill>
              <a:srgbClr val="00FF00"/>
            </a:solidFill>
          </a:ln>
        </p:spPr>
        <p:txBody>
          <a:bodyPr/>
          <a:lstStyle/>
          <a:p>
            <a:r>
              <a:rPr lang="en-US" b="1" smtClean="0">
                <a:cs typeface="Arial" charset="0"/>
              </a:rPr>
              <a:t>THE TERM AGEING</a:t>
            </a:r>
            <a:endParaRPr lang="ar-SA" b="1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8229600" cy="37338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UNIVERSAL AGEING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 age changes that all people share) </a:t>
            </a:r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PROBABILISTIC AGEING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 age changes that may happen to some </a:t>
            </a:r>
            <a:r>
              <a:rPr 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(</a:t>
            </a:r>
            <a:r>
              <a:rPr lang="en-US" sz="1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eg</a:t>
            </a:r>
            <a:r>
              <a:rPr 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rId3" tooltip="Diabetes mellitus type 2"/>
              </a:rPr>
              <a:t>type two diabetes</a:t>
            </a:r>
            <a:r>
              <a:rPr 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). </a:t>
            </a:r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CHRONOLOGICAL AGEING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 referring to how old a person is</a:t>
            </a:r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SOCIAL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AGEING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:society's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expectations of how people should act as they grow older</a:t>
            </a:r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BIOLOGICAL AGEING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 an organism's physical state as it ages</a:t>
            </a:r>
            <a:endParaRPr lang="ar-SA" sz="2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442" name="Group 50"/>
          <p:cNvGraphicFramePr>
            <a:graphicFrameLocks noGrp="1"/>
          </p:cNvGraphicFramePr>
          <p:nvPr/>
        </p:nvGraphicFramePr>
        <p:xfrm>
          <a:off x="838200" y="1751013"/>
          <a:ext cx="7467600" cy="4344989"/>
        </p:xfrm>
        <a:graphic>
          <a:graphicData uri="http://schemas.openxmlformats.org/drawingml/2006/table">
            <a:tbl>
              <a:tblPr/>
              <a:tblGrid>
                <a:gridCol w="2362200"/>
                <a:gridCol w="51054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Hypothesis</a:t>
                      </a:r>
                    </a:p>
                  </a:txBody>
                  <a:tcPr marL="446" marR="446" marT="446" marB="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66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0066"/>
                        </a:gs>
                        <a:gs pos="100000">
                          <a:srgbClr val="000066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How It May Work</a:t>
                      </a:r>
                    </a:p>
                  </a:txBody>
                  <a:tcPr marL="446" marR="446" marT="446" marB="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66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0066"/>
                        </a:gs>
                        <a:gs pos="100000">
                          <a:srgbClr val="000066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Genetic</a:t>
                      </a:r>
                    </a:p>
                  </a:txBody>
                  <a:tcPr marL="446" marR="446" marT="446" marB="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00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0033"/>
                        </a:gs>
                        <a:gs pos="100000">
                          <a:srgbClr val="660033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Aging is a genetic program activated in post-reproductive life when an individual's evolutionary mission is accomplished</a:t>
                      </a:r>
                    </a:p>
                  </a:txBody>
                  <a:tcPr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00CC"/>
                        </a:gs>
                        <a:gs pos="50000">
                          <a:srgbClr val="6600CC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6600CC"/>
                        </a:gs>
                      </a:gsLst>
                      <a:lin ang="18900000" scaled="1"/>
                    </a:gradFill>
                  </a:tcPr>
                </a:tc>
              </a:tr>
              <a:tr h="12715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Oxidative stress</a:t>
                      </a:r>
                    </a:p>
                  </a:txBody>
                  <a:tcPr marL="446" marR="446" marT="446" marB="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00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0033"/>
                        </a:gs>
                        <a:gs pos="100000">
                          <a:srgbClr val="660033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Accumulation of oxidative damage to DNA, proteins, and lipids interferes with normal function and produces a decrease in stress responses</a:t>
                      </a:r>
                    </a:p>
                  </a:txBody>
                  <a:tcPr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00CC"/>
                        </a:gs>
                        <a:gs pos="50000">
                          <a:srgbClr val="6600CC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6600CC"/>
                        </a:gs>
                      </a:gsLst>
                      <a:lin ang="18900000" scaled="1"/>
                    </a:gradFill>
                  </a:tcPr>
                </a:tc>
              </a:tr>
              <a:tr h="12842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Mitochondrial dysfunction</a:t>
                      </a:r>
                    </a:p>
                  </a:txBody>
                  <a:tcPr marL="446" marR="446" marT="446" marB="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00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0033"/>
                        </a:gs>
                        <a:gs pos="100000">
                          <a:srgbClr val="660033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common deletion in mitochondrial DNA with age compromises function and alters cell metabolic processes and adaptability to environmental change</a:t>
                      </a:r>
                    </a:p>
                  </a:txBody>
                  <a:tcPr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00CC"/>
                        </a:gs>
                        <a:gs pos="50000">
                          <a:srgbClr val="6600CC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6600CC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187423" name="Rectangle 2"/>
          <p:cNvSpPr>
            <a:spLocks noChangeArrowheads="1"/>
          </p:cNvSpPr>
          <p:nvPr/>
        </p:nvSpPr>
        <p:spPr bwMode="auto">
          <a:xfrm>
            <a:off x="2263775" y="609600"/>
            <a:ext cx="4503738" cy="650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Some Theories of 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7837" name="Group 45"/>
          <p:cNvGraphicFramePr>
            <a:graphicFrameLocks noGrp="1"/>
          </p:cNvGraphicFramePr>
          <p:nvPr/>
        </p:nvGraphicFramePr>
        <p:xfrm>
          <a:off x="914400" y="2103438"/>
          <a:ext cx="7315200" cy="3843156"/>
        </p:xfrm>
        <a:graphic>
          <a:graphicData uri="http://schemas.openxmlformats.org/drawingml/2006/table">
            <a:tbl>
              <a:tblPr/>
              <a:tblGrid>
                <a:gridCol w="2286000"/>
                <a:gridCol w="5029200"/>
              </a:tblGrid>
              <a:tr h="1682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Hypothesis</a:t>
                      </a:r>
                    </a:p>
                  </a:txBody>
                  <a:tcPr marL="446" marR="446" marT="446" marB="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66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0066"/>
                        </a:gs>
                        <a:gs pos="100000">
                          <a:srgbClr val="000066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How It May Work</a:t>
                      </a:r>
                    </a:p>
                  </a:txBody>
                  <a:tcPr marL="446" marR="446" marT="446" marB="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66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0066"/>
                        </a:gs>
                        <a:gs pos="100000">
                          <a:srgbClr val="000066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Hormonal changes</a:t>
                      </a:r>
                    </a:p>
                  </a:txBody>
                  <a:tcPr marL="446" marR="446" marT="446" marB="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decline and loss of circadian rhythm in secretion of some hormones produces a functional hormone deficiency state</a:t>
                      </a:r>
                    </a:p>
                  </a:txBody>
                  <a:tcPr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0066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0066"/>
                        </a:gs>
                        <a:gs pos="100000">
                          <a:srgbClr val="660066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Telomere shortening</a:t>
                      </a:r>
                    </a:p>
                  </a:txBody>
                  <a:tcPr marL="446" marR="446" marT="446" marB="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Aging is related to a decline in the ability of cells to replicate</a:t>
                      </a:r>
                    </a:p>
                  </a:txBody>
                  <a:tcPr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0066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0066"/>
                        </a:gs>
                        <a:gs pos="100000">
                          <a:srgbClr val="660066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Defective host defenses</a:t>
                      </a:r>
                    </a:p>
                  </a:txBody>
                  <a:tcPr marL="446" marR="446" marT="446" marB="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failure of the immune system to respond to infectious agents and the overactivity of natural immunity create vulnerability to Inf..</a:t>
                      </a:r>
                    </a:p>
                  </a:txBody>
                  <a:tcPr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0066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0066"/>
                        </a:gs>
                        <a:gs pos="100000">
                          <a:srgbClr val="660066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Accumulation of senescent cells</a:t>
                      </a:r>
                    </a:p>
                  </a:txBody>
                  <a:tcPr marL="446" marR="446" marT="446" marB="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Renewing tissues become dysfunctional through loss of ability to renew</a:t>
                      </a:r>
                    </a:p>
                  </a:txBody>
                  <a:tcPr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0066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0066"/>
                        </a:gs>
                        <a:gs pos="100000">
                          <a:srgbClr val="660066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17823" name="Rectangle 2"/>
          <p:cNvSpPr>
            <a:spLocks noChangeArrowheads="1"/>
          </p:cNvSpPr>
          <p:nvPr/>
        </p:nvSpPr>
        <p:spPr bwMode="auto">
          <a:xfrm>
            <a:off x="2263775" y="609600"/>
            <a:ext cx="4503738" cy="650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Some Theories of 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Documents and Settings\Rachel Stuchbury\My Documents\jDNA whol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08113"/>
            <a:ext cx="548640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962400" y="3352800"/>
            <a:ext cx="1316038" cy="3175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>
                <a:solidFill>
                  <a:schemeClr val="hlink"/>
                </a:solidFill>
              </a:rPr>
              <a:t>DNA damage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905000" y="898525"/>
            <a:ext cx="253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Cell metabolism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 rot="-5400000">
            <a:off x="0" y="2419350"/>
            <a:ext cx="253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Infection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800600" y="838200"/>
            <a:ext cx="253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environment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 rot="5400000">
            <a:off x="6550025" y="2365375"/>
            <a:ext cx="253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lifestyle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 rot="5400000">
            <a:off x="6686550" y="4629150"/>
            <a:ext cx="253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pollution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 rot="-5400000">
            <a:off x="57150" y="4575175"/>
            <a:ext cx="253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diet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85800" y="457200"/>
            <a:ext cx="7829550" cy="3968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OXYGEN - free radicals (FR) and reactive oxygen species (ROS)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utoUpdateAnimBg="0"/>
      <p:bldP spid="35847" grpId="0" autoUpdateAnimBg="0"/>
      <p:bldP spid="35848" grpId="0" autoUpdateAnimBg="0"/>
      <p:bldP spid="35849" grpId="0" autoUpdateAnimBg="0"/>
      <p:bldP spid="35850" grpId="0" autoUpdateAnimBg="0"/>
      <p:bldP spid="35851" grpId="0" autoUpdateAnimBg="0"/>
      <p:bldP spid="3585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90550" y="4800600"/>
            <a:ext cx="8210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1600">
                <a:latin typeface="Perpetua" pitchFamily="18" charset="0"/>
              </a:rPr>
              <a:t> The respiratory chain (resp. chain) produces superoxide radicals (O</a:t>
            </a:r>
            <a:r>
              <a:rPr lang="en-GB" sz="1600" baseline="-30000">
                <a:latin typeface="Perpetua" pitchFamily="18" charset="0"/>
              </a:rPr>
              <a:t>2</a:t>
            </a:r>
            <a:r>
              <a:rPr lang="en-GB" sz="1600" baseline="30000">
                <a:latin typeface="Perpetua" pitchFamily="18" charset="0"/>
              </a:rPr>
              <a:t>-·</a:t>
            </a:r>
            <a:r>
              <a:rPr lang="en-GB" sz="1600">
                <a:latin typeface="Perpetua" pitchFamily="18" charset="0"/>
              </a:rPr>
              <a:t>), which generate hydrogen peroxide (H</a:t>
            </a:r>
            <a:r>
              <a:rPr lang="en-GB" sz="1600" baseline="-30000">
                <a:latin typeface="Perpetua" pitchFamily="18" charset="0"/>
              </a:rPr>
              <a:t>2</a:t>
            </a:r>
            <a:r>
              <a:rPr lang="en-GB" sz="1600">
                <a:latin typeface="Perpetua" pitchFamily="18" charset="0"/>
              </a:rPr>
              <a:t>O</a:t>
            </a:r>
            <a:r>
              <a:rPr lang="en-GB" sz="1600" baseline="-30000">
                <a:latin typeface="Perpetua" pitchFamily="18" charset="0"/>
              </a:rPr>
              <a:t>2</a:t>
            </a:r>
            <a:r>
              <a:rPr lang="en-GB" sz="1600">
                <a:latin typeface="Perpetua" pitchFamily="18" charset="0"/>
              </a:rPr>
              <a:t>) and hydroxyl radicals (HO</a:t>
            </a:r>
            <a:r>
              <a:rPr lang="en-GB" sz="1600" baseline="30000">
                <a:latin typeface="Perpetua" pitchFamily="18" charset="0"/>
              </a:rPr>
              <a:t>·</a:t>
            </a:r>
            <a:r>
              <a:rPr lang="en-GB" sz="1600">
                <a:latin typeface="Perpetua" pitchFamily="18" charset="0"/>
              </a:rPr>
              <a:t>). Mitochondrial nitric oxide synthase (NOS) produces nitric oxide (NO</a:t>
            </a:r>
            <a:r>
              <a:rPr lang="en-GB" sz="1600" baseline="30000">
                <a:latin typeface="Perpetua" pitchFamily="18" charset="0"/>
              </a:rPr>
              <a:t>·</a:t>
            </a:r>
            <a:r>
              <a:rPr lang="en-GB" sz="1600">
                <a:latin typeface="Perpetua" pitchFamily="18" charset="0"/>
              </a:rPr>
              <a:t>), which combines with O</a:t>
            </a:r>
            <a:r>
              <a:rPr lang="en-GB" sz="1600" baseline="-30000">
                <a:latin typeface="Perpetua" pitchFamily="18" charset="0"/>
              </a:rPr>
              <a:t>2</a:t>
            </a:r>
            <a:r>
              <a:rPr lang="en-GB" sz="1600" baseline="30000">
                <a:latin typeface="Perpetua" pitchFamily="18" charset="0"/>
              </a:rPr>
              <a:t>-·</a:t>
            </a:r>
            <a:r>
              <a:rPr lang="en-GB" sz="1600">
                <a:latin typeface="Perpetua" pitchFamily="18" charset="0"/>
              </a:rPr>
              <a:t> to generate peroxinitrite (ONOO</a:t>
            </a:r>
            <a:r>
              <a:rPr lang="en-GB" sz="1600" baseline="30000">
                <a:latin typeface="Perpetua" pitchFamily="18" charset="0"/>
              </a:rPr>
              <a:t>-</a:t>
            </a:r>
            <a:r>
              <a:rPr lang="en-GB" sz="1600">
                <a:latin typeface="Perpetua" pitchFamily="18" charset="0"/>
              </a:rPr>
              <a:t>). All these ROS may cause mitochondrial and cellular damage if present in excess. MPT, Mitochondrial permeability transition.</a:t>
            </a:r>
          </a:p>
        </p:txBody>
      </p:sp>
      <p:pic>
        <p:nvPicPr>
          <p:cNvPr id="18435" name="Picture 3" descr="C:\My Documents\teaching\kowaltowski 1 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59155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232525" y="6137275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Perpetua" pitchFamily="18" charset="0"/>
              </a:rPr>
              <a:t>Kowaltowski 2002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554788" y="1411288"/>
            <a:ext cx="2124075" cy="346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bg2"/>
                </a:solidFill>
              </a:rPr>
              <a:t>Molecules damaged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330200"/>
            <a:ext cx="5867400" cy="584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FF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99"/>
                </a:solidFill>
              </a:rPr>
              <a:t>Mitochondria produce ROS: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_044">
  <a:themeElements>
    <a:clrScheme name="b_044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b_04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_044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">
      <a:dk1>
        <a:srgbClr val="C0C0C0"/>
      </a:dk1>
      <a:lt1>
        <a:srgbClr val="FFFFFF"/>
      </a:lt1>
      <a:dk2>
        <a:srgbClr val="993366"/>
      </a:dk2>
      <a:lt2>
        <a:srgbClr val="FFCCCC"/>
      </a:lt2>
      <a:accent1>
        <a:srgbClr val="993366"/>
      </a:accent1>
      <a:accent2>
        <a:srgbClr val="FF9999"/>
      </a:accent2>
      <a:accent3>
        <a:srgbClr val="CAAD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9933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CAAD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9933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CAAD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00CC">
                <a:gamma/>
                <a:shade val="46275"/>
                <a:invGamma/>
              </a:srgbClr>
            </a:gs>
            <a:gs pos="50000">
              <a:srgbClr val="6600CC"/>
            </a:gs>
            <a:gs pos="100000">
              <a:srgbClr val="6600CC">
                <a:gamma/>
                <a:shade val="46275"/>
                <a:invGamma/>
              </a:srgbClr>
            </a:gs>
          </a:gsLst>
          <a:lin ang="2700000" scaled="1"/>
        </a:gradFill>
        <a:ln w="412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b_044</Template>
  <TotalTime>7857</TotalTime>
  <Words>1619</Words>
  <Application>Microsoft Office PowerPoint</Application>
  <PresentationFormat>On-screen Show (4:3)</PresentationFormat>
  <Paragraphs>255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b_044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Slide 1</vt:lpstr>
      <vt:lpstr>Slide 2</vt:lpstr>
      <vt:lpstr>AGING</vt:lpstr>
      <vt:lpstr> Aging is characterized by </vt:lpstr>
      <vt:lpstr>THE TERM AGEING</vt:lpstr>
      <vt:lpstr>Slide 6</vt:lpstr>
      <vt:lpstr>Slide 7</vt:lpstr>
      <vt:lpstr>Slide 8</vt:lpstr>
      <vt:lpstr>Slide 9</vt:lpstr>
      <vt:lpstr>Leading Causes of Death Age 65+ “Medical Diagnoses”</vt:lpstr>
      <vt:lpstr>Brief Geriatric Assessment Instruments </vt:lpstr>
      <vt:lpstr>Slide 12</vt:lpstr>
      <vt:lpstr>Aging nervous system</vt:lpstr>
      <vt:lpstr>Neurological System </vt:lpstr>
      <vt:lpstr>Nervous System </vt:lpstr>
      <vt:lpstr>Carotid sinus hypersensitivity</vt:lpstr>
      <vt:lpstr>Slide 17</vt:lpstr>
      <vt:lpstr>Sensorineural Hearing Loss</vt:lpstr>
      <vt:lpstr>Slide 19</vt:lpstr>
      <vt:lpstr> Disorders of the Sense of Taste </vt:lpstr>
      <vt:lpstr>Pain and Sense of Touch</vt:lpstr>
      <vt:lpstr>CONGITIVE CHANGES IN AGING: MENTAL PROCESSING</vt:lpstr>
      <vt:lpstr>Geriatric Syndromes</vt:lpstr>
      <vt:lpstr>Dementia and Delirium</vt:lpstr>
      <vt:lpstr>Alzheimer’s Disease</vt:lpstr>
      <vt:lpstr>Slide 26</vt:lpstr>
      <vt:lpstr>Slide 27</vt:lpstr>
      <vt:lpstr> Amyloid Plaques </vt:lpstr>
      <vt:lpstr> Neurofibrillary Tangles </vt:lpstr>
      <vt:lpstr>Sexual Dysfunction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Shahid</dc:creator>
  <cp:lastModifiedBy>Dr Shahid</cp:lastModifiedBy>
  <cp:revision>452</cp:revision>
  <dcterms:created xsi:type="dcterms:W3CDTF">2007-12-23T06:10:09Z</dcterms:created>
  <dcterms:modified xsi:type="dcterms:W3CDTF">2014-10-27T19:19:03Z</dcterms:modified>
</cp:coreProperties>
</file>