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54"/>
  </p:notesMasterIdLst>
  <p:sldIdLst>
    <p:sldId id="256" r:id="rId2"/>
    <p:sldId id="263" r:id="rId3"/>
    <p:sldId id="264" r:id="rId4"/>
    <p:sldId id="265" r:id="rId5"/>
    <p:sldId id="331" r:id="rId6"/>
    <p:sldId id="332" r:id="rId7"/>
    <p:sldId id="333" r:id="rId8"/>
    <p:sldId id="334" r:id="rId9"/>
    <p:sldId id="326" r:id="rId10"/>
    <p:sldId id="327" r:id="rId11"/>
    <p:sldId id="328" r:id="rId12"/>
    <p:sldId id="329" r:id="rId13"/>
    <p:sldId id="330" r:id="rId14"/>
    <p:sldId id="335" r:id="rId15"/>
    <p:sldId id="336" r:id="rId16"/>
    <p:sldId id="338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1" r:id="rId31"/>
    <p:sldId id="280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339" r:id="rId40"/>
    <p:sldId id="340" r:id="rId41"/>
    <p:sldId id="290" r:id="rId42"/>
    <p:sldId id="292" r:id="rId43"/>
    <p:sldId id="293" r:id="rId44"/>
    <p:sldId id="294" r:id="rId45"/>
    <p:sldId id="295" r:id="rId46"/>
    <p:sldId id="319" r:id="rId47"/>
    <p:sldId id="320" r:id="rId48"/>
    <p:sldId id="321" r:id="rId49"/>
    <p:sldId id="322" r:id="rId50"/>
    <p:sldId id="323" r:id="rId51"/>
    <p:sldId id="324" r:id="rId52"/>
    <p:sldId id="325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320" autoAdjust="0"/>
    <p:restoredTop sz="99792" autoAdjust="0"/>
  </p:normalViewPr>
  <p:slideViewPr>
    <p:cSldViewPr snapToGrid="0" snapToObjects="1">
      <p:cViewPr varScale="1">
        <p:scale>
          <a:sx n="107" d="100"/>
          <a:sy n="107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80BC8-ABF4-B243-B1C4-DF460D155400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6E174-47F0-6341-9692-CBF07D2F3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412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ajalla U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9pPr>
          </a:lstStyle>
          <a:p>
            <a:pPr eaLnBrk="1" hangingPunct="1"/>
            <a:fld id="{EC92CC21-6C19-134A-BE1E-F4AC32B79A4A}" type="slidenum">
              <a:rPr lang="en-GB">
                <a:cs typeface="Arial" charset="0"/>
              </a:rPr>
              <a:pPr eaLnBrk="1" hangingPunct="1"/>
              <a:t>2</a:t>
            </a:fld>
            <a:endParaRPr lang="en-GB">
              <a:cs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>
                <a:latin typeface="Arial" charset="0"/>
              </a:rPr>
              <a:t>Lateral view of L hem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4B89484-74B9-6943-8F33-DCEBE5C74F98}" type="slidenum">
              <a:rPr lang="en-US">
                <a:latin typeface="Calibri" charset="0"/>
              </a:rPr>
              <a:pPr eaLnBrk="1" hangingPunct="1"/>
              <a:t>11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2D44DB7-ACFC-3449-9E1E-85CC3B06D452}" type="slidenum">
              <a:rPr lang="en-US">
                <a:latin typeface="Calibri" charset="0"/>
              </a:rPr>
              <a:pPr eaLnBrk="1" hangingPunct="1"/>
              <a:t>12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2C4F01A-5210-5F45-88F5-5C31D40B191F}" type="slidenum">
              <a:rPr lang="en-US">
                <a:latin typeface="Calibri" charset="0"/>
              </a:rPr>
              <a:pPr eaLnBrk="1" hangingPunct="1"/>
              <a:t>13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95903B-34CB-9346-A94C-D42B3010B3A7}" type="slidenum">
              <a:rPr lang="en-US">
                <a:latin typeface="Calibri" charset="0"/>
              </a:rPr>
              <a:pPr eaLnBrk="1" hangingPunct="1"/>
              <a:t>14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F3ED016-65E0-D548-9C69-4446BCC23C17}" type="slidenum">
              <a:rPr lang="en-US">
                <a:latin typeface="Calibri" charset="0"/>
              </a:rPr>
              <a:pPr eaLnBrk="1" hangingPunct="1"/>
              <a:t>15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D98FAC5-1D3B-1A49-A996-5CEE53876622}" type="slidenum">
              <a:rPr lang="en-US">
                <a:latin typeface="Calibri" charset="0"/>
              </a:rPr>
              <a:pPr eaLnBrk="1" hangingPunct="1"/>
              <a:t>16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3EAFD19-70DA-3F4B-99E6-70565CEFADD0}" type="slidenum">
              <a:rPr lang="en-US">
                <a:latin typeface="Calibri" charset="0"/>
              </a:rPr>
              <a:pPr eaLnBrk="1" hangingPunct="1"/>
              <a:t>39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8808471-75F9-A541-82A8-0CBC51685B8B}" type="slidenum">
              <a:rPr lang="en-US">
                <a:latin typeface="Calibri" charset="0"/>
              </a:rPr>
              <a:pPr eaLnBrk="1" hangingPunct="1"/>
              <a:t>40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ajalla U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9pPr>
          </a:lstStyle>
          <a:p>
            <a:pPr eaLnBrk="1" hangingPunct="1"/>
            <a:fld id="{EF3DB263-0B46-294A-9CB6-FEA9E7C19BF6}" type="slidenum">
              <a:rPr lang="en-US">
                <a:latin typeface="Calibri" charset="0"/>
              </a:rPr>
              <a:pPr eaLnBrk="1" hangingPunct="1"/>
              <a:t>41</a:t>
            </a:fld>
            <a:endParaRPr lang="en-US">
              <a:latin typeface="Calibri" charset="0"/>
            </a:endParaRPr>
          </a:p>
        </p:txBody>
      </p:sp>
      <p:sp>
        <p:nvSpPr>
          <p:cNvPr id="716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4343400"/>
            <a:ext cx="64008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400"/>
              <a:t> MCA is the largest branch which supplies the frontal, temporal and parietal lobes  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400"/>
              <a:t> MCA has three branches (put three fingers spaced apart beside inner aspect of ear to show location of MCA)    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400"/>
              <a:t> MCA is the most commonly affected vessel in embolic stroke (plaque or clot from a distant source = embolic)    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ajalla U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9pPr>
          </a:lstStyle>
          <a:p>
            <a:pPr eaLnBrk="1" hangingPunct="1"/>
            <a:fld id="{5B9719DA-E75D-2D48-B5D5-BFDC08F75886}" type="slidenum">
              <a:rPr lang="en-US">
                <a:latin typeface="Calibri" charset="0"/>
              </a:rPr>
              <a:pPr eaLnBrk="1" hangingPunct="1"/>
              <a:t>42</a:t>
            </a:fld>
            <a:endParaRPr lang="en-US">
              <a:latin typeface="Calibri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4343400"/>
            <a:ext cx="6248400" cy="4419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400"/>
              <a:t>The Circle of Willis join the anterior and posterior circulation – the carotid and vertebral-basilar circulations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400"/>
              <a:t>Important route of secondary or collateral circulation in the event of loss of circulation   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400"/>
              <a:t>The Circle of Willis is the most common location for congenital aneurysm </a:t>
            </a:r>
          </a:p>
          <a:p>
            <a:pPr eaLnBrk="1" hangingPunct="1">
              <a:spcBef>
                <a:spcPct val="0"/>
              </a:spcBef>
            </a:pPr>
            <a:endParaRPr lang="en-US" sz="2400"/>
          </a:p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ajalla U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9pPr>
          </a:lstStyle>
          <a:p>
            <a:pPr eaLnBrk="1" hangingPunct="1"/>
            <a:fld id="{2E17878C-9A93-B347-854B-989353910276}" type="slidenum">
              <a:rPr lang="en-GB">
                <a:cs typeface="Arial" charset="0"/>
              </a:rPr>
              <a:pPr eaLnBrk="1" hangingPunct="1"/>
              <a:t>3</a:t>
            </a:fld>
            <a:endParaRPr lang="en-GB"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>
                <a:latin typeface="Arial" charset="0"/>
              </a:rPr>
              <a:t>Left lateral view showing the functions of the local areas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2E5344-6B49-8D4B-BEAE-F96EE40AF7E2}" type="slidenum">
              <a:rPr lang="en-US">
                <a:latin typeface="Calibri" charset="0"/>
              </a:rPr>
              <a:pPr eaLnBrk="1" hangingPunct="1"/>
              <a:t>46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2384FC3-8D18-8B48-AF1B-F21B08E62EC7}" type="slidenum">
              <a:rPr lang="en-US">
                <a:latin typeface="Calibri" charset="0"/>
              </a:rPr>
              <a:pPr eaLnBrk="1" hangingPunct="1"/>
              <a:t>47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BFD6F12-3842-5142-9317-DB3D20F9D79E}" type="slidenum">
              <a:rPr lang="en-US">
                <a:latin typeface="Calibri" charset="0"/>
              </a:rPr>
              <a:pPr eaLnBrk="1" hangingPunct="1"/>
              <a:t>48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D95AFB2-4499-714B-8D7F-0AF4C4A2D1E6}" type="slidenum">
              <a:rPr lang="en-US">
                <a:latin typeface="Calibri" charset="0"/>
              </a:rPr>
              <a:pPr eaLnBrk="1" hangingPunct="1"/>
              <a:t>49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D4A3C49-765B-9D4E-81FB-B9C7400C396B}" type="slidenum">
              <a:rPr lang="en-US">
                <a:latin typeface="Calibri" charset="0"/>
              </a:rPr>
              <a:pPr eaLnBrk="1" hangingPunct="1"/>
              <a:t>50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AA75A21-86D8-874A-9E16-1D5BBB7CF1EC}" type="slidenum">
              <a:rPr lang="en-US">
                <a:latin typeface="Calibri" charset="0"/>
              </a:rPr>
              <a:pPr eaLnBrk="1" hangingPunct="1"/>
              <a:t>51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ajalla U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9pPr>
          </a:lstStyle>
          <a:p>
            <a:pPr eaLnBrk="1" hangingPunct="1"/>
            <a:fld id="{D4471CEF-56DF-8A46-BB7C-E8B472A129DF}" type="slidenum">
              <a:rPr lang="en-GB">
                <a:cs typeface="Arial" charset="0"/>
              </a:rPr>
              <a:pPr eaLnBrk="1" hangingPunct="1"/>
              <a:t>4</a:t>
            </a:fld>
            <a:endParaRPr lang="en-GB"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>
                <a:latin typeface="Arial" charset="0"/>
              </a:rPr>
              <a:t>Sensory homunculus drawn overlying a coronal section through the postcentral gyrus. The location of the cortical representation of various body parts is shown.</a:t>
            </a:r>
            <a:br>
              <a:rPr lang="en-GB">
                <a:latin typeface="Arial" charset="0"/>
              </a:rPr>
            </a:br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7B8716-A518-1248-A2B4-94FE3FA9ACFF}" type="slidenum">
              <a:rPr lang="en-US">
                <a:latin typeface="Calibri" charset="0"/>
              </a:rPr>
              <a:pPr eaLnBrk="1" hangingPunct="1"/>
              <a:t>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67CE6EF-E0FC-584D-8421-5CE91B31484D}" type="slidenum">
              <a:rPr lang="en-US">
                <a:latin typeface="Calibri" charset="0"/>
              </a:rPr>
              <a:pPr eaLnBrk="1" hangingPunct="1"/>
              <a:t>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CC49650-4CA9-4844-B754-437C7059ED56}" type="slidenum">
              <a:rPr lang="en-US">
                <a:latin typeface="Calibri" charset="0"/>
              </a:rPr>
              <a:pPr eaLnBrk="1" hangingPunct="1"/>
              <a:t>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F3F2664-8506-2847-B8C0-914A888E6946}" type="slidenum">
              <a:rPr lang="en-US">
                <a:latin typeface="Calibri" charset="0"/>
              </a:rPr>
              <a:pPr eaLnBrk="1" hangingPunct="1"/>
              <a:t>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1A7765D-3F95-0649-AC05-A1B3B7441377}" type="slidenum">
              <a:rPr lang="en-US">
                <a:latin typeface="Calibri" charset="0"/>
              </a:rPr>
              <a:pPr eaLnBrk="1" hangingPunct="1"/>
              <a:t>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3B8D12F-4B8F-7440-8C37-2EF411987565}" type="slidenum">
              <a:rPr lang="en-US">
                <a:latin typeface="Calibri" charset="0"/>
              </a:rPr>
              <a:pPr eaLnBrk="1" hangingPunct="1"/>
              <a:t>10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AF2C-227E-B647-B382-51FAD7A075BC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D522-27FE-154A-9ED3-CD69754C4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AF2C-227E-B647-B382-51FAD7A075BC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D522-27FE-154A-9ED3-CD69754C4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AF2C-227E-B647-B382-51FAD7A075BC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D522-27FE-154A-9ED3-CD69754C4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AF2C-227E-B647-B382-51FAD7A075BC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D522-27FE-154A-9ED3-CD69754C4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AF2C-227E-B647-B382-51FAD7A075BC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D522-27FE-154A-9ED3-CD69754C4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AF2C-227E-B647-B382-51FAD7A075BC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D522-27FE-154A-9ED3-CD69754C4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AF2C-227E-B647-B382-51FAD7A075BC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D522-27FE-154A-9ED3-CD69754C4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AF2C-227E-B647-B382-51FAD7A075BC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D522-27FE-154A-9ED3-CD69754C4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AF2C-227E-B647-B382-51FAD7A075BC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D522-27FE-154A-9ED3-CD69754C4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AF2C-227E-B647-B382-51FAD7A075BC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D522-27FE-154A-9ED3-CD69754C4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AF2C-227E-B647-B382-51FAD7A075BC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D522-27FE-154A-9ED3-CD69754C4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DAF2C-227E-B647-B382-51FAD7A075BC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3D522-27FE-154A-9ED3-CD69754C4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1.png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72533"/>
            <a:ext cx="8229600" cy="59605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latin typeface="+mj-lt"/>
                <a:ea typeface="+mj-ea"/>
                <a:cs typeface="+mj-cs"/>
              </a:rPr>
              <a:t>Dr. Sajjad Hussain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4800" dirty="0" smtClean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latin typeface="+mj-lt"/>
                <a:ea typeface="+mj-ea"/>
                <a:cs typeface="+mj-cs"/>
              </a:rPr>
              <a:t>Assistant Professor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latin typeface="+mj-lt"/>
                <a:ea typeface="+mj-ea"/>
                <a:cs typeface="+mj-cs"/>
              </a:rPr>
              <a:t>Consultant Neuroradiologist 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48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latin typeface="+mj-lt"/>
                <a:ea typeface="+mj-ea"/>
                <a:cs typeface="+mj-cs"/>
              </a:rPr>
              <a:t>Radiology Department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latin typeface="+mj-lt"/>
                <a:ea typeface="+mj-ea"/>
                <a:cs typeface="+mj-cs"/>
              </a:rPr>
              <a:t>KKUH / KSU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55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CT SCAN..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pic>
        <p:nvPicPr>
          <p:cNvPr id="24579" name="Picture 5" descr="Normal_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88067"/>
            <a:ext cx="3850736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23850" y="2619375"/>
            <a:ext cx="3672417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</a:rPr>
              <a:t>A. Frontal Lobe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</a:rPr>
              <a:t>B. Frontal </a:t>
            </a:r>
            <a:r>
              <a:rPr lang="en-US" sz="2000" dirty="0">
                <a:solidFill>
                  <a:schemeClr val="bg1"/>
                </a:solidFill>
              </a:rPr>
              <a:t>Bone (Superior Surface of Orbital Part)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C. Dorsum </a:t>
            </a:r>
            <a:r>
              <a:rPr lang="en-US" sz="2000" dirty="0" err="1">
                <a:solidFill>
                  <a:schemeClr val="bg1"/>
                </a:solidFill>
              </a:rPr>
              <a:t>Sellae</a:t>
            </a:r>
            <a:endParaRPr lang="en-US" sz="2000" dirty="0">
              <a:solidFill>
                <a:schemeClr val="bg1"/>
              </a:solidFill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D. Basilar Artery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E. Temporal Lobe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F. Mastoid Air Cells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G. Cerebellar Hemisphere</a:t>
            </a:r>
          </a:p>
        </p:txBody>
      </p:sp>
    </p:spTree>
    <p:extLst>
      <p:ext uri="{BB962C8B-B14F-4D97-AF65-F5344CB8AC3E}">
        <p14:creationId xmlns:p14="http://schemas.microsoft.com/office/powerpoint/2010/main" xmlns="" val="11519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CT SCAN..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pic>
        <p:nvPicPr>
          <p:cNvPr id="25603" name="Picture 5" descr="Normal_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911350"/>
            <a:ext cx="3725333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81001" y="2561401"/>
            <a:ext cx="441113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A. Anterior Horn of </a:t>
            </a:r>
            <a:r>
              <a:rPr lang="en-US" sz="2000" b="1" dirty="0" smtClean="0">
                <a:solidFill>
                  <a:schemeClr val="bg1"/>
                </a:solidFill>
              </a:rPr>
              <a:t>Lateral </a:t>
            </a:r>
            <a:r>
              <a:rPr lang="en-US" sz="2000" b="1" dirty="0">
                <a:solidFill>
                  <a:schemeClr val="bg1"/>
                </a:solidFill>
              </a:rPr>
              <a:t>Ventricle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B. </a:t>
            </a:r>
            <a:r>
              <a:rPr lang="en-US" sz="2000" b="1" dirty="0" smtClean="0">
                <a:solidFill>
                  <a:schemeClr val="bg1"/>
                </a:solidFill>
              </a:rPr>
              <a:t>Head of Caudate </a:t>
            </a:r>
            <a:r>
              <a:rPr lang="en-US" sz="2000" b="1" dirty="0">
                <a:solidFill>
                  <a:schemeClr val="bg1"/>
                </a:solidFill>
              </a:rPr>
              <a:t>Nucleus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C. Anterior Limb of </a:t>
            </a:r>
            <a:r>
              <a:rPr lang="en-US" sz="2000" b="1" dirty="0" smtClean="0">
                <a:solidFill>
                  <a:schemeClr val="bg1"/>
                </a:solidFill>
              </a:rPr>
              <a:t>Internal </a:t>
            </a:r>
            <a:r>
              <a:rPr lang="en-US" sz="2000" b="1" dirty="0">
                <a:solidFill>
                  <a:schemeClr val="bg1"/>
                </a:solidFill>
              </a:rPr>
              <a:t>Capsule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D. Putamen and Globus Pallidus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E. Posterior Limb of </a:t>
            </a:r>
            <a:r>
              <a:rPr lang="en-US" sz="2000" b="1" dirty="0" smtClean="0">
                <a:solidFill>
                  <a:schemeClr val="bg1"/>
                </a:solidFill>
              </a:rPr>
              <a:t>Internal </a:t>
            </a:r>
            <a:r>
              <a:rPr lang="en-US" sz="2000" b="1" dirty="0">
                <a:solidFill>
                  <a:schemeClr val="bg1"/>
                </a:solidFill>
              </a:rPr>
              <a:t>Capsule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F. Third Ventricle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G. Quadrigeminal Plate Cistern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H. Cerebellar Vermis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I. Occipital Lobe</a:t>
            </a:r>
          </a:p>
        </p:txBody>
      </p:sp>
    </p:spTree>
    <p:extLst>
      <p:ext uri="{BB962C8B-B14F-4D97-AF65-F5344CB8AC3E}">
        <p14:creationId xmlns:p14="http://schemas.microsoft.com/office/powerpoint/2010/main" xmlns="" val="35183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CT SCAN..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pic>
        <p:nvPicPr>
          <p:cNvPr id="26627" name="Picture 5" descr="Normal_10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9131" y="1911102"/>
            <a:ext cx="3810000" cy="443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719555" y="3097778"/>
            <a:ext cx="357739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A. Falx Cerebri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B. Frontal Lobe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C. Body of </a:t>
            </a:r>
            <a:r>
              <a:rPr lang="en-US" sz="2000" b="1" dirty="0" smtClean="0">
                <a:solidFill>
                  <a:schemeClr val="bg1"/>
                </a:solidFill>
              </a:rPr>
              <a:t>Lateral </a:t>
            </a:r>
            <a:r>
              <a:rPr lang="en-US" sz="2000" b="1" dirty="0">
                <a:solidFill>
                  <a:schemeClr val="bg1"/>
                </a:solidFill>
              </a:rPr>
              <a:t>Ventricle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D. Splenium of </a:t>
            </a:r>
            <a:r>
              <a:rPr lang="en-US" sz="2000" b="1" dirty="0" smtClean="0">
                <a:solidFill>
                  <a:schemeClr val="bg1"/>
                </a:solidFill>
              </a:rPr>
              <a:t>Corpus </a:t>
            </a:r>
            <a:r>
              <a:rPr lang="en-US" sz="2000" b="1" dirty="0">
                <a:solidFill>
                  <a:schemeClr val="bg1"/>
                </a:solidFill>
              </a:rPr>
              <a:t>Callosum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E. Parietal Lobe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F. Occipital Lobe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G. Superior Sagittal Sinus</a:t>
            </a:r>
          </a:p>
        </p:txBody>
      </p:sp>
    </p:spTree>
    <p:extLst>
      <p:ext uri="{BB962C8B-B14F-4D97-AF65-F5344CB8AC3E}">
        <p14:creationId xmlns:p14="http://schemas.microsoft.com/office/powerpoint/2010/main" xmlns="" val="11440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CT SCAN..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pic>
        <p:nvPicPr>
          <p:cNvPr id="27651" name="Picture 3" descr="Normal_1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2266" y="1902885"/>
            <a:ext cx="3699933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20688" y="3324225"/>
            <a:ext cx="39227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</a:rPr>
              <a:t>A. Falx Cerebri</a:t>
            </a:r>
          </a:p>
          <a:p>
            <a:pPr algn="just"/>
            <a:r>
              <a:rPr lang="en-US" sz="2400" b="1" dirty="0">
                <a:solidFill>
                  <a:schemeClr val="bg1"/>
                </a:solidFill>
              </a:rPr>
              <a:t>B. Sulcus</a:t>
            </a:r>
          </a:p>
          <a:p>
            <a:pPr algn="just"/>
            <a:r>
              <a:rPr lang="en-US" sz="2400" b="1" dirty="0">
                <a:solidFill>
                  <a:schemeClr val="bg1"/>
                </a:solidFill>
              </a:rPr>
              <a:t>C. Gyrus</a:t>
            </a:r>
          </a:p>
          <a:p>
            <a:pPr algn="just"/>
            <a:r>
              <a:rPr lang="en-US" sz="2400" b="1" dirty="0">
                <a:solidFill>
                  <a:schemeClr val="bg1"/>
                </a:solidFill>
              </a:rPr>
              <a:t>D. Superior Sagittal Sinus</a:t>
            </a:r>
          </a:p>
        </p:txBody>
      </p:sp>
    </p:spTree>
    <p:extLst>
      <p:ext uri="{BB962C8B-B14F-4D97-AF65-F5344CB8AC3E}">
        <p14:creationId xmlns:p14="http://schemas.microsoft.com/office/powerpoint/2010/main" xmlns="" val="8326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MRI..</a:t>
            </a:r>
            <a:endParaRPr lang="en-US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258888" y="1540401"/>
            <a:ext cx="6545262" cy="48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No ionizing radiation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No Patient preparation</a:t>
            </a:r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fasting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for general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anesthesia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.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Contrast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medium: Gadolinium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Indications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: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                     strokes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                     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tumors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                      infection 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                      Vascular disorders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                      white matter disease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                      some cases of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trauma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5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MRI..</a:t>
            </a:r>
            <a:endParaRPr lang="en-US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22363" y="1534359"/>
            <a:ext cx="6965194" cy="440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Contraindications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defRPr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ardiac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pacemaker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Intraocular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ferrous foreign body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Pregnancy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</a:t>
            </a:r>
            <a:r>
              <a:rPr lang="en-US" sz="2800" b="1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trimester)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Claustrophobia</a:t>
            </a:r>
            <a:r>
              <a:rPr lang="en-US" sz="2800" b="1" dirty="0" smtClean="0">
                <a:solidFill>
                  <a:srgbClr val="FFC000"/>
                </a:solidFill>
              </a:rPr>
              <a:t>                  </a:t>
            </a:r>
            <a:endParaRPr lang="en-US" sz="2800" b="1" dirty="0">
              <a:solidFill>
                <a:srgbClr val="FFC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8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Nothing magnetic can be allowed inside the MRI room</a:t>
            </a:r>
            <a:r>
              <a:rPr lang="en-US" sz="4000" dirty="0" smtClean="0">
                <a:solidFill>
                  <a:srgbClr val="FF0000"/>
                </a:solidFill>
              </a:rPr>
              <a:t>                  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78" t="15654" r="27357" b="8047"/>
          <a:stretch>
            <a:fillRect/>
          </a:stretch>
        </p:blipFill>
        <p:spPr bwMode="auto">
          <a:xfrm>
            <a:off x="2953565" y="2576527"/>
            <a:ext cx="2959341" cy="323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94" t="15654" r="26289" b="8047"/>
          <a:stretch>
            <a:fillRect/>
          </a:stretch>
        </p:blipFill>
        <p:spPr bwMode="auto">
          <a:xfrm>
            <a:off x="5912906" y="2576527"/>
            <a:ext cx="2956539" cy="323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3632200" y="6003925"/>
            <a:ext cx="255590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T2 weighted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6932612" y="6019800"/>
            <a:ext cx="139272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bg1"/>
                </a:solidFill>
              </a:rPr>
              <a:t>FLAIR</a:t>
            </a:r>
          </a:p>
        </p:txBody>
      </p:sp>
      <p:pic>
        <p:nvPicPr>
          <p:cNvPr id="7" name="Picture 3" descr="00002000"/>
          <p:cNvPicPr>
            <a:picLocks noChangeAspect="1" noChangeArrowheads="1"/>
          </p:cNvPicPr>
          <p:nvPr/>
        </p:nvPicPr>
        <p:blipFill>
          <a:blip r:embed="rId5">
            <a:lum contras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362" y="2576526"/>
            <a:ext cx="2720203" cy="323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5997714"/>
            <a:ext cx="255590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T1 weighted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MRI..</a:t>
            </a:r>
            <a:endParaRPr lang="en-US" sz="5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6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 descr="C:\Users\faisal\Pictures\Slide8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39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 descr="C:\Users\faisal\Pictures\Slide1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4" r="7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29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 descr="C:\Users\faisal\Pictures\Slide9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5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257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emi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3994"/>
            <a:ext cx="9120430" cy="638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14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 descr="C:\Users\faisal\Pictures\Slide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4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45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2" descr="C:\Users\faisal\Pictures\Slide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90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 descr="C:\Users\faisal\Pictures\Slide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43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2" descr="C:\Users\faisal\Pictures\Slide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28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 descr="C:\Users\faisal\Pictures\Slide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99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2" descr="C:\Users\faisal\Pictures\Slide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49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2" descr="C:\Users\faisal\Pictures\Slide1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59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2" descr="C:\Users\faisal\Pictures\Slide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15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" descr="C:\Users\faisal\Pictures\Slide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01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37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2" descr="C:\Users\faisal\Pictures\Slide2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01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61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L l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4404"/>
            <a:ext cx="9143999" cy="616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17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2" descr="C:\Users\faisal\Pictures\Slide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01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001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2" descr="C:\Users\faisal\Pictures\Slide5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78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2" descr="C:\Users\faisal\Pictures\Slide3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892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2" descr="C:\Users\faisal\Pictures\Slide4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32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 descr="C:\Users\faisal\Pictures\Slide4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002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2" descr="C:\Users\faisal\Pictures\Slide4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01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 descr="C:\Users\faisal\Pictures\Slide4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35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2" descr="C:\Users\faisal\Pictures\Slide4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57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2" descr="C:\Users\faisal\Pictures\Slide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5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61" t="14888" r="26642" b="15874"/>
          <a:stretch>
            <a:fillRect/>
          </a:stretch>
        </p:blipFill>
        <p:spPr bwMode="auto">
          <a:xfrm>
            <a:off x="711201" y="2669638"/>
            <a:ext cx="3860800" cy="408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MR </a:t>
            </a:r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Angiography</a:t>
            </a: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..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37067" y="1295400"/>
            <a:ext cx="866986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FFFF00"/>
                </a:solidFill>
              </a:rPr>
              <a:t>Can </a:t>
            </a:r>
            <a:r>
              <a:rPr lang="en-US" sz="2000" b="1" dirty="0">
                <a:solidFill>
                  <a:srgbClr val="FFFF00"/>
                </a:solidFill>
              </a:rPr>
              <a:t>be done </a:t>
            </a:r>
            <a:r>
              <a:rPr lang="en-US" sz="2000" b="1" dirty="0" smtClean="0">
                <a:solidFill>
                  <a:srgbClr val="FFFF00"/>
                </a:solidFill>
              </a:rPr>
              <a:t>with </a:t>
            </a:r>
            <a:r>
              <a:rPr lang="en-US" sz="2000" b="1" dirty="0">
                <a:solidFill>
                  <a:srgbClr val="FFFF00"/>
                </a:solidFill>
              </a:rPr>
              <a:t>or without </a:t>
            </a:r>
            <a:r>
              <a:rPr lang="en-US" sz="2000" b="1" dirty="0" smtClean="0">
                <a:solidFill>
                  <a:srgbClr val="FFFF00"/>
                </a:solidFill>
              </a:rPr>
              <a:t>intravenous injection </a:t>
            </a:r>
            <a:r>
              <a:rPr lang="en-US" sz="2000" b="1" dirty="0">
                <a:solidFill>
                  <a:srgbClr val="FFFF00"/>
                </a:solidFill>
              </a:rPr>
              <a:t>of contrast </a:t>
            </a:r>
            <a:r>
              <a:rPr lang="en-US" sz="2000" b="1" dirty="0" smtClean="0">
                <a:solidFill>
                  <a:srgbClr val="FFFF00"/>
                </a:solidFill>
              </a:rPr>
              <a:t>material</a:t>
            </a:r>
            <a:endParaRPr lang="en-US" sz="2000" b="1" dirty="0">
              <a:solidFill>
                <a:srgbClr val="FFFF00"/>
              </a:solidFill>
            </a:endParaRPr>
          </a:p>
          <a:p>
            <a:pPr eaLnBrk="1" hangingPunct="1"/>
            <a:endParaRPr lang="en-US" sz="20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rgbClr val="FFFF00"/>
                </a:solidFill>
              </a:rPr>
              <a:t>Assesses intra and extra cranial arteries for any abnormalities such as stenosis, occlusion or vascular malformation.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8949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enory H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8058" y="0"/>
            <a:ext cx="54860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71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MR Venography..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pic>
        <p:nvPicPr>
          <p:cNvPr id="4608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12" t="23087" r="11243" b="33960"/>
          <a:stretch>
            <a:fillRect/>
          </a:stretch>
        </p:blipFill>
        <p:spPr bwMode="auto">
          <a:xfrm>
            <a:off x="4264025" y="3071812"/>
            <a:ext cx="3779308" cy="357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740" t="5508" r="34439" b="32834"/>
          <a:stretch>
            <a:fillRect/>
          </a:stretch>
        </p:blipFill>
        <p:spPr bwMode="auto">
          <a:xfrm>
            <a:off x="886884" y="3071812"/>
            <a:ext cx="3227916" cy="360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5"/>
          <p:cNvSpPr txBox="1">
            <a:spLocks noChangeArrowheads="1"/>
          </p:cNvSpPr>
          <p:nvPr/>
        </p:nvSpPr>
        <p:spPr bwMode="auto">
          <a:xfrm>
            <a:off x="237067" y="1295400"/>
            <a:ext cx="866986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FFFF00"/>
                </a:solidFill>
              </a:rPr>
              <a:t>Can </a:t>
            </a:r>
            <a:r>
              <a:rPr lang="en-US" sz="2000" b="1" dirty="0">
                <a:solidFill>
                  <a:srgbClr val="FFFF00"/>
                </a:solidFill>
              </a:rPr>
              <a:t>be done </a:t>
            </a:r>
            <a:r>
              <a:rPr lang="en-US" sz="2000" b="1" dirty="0" smtClean="0">
                <a:solidFill>
                  <a:srgbClr val="FFFF00"/>
                </a:solidFill>
              </a:rPr>
              <a:t>with </a:t>
            </a:r>
            <a:r>
              <a:rPr lang="en-US" sz="2000" b="1" dirty="0">
                <a:solidFill>
                  <a:srgbClr val="FFFF00"/>
                </a:solidFill>
              </a:rPr>
              <a:t>or without </a:t>
            </a:r>
            <a:r>
              <a:rPr lang="en-US" sz="2000" b="1" dirty="0" smtClean="0">
                <a:solidFill>
                  <a:srgbClr val="FFFF00"/>
                </a:solidFill>
              </a:rPr>
              <a:t>intravenous injection </a:t>
            </a:r>
            <a:r>
              <a:rPr lang="en-US" sz="2000" b="1" dirty="0">
                <a:solidFill>
                  <a:srgbClr val="FFFF00"/>
                </a:solidFill>
              </a:rPr>
              <a:t>of contrast </a:t>
            </a:r>
            <a:r>
              <a:rPr lang="en-US" sz="2000" b="1" dirty="0" smtClean="0">
                <a:solidFill>
                  <a:srgbClr val="FFFF00"/>
                </a:solidFill>
              </a:rPr>
              <a:t>material</a:t>
            </a:r>
            <a:endParaRPr lang="en-US" sz="2000" b="1" dirty="0">
              <a:solidFill>
                <a:srgbClr val="FFFF00"/>
              </a:solidFill>
            </a:endParaRPr>
          </a:p>
          <a:p>
            <a:pPr eaLnBrk="1" hangingPunct="1"/>
            <a:endParaRPr lang="en-US" sz="20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2000" b="1" dirty="0">
                <a:solidFill>
                  <a:srgbClr val="FFFF00"/>
                </a:solidFill>
              </a:rPr>
              <a:t>Assess venous </a:t>
            </a:r>
            <a:r>
              <a:rPr lang="en-US" sz="2000" b="1" dirty="0" smtClean="0">
                <a:solidFill>
                  <a:srgbClr val="FFFF00"/>
                </a:solidFill>
              </a:rPr>
              <a:t>sinuses and major cortical veins</a:t>
            </a:r>
          </a:p>
          <a:p>
            <a:pPr eaLnBrk="1" hangingPunct="1"/>
            <a:endParaRPr lang="en-US" sz="20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2000" b="1" dirty="0">
                <a:solidFill>
                  <a:srgbClr val="FFFF00"/>
                </a:solidFill>
              </a:rPr>
              <a:t>Can confirm </a:t>
            </a:r>
            <a:r>
              <a:rPr lang="en-US" sz="2000" b="1" dirty="0" smtClean="0">
                <a:solidFill>
                  <a:srgbClr val="FFFF00"/>
                </a:solidFill>
              </a:rPr>
              <a:t>or exclude venous </a:t>
            </a:r>
            <a:r>
              <a:rPr lang="en-US" sz="2000" b="1" dirty="0">
                <a:solidFill>
                  <a:srgbClr val="FFFF00"/>
                </a:solidFill>
              </a:rPr>
              <a:t>thrombosis </a:t>
            </a:r>
          </a:p>
        </p:txBody>
      </p:sp>
    </p:spTree>
    <p:extLst>
      <p:ext uri="{BB962C8B-B14F-4D97-AF65-F5344CB8AC3E}">
        <p14:creationId xmlns:p14="http://schemas.microsoft.com/office/powerpoint/2010/main" xmlns="" val="14522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304800"/>
            <a:ext cx="7772400" cy="990600"/>
          </a:xfrm>
        </p:spPr>
        <p:txBody>
          <a:bodyPr/>
          <a:lstStyle/>
          <a:p>
            <a:pPr algn="ctr" eaLnBrk="1" hangingPunct="1"/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Middle Cerebral Artery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42988" y="1196975"/>
            <a:ext cx="7239000" cy="4965700"/>
          </a:xfrm>
        </p:spPr>
      </p:pic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ajalla U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9pPr>
          </a:lstStyle>
          <a:p>
            <a:pPr eaLnBrk="1" hangingPunct="1"/>
            <a:fld id="{1425D71E-76A8-0948-9E72-4D5849D88CA7}" type="slidenum">
              <a:rPr lang="en-US">
                <a:solidFill>
                  <a:srgbClr val="B5A788"/>
                </a:solidFill>
                <a:latin typeface="Gill Sans MT" charset="0"/>
              </a:rPr>
              <a:pPr eaLnBrk="1" hangingPunct="1"/>
              <a:t>41</a:t>
            </a:fld>
            <a:endParaRPr lang="en-US">
              <a:solidFill>
                <a:srgbClr val="B5A788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333375"/>
            <a:ext cx="7772400" cy="719138"/>
          </a:xfrm>
        </p:spPr>
        <p:txBody>
          <a:bodyPr/>
          <a:lstStyle/>
          <a:p>
            <a:pPr algn="ctr" eaLnBrk="1" hangingPunct="1"/>
            <a:r>
              <a:rPr lang="en-US" sz="39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Circle of Willis</a:t>
            </a:r>
            <a:r>
              <a:rPr lang="en-US" sz="340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000125"/>
            <a:ext cx="4786313" cy="5111750"/>
          </a:xfrm>
        </p:spPr>
      </p:pic>
      <p:sp>
        <p:nvSpPr>
          <p:cNvPr id="8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ajalla U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ajalla UI" charset="0"/>
                <a:cs typeface="Majalla UI" charset="0"/>
              </a:defRPr>
            </a:lvl9pPr>
          </a:lstStyle>
          <a:p>
            <a:pPr eaLnBrk="1" hangingPunct="1"/>
            <a:fld id="{AB1B93EB-D174-7243-A89E-02DDB00AD905}" type="slidenum">
              <a:rPr lang="en-US">
                <a:solidFill>
                  <a:srgbClr val="B5A788"/>
                </a:solidFill>
                <a:latin typeface="Gill Sans MT" charset="0"/>
              </a:rPr>
              <a:pPr eaLnBrk="1" hangingPunct="1"/>
              <a:t>42</a:t>
            </a:fld>
            <a:endParaRPr lang="en-US">
              <a:solidFill>
                <a:srgbClr val="B5A788"/>
              </a:solidFill>
              <a:latin typeface="Gill Sans MT" charset="0"/>
            </a:endParaRPr>
          </a:p>
        </p:txBody>
      </p:sp>
      <p:pic>
        <p:nvPicPr>
          <p:cNvPr id="44037" name="Picture 5" descr="cowclose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323975"/>
            <a:ext cx="4071938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53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2" descr="C:\Users\faisal\Pictures\Slide6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12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2" descr="C:\Users\faisal\Pictures\Slide6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11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2" descr="C:\Users\faisal\Pictures\Slide6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77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CEREBRAL ANGIOGRAM</a:t>
            </a: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..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52227" name="TextBox 16"/>
          <p:cNvSpPr txBox="1">
            <a:spLocks noChangeArrowheads="1"/>
          </p:cNvSpPr>
          <p:nvPr/>
        </p:nvSpPr>
        <p:spPr bwMode="auto">
          <a:xfrm>
            <a:off x="499533" y="1481667"/>
            <a:ext cx="798406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Gold </a:t>
            </a:r>
            <a:r>
              <a:rPr lang="en-US" sz="2400" dirty="0">
                <a:solidFill>
                  <a:srgbClr val="FFFF00"/>
                </a:solidFill>
              </a:rPr>
              <a:t>standard technique for assessment of intra and extra cranial </a:t>
            </a:r>
            <a:r>
              <a:rPr lang="en-US" sz="2400" dirty="0" smtClean="0">
                <a:solidFill>
                  <a:srgbClr val="FFFF00"/>
                </a:solidFill>
              </a:rPr>
              <a:t>vessels</a:t>
            </a:r>
            <a:endParaRPr lang="en-US" sz="2400" dirty="0">
              <a:solidFill>
                <a:srgbClr val="FFFF00"/>
              </a:solidFill>
            </a:endParaRPr>
          </a:p>
          <a:p>
            <a:pPr eaLnBrk="1" hangingPunct="1"/>
            <a:endParaRPr lang="en-US" sz="2400" dirty="0">
              <a:solidFill>
                <a:srgbClr val="FFFF00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00"/>
                </a:solidFill>
              </a:rPr>
              <a:t>It can demonstrate different vascular diseases (stenosis, occlusion, vascular malformation and blood supply of brain </a:t>
            </a:r>
            <a:r>
              <a:rPr lang="en-US" sz="2400" dirty="0" smtClean="0">
                <a:solidFill>
                  <a:srgbClr val="FFFF00"/>
                </a:solidFill>
              </a:rPr>
              <a:t>tumors</a:t>
            </a:r>
            <a:endParaRPr lang="en-US" sz="2400" dirty="0">
              <a:solidFill>
                <a:srgbClr val="FFFF00"/>
              </a:solidFill>
            </a:endParaRPr>
          </a:p>
          <a:p>
            <a:pPr eaLnBrk="1" hangingPunct="1"/>
            <a:endParaRPr lang="en-US" sz="2400" dirty="0">
              <a:solidFill>
                <a:srgbClr val="FFFF00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00"/>
                </a:solidFill>
              </a:rPr>
              <a:t>It is an invasive </a:t>
            </a:r>
            <a:r>
              <a:rPr lang="en-US" sz="2400" dirty="0" smtClean="0">
                <a:solidFill>
                  <a:srgbClr val="FFFF00"/>
                </a:solidFill>
              </a:rPr>
              <a:t>technique – needs femoral artery puncture and cannulation.</a:t>
            </a:r>
            <a:endParaRPr lang="en-US" sz="2400" dirty="0">
              <a:solidFill>
                <a:srgbClr val="FFFF00"/>
              </a:solidFill>
            </a:endParaRPr>
          </a:p>
          <a:p>
            <a:pPr eaLnBrk="1" hangingPunct="1"/>
            <a:endParaRPr lang="en-US" sz="2400" dirty="0">
              <a:solidFill>
                <a:srgbClr val="FFFF00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00"/>
                </a:solidFill>
              </a:rPr>
              <a:t>Recently its main </a:t>
            </a:r>
            <a:r>
              <a:rPr lang="en-US" sz="2400" dirty="0" smtClean="0">
                <a:solidFill>
                  <a:srgbClr val="FFFF00"/>
                </a:solidFill>
              </a:rPr>
              <a:t>is for treatment </a:t>
            </a:r>
            <a:r>
              <a:rPr lang="en-US" sz="2400" dirty="0">
                <a:solidFill>
                  <a:srgbClr val="FFFF00"/>
                </a:solidFill>
              </a:rPr>
              <a:t>of </a:t>
            </a:r>
            <a:r>
              <a:rPr lang="en-US" sz="2400" dirty="0" smtClean="0">
                <a:solidFill>
                  <a:srgbClr val="FFFF00"/>
                </a:solidFill>
              </a:rPr>
              <a:t>acute occlusions, vascular malformations, aneurysms, or </a:t>
            </a:r>
            <a:r>
              <a:rPr lang="en-US" sz="2400" dirty="0">
                <a:solidFill>
                  <a:srgbClr val="FFFF00"/>
                </a:solidFill>
              </a:rPr>
              <a:t>pre operative embolization of vascular supply of </a:t>
            </a:r>
            <a:r>
              <a:rPr lang="en-US" sz="2400" dirty="0" smtClean="0">
                <a:solidFill>
                  <a:srgbClr val="FFFF00"/>
                </a:solidFill>
              </a:rPr>
              <a:t>tumors.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2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CEREBRAL ANGIOGRAM</a:t>
            </a: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..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258" y="5562600"/>
            <a:ext cx="7964487" cy="6858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</a:rPr>
              <a:t>Lateral view                                                                    AP view</a:t>
            </a:r>
          </a:p>
        </p:txBody>
      </p:sp>
      <p:grpSp>
        <p:nvGrpSpPr>
          <p:cNvPr id="1030" name="Group 29"/>
          <p:cNvGrpSpPr>
            <a:grpSpLocks/>
          </p:cNvGrpSpPr>
          <p:nvPr/>
        </p:nvGrpSpPr>
        <p:grpSpPr bwMode="auto">
          <a:xfrm>
            <a:off x="4666516" y="1738769"/>
            <a:ext cx="3544887" cy="3638550"/>
            <a:chOff x="2273153" y="1743572"/>
            <a:chExt cx="3680702" cy="3990538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545126" y="5251833"/>
              <a:ext cx="1229648" cy="2925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CERVICAL</a:t>
              </a:r>
            </a:p>
          </p:txBody>
        </p:sp>
        <p:sp>
          <p:nvSpPr>
            <p:cNvPr id="1045" name="Line 8"/>
            <p:cNvSpPr>
              <a:spLocks noChangeShapeType="1"/>
            </p:cNvSpPr>
            <p:nvPr/>
          </p:nvSpPr>
          <p:spPr bwMode="auto">
            <a:xfrm flipH="1">
              <a:off x="5476727" y="3231100"/>
              <a:ext cx="272645" cy="325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9"/>
            <p:cNvSpPr>
              <a:spLocks noChangeShapeType="1"/>
            </p:cNvSpPr>
            <p:nvPr/>
          </p:nvSpPr>
          <p:spPr bwMode="auto">
            <a:xfrm>
              <a:off x="2477636" y="3296290"/>
              <a:ext cx="954256" cy="325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10"/>
            <p:cNvSpPr>
              <a:spLocks noChangeShapeType="1"/>
            </p:cNvSpPr>
            <p:nvPr/>
          </p:nvSpPr>
          <p:spPr bwMode="auto">
            <a:xfrm>
              <a:off x="2545798" y="4600082"/>
              <a:ext cx="886095" cy="782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11"/>
            <p:cNvSpPr>
              <a:spLocks noChangeShapeType="1"/>
            </p:cNvSpPr>
            <p:nvPr/>
          </p:nvSpPr>
          <p:spPr bwMode="auto">
            <a:xfrm>
              <a:off x="2613959" y="4600082"/>
              <a:ext cx="1499545" cy="5215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12"/>
            <p:cNvSpPr>
              <a:spLocks noChangeShapeType="1"/>
            </p:cNvSpPr>
            <p:nvPr/>
          </p:nvSpPr>
          <p:spPr bwMode="auto">
            <a:xfrm>
              <a:off x="2682120" y="4534893"/>
              <a:ext cx="2112995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6" name="Object 13"/>
            <p:cNvGraphicFramePr>
              <a:graphicFrameLocks noChangeAspect="1"/>
            </p:cNvGraphicFramePr>
            <p:nvPr/>
          </p:nvGraphicFramePr>
          <p:xfrm>
            <a:off x="2273153" y="1743572"/>
            <a:ext cx="3680702" cy="3990538"/>
          </p:xfrm>
          <a:graphic>
            <a:graphicData uri="http://schemas.openxmlformats.org/presentationml/2006/ole">
              <p:oleObj spid="_x0000_s108552" name="Bitmap Image" r:id="rId4" imgW="8400000" imgH="9523810" progId="PBrush">
                <p:embed/>
              </p:oleObj>
            </a:graphicData>
          </a:graphic>
        </p:graphicFrame>
        <p:sp>
          <p:nvSpPr>
            <p:cNvPr id="1050" name="Line 14"/>
            <p:cNvSpPr>
              <a:spLocks noChangeShapeType="1"/>
            </p:cNvSpPr>
            <p:nvPr/>
          </p:nvSpPr>
          <p:spPr bwMode="auto">
            <a:xfrm flipH="1">
              <a:off x="4658793" y="3231100"/>
              <a:ext cx="0" cy="1043034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15"/>
            <p:cNvSpPr>
              <a:spLocks noChangeShapeType="1"/>
            </p:cNvSpPr>
            <p:nvPr/>
          </p:nvSpPr>
          <p:spPr bwMode="auto">
            <a:xfrm>
              <a:off x="3204689" y="3576062"/>
              <a:ext cx="840654" cy="69807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2693475" y="5251833"/>
              <a:ext cx="1429095" cy="309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effectLst>
                    <a:outerShdw blurRad="38100" dist="38100" dir="2700000" algn="tl">
                      <a:srgbClr val="676A55"/>
                    </a:outerShdw>
                  </a:effectLst>
                </a:rPr>
                <a:t>CERVICAL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2693475" y="4936699"/>
              <a:ext cx="1363163" cy="24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 i="1">
                  <a:effectLst>
                    <a:outerShdw blurRad="38100" dist="38100" dir="2700000" algn="tl">
                      <a:srgbClr val="676A55"/>
                    </a:outerShdw>
                  </a:effectLst>
                </a:rPr>
                <a:t>PTEROUS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2614355" y="4600672"/>
              <a:ext cx="1295581" cy="273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 i="1">
                  <a:effectLst>
                    <a:outerShdw blurRad="38100" dist="38100" dir="2700000" algn="tl">
                      <a:srgbClr val="676A55"/>
                    </a:outerShdw>
                  </a:effectLst>
                </a:rPr>
                <a:t>CAVERNOUS</a:t>
              </a:r>
            </a:p>
          </p:txBody>
        </p:sp>
        <p:sp>
          <p:nvSpPr>
            <p:cNvPr id="1055" name="Line 21"/>
            <p:cNvSpPr>
              <a:spLocks noChangeShapeType="1"/>
            </p:cNvSpPr>
            <p:nvPr/>
          </p:nvSpPr>
          <p:spPr bwMode="auto">
            <a:xfrm flipV="1">
              <a:off x="3838896" y="4761851"/>
              <a:ext cx="35738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TextBox 24"/>
            <p:cNvSpPr txBox="1">
              <a:spLocks noChangeArrowheads="1"/>
            </p:cNvSpPr>
            <p:nvPr/>
          </p:nvSpPr>
          <p:spPr bwMode="auto">
            <a:xfrm>
              <a:off x="2328323" y="3426023"/>
              <a:ext cx="17927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/>
                <a:t>Anterior cerebral artery</a:t>
              </a:r>
            </a:p>
          </p:txBody>
        </p:sp>
        <p:sp>
          <p:nvSpPr>
            <p:cNvPr id="1057" name="TextBox 25"/>
            <p:cNvSpPr txBox="1">
              <a:spLocks noChangeArrowheads="1"/>
            </p:cNvSpPr>
            <p:nvPr/>
          </p:nvSpPr>
          <p:spPr bwMode="auto">
            <a:xfrm>
              <a:off x="3891660" y="2895600"/>
              <a:ext cx="17927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dirty="0"/>
                <a:t>middle cerebral artery</a:t>
              </a:r>
            </a:p>
          </p:txBody>
        </p:sp>
        <p:sp>
          <p:nvSpPr>
            <p:cNvPr id="1058" name="TextBox 26"/>
            <p:cNvSpPr txBox="1">
              <a:spLocks noChangeArrowheads="1"/>
            </p:cNvSpPr>
            <p:nvPr/>
          </p:nvSpPr>
          <p:spPr bwMode="auto">
            <a:xfrm>
              <a:off x="2297144" y="4260454"/>
              <a:ext cx="62921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ICA</a:t>
              </a:r>
            </a:p>
          </p:txBody>
        </p:sp>
      </p:grpSp>
      <p:grpSp>
        <p:nvGrpSpPr>
          <p:cNvPr id="1031" name="Group 30"/>
          <p:cNvGrpSpPr>
            <a:grpSpLocks/>
          </p:cNvGrpSpPr>
          <p:nvPr/>
        </p:nvGrpSpPr>
        <p:grpSpPr bwMode="auto">
          <a:xfrm>
            <a:off x="627916" y="1737191"/>
            <a:ext cx="4038600" cy="3629025"/>
            <a:chOff x="2209468" y="1752600"/>
            <a:chExt cx="4347140" cy="4191000"/>
          </a:xfrm>
        </p:grpSpPr>
        <p:pic>
          <p:nvPicPr>
            <p:cNvPr id="1035" name="Picture 3" descr="0000176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0501"/>
            <a:stretch>
              <a:fillRect/>
            </a:stretch>
          </p:blipFill>
          <p:spPr bwMode="auto">
            <a:xfrm>
              <a:off x="2362200" y="1752600"/>
              <a:ext cx="4194408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2590527" y="4495267"/>
              <a:ext cx="1168807" cy="955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 i="1">
                  <a:effectLst>
                    <a:outerShdw blurRad="38100" dist="38100" dir="2700000" algn="tl">
                      <a:srgbClr val="676A55"/>
                    </a:outerShdw>
                  </a:effectLst>
                </a:rPr>
                <a:t>Cavern.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1400" b="1" i="1">
                  <a:effectLst>
                    <a:outerShdw blurRad="38100" dist="38100" dir="2700000" algn="tl">
                      <a:srgbClr val="676A55"/>
                    </a:outerShdw>
                  </a:effectLst>
                </a:rPr>
                <a:t>Pterous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1400" b="1" i="1">
                  <a:effectLst>
                    <a:outerShdw blurRad="38100" dist="38100" dir="2700000" algn="tl">
                      <a:srgbClr val="676A55"/>
                    </a:outerShdw>
                  </a:effectLst>
                </a:rPr>
                <a:t>cervical</a:t>
              </a:r>
            </a:p>
          </p:txBody>
        </p:sp>
        <p:sp>
          <p:nvSpPr>
            <p:cNvPr id="1037" name="Line 5"/>
            <p:cNvSpPr>
              <a:spLocks noChangeShapeType="1"/>
            </p:cNvSpPr>
            <p:nvPr/>
          </p:nvSpPr>
          <p:spPr bwMode="auto">
            <a:xfrm flipV="1">
              <a:off x="3318668" y="4433898"/>
              <a:ext cx="802885" cy="14112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6"/>
            <p:cNvSpPr>
              <a:spLocks noChangeShapeType="1"/>
            </p:cNvSpPr>
            <p:nvPr/>
          </p:nvSpPr>
          <p:spPr bwMode="auto">
            <a:xfrm flipV="1">
              <a:off x="3429000" y="4857262"/>
              <a:ext cx="911522" cy="21168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Line 7"/>
            <p:cNvSpPr>
              <a:spLocks noChangeShapeType="1"/>
            </p:cNvSpPr>
            <p:nvPr/>
          </p:nvSpPr>
          <p:spPr bwMode="auto">
            <a:xfrm>
              <a:off x="3428999" y="5334000"/>
              <a:ext cx="1349459" cy="115907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8"/>
            <p:cNvSpPr txBox="1">
              <a:spLocks noChangeArrowheads="1"/>
            </p:cNvSpPr>
            <p:nvPr/>
          </p:nvSpPr>
          <p:spPr bwMode="auto">
            <a:xfrm>
              <a:off x="2209468" y="4218434"/>
              <a:ext cx="1905292" cy="276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Internal carotid artery</a:t>
              </a:r>
            </a:p>
          </p:txBody>
        </p:sp>
        <p:sp>
          <p:nvSpPr>
            <p:cNvPr id="38" name="Text Box 9"/>
            <p:cNvSpPr txBox="1">
              <a:spLocks noChangeArrowheads="1"/>
            </p:cNvSpPr>
            <p:nvPr/>
          </p:nvSpPr>
          <p:spPr bwMode="auto">
            <a:xfrm>
              <a:off x="3151007" y="2740767"/>
              <a:ext cx="2335904" cy="29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effectLst>
                    <a:outerShdw blurRad="38100" dist="38100" dir="2700000" algn="tl">
                      <a:srgbClr val="676A55"/>
                    </a:outerShdw>
                  </a:effectLst>
                </a:rPr>
                <a:t>ACA           MCA</a:t>
              </a:r>
            </a:p>
          </p:txBody>
        </p:sp>
        <p:sp>
          <p:nvSpPr>
            <p:cNvPr id="1042" name="Line 10"/>
            <p:cNvSpPr>
              <a:spLocks noChangeShapeType="1"/>
            </p:cNvSpPr>
            <p:nvPr/>
          </p:nvSpPr>
          <p:spPr bwMode="auto">
            <a:xfrm flipH="1">
              <a:off x="4267532" y="3022689"/>
              <a:ext cx="72990" cy="84672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Line 11"/>
            <p:cNvSpPr>
              <a:spLocks noChangeShapeType="1"/>
            </p:cNvSpPr>
            <p:nvPr/>
          </p:nvSpPr>
          <p:spPr bwMode="auto">
            <a:xfrm>
              <a:off x="3318668" y="3093250"/>
              <a:ext cx="510927" cy="105840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2" name="Line 21"/>
          <p:cNvSpPr>
            <a:spLocks noChangeShapeType="1"/>
          </p:cNvSpPr>
          <p:nvPr/>
        </p:nvSpPr>
        <p:spPr bwMode="auto">
          <a:xfrm flipV="1">
            <a:off x="6367463" y="4654550"/>
            <a:ext cx="860425" cy="2222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21"/>
          <p:cNvSpPr>
            <a:spLocks noChangeShapeType="1"/>
          </p:cNvSpPr>
          <p:nvPr/>
        </p:nvSpPr>
        <p:spPr bwMode="auto">
          <a:xfrm flipV="1">
            <a:off x="6324600" y="5080000"/>
            <a:ext cx="1217613" cy="2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81000" y="1024467"/>
            <a:ext cx="8229600" cy="72813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ARTERIAL PHASE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9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024467"/>
            <a:ext cx="8229600" cy="72813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VENOUS 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PHASE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grpSp>
        <p:nvGrpSpPr>
          <p:cNvPr id="53251" name="Group 14"/>
          <p:cNvGrpSpPr>
            <a:grpSpLocks/>
          </p:cNvGrpSpPr>
          <p:nvPr/>
        </p:nvGrpSpPr>
        <p:grpSpPr bwMode="auto">
          <a:xfrm>
            <a:off x="1981200" y="1752600"/>
            <a:ext cx="5067300" cy="4525963"/>
            <a:chOff x="1981200" y="1676400"/>
            <a:chExt cx="5067673" cy="4525963"/>
          </a:xfrm>
        </p:grpSpPr>
        <p:grpSp>
          <p:nvGrpSpPr>
            <p:cNvPr id="53252" name="Group 10"/>
            <p:cNvGrpSpPr>
              <a:grpSpLocks/>
            </p:cNvGrpSpPr>
            <p:nvPr/>
          </p:nvGrpSpPr>
          <p:grpSpPr bwMode="auto">
            <a:xfrm>
              <a:off x="1981200" y="1676400"/>
              <a:ext cx="5062538" cy="4525963"/>
              <a:chOff x="1981200" y="1676400"/>
              <a:chExt cx="5062538" cy="4525963"/>
            </a:xfrm>
          </p:grpSpPr>
          <p:pic>
            <p:nvPicPr>
              <p:cNvPr id="53257" name="Picture 3" descr="0000462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200" y="1676400"/>
                <a:ext cx="5062538" cy="4525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 Box 5"/>
              <p:cNvSpPr txBox="1">
                <a:spLocks noChangeArrowheads="1"/>
              </p:cNvSpPr>
              <p:nvPr/>
            </p:nvSpPr>
            <p:spPr bwMode="auto">
              <a:xfrm>
                <a:off x="4343574" y="5638800"/>
                <a:ext cx="914467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IJV</a:t>
                </a:r>
              </a:p>
            </p:txBody>
          </p:sp>
          <p:sp>
            <p:nvSpPr>
              <p:cNvPr id="27" name="Text Box 7"/>
              <p:cNvSpPr txBox="1">
                <a:spLocks noChangeArrowheads="1"/>
              </p:cNvSpPr>
              <p:nvPr/>
            </p:nvSpPr>
            <p:spPr bwMode="auto">
              <a:xfrm>
                <a:off x="4648397" y="1752600"/>
                <a:ext cx="121929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i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SSS</a:t>
                </a:r>
              </a:p>
            </p:txBody>
          </p:sp>
          <p:sp>
            <p:nvSpPr>
              <p:cNvPr id="53260" name="Line 8"/>
              <p:cNvSpPr>
                <a:spLocks noChangeShapeType="1"/>
              </p:cNvSpPr>
              <p:nvPr/>
            </p:nvSpPr>
            <p:spPr bwMode="auto">
              <a:xfrm>
                <a:off x="5867400" y="3505200"/>
                <a:ext cx="76200" cy="76200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1" name="Line 9"/>
              <p:cNvSpPr>
                <a:spLocks noChangeShapeType="1"/>
              </p:cNvSpPr>
              <p:nvPr/>
            </p:nvSpPr>
            <p:spPr bwMode="auto">
              <a:xfrm flipH="1" flipV="1">
                <a:off x="5334000" y="5334000"/>
                <a:ext cx="228600" cy="30480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253" name="TextBox 10"/>
            <p:cNvSpPr txBox="1">
              <a:spLocks noChangeArrowheads="1"/>
            </p:cNvSpPr>
            <p:nvPr/>
          </p:nvSpPr>
          <p:spPr bwMode="auto">
            <a:xfrm>
              <a:off x="5029200" y="3200400"/>
              <a:ext cx="15824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Straight sinus</a:t>
              </a:r>
            </a:p>
          </p:txBody>
        </p:sp>
        <p:sp>
          <p:nvSpPr>
            <p:cNvPr id="53254" name="TextBox 11"/>
            <p:cNvSpPr txBox="1">
              <a:spLocks noChangeArrowheads="1"/>
            </p:cNvSpPr>
            <p:nvPr/>
          </p:nvSpPr>
          <p:spPr bwMode="auto">
            <a:xfrm>
              <a:off x="5427916" y="5421868"/>
              <a:ext cx="16209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Sigmoid sinus</a:t>
              </a:r>
            </a:p>
          </p:txBody>
        </p:sp>
        <p:sp>
          <p:nvSpPr>
            <p:cNvPr id="53255" name="TextBox 12"/>
            <p:cNvSpPr txBox="1">
              <a:spLocks noChangeArrowheads="1"/>
            </p:cNvSpPr>
            <p:nvPr/>
          </p:nvSpPr>
          <p:spPr bwMode="auto">
            <a:xfrm>
              <a:off x="3276600" y="4583668"/>
              <a:ext cx="19329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Transverse sinus</a:t>
              </a:r>
            </a:p>
          </p:txBody>
        </p:sp>
        <p:sp>
          <p:nvSpPr>
            <p:cNvPr id="53256" name="Line 8"/>
            <p:cNvSpPr>
              <a:spLocks noChangeShapeType="1"/>
            </p:cNvSpPr>
            <p:nvPr/>
          </p:nvSpPr>
          <p:spPr bwMode="auto">
            <a:xfrm>
              <a:off x="5029200" y="4876800"/>
              <a:ext cx="60960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CEREBRAL ANGIOGRAM</a:t>
            </a: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..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2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CAROTID DOPPLER..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292225" y="1676400"/>
          <a:ext cx="6480175" cy="5000625"/>
        </p:xfrm>
        <a:graphic>
          <a:graphicData uri="http://schemas.openxmlformats.org/presentationml/2006/ole">
            <p:oleObj spid="_x0000_s112647" name="Acrobat Document" r:id="rId4" imgW="5657143" imgH="7457143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57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62" t="35715" r="28571" b="20724"/>
          <a:stretch>
            <a:fillRect/>
          </a:stretch>
        </p:blipFill>
        <p:spPr bwMode="auto">
          <a:xfrm>
            <a:off x="1880775" y="3491673"/>
            <a:ext cx="289401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026" t="33012" r="29488" b="20512"/>
          <a:stretch>
            <a:fillRect/>
          </a:stretch>
        </p:blipFill>
        <p:spPr bwMode="auto">
          <a:xfrm>
            <a:off x="4850987" y="3491673"/>
            <a:ext cx="25908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>
            <a:off x="6374194" y="4718957"/>
            <a:ext cx="458788" cy="3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38100" dir="5400000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16200000" flipV="1">
            <a:off x="6159088" y="5391263"/>
            <a:ext cx="247650" cy="1238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38100" dir="5400000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5841587" y="4643551"/>
            <a:ext cx="304800" cy="1539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38100" dir="5400000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681" name="TextBox 17"/>
          <p:cNvSpPr txBox="1">
            <a:spLocks noChangeArrowheads="1"/>
          </p:cNvSpPr>
          <p:nvPr/>
        </p:nvSpPr>
        <p:spPr bwMode="auto">
          <a:xfrm>
            <a:off x="6451187" y="4110151"/>
            <a:ext cx="696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MCA</a:t>
            </a:r>
          </a:p>
        </p:txBody>
      </p:sp>
      <p:sp>
        <p:nvSpPr>
          <p:cNvPr id="28682" name="TextBox 18"/>
          <p:cNvSpPr txBox="1">
            <a:spLocks noChangeArrowheads="1"/>
          </p:cNvSpPr>
          <p:nvPr/>
        </p:nvSpPr>
        <p:spPr bwMode="auto">
          <a:xfrm>
            <a:off x="5449475" y="4197464"/>
            <a:ext cx="696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ACA</a:t>
            </a:r>
          </a:p>
        </p:txBody>
      </p:sp>
      <p:sp>
        <p:nvSpPr>
          <p:cNvPr id="28683" name="TextBox 19"/>
          <p:cNvSpPr txBox="1">
            <a:spLocks noChangeArrowheads="1"/>
          </p:cNvSpPr>
          <p:nvPr/>
        </p:nvSpPr>
        <p:spPr bwMode="auto">
          <a:xfrm>
            <a:off x="5906675" y="5492864"/>
            <a:ext cx="6969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>
                <a:solidFill>
                  <a:schemeClr val="bg1"/>
                </a:solidFill>
              </a:rPr>
              <a:t>Basilar artery</a:t>
            </a:r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2793587" y="5924664"/>
            <a:ext cx="457200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38100" dir="5400000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rot="10800000" flipV="1">
            <a:off x="3174587" y="6319951"/>
            <a:ext cx="609600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38100" dir="5400000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686" name="TextBox 26"/>
          <p:cNvSpPr txBox="1">
            <a:spLocks noChangeArrowheads="1"/>
          </p:cNvSpPr>
          <p:nvPr/>
        </p:nvSpPr>
        <p:spPr bwMode="auto">
          <a:xfrm>
            <a:off x="2183987" y="5692889"/>
            <a:ext cx="990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1"/>
                </a:solidFill>
              </a:rPr>
              <a:t>Straight sinus</a:t>
            </a:r>
          </a:p>
        </p:txBody>
      </p:sp>
      <p:sp>
        <p:nvSpPr>
          <p:cNvPr id="28687" name="TextBox 27"/>
          <p:cNvSpPr txBox="1">
            <a:spLocks noChangeArrowheads="1"/>
          </p:cNvSpPr>
          <p:nvPr/>
        </p:nvSpPr>
        <p:spPr bwMode="auto">
          <a:xfrm>
            <a:off x="3326987" y="6073889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1"/>
                </a:solidFill>
              </a:rPr>
              <a:t>Superior sagittal sinus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81000" y="1157236"/>
            <a:ext cx="83820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FF00"/>
                </a:solidFill>
              </a:rPr>
              <a:t>Contrast enhanced </a:t>
            </a:r>
            <a:r>
              <a:rPr lang="en-US" sz="2000" dirty="0" smtClean="0">
                <a:solidFill>
                  <a:srgbClr val="FFFF00"/>
                </a:solidFill>
              </a:rPr>
              <a:t>CT -- After IV </a:t>
            </a:r>
            <a:r>
              <a:rPr lang="en-US" sz="2000" dirty="0">
                <a:solidFill>
                  <a:srgbClr val="FFFF00"/>
                </a:solidFill>
              </a:rPr>
              <a:t>injection of contrast </a:t>
            </a:r>
            <a:r>
              <a:rPr lang="en-US" sz="2000" dirty="0" smtClean="0">
                <a:solidFill>
                  <a:srgbClr val="FFFF00"/>
                </a:solidFill>
              </a:rPr>
              <a:t>medium</a:t>
            </a:r>
          </a:p>
          <a:p>
            <a:pPr eaLnBrk="1" hangingPunct="1"/>
            <a:endParaRPr lang="en-US" sz="10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FFFF00"/>
                </a:solidFill>
              </a:rPr>
              <a:t>A</a:t>
            </a:r>
            <a:r>
              <a:rPr lang="en-US" sz="2000" dirty="0" smtClean="0">
                <a:solidFill>
                  <a:srgbClr val="FFFF00"/>
                </a:solidFill>
              </a:rPr>
              <a:t>bnormality becomes visible or more prominent </a:t>
            </a:r>
          </a:p>
          <a:p>
            <a:pPr eaLnBrk="1" hangingPunct="1"/>
            <a:endParaRPr lang="en-US" sz="10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FFFF00"/>
                </a:solidFill>
              </a:rPr>
              <a:t>Contrast </a:t>
            </a:r>
            <a:r>
              <a:rPr lang="en-US" sz="2000" dirty="0">
                <a:solidFill>
                  <a:srgbClr val="FFFF00"/>
                </a:solidFill>
              </a:rPr>
              <a:t>enhancement </a:t>
            </a:r>
            <a:r>
              <a:rPr lang="en-US" sz="2000" dirty="0" smtClean="0">
                <a:solidFill>
                  <a:srgbClr val="FFFF00"/>
                </a:solidFill>
              </a:rPr>
              <a:t>is due to </a:t>
            </a:r>
            <a:r>
              <a:rPr lang="en-US" sz="2000" dirty="0">
                <a:solidFill>
                  <a:srgbClr val="FFFF00"/>
                </a:solidFill>
              </a:rPr>
              <a:t>breakdown of blood brain barrier allowing contrast to enter the lesion particularly in neoplasm, infection, inflammation and </a:t>
            </a:r>
            <a:r>
              <a:rPr lang="en-US" sz="2000" dirty="0" smtClean="0">
                <a:solidFill>
                  <a:srgbClr val="FFFF00"/>
                </a:solidFill>
              </a:rPr>
              <a:t>subacute stage </a:t>
            </a:r>
            <a:r>
              <a:rPr lang="en-US" sz="2000" dirty="0">
                <a:solidFill>
                  <a:srgbClr val="FFFF00"/>
                </a:solidFill>
              </a:rPr>
              <a:t>of </a:t>
            </a:r>
            <a:r>
              <a:rPr lang="en-US" sz="2000" dirty="0" smtClean="0">
                <a:solidFill>
                  <a:srgbClr val="FFFF00"/>
                </a:solidFill>
              </a:rPr>
              <a:t>ischemia</a:t>
            </a:r>
            <a:endParaRPr lang="en-US" sz="2000" dirty="0">
              <a:solidFill>
                <a:srgbClr val="FFFF00"/>
              </a:solidFill>
            </a:endParaRPr>
          </a:p>
          <a:p>
            <a:pPr eaLnBrk="1" hangingPunct="1"/>
            <a:endParaRPr lang="en-US" sz="1000" dirty="0">
              <a:solidFill>
                <a:srgbClr val="FFFF00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FFFF00"/>
                </a:solidFill>
              </a:rPr>
              <a:t>Also it is helpful in demonstrating blood vessels 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CT SCAN..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7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965226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ULTRASOUND NEONATAL BRAIN</a:t>
            </a: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..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54275" name="TextBox 8"/>
          <p:cNvSpPr txBox="1">
            <a:spLocks noChangeArrowheads="1"/>
          </p:cNvSpPr>
          <p:nvPr/>
        </p:nvSpPr>
        <p:spPr bwMode="auto">
          <a:xfrm>
            <a:off x="228600" y="1117626"/>
            <a:ext cx="86868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FFFF00"/>
                </a:solidFill>
              </a:rPr>
              <a:t>Simple </a:t>
            </a:r>
            <a:r>
              <a:rPr lang="en-US" sz="2400" b="1" dirty="0">
                <a:solidFill>
                  <a:srgbClr val="FFFF00"/>
                </a:solidFill>
              </a:rPr>
              <a:t>and easy way to scan the head of neonates and young </a:t>
            </a:r>
            <a:r>
              <a:rPr lang="en-US" sz="2400" b="1" dirty="0" smtClean="0">
                <a:solidFill>
                  <a:srgbClr val="FFFF00"/>
                </a:solidFill>
              </a:rPr>
              <a:t>babies with no discomfort to the baby</a:t>
            </a:r>
            <a:endParaRPr lang="en-US" sz="2400" b="1" dirty="0">
              <a:solidFill>
                <a:srgbClr val="FFFF00"/>
              </a:solidFill>
            </a:endParaRPr>
          </a:p>
          <a:p>
            <a:pPr eaLnBrk="1" hangingPunct="1"/>
            <a:endParaRPr lang="en-US" sz="24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2400" b="1" dirty="0">
                <a:solidFill>
                  <a:srgbClr val="FFFF00"/>
                </a:solidFill>
              </a:rPr>
              <a:t>Not using ionizing radiation</a:t>
            </a:r>
          </a:p>
          <a:p>
            <a:pPr eaLnBrk="1" hangingPunct="1"/>
            <a:endParaRPr lang="en-US" sz="24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2400" b="1" dirty="0">
                <a:solidFill>
                  <a:srgbClr val="FFFF00"/>
                </a:solidFill>
              </a:rPr>
              <a:t>Scanning is best done through an open </a:t>
            </a:r>
            <a:r>
              <a:rPr lang="en-US" sz="2400" b="1" dirty="0" smtClean="0">
                <a:solidFill>
                  <a:srgbClr val="FFFF00"/>
                </a:solidFill>
              </a:rPr>
              <a:t>fontanellae.</a:t>
            </a:r>
            <a:endParaRPr lang="en-US" sz="2400" b="1" dirty="0">
              <a:solidFill>
                <a:srgbClr val="FFFF00"/>
              </a:solidFill>
            </a:endParaRPr>
          </a:p>
          <a:p>
            <a:pPr eaLnBrk="1" hangingPunct="1"/>
            <a:endParaRPr lang="en-US" sz="24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rgbClr val="FFFF00"/>
                </a:solidFill>
              </a:rPr>
              <a:t>Readily </a:t>
            </a:r>
            <a:r>
              <a:rPr lang="en-US" sz="2400" b="1" dirty="0">
                <a:solidFill>
                  <a:srgbClr val="FFFF00"/>
                </a:solidFill>
              </a:rPr>
              <a:t>carried out even on </a:t>
            </a:r>
            <a:r>
              <a:rPr lang="en-US" sz="2400" b="1" dirty="0" smtClean="0">
                <a:solidFill>
                  <a:srgbClr val="FFFF00"/>
                </a:solidFill>
              </a:rPr>
              <a:t>sick </a:t>
            </a:r>
            <a:r>
              <a:rPr lang="en-US" sz="2400" b="1" dirty="0">
                <a:solidFill>
                  <a:srgbClr val="FFFF00"/>
                </a:solidFill>
              </a:rPr>
              <a:t>babies in </a:t>
            </a:r>
            <a:r>
              <a:rPr lang="en-US" sz="2400" b="1" dirty="0" smtClean="0">
                <a:solidFill>
                  <a:srgbClr val="FFFF00"/>
                </a:solidFill>
              </a:rPr>
              <a:t>ICU.</a:t>
            </a:r>
            <a:endParaRPr lang="en-US" sz="2400" b="1" dirty="0">
              <a:solidFill>
                <a:srgbClr val="FFFF00"/>
              </a:solidFill>
            </a:endParaRPr>
          </a:p>
          <a:p>
            <a:pPr eaLnBrk="1" hangingPunct="1"/>
            <a:endParaRPr lang="en-US" sz="24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rgbClr val="FFFF00"/>
                </a:solidFill>
              </a:rPr>
              <a:t>Particularly </a:t>
            </a:r>
            <a:r>
              <a:rPr lang="en-US" sz="2400" b="1" dirty="0">
                <a:solidFill>
                  <a:srgbClr val="FFFF00"/>
                </a:solidFill>
              </a:rPr>
              <a:t>useful in detecting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400" b="1" dirty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</a:rPr>
              <a:t>Hydrocephalus</a:t>
            </a:r>
          </a:p>
          <a:p>
            <a:pPr eaLnBrk="1" hangingPunct="1"/>
            <a:r>
              <a:rPr lang="en-US" sz="2400" b="1" dirty="0">
                <a:solidFill>
                  <a:srgbClr val="FFFF00"/>
                </a:solidFill>
              </a:rPr>
              <a:t>	I</a:t>
            </a:r>
            <a:r>
              <a:rPr lang="en-US" sz="2400" b="1" dirty="0" smtClean="0">
                <a:solidFill>
                  <a:srgbClr val="FFFF00"/>
                </a:solidFill>
              </a:rPr>
              <a:t>ntracerebral hemorrhage</a:t>
            </a:r>
          </a:p>
          <a:p>
            <a:pPr eaLnBrk="1" hangingPunct="1"/>
            <a:r>
              <a:rPr lang="en-US" sz="2400" b="1" dirty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</a:rPr>
              <a:t>Congenital </a:t>
            </a:r>
            <a:r>
              <a:rPr lang="en-US" sz="2400" b="1" dirty="0">
                <a:solidFill>
                  <a:srgbClr val="FFFF00"/>
                </a:solidFill>
              </a:rPr>
              <a:t>abnormality of the brain</a:t>
            </a:r>
          </a:p>
        </p:txBody>
      </p:sp>
    </p:spTree>
    <p:extLst>
      <p:ext uri="{BB962C8B-B14F-4D97-AF65-F5344CB8AC3E}">
        <p14:creationId xmlns:p14="http://schemas.microsoft.com/office/powerpoint/2010/main" xmlns="" val="72733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35" t="8502" r="37363" b="14969"/>
          <a:stretch>
            <a:fillRect/>
          </a:stretch>
        </p:blipFill>
        <p:spPr bwMode="auto">
          <a:xfrm>
            <a:off x="250825" y="1843088"/>
            <a:ext cx="390842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85" t="8504" r="37677" b="18130"/>
          <a:stretch>
            <a:fillRect/>
          </a:stretch>
        </p:blipFill>
        <p:spPr bwMode="auto">
          <a:xfrm>
            <a:off x="4362450" y="1836738"/>
            <a:ext cx="4643438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Box 5"/>
          <p:cNvSpPr txBox="1">
            <a:spLocks noChangeArrowheads="1"/>
          </p:cNvSpPr>
          <p:nvPr/>
        </p:nvSpPr>
        <p:spPr bwMode="auto">
          <a:xfrm>
            <a:off x="1524000" y="64008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bg1"/>
                </a:solidFill>
              </a:rPr>
              <a:t>CORONAL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5302" name="TextBox 6"/>
          <p:cNvSpPr txBox="1">
            <a:spLocks noChangeArrowheads="1"/>
          </p:cNvSpPr>
          <p:nvPr/>
        </p:nvSpPr>
        <p:spPr bwMode="auto">
          <a:xfrm>
            <a:off x="5867400" y="63246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bg1"/>
                </a:solidFill>
              </a:rPr>
              <a:t>SAGITTAL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152400"/>
            <a:ext cx="8229600" cy="965226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ULTRASOUND NEONATAL BRAIN</a:t>
            </a: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..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9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2379" y="2552172"/>
            <a:ext cx="7499350" cy="19690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964305"/>
                </a:solidFill>
              </a:rPr>
              <a:t>Thank you</a:t>
            </a:r>
            <a:endParaRPr lang="ar-SA" sz="8000" dirty="0">
              <a:solidFill>
                <a:srgbClr val="9643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6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33" t="28125" r="25000" b="14583"/>
          <a:stretch>
            <a:fillRect/>
          </a:stretch>
        </p:blipFill>
        <p:spPr bwMode="auto">
          <a:xfrm>
            <a:off x="982662" y="2202113"/>
            <a:ext cx="3541513" cy="389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99" t="29167" r="26666" b="12500"/>
          <a:stretch>
            <a:fillRect/>
          </a:stretch>
        </p:blipFill>
        <p:spPr bwMode="auto">
          <a:xfrm>
            <a:off x="4754025" y="2202113"/>
            <a:ext cx="2950642" cy="389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14"/>
          <p:cNvSpPr txBox="1">
            <a:spLocks noChangeArrowheads="1"/>
          </p:cNvSpPr>
          <p:nvPr/>
        </p:nvSpPr>
        <p:spPr bwMode="auto">
          <a:xfrm>
            <a:off x="1390650" y="6242579"/>
            <a:ext cx="246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</a:rPr>
              <a:t>Sagittal reconstruction</a:t>
            </a:r>
          </a:p>
        </p:txBody>
      </p:sp>
      <p:sp>
        <p:nvSpPr>
          <p:cNvPr id="29702" name="TextBox 15"/>
          <p:cNvSpPr txBox="1">
            <a:spLocks noChangeArrowheads="1"/>
          </p:cNvSpPr>
          <p:nvPr/>
        </p:nvSpPr>
        <p:spPr bwMode="auto">
          <a:xfrm>
            <a:off x="4970991" y="6242579"/>
            <a:ext cx="2505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</a:rPr>
              <a:t>Coronal reconstruction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8449" y="1242218"/>
            <a:ext cx="8473017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Computerized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reconstructions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can be made from axial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sections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to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provide images in coronal or sagittal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planes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CT SCAN..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6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CT SCAN..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pic>
        <p:nvPicPr>
          <p:cNvPr id="32771" name="Picture 1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68" b="6444"/>
          <a:stretch>
            <a:fillRect/>
          </a:stretch>
        </p:blipFill>
        <p:spPr bwMode="auto">
          <a:xfrm>
            <a:off x="533399" y="2979738"/>
            <a:ext cx="27844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99"/>
          <a:stretch>
            <a:fillRect/>
          </a:stretch>
        </p:blipFill>
        <p:spPr bwMode="auto">
          <a:xfrm>
            <a:off x="3453342" y="2979738"/>
            <a:ext cx="393319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2091267" y="1092200"/>
            <a:ext cx="55447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 b="1" dirty="0" smtClean="0">
                <a:solidFill>
                  <a:srgbClr val="FFC000"/>
                </a:solidFill>
              </a:rPr>
              <a:t>CT Angiography</a:t>
            </a:r>
            <a:endParaRPr lang="en-US" sz="5400" b="1" dirty="0">
              <a:solidFill>
                <a:srgbClr val="FFC000"/>
              </a:solidFill>
            </a:endParaRPr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355596" y="2232818"/>
            <a:ext cx="82550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elpful </a:t>
            </a:r>
            <a:r>
              <a:rPr lang="en-US" dirty="0">
                <a:solidFill>
                  <a:schemeClr val="bg1"/>
                </a:solidFill>
              </a:rPr>
              <a:t>in diagnosis of vascular </a:t>
            </a:r>
            <a:r>
              <a:rPr lang="en-US" dirty="0" smtClean="0">
                <a:solidFill>
                  <a:schemeClr val="bg1"/>
                </a:solidFill>
              </a:rPr>
              <a:t>abnormalities e.g. stenosis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occlusion, aneurysm </a:t>
            </a:r>
            <a:r>
              <a:rPr lang="en-US" dirty="0">
                <a:solidFill>
                  <a:schemeClr val="bg1"/>
                </a:solidFill>
              </a:rPr>
              <a:t>or vascular malformation</a:t>
            </a: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1825625" y="6093355"/>
            <a:ext cx="412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</a:rPr>
              <a:t>Occlusion of left middle cerebral artery</a:t>
            </a:r>
          </a:p>
        </p:txBody>
      </p:sp>
    </p:spTree>
    <p:extLst>
      <p:ext uri="{BB962C8B-B14F-4D97-AF65-F5344CB8AC3E}">
        <p14:creationId xmlns:p14="http://schemas.microsoft.com/office/powerpoint/2010/main" xmlns="" val="16515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CT SCAN..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pic>
        <p:nvPicPr>
          <p:cNvPr id="3379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7568"/>
          <a:stretch/>
        </p:blipFill>
        <p:spPr bwMode="auto">
          <a:xfrm>
            <a:off x="931334" y="2374900"/>
            <a:ext cx="7804484" cy="42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2411413" y="1295400"/>
            <a:ext cx="43767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chemeClr val="bg1"/>
                </a:solidFill>
              </a:rPr>
              <a:t>CT PERFUSION</a:t>
            </a:r>
          </a:p>
        </p:txBody>
      </p:sp>
    </p:spTree>
    <p:extLst>
      <p:ext uri="{BB962C8B-B14F-4D97-AF65-F5344CB8AC3E}">
        <p14:creationId xmlns:p14="http://schemas.microsoft.com/office/powerpoint/2010/main" xmlns="" val="36955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CT SCAN..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pic>
        <p:nvPicPr>
          <p:cNvPr id="23555" name="Picture 5" descr="Normal_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2934" y="1888337"/>
            <a:ext cx="3877726" cy="443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323850" y="2938463"/>
            <a:ext cx="388778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2400" b="1">
                <a:solidFill>
                  <a:schemeClr val="bg1"/>
                </a:solidFill>
              </a:rPr>
              <a:t>A. Orbit</a:t>
            </a:r>
          </a:p>
          <a:p>
            <a:pPr algn="just"/>
            <a:r>
              <a:rPr lang="en-US" sz="2400" b="1">
                <a:solidFill>
                  <a:schemeClr val="bg1"/>
                </a:solidFill>
              </a:rPr>
              <a:t>B. Sphenoid Sinus</a:t>
            </a:r>
          </a:p>
          <a:p>
            <a:pPr algn="just"/>
            <a:r>
              <a:rPr lang="en-US" sz="2400" b="1">
                <a:solidFill>
                  <a:schemeClr val="bg1"/>
                </a:solidFill>
              </a:rPr>
              <a:t>C. Temporal Lobe</a:t>
            </a:r>
          </a:p>
          <a:p>
            <a:pPr algn="just"/>
            <a:r>
              <a:rPr lang="en-US" sz="2400" b="1">
                <a:solidFill>
                  <a:schemeClr val="bg1"/>
                </a:solidFill>
              </a:rPr>
              <a:t>D.Externa</a:t>
            </a:r>
            <a:r>
              <a:rPr lang="ar-SA" sz="2400" b="1">
                <a:solidFill>
                  <a:schemeClr val="bg1"/>
                </a:solidFill>
              </a:rPr>
              <a:t> </a:t>
            </a:r>
            <a:r>
              <a:rPr lang="en-US" sz="2400" b="1">
                <a:solidFill>
                  <a:schemeClr val="bg1"/>
                </a:solidFill>
              </a:rPr>
              <a:t>Auditory Canal</a:t>
            </a:r>
          </a:p>
          <a:p>
            <a:pPr algn="just"/>
            <a:r>
              <a:rPr lang="en-US" sz="2400" b="1">
                <a:solidFill>
                  <a:schemeClr val="bg1"/>
                </a:solidFill>
              </a:rPr>
              <a:t>E. Mastoid Air Cells</a:t>
            </a:r>
          </a:p>
          <a:p>
            <a:pPr algn="just"/>
            <a:r>
              <a:rPr lang="en-US" sz="2400" b="1">
                <a:solidFill>
                  <a:schemeClr val="bg1"/>
                </a:solidFill>
              </a:rPr>
              <a:t>F. Cerebellar Hemisphere</a:t>
            </a:r>
          </a:p>
        </p:txBody>
      </p:sp>
    </p:spTree>
    <p:extLst>
      <p:ext uri="{BB962C8B-B14F-4D97-AF65-F5344CB8AC3E}">
        <p14:creationId xmlns:p14="http://schemas.microsoft.com/office/powerpoint/2010/main" xmlns="" val="28106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160</TotalTime>
  <Words>779</Words>
  <Application>Microsoft Office PowerPoint</Application>
  <PresentationFormat>On-screen Show (4:3)</PresentationFormat>
  <Paragraphs>189</Paragraphs>
  <Slides>52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Black</vt:lpstr>
      <vt:lpstr>Bitmap Image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Middle Cerebral Artery </vt:lpstr>
      <vt:lpstr>Circle of Willis </vt:lpstr>
      <vt:lpstr>Slide 43</vt:lpstr>
      <vt:lpstr>Slide 44</vt:lpstr>
      <vt:lpstr>Slide 45</vt:lpstr>
      <vt:lpstr>Slide 46</vt:lpstr>
      <vt:lpstr>Lateral view                                                                    AP view</vt:lpstr>
      <vt:lpstr>Slide 48</vt:lpstr>
      <vt:lpstr>Slide 49</vt:lpstr>
      <vt:lpstr>Slide 50</vt:lpstr>
      <vt:lpstr>Slide 51</vt:lpstr>
      <vt:lpstr>Slide 52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sajjad hussain</dc:creator>
  <cp:lastModifiedBy>Dr.Sajjad</cp:lastModifiedBy>
  <cp:revision>19</cp:revision>
  <dcterms:created xsi:type="dcterms:W3CDTF">2014-10-14T19:12:41Z</dcterms:created>
  <dcterms:modified xsi:type="dcterms:W3CDTF">2014-10-15T06:54:40Z</dcterms:modified>
</cp:coreProperties>
</file>