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7" r:id="rId4"/>
    <p:sldId id="260" r:id="rId5"/>
    <p:sldId id="258" r:id="rId6"/>
    <p:sldId id="261" r:id="rId7"/>
    <p:sldId id="262" r:id="rId8"/>
    <p:sldId id="259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0B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EAD1A07-90C1-41F3-ACDC-256451B125D0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09C8CE-BDA2-401E-83BC-AE7EF72C5B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1A07-90C1-41F3-ACDC-256451B125D0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C8CE-BDA2-401E-83BC-AE7EF72C5B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EAD1A07-90C1-41F3-ACDC-256451B125D0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B09C8CE-BDA2-401E-83BC-AE7EF72C5B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1A07-90C1-41F3-ACDC-256451B125D0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09C8CE-BDA2-401E-83BC-AE7EF72C5B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1A07-90C1-41F3-ACDC-256451B125D0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B09C8CE-BDA2-401E-83BC-AE7EF72C5B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AD1A07-90C1-41F3-ACDC-256451B125D0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B09C8CE-BDA2-401E-83BC-AE7EF72C5B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AD1A07-90C1-41F3-ACDC-256451B125D0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B09C8CE-BDA2-401E-83BC-AE7EF72C5B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1A07-90C1-41F3-ACDC-256451B125D0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09C8CE-BDA2-401E-83BC-AE7EF72C5B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1A07-90C1-41F3-ACDC-256451B125D0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09C8CE-BDA2-401E-83BC-AE7EF72C5B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1A07-90C1-41F3-ACDC-256451B125D0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09C8CE-BDA2-401E-83BC-AE7EF72C5B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EAD1A07-90C1-41F3-ACDC-256451B125D0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B09C8CE-BDA2-401E-83BC-AE7EF72C5B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AD1A07-90C1-41F3-ACDC-256451B125D0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B09C8CE-BDA2-401E-83BC-AE7EF72C5B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447800"/>
            <a:ext cx="7620000" cy="1828800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BASAL GANGLIA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CAUDATE NUCLEUS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89566"/>
            <a:ext cx="4191000" cy="511603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Body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-Long &amp; narrow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	-Extends above thalamus (in parietal lobe)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Tail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-Long &amp; tapering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-Descends into temporal lobe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-Continuous with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Amygdaloid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Nucleus</a:t>
            </a:r>
            <a:endParaRPr lang="en-US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Documents and Settings\user1\My Documents\My Pictures\basal14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362200"/>
            <a:ext cx="3886200" cy="29435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LENTIFORM NUCLEUS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89566"/>
            <a:ext cx="4495800" cy="526843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SHAPE: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three sided, wedge-shaped mass of grey matter, with a convex outer surface and an apex which lies against the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genu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of the internal capsule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(G)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DIVISION: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divided into </a:t>
            </a:r>
          </a:p>
          <a:p>
            <a:pPr marL="880110" lvl="1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Larger darker lateral portion called </a:t>
            </a:r>
            <a:r>
              <a:rPr lang="en-US" sz="29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Putamen</a:t>
            </a:r>
            <a:r>
              <a:rPr lang="en-US" sz="2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9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(P)</a:t>
            </a:r>
          </a:p>
          <a:p>
            <a:pPr marL="880110" lvl="1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Smaller, lighter medial portion called </a:t>
            </a:r>
            <a:r>
              <a:rPr lang="en-US" sz="29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Globus</a:t>
            </a:r>
            <a:r>
              <a:rPr lang="en-US" sz="29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Pallidus</a:t>
            </a:r>
            <a:r>
              <a:rPr lang="en-US" sz="29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(g)</a:t>
            </a:r>
          </a:p>
          <a:p>
            <a:endParaRPr lang="en-US" dirty="0"/>
          </a:p>
        </p:txBody>
      </p:sp>
      <p:pic>
        <p:nvPicPr>
          <p:cNvPr id="5" name="Content Placeholder 4" descr="C:\Documents and Settings\user1\My Documents\My Pictures\basal8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886200"/>
            <a:ext cx="3886200" cy="27534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2" descr="C:\Documents and Settings\user1\My Documents\My Pictures\basal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600200"/>
            <a:ext cx="2925993" cy="221628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6477000" y="50292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34200" y="51816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05600" y="51054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g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PUTAMEN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89566"/>
            <a:ext cx="4343400" cy="526843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Separated from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globus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pallidus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by a thin sheath of nerve fibers, 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lateral </a:t>
            </a:r>
            <a:r>
              <a:rPr lang="en-US" sz="20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medullary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lamina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 white matter lateral to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putamen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is divided, by a sheath of grey matter, 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</a:t>
            </a:r>
            <a:r>
              <a:rPr lang="en-US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claustrum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into two layers: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external capsule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(1)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between the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putamen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claustrum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and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extreme capsule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(2)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between the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claustrum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and the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insula</a:t>
            </a:r>
            <a:endParaRPr lang="en-US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pic>
        <p:nvPicPr>
          <p:cNvPr id="5" name="Content Placeholder 4" descr="C:\Documents and Settings\user1\My Documents\My Pictures\basal8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286000"/>
            <a:ext cx="4397594" cy="381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7" name="Straight Arrow Connector 6"/>
          <p:cNvCxnSpPr/>
          <p:nvPr/>
        </p:nvCxnSpPr>
        <p:spPr>
          <a:xfrm>
            <a:off x="4038600" y="2438400"/>
            <a:ext cx="1524000" cy="14478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114800" y="3429000"/>
            <a:ext cx="1143000" cy="5334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181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3000" y="4572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95800" y="3810000"/>
            <a:ext cx="6303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Arial" pitchFamily="34" charset="0"/>
                <a:cs typeface="Arial" pitchFamily="34" charset="0"/>
              </a:rPr>
              <a:t>Insula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9372600" y="-2286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6" idx="2"/>
          </p:cNvCxnSpPr>
          <p:nvPr/>
        </p:nvCxnSpPr>
        <p:spPr>
          <a:xfrm rot="16200000" flipH="1">
            <a:off x="4944275" y="3953674"/>
            <a:ext cx="104001" cy="3706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GLOBUS PALLIDUS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89566"/>
            <a:ext cx="4419600" cy="496363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Consists of two divisions,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lateral &amp; the medial segments</a:t>
            </a: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separated by a thin sheath of nerve fibers, 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medial </a:t>
            </a:r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medullary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lamina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 medial segment is similar, in terms of cytology and connections with the  </a:t>
            </a:r>
            <a:r>
              <a:rPr lang="en-US" sz="3200" b="1" dirty="0" smtClean="0">
                <a:solidFill>
                  <a:srgbClr val="B50B9D"/>
                </a:solidFill>
                <a:latin typeface="Arial" pitchFamily="34" charset="0"/>
                <a:cs typeface="Arial" pitchFamily="34" charset="0"/>
              </a:rPr>
              <a:t>pars </a:t>
            </a:r>
            <a:r>
              <a:rPr lang="en-US" sz="3200" b="1" dirty="0" err="1" smtClean="0">
                <a:solidFill>
                  <a:srgbClr val="B50B9D"/>
                </a:solidFill>
                <a:latin typeface="Arial" pitchFamily="34" charset="0"/>
                <a:cs typeface="Arial" pitchFamily="34" charset="0"/>
              </a:rPr>
              <a:t>reticulata</a:t>
            </a:r>
            <a:r>
              <a:rPr lang="en-US" sz="3200" b="1" dirty="0" smtClean="0">
                <a:solidFill>
                  <a:srgbClr val="B50B9D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en-US" sz="3200" b="1" dirty="0" err="1" smtClean="0">
                <a:solidFill>
                  <a:srgbClr val="B50B9D"/>
                </a:solidFill>
                <a:latin typeface="Arial" pitchFamily="34" charset="0"/>
                <a:cs typeface="Arial" pitchFamily="34" charset="0"/>
              </a:rPr>
              <a:t>substantia</a:t>
            </a:r>
            <a:r>
              <a:rPr lang="en-US" sz="3200" b="1" dirty="0" smtClean="0">
                <a:solidFill>
                  <a:srgbClr val="B50B9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B50B9D"/>
                </a:solidFill>
                <a:latin typeface="Arial" pitchFamily="34" charset="0"/>
                <a:cs typeface="Arial" pitchFamily="34" charset="0"/>
              </a:rPr>
              <a:t>nigra</a:t>
            </a:r>
            <a:endParaRPr lang="en-US" sz="3200" b="1" dirty="0" smtClean="0">
              <a:solidFill>
                <a:srgbClr val="B50B9D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Documents and Settings\user1\My Documents\My Pictures\BASAL44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8733" y="2138533"/>
            <a:ext cx="4513431" cy="40336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917032" y="228600"/>
            <a:ext cx="71593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STRIATUM (CAUDATE &amp; PUTAMEN)</a:t>
            </a:r>
          </a:p>
          <a:p>
            <a:pPr algn="ctr"/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“The input portion of Corpus striatum”</a:t>
            </a:r>
            <a:endParaRPr lang="en-US" sz="2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xplosion 2 10"/>
          <p:cNvSpPr/>
          <p:nvPr/>
        </p:nvSpPr>
        <p:spPr>
          <a:xfrm>
            <a:off x="3657600" y="1371600"/>
            <a:ext cx="2590800" cy="990600"/>
          </a:xfrm>
          <a:prstGeom prst="irregularSeal2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Cerebral Cortex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Flowchart: Alternate Process 12"/>
          <p:cNvSpPr/>
          <p:nvPr/>
        </p:nvSpPr>
        <p:spPr>
          <a:xfrm>
            <a:off x="6324600" y="3200400"/>
            <a:ext cx="1981200" cy="10668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Thalamus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Intralaminar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nuclei)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hord 14"/>
          <p:cNvSpPr/>
          <p:nvPr/>
        </p:nvSpPr>
        <p:spPr>
          <a:xfrm>
            <a:off x="1219200" y="2971800"/>
            <a:ext cx="1676400" cy="1295400"/>
          </a:xfrm>
          <a:prstGeom prst="chord">
            <a:avLst>
              <a:gd name="adj1" fmla="val 3141835"/>
              <a:gd name="adj2" fmla="val 1888679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Striatum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rapezoid 16"/>
          <p:cNvSpPr/>
          <p:nvPr/>
        </p:nvSpPr>
        <p:spPr>
          <a:xfrm>
            <a:off x="2895600" y="3124200"/>
            <a:ext cx="1371600" cy="1143000"/>
          </a:xfrm>
          <a:prstGeom prst="trapezoid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G.P.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 segment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rapezoid 17"/>
          <p:cNvSpPr/>
          <p:nvPr/>
        </p:nvSpPr>
        <p:spPr>
          <a:xfrm>
            <a:off x="4419600" y="3124200"/>
            <a:ext cx="1447800" cy="1143000"/>
          </a:xfrm>
          <a:prstGeom prst="trapezoid">
            <a:avLst>
              <a:gd name="adj" fmla="val 2807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G.P.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Medial segment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Flowchart: Terminator 18"/>
          <p:cNvSpPr/>
          <p:nvPr/>
        </p:nvSpPr>
        <p:spPr>
          <a:xfrm>
            <a:off x="2438400" y="4953000"/>
            <a:ext cx="1295400" cy="457200"/>
          </a:xfrm>
          <a:prstGeom prst="flowChartTermina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Pars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compacta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Flowchart: Terminator 20"/>
          <p:cNvSpPr/>
          <p:nvPr/>
        </p:nvSpPr>
        <p:spPr>
          <a:xfrm>
            <a:off x="2438400" y="5715000"/>
            <a:ext cx="1295400" cy="4541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Pars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reticulata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10800000" flipV="1">
            <a:off x="2057400" y="1981200"/>
            <a:ext cx="1524000" cy="914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 flipH="1" flipV="1">
            <a:off x="6896100" y="2705100"/>
            <a:ext cx="5334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10800000" flipV="1">
            <a:off x="3048000" y="2438400"/>
            <a:ext cx="4114800" cy="76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10800000" flipV="1">
            <a:off x="2438400" y="2514600"/>
            <a:ext cx="609600" cy="381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19" idx="0"/>
          </p:cNvCxnSpPr>
          <p:nvPr/>
        </p:nvCxnSpPr>
        <p:spPr>
          <a:xfrm rot="16200000" flipV="1">
            <a:off x="2419350" y="4286250"/>
            <a:ext cx="609600" cy="7239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15" idx="1"/>
          </p:cNvCxnSpPr>
          <p:nvPr/>
        </p:nvCxnSpPr>
        <p:spPr>
          <a:xfrm rot="16200000" flipH="1">
            <a:off x="3522282" y="2150682"/>
            <a:ext cx="171083" cy="2080752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15" idx="2"/>
            <a:endCxn id="17" idx="1"/>
          </p:cNvCxnSpPr>
          <p:nvPr/>
        </p:nvCxnSpPr>
        <p:spPr>
          <a:xfrm>
            <a:off x="2526951" y="3640715"/>
            <a:ext cx="511524" cy="54985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209800" y="5334000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Substantia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Nigra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 rot="16200000" flipH="1">
            <a:off x="990600" y="5029200"/>
            <a:ext cx="1600200" cy="762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endCxn id="21" idx="1"/>
          </p:cNvCxnSpPr>
          <p:nvPr/>
        </p:nvCxnSpPr>
        <p:spPr>
          <a:xfrm>
            <a:off x="1828800" y="5867400"/>
            <a:ext cx="609600" cy="74676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6934200" y="5562600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Afferents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9" name="Straight Arrow Connector 78"/>
          <p:cNvCxnSpPr>
            <a:endCxn id="75" idx="1"/>
          </p:cNvCxnSpPr>
          <p:nvPr/>
        </p:nvCxnSpPr>
        <p:spPr>
          <a:xfrm>
            <a:off x="6324600" y="5715000"/>
            <a:ext cx="609600" cy="3226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7010400" y="5943600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Efferents</a:t>
            </a:r>
            <a:endParaRPr lang="en-U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6324600" y="6172200"/>
            <a:ext cx="533400" cy="158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7" grpId="0" animBg="1"/>
      <p:bldP spid="18" grpId="0" animBg="1"/>
      <p:bldP spid="19" grpId="0" animBg="1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30056" y="228600"/>
            <a:ext cx="853329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PALEOSTRIATUM (GLOBUS PALLIDUS)</a:t>
            </a:r>
          </a:p>
          <a:p>
            <a:pPr algn="ctr"/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“The output portion of corpus striatum: </a:t>
            </a:r>
          </a:p>
          <a:p>
            <a:pPr algn="ctr"/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medial segment of G.P. + Pars </a:t>
            </a:r>
            <a:r>
              <a:rPr lang="en-US" sz="2800" b="1" i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Reticulata</a:t>
            </a: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of S.N.”</a:t>
            </a:r>
            <a:endParaRPr lang="en-US" sz="2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Flowchart: Alternate Process 12"/>
          <p:cNvSpPr/>
          <p:nvPr/>
        </p:nvSpPr>
        <p:spPr>
          <a:xfrm>
            <a:off x="6324600" y="2590800"/>
            <a:ext cx="2438400" cy="16764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Thalamus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(Ventral lateral, Ventral anterior,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centromedian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hord 14"/>
          <p:cNvSpPr/>
          <p:nvPr/>
        </p:nvSpPr>
        <p:spPr>
          <a:xfrm>
            <a:off x="1219200" y="2971800"/>
            <a:ext cx="1676400" cy="1295400"/>
          </a:xfrm>
          <a:prstGeom prst="chord">
            <a:avLst>
              <a:gd name="adj1" fmla="val 3141835"/>
              <a:gd name="adj2" fmla="val 1888679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Striatum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rapezoid 16"/>
          <p:cNvSpPr/>
          <p:nvPr/>
        </p:nvSpPr>
        <p:spPr>
          <a:xfrm>
            <a:off x="2895600" y="3124200"/>
            <a:ext cx="1371600" cy="1143000"/>
          </a:xfrm>
          <a:prstGeom prst="trapezoid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G.P.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 segment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rapezoid 17"/>
          <p:cNvSpPr/>
          <p:nvPr/>
        </p:nvSpPr>
        <p:spPr>
          <a:xfrm>
            <a:off x="4419600" y="3124200"/>
            <a:ext cx="1447800" cy="1143000"/>
          </a:xfrm>
          <a:prstGeom prst="trapezoid">
            <a:avLst>
              <a:gd name="adj" fmla="val 2807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G.P.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Medial segment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Flowchart: Terminator 20"/>
          <p:cNvSpPr/>
          <p:nvPr/>
        </p:nvSpPr>
        <p:spPr>
          <a:xfrm>
            <a:off x="7010400" y="5638800"/>
            <a:ext cx="1295400" cy="4541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Pars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reticulata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5" name="Straight Arrow Connector 64"/>
          <p:cNvCxnSpPr>
            <a:stCxn id="15" idx="1"/>
          </p:cNvCxnSpPr>
          <p:nvPr/>
        </p:nvCxnSpPr>
        <p:spPr>
          <a:xfrm rot="16200000" flipH="1">
            <a:off x="3522282" y="2150682"/>
            <a:ext cx="171083" cy="208075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15" idx="2"/>
            <a:endCxn id="17" idx="1"/>
          </p:cNvCxnSpPr>
          <p:nvPr/>
        </p:nvCxnSpPr>
        <p:spPr>
          <a:xfrm>
            <a:off x="2526951" y="3640715"/>
            <a:ext cx="511524" cy="5498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629400" y="6096000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Substantia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Nigra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143000" y="5562600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Afferents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9" name="Straight Arrow Connector 78"/>
          <p:cNvCxnSpPr>
            <a:endCxn id="75" idx="1"/>
          </p:cNvCxnSpPr>
          <p:nvPr/>
        </p:nvCxnSpPr>
        <p:spPr>
          <a:xfrm flipV="1">
            <a:off x="533400" y="5747266"/>
            <a:ext cx="609600" cy="4393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1219200" y="6019800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Efferents</a:t>
            </a:r>
            <a:endParaRPr lang="en-U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533400" y="6248400"/>
            <a:ext cx="533400" cy="158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505200" y="4953000"/>
            <a:ext cx="1981200" cy="6858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Subthalamic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Nucleus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8" name="Straight Arrow Connector 37"/>
          <p:cNvCxnSpPr>
            <a:stCxn id="24" idx="1"/>
          </p:cNvCxnSpPr>
          <p:nvPr/>
        </p:nvCxnSpPr>
        <p:spPr>
          <a:xfrm rot="16200000" flipV="1">
            <a:off x="3104754" y="4362847"/>
            <a:ext cx="786233" cy="5949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7" idx="2"/>
          </p:cNvCxnSpPr>
          <p:nvPr/>
        </p:nvCxnSpPr>
        <p:spPr>
          <a:xfrm rot="16200000" flipH="1">
            <a:off x="3467100" y="4381500"/>
            <a:ext cx="685800" cy="4572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18" idx="2"/>
          </p:cNvCxnSpPr>
          <p:nvPr/>
        </p:nvCxnSpPr>
        <p:spPr>
          <a:xfrm rot="5400000" flipH="1" flipV="1">
            <a:off x="4667250" y="4476750"/>
            <a:ext cx="685800" cy="2667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8" idx="3"/>
          </p:cNvCxnSpPr>
          <p:nvPr/>
        </p:nvCxnSpPr>
        <p:spPr>
          <a:xfrm flipV="1">
            <a:off x="5706940" y="3657600"/>
            <a:ext cx="617660" cy="381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5791200" y="4038600"/>
            <a:ext cx="533400" cy="158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1" idx="0"/>
          </p:cNvCxnSpPr>
          <p:nvPr/>
        </p:nvCxnSpPr>
        <p:spPr>
          <a:xfrm rot="5400000" flipH="1" flipV="1">
            <a:off x="7029450" y="4972050"/>
            <a:ext cx="1295400" cy="381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reeform 50"/>
          <p:cNvSpPr/>
          <p:nvPr/>
        </p:nvSpPr>
        <p:spPr>
          <a:xfrm>
            <a:off x="3304540" y="4472940"/>
            <a:ext cx="759460" cy="248920"/>
          </a:xfrm>
          <a:custGeom>
            <a:avLst/>
            <a:gdLst>
              <a:gd name="connsiteX0" fmla="*/ 642620 w 759460"/>
              <a:gd name="connsiteY0" fmla="*/ 7620 h 248920"/>
              <a:gd name="connsiteX1" fmla="*/ 2540 w 759460"/>
              <a:gd name="connsiteY1" fmla="*/ 220980 h 248920"/>
              <a:gd name="connsiteX2" fmla="*/ 657860 w 759460"/>
              <a:gd name="connsiteY2" fmla="*/ 175260 h 248920"/>
              <a:gd name="connsiteX3" fmla="*/ 642620 w 759460"/>
              <a:gd name="connsiteY3" fmla="*/ 7620 h 248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9460" h="248920">
                <a:moveTo>
                  <a:pt x="642620" y="7620"/>
                </a:moveTo>
                <a:cubicBezTo>
                  <a:pt x="533400" y="15240"/>
                  <a:pt x="0" y="193040"/>
                  <a:pt x="2540" y="220980"/>
                </a:cubicBezTo>
                <a:cubicBezTo>
                  <a:pt x="5080" y="248920"/>
                  <a:pt x="556260" y="208280"/>
                  <a:pt x="657860" y="175260"/>
                </a:cubicBezTo>
                <a:cubicBezTo>
                  <a:pt x="759460" y="142240"/>
                  <a:pt x="751840" y="0"/>
                  <a:pt x="642620" y="7620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/>
          <p:nvPr/>
        </p:nvCxnSpPr>
        <p:spPr>
          <a:xfrm rot="10800000">
            <a:off x="2362200" y="4724400"/>
            <a:ext cx="838200" cy="1588"/>
          </a:xfrm>
          <a:prstGeom prst="straightConnector1">
            <a:avLst/>
          </a:prstGeom>
          <a:ln>
            <a:solidFill>
              <a:srgbClr val="0070C0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28600" y="4495800"/>
            <a:ext cx="2191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Subthalamic</a:t>
            </a:r>
            <a:r>
              <a:rPr lang="en-US" dirty="0" smtClean="0"/>
              <a:t> fasciculus</a:t>
            </a:r>
            <a:endParaRPr lang="en-US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562600" y="3352800"/>
            <a:ext cx="685800" cy="158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5400000" flipH="1" flipV="1">
            <a:off x="6744494" y="4991100"/>
            <a:ext cx="1294606" cy="79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Freeform 63"/>
          <p:cNvSpPr/>
          <p:nvPr/>
        </p:nvSpPr>
        <p:spPr>
          <a:xfrm>
            <a:off x="5867400" y="3048000"/>
            <a:ext cx="109220" cy="1104900"/>
          </a:xfrm>
          <a:custGeom>
            <a:avLst/>
            <a:gdLst>
              <a:gd name="connsiteX0" fmla="*/ 12700 w 91440"/>
              <a:gd name="connsiteY0" fmla="*/ 144780 h 1066800"/>
              <a:gd name="connsiteX1" fmla="*/ 12700 w 91440"/>
              <a:gd name="connsiteY1" fmla="*/ 1059180 h 1066800"/>
              <a:gd name="connsiteX2" fmla="*/ 88900 w 91440"/>
              <a:gd name="connsiteY2" fmla="*/ 190500 h 1066800"/>
              <a:gd name="connsiteX3" fmla="*/ 12700 w 91440"/>
              <a:gd name="connsiteY3" fmla="*/ 14478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" h="1066800">
                <a:moveTo>
                  <a:pt x="12700" y="144780"/>
                </a:moveTo>
                <a:cubicBezTo>
                  <a:pt x="0" y="289560"/>
                  <a:pt x="0" y="1051560"/>
                  <a:pt x="12700" y="1059180"/>
                </a:cubicBezTo>
                <a:cubicBezTo>
                  <a:pt x="25400" y="1066800"/>
                  <a:pt x="91440" y="337820"/>
                  <a:pt x="88900" y="190500"/>
                </a:cubicBezTo>
                <a:cubicBezTo>
                  <a:pt x="86360" y="43180"/>
                  <a:pt x="25400" y="0"/>
                  <a:pt x="12700" y="144780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Arrow Connector 67"/>
          <p:cNvCxnSpPr/>
          <p:nvPr/>
        </p:nvCxnSpPr>
        <p:spPr>
          <a:xfrm rot="16200000" flipV="1">
            <a:off x="5334000" y="2514600"/>
            <a:ext cx="685800" cy="381000"/>
          </a:xfrm>
          <a:prstGeom prst="straightConnector1">
            <a:avLst/>
          </a:prstGeom>
          <a:ln>
            <a:solidFill>
              <a:srgbClr val="0070C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5105400" y="2057400"/>
            <a:ext cx="1887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Thalamic fasciculus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21" grpId="0" animBg="1"/>
      <p:bldP spid="70" grpId="0"/>
      <p:bldP spid="24" grpId="0" animBg="1"/>
      <p:bldP spid="51" grpId="0" animBg="1"/>
      <p:bldP spid="6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9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CORPUS STRIATUM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Function - Dysfunction</a:t>
            </a:r>
            <a:endParaRPr lang="en-US" sz="36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763000" cy="51054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 corpus striatum assists in regulation of voluntary movement and learning of motor skills.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Their function is to facilitate behavior and movement that are required and appropriate, and inhibit unwanted or inappropriate movement.</a:t>
            </a:r>
          </a:p>
          <a:p>
            <a:r>
              <a:rPr lang="en-US" sz="2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Its dysfunction </a:t>
            </a:r>
            <a:r>
              <a:rPr lang="en-US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does NOT cause paralysis, sensory loss or ataxia</a:t>
            </a:r>
          </a:p>
          <a:p>
            <a:r>
              <a:rPr lang="en-US" sz="2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Its </a:t>
            </a:r>
            <a:r>
              <a:rPr lang="en-US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dysfunction leads </a:t>
            </a:r>
            <a:r>
              <a:rPr lang="en-US" sz="2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to:</a:t>
            </a:r>
          </a:p>
          <a:p>
            <a:pPr marL="971550" lvl="1" indent="-514350">
              <a:buFont typeface="Calibri" pitchFamily="34" charset="0"/>
              <a:buAutoNum type="romanUcPeriod"/>
            </a:pPr>
            <a:r>
              <a:rPr lang="en-US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Abnormal motor control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emergence of abnormal, involuntary movements (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dyskinesias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971550" lvl="1" indent="-514350">
              <a:buFont typeface="Calibri" pitchFamily="34" charset="0"/>
              <a:buAutoNum type="romanUcPeriod"/>
            </a:pPr>
            <a:r>
              <a:rPr lang="en-US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Alteration in muscle tone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hypertonia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hypotonia</a:t>
            </a:r>
            <a:endParaRPr lang="en-US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OBJECTIVES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61248" cy="4953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At the end of the lecture, the student should be able to: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Define “basal ganglia” and enumerate its components.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Enumerate parts of “Corpus Striatum” and their important relations.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Describe the structure of Caudate and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Lentiform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Putamen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&amp;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Globus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Pallidus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 nuclei. 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Differentiate between striatum &amp;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paleostriatum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in term of connections.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State briefly functions &amp; dysfunctions of Corpus Striatum.</a:t>
            </a:r>
          </a:p>
          <a:p>
            <a:pPr>
              <a:buFont typeface="Wingdings" pitchFamily="2" charset="2"/>
              <a:buChar char="q"/>
            </a:pPr>
            <a:endParaRPr lang="en-US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BASAL GANGLIA (NUCLEI)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589567"/>
            <a:ext cx="4038600" cy="503983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sz="33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Group of nuclei deeply situated in cerebral hemispheres</a:t>
            </a:r>
          </a:p>
          <a:p>
            <a:r>
              <a:rPr lang="en-US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Components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Caudate Nucleus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Lentiform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Nucleus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divided into </a:t>
            </a:r>
            <a:r>
              <a:rPr lang="en-US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Putamen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&amp; </a:t>
            </a:r>
            <a:r>
              <a:rPr lang="en-US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Globus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Pallidus</a:t>
            </a:r>
            <a:endParaRPr lang="en-US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Amygdaloid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Nucleus</a:t>
            </a:r>
          </a:p>
          <a:p>
            <a:endParaRPr lang="en-US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C:\Documents and Settings\user1\My Documents\My Pictures\BASAL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2514600"/>
            <a:ext cx="4531336" cy="3200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6019800" y="37338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LN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477000" y="3886200"/>
            <a:ext cx="3048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96000" y="2819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19800" y="46482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AN</a:t>
            </a:r>
            <a:endParaRPr lang="en-US" sz="1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BASAL GANGLIA (NUCLEI)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89566"/>
            <a:ext cx="4419600" cy="496363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Caudate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&amp;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Lentiform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nuclei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are functionally related to each other &amp; called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Corpus striatum”:</a:t>
            </a:r>
            <a:r>
              <a:rPr lang="en-US" sz="28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Part of </a:t>
            </a:r>
            <a:r>
              <a:rPr lang="en-US" sz="28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extrapyramidal</a:t>
            </a:r>
            <a:r>
              <a:rPr lang="en-US" sz="2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motor system</a:t>
            </a:r>
            <a:r>
              <a:rPr lang="en-US" sz="28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, principally involved in the control of posture and movements (primarily by inhibiting motor functions)</a:t>
            </a:r>
          </a:p>
          <a:p>
            <a:endParaRPr lang="en-US" b="1" i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US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Documents and Settings\user1\My Documents\My Pictures\BASAL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828800"/>
            <a:ext cx="3886200" cy="27447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876800" y="4800600"/>
            <a:ext cx="403027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Amygdaloid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Nucleus 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(part</a:t>
            </a:r>
          </a:p>
          <a:p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 limbic system) is only</a:t>
            </a:r>
          </a:p>
          <a:p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mbryologically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related to</a:t>
            </a:r>
          </a:p>
          <a:p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Corpus Striatum</a:t>
            </a:r>
            <a:endParaRPr lang="en-US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BASAL GANGLIA (NUCLEI)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89566"/>
            <a:ext cx="4572000" cy="473503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Putamen</a:t>
            </a: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is more closely related to 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Caudate nucleus</a:t>
            </a: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(regarding development, function &amp; connections) and together constitute the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neostriatum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or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striatum.</a:t>
            </a:r>
          </a:p>
          <a:p>
            <a:pPr>
              <a:defRPr/>
            </a:pP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</a:t>
            </a:r>
            <a:r>
              <a:rPr lang="en-US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globus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pallidus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is the oldest part of corpus striatum and is called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paleostriatum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or 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pallidum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Documents and Settings\user1\My Documents\My Pictures\BASAL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5050" y="2502712"/>
            <a:ext cx="4116612" cy="29074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Oval 4"/>
          <p:cNvSpPr/>
          <p:nvPr/>
        </p:nvSpPr>
        <p:spPr>
          <a:xfrm>
            <a:off x="4953000" y="3962400"/>
            <a:ext cx="685800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6019800" y="3124200"/>
            <a:ext cx="38100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495800" y="3810000"/>
            <a:ext cx="19050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858000" y="3505200"/>
            <a:ext cx="457200" cy="381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9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CORPUS STRIATUM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40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(Important relations)</a:t>
            </a:r>
            <a:endParaRPr lang="en-US" sz="40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89566"/>
            <a:ext cx="4724400" cy="496363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Head of Caudate Nucleus:</a:t>
            </a:r>
          </a:p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Anterior to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thalamus</a:t>
            </a:r>
          </a:p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Medial to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Lentiform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&amp; separated from it by </a:t>
            </a:r>
            <a:r>
              <a:rPr lang="en-US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anterior limb of internal capsule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(A)</a:t>
            </a:r>
          </a:p>
          <a:p>
            <a:pPr>
              <a:buNone/>
            </a:pP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Lentiform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Nucleus:</a:t>
            </a:r>
          </a:p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Lateral to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thalamus &amp; separated from it by </a:t>
            </a:r>
            <a:r>
              <a:rPr lang="en-US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posterior limb of internal capsule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(P)</a:t>
            </a:r>
          </a:p>
          <a:p>
            <a:pPr>
              <a:buNone/>
            </a:pPr>
            <a:endParaRPr lang="en-US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Documents and Settings\user1\My Documents\My Pictures\basal14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254" y="1600201"/>
            <a:ext cx="3415145" cy="22097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 descr="C:\Documents and Settings\user1\My Documents\My Pictures\basal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968750"/>
            <a:ext cx="3697287" cy="26193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6705600" y="495300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05600" y="53340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P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9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CORPUS STRIATUM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40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(Nomenclature)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566"/>
            <a:ext cx="3886200" cy="488743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Bands of grey matter pass from </a:t>
            </a:r>
            <a:r>
              <a:rPr lang="en-US" sz="3200" b="1" dirty="0" err="1" smtClean="0">
                <a:solidFill>
                  <a:srgbClr val="0070C0"/>
                </a:solidFill>
                <a:latin typeface="Arial" charset="0"/>
                <a:cs typeface="Arial" charset="0"/>
              </a:rPr>
              <a:t>lentiform</a:t>
            </a:r>
            <a:r>
              <a:rPr lang="en-US" sz="32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nucleus across the internal capsule to the caudate nucleus, giving the striated appearance hence, the name </a:t>
            </a:r>
            <a:r>
              <a:rPr lang="en-US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corpus striatum</a:t>
            </a:r>
            <a:r>
              <a:rPr lang="en-US" sz="32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.  </a:t>
            </a:r>
          </a:p>
          <a:p>
            <a:endParaRPr lang="en-US" dirty="0"/>
          </a:p>
        </p:txBody>
      </p:sp>
      <p:pic>
        <p:nvPicPr>
          <p:cNvPr id="5" name="Picture 3" descr="C:\Documents and Settings\user1\My Documents\My Pictures\basal9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3937" y="2057400"/>
            <a:ext cx="4500597" cy="3581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user1\My Documents\My Pictures\basal7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3340" y="1295400"/>
            <a:ext cx="8328455" cy="49530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CAUDATE NUCLEUS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4876800" cy="5334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SHAPE: 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C-shaped mass of grey matter</a:t>
            </a: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COMPONENTS: </a:t>
            </a:r>
            <a:r>
              <a:rPr lang="en-US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head, body &amp; tail</a:t>
            </a:r>
          </a:p>
          <a:p>
            <a:pPr marL="514350" indent="-51435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800" b="1" u="sng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Head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marL="514350" indent="-51435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-Rounded in shape </a:t>
            </a:r>
          </a:p>
          <a:p>
            <a:pPr marL="514350" indent="-514350"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-Lies anterior to thalamus 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(in frontal lobe)</a:t>
            </a:r>
          </a:p>
          <a:p>
            <a:pPr marL="514350" indent="-514350"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-Completely separated from the </a:t>
            </a: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putamen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by the internal capsule except </a:t>
            </a: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rostrally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where it is continuous with the </a:t>
            </a: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putamen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Documents and Settings\user1\My Documents\My Pictures\basal14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752600"/>
            <a:ext cx="3768590" cy="285450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5257800" y="2362200"/>
            <a:ext cx="838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772400" y="2286000"/>
            <a:ext cx="6096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6" descr="C:\Documents and Settings\Free User\My Documents\My Pictures\Picture2[p0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4495800"/>
            <a:ext cx="2753829" cy="2187214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702</TotalTime>
  <Words>569</Words>
  <Application>Microsoft Office PowerPoint</Application>
  <PresentationFormat>On-screen Show (4:3)</PresentationFormat>
  <Paragraphs>110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Median</vt:lpstr>
      <vt:lpstr>BASAL GANGLIA</vt:lpstr>
      <vt:lpstr>OBJECTIVES</vt:lpstr>
      <vt:lpstr>BASAL GANGLIA (NUCLEI)</vt:lpstr>
      <vt:lpstr>BASAL GANGLIA (NUCLEI)</vt:lpstr>
      <vt:lpstr>BASAL GANGLIA (NUCLEI)</vt:lpstr>
      <vt:lpstr>CORPUS STRIATUM  (Important relations)</vt:lpstr>
      <vt:lpstr>CORPUS STRIATUM  (Nomenclature)</vt:lpstr>
      <vt:lpstr>PowerPoint Presentation</vt:lpstr>
      <vt:lpstr>CAUDATE NUCLEUS</vt:lpstr>
      <vt:lpstr>CAUDATE NUCLEUS</vt:lpstr>
      <vt:lpstr>LENTIFORM NUCLEUS</vt:lpstr>
      <vt:lpstr>PUTAMEN</vt:lpstr>
      <vt:lpstr>GLOBUS PALLIDUS</vt:lpstr>
      <vt:lpstr>PowerPoint Presentation</vt:lpstr>
      <vt:lpstr>PowerPoint Presentation</vt:lpstr>
      <vt:lpstr>CORPUS STRIATUM Function - Dysfunction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BASAL GANGLIA</dc:title>
  <dc:creator>user1</dc:creator>
  <cp:lastModifiedBy>Gamilah H. Al-Madani</cp:lastModifiedBy>
  <cp:revision>66</cp:revision>
  <dcterms:created xsi:type="dcterms:W3CDTF">2011-10-05T07:46:08Z</dcterms:created>
  <dcterms:modified xsi:type="dcterms:W3CDTF">2014-10-19T07:54:51Z</dcterms:modified>
</cp:coreProperties>
</file>