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312" r:id="rId2"/>
    <p:sldId id="317" r:id="rId3"/>
    <p:sldId id="318" r:id="rId4"/>
    <p:sldId id="311" r:id="rId5"/>
    <p:sldId id="316" r:id="rId6"/>
    <p:sldId id="256" r:id="rId7"/>
    <p:sldId id="258" r:id="rId8"/>
    <p:sldId id="260" r:id="rId9"/>
    <p:sldId id="261" r:id="rId10"/>
    <p:sldId id="263" r:id="rId11"/>
    <p:sldId id="264" r:id="rId12"/>
    <p:sldId id="265" r:id="rId13"/>
    <p:sldId id="275" r:id="rId14"/>
    <p:sldId id="268" r:id="rId15"/>
    <p:sldId id="276" r:id="rId16"/>
    <p:sldId id="277" r:id="rId17"/>
    <p:sldId id="267" r:id="rId18"/>
    <p:sldId id="287" r:id="rId19"/>
    <p:sldId id="269" r:id="rId20"/>
    <p:sldId id="288" r:id="rId21"/>
    <p:sldId id="278" r:id="rId22"/>
    <p:sldId id="271" r:id="rId23"/>
    <p:sldId id="270" r:id="rId24"/>
    <p:sldId id="280" r:id="rId25"/>
    <p:sldId id="281" r:id="rId26"/>
    <p:sldId id="282" r:id="rId27"/>
    <p:sldId id="284" r:id="rId28"/>
    <p:sldId id="290" r:id="rId29"/>
    <p:sldId id="293" r:id="rId30"/>
    <p:sldId id="294" r:id="rId31"/>
    <p:sldId id="295" r:id="rId32"/>
    <p:sldId id="296" r:id="rId33"/>
    <p:sldId id="298" r:id="rId34"/>
    <p:sldId id="300" r:id="rId35"/>
    <p:sldId id="301" r:id="rId36"/>
    <p:sldId id="302" r:id="rId37"/>
    <p:sldId id="303" r:id="rId38"/>
    <p:sldId id="305" r:id="rId39"/>
    <p:sldId id="306" r:id="rId40"/>
    <p:sldId id="309"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97" autoAdjust="0"/>
    <p:restoredTop sz="91637" autoAdjust="0"/>
  </p:normalViewPr>
  <p:slideViewPr>
    <p:cSldViewPr>
      <p:cViewPr varScale="1">
        <p:scale>
          <a:sx n="106" d="100"/>
          <a:sy n="106" d="100"/>
        </p:scale>
        <p:origin x="215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9C6085D-E750-48F9-A97B-25F0468B57DD}" type="datetimeFigureOut">
              <a:rPr lang="en-US"/>
              <a:pPr>
                <a:defRPr/>
              </a:pPr>
              <a:t>10/12/2014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4F58D24-3A86-4D35-94B7-7FA05D191E40}" type="slidenum">
              <a:rPr lang="en-US"/>
              <a:pPr>
                <a:defRPr/>
              </a:pPr>
              <a:t>‹#›</a:t>
            </a:fld>
            <a:endParaRPr lang="en-US"/>
          </a:p>
        </p:txBody>
      </p:sp>
    </p:spTree>
    <p:extLst>
      <p:ext uri="{BB962C8B-B14F-4D97-AF65-F5344CB8AC3E}">
        <p14:creationId xmlns:p14="http://schemas.microsoft.com/office/powerpoint/2010/main" val="33152384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6B83D18-6FF1-4DE3-8D4F-1C4C09FD7FF2}" type="slidenum">
              <a:rPr lang="en-US" smtClean="0"/>
              <a:pPr>
                <a:defRPr/>
              </a:pPr>
              <a:t>4</a:t>
            </a:fld>
            <a:endParaRPr lang="en-US"/>
          </a:p>
        </p:txBody>
      </p:sp>
    </p:spTree>
    <p:extLst>
      <p:ext uri="{BB962C8B-B14F-4D97-AF65-F5344CB8AC3E}">
        <p14:creationId xmlns:p14="http://schemas.microsoft.com/office/powerpoint/2010/main" val="779746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0B6AE044-0C10-4F4D-B700-D49ADA4E8936}" type="slidenum">
              <a:rPr lang="en-US" smtClean="0"/>
              <a:pPr>
                <a:defRPr/>
              </a:pPr>
              <a:t>14</a:t>
            </a:fld>
            <a:endParaRPr lang="en-US"/>
          </a:p>
        </p:txBody>
      </p:sp>
    </p:spTree>
    <p:extLst>
      <p:ext uri="{BB962C8B-B14F-4D97-AF65-F5344CB8AC3E}">
        <p14:creationId xmlns:p14="http://schemas.microsoft.com/office/powerpoint/2010/main" val="2399114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E935F06F-63CD-4143-AD4C-BCBA5A7B0963}" type="slidenum">
              <a:rPr lang="en-US" smtClean="0"/>
              <a:pPr>
                <a:defRPr/>
              </a:pPr>
              <a:t>15</a:t>
            </a:fld>
            <a:endParaRPr lang="en-US"/>
          </a:p>
        </p:txBody>
      </p:sp>
    </p:spTree>
    <p:extLst>
      <p:ext uri="{BB962C8B-B14F-4D97-AF65-F5344CB8AC3E}">
        <p14:creationId xmlns:p14="http://schemas.microsoft.com/office/powerpoint/2010/main" val="2208375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29C420A7-7170-4F25-84B7-DFF1B5EA04ED}" type="slidenum">
              <a:rPr lang="en-US" smtClean="0"/>
              <a:pPr>
                <a:defRPr/>
              </a:pPr>
              <a:t>16</a:t>
            </a:fld>
            <a:endParaRPr lang="en-US"/>
          </a:p>
        </p:txBody>
      </p:sp>
    </p:spTree>
    <p:extLst>
      <p:ext uri="{BB962C8B-B14F-4D97-AF65-F5344CB8AC3E}">
        <p14:creationId xmlns:p14="http://schemas.microsoft.com/office/powerpoint/2010/main" val="2644343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To be considered</a:t>
            </a:r>
          </a:p>
          <a:p>
            <a:pPr eaLnBrk="1" hangingPunct="1"/>
            <a:r>
              <a:rPr lang="en-US" dirty="0" err="1" smtClean="0"/>
              <a:t>Amyloid</a:t>
            </a:r>
            <a:r>
              <a:rPr lang="en-US" dirty="0" smtClean="0"/>
              <a:t> </a:t>
            </a:r>
            <a:r>
              <a:rPr lang="en-US" smtClean="0"/>
              <a:t>precursor protein APP</a:t>
            </a:r>
            <a:endParaRPr lang="ar-SA" dirty="0" smtClean="0"/>
          </a:p>
        </p:txBody>
      </p:sp>
      <p:sp>
        <p:nvSpPr>
          <p:cNvPr id="4" name="Slide Number Placeholder 3"/>
          <p:cNvSpPr>
            <a:spLocks noGrp="1"/>
          </p:cNvSpPr>
          <p:nvPr>
            <p:ph type="sldNum" sz="quarter" idx="5"/>
          </p:nvPr>
        </p:nvSpPr>
        <p:spPr/>
        <p:txBody>
          <a:bodyPr/>
          <a:lstStyle/>
          <a:p>
            <a:pPr>
              <a:defRPr/>
            </a:pPr>
            <a:fld id="{8B0C1038-4D20-4FF6-975A-6B1FCB891400}" type="slidenum">
              <a:rPr lang="en-US" smtClean="0"/>
              <a:pPr>
                <a:defRPr/>
              </a:pPr>
              <a:t>17</a:t>
            </a:fld>
            <a:endParaRPr lang="en-US"/>
          </a:p>
        </p:txBody>
      </p:sp>
    </p:spTree>
    <p:extLst>
      <p:ext uri="{BB962C8B-B14F-4D97-AF65-F5344CB8AC3E}">
        <p14:creationId xmlns:p14="http://schemas.microsoft.com/office/powerpoint/2010/main" val="209895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691F2D5-9A99-4805-BB54-C5A21858C0B0}" type="slidenum">
              <a:rPr lang="en-US" smtClean="0"/>
              <a:pPr>
                <a:defRPr/>
              </a:pPr>
              <a:t>18</a:t>
            </a:fld>
            <a:endParaRPr lang="en-US"/>
          </a:p>
        </p:txBody>
      </p:sp>
    </p:spTree>
    <p:extLst>
      <p:ext uri="{BB962C8B-B14F-4D97-AF65-F5344CB8AC3E}">
        <p14:creationId xmlns:p14="http://schemas.microsoft.com/office/powerpoint/2010/main" val="2671656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4A11E17E-4447-4F6E-8CC2-71B2FB1A4265}" type="slidenum">
              <a:rPr lang="en-US" smtClean="0"/>
              <a:pPr>
                <a:defRPr/>
              </a:pPr>
              <a:t>19</a:t>
            </a:fld>
            <a:endParaRPr lang="en-US"/>
          </a:p>
        </p:txBody>
      </p:sp>
    </p:spTree>
    <p:extLst>
      <p:ext uri="{BB962C8B-B14F-4D97-AF65-F5344CB8AC3E}">
        <p14:creationId xmlns:p14="http://schemas.microsoft.com/office/powerpoint/2010/main" val="3773079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96604B4-3620-4E5D-AC77-4DE78159B2DE}" type="slidenum">
              <a:rPr lang="en-US" smtClean="0"/>
              <a:pPr>
                <a:defRPr/>
              </a:pPr>
              <a:t>20</a:t>
            </a:fld>
            <a:endParaRPr lang="en-US"/>
          </a:p>
        </p:txBody>
      </p:sp>
    </p:spTree>
    <p:extLst>
      <p:ext uri="{BB962C8B-B14F-4D97-AF65-F5344CB8AC3E}">
        <p14:creationId xmlns:p14="http://schemas.microsoft.com/office/powerpoint/2010/main" val="4093468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A3906332-423B-4366-BAAF-F70A1426F080}" type="slidenum">
              <a:rPr lang="en-US" smtClean="0"/>
              <a:pPr>
                <a:defRPr/>
              </a:pPr>
              <a:t>21</a:t>
            </a:fld>
            <a:endParaRPr lang="en-US"/>
          </a:p>
        </p:txBody>
      </p:sp>
    </p:spTree>
    <p:extLst>
      <p:ext uri="{BB962C8B-B14F-4D97-AF65-F5344CB8AC3E}">
        <p14:creationId xmlns:p14="http://schemas.microsoft.com/office/powerpoint/2010/main" val="4191860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A: NEURITIC PLAQUE AND TANGLES</a:t>
            </a:r>
          </a:p>
          <a:p>
            <a:pPr eaLnBrk="1" hangingPunct="1"/>
            <a:r>
              <a:rPr lang="en-US" dirty="0" smtClean="0"/>
              <a:t>B: AMYLOID </a:t>
            </a:r>
          </a:p>
          <a:p>
            <a:pPr eaLnBrk="1" hangingPunct="1"/>
            <a:r>
              <a:rPr lang="en-US" smtClean="0"/>
              <a:t>C: TAU</a:t>
            </a:r>
            <a:endParaRPr lang="ar-SA" smtClean="0"/>
          </a:p>
        </p:txBody>
      </p:sp>
      <p:sp>
        <p:nvSpPr>
          <p:cNvPr id="4" name="Slide Number Placeholder 3"/>
          <p:cNvSpPr>
            <a:spLocks noGrp="1"/>
          </p:cNvSpPr>
          <p:nvPr>
            <p:ph type="sldNum" sz="quarter" idx="5"/>
          </p:nvPr>
        </p:nvSpPr>
        <p:spPr/>
        <p:txBody>
          <a:bodyPr/>
          <a:lstStyle/>
          <a:p>
            <a:pPr>
              <a:defRPr/>
            </a:pPr>
            <a:fld id="{5414346D-BE7B-4E30-AB6F-1E28E060D7D2}" type="slidenum">
              <a:rPr lang="en-US" smtClean="0"/>
              <a:pPr>
                <a:defRPr/>
              </a:pPr>
              <a:t>22</a:t>
            </a:fld>
            <a:endParaRPr lang="en-US"/>
          </a:p>
        </p:txBody>
      </p:sp>
    </p:spTree>
    <p:extLst>
      <p:ext uri="{BB962C8B-B14F-4D97-AF65-F5344CB8AC3E}">
        <p14:creationId xmlns:p14="http://schemas.microsoft.com/office/powerpoint/2010/main" val="1016379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D6E17055-64C0-4748-AE34-57BEFFD1D072}" type="slidenum">
              <a:rPr lang="en-US" smtClean="0"/>
              <a:pPr>
                <a:defRPr/>
              </a:pPr>
              <a:t>23</a:t>
            </a:fld>
            <a:endParaRPr lang="en-US"/>
          </a:p>
        </p:txBody>
      </p:sp>
    </p:spTree>
    <p:extLst>
      <p:ext uri="{BB962C8B-B14F-4D97-AF65-F5344CB8AC3E}">
        <p14:creationId xmlns:p14="http://schemas.microsoft.com/office/powerpoint/2010/main" val="1757057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652E46-C510-4906-AB44-EDF36FDF7638}" type="slidenum">
              <a:rPr lang="en-US" smtClean="0"/>
              <a:pPr fontAlgn="base">
                <a:spcBef>
                  <a:spcPct val="0"/>
                </a:spcBef>
                <a:spcAft>
                  <a:spcPct val="0"/>
                </a:spcAft>
                <a:defRPr/>
              </a:pPr>
              <a:t>6</a:t>
            </a:fld>
            <a:endParaRPr lang="en-US" smtClean="0"/>
          </a:p>
        </p:txBody>
      </p:sp>
    </p:spTree>
    <p:extLst>
      <p:ext uri="{BB962C8B-B14F-4D97-AF65-F5344CB8AC3E}">
        <p14:creationId xmlns:p14="http://schemas.microsoft.com/office/powerpoint/2010/main" val="3642622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9D1DD50B-D3F1-4AB0-9E76-D5E9F0DF88EB}" type="slidenum">
              <a:rPr lang="en-US" smtClean="0"/>
              <a:pPr>
                <a:defRPr/>
              </a:pPr>
              <a:t>24</a:t>
            </a:fld>
            <a:endParaRPr lang="en-US"/>
          </a:p>
        </p:txBody>
      </p:sp>
    </p:spTree>
    <p:extLst>
      <p:ext uri="{BB962C8B-B14F-4D97-AF65-F5344CB8AC3E}">
        <p14:creationId xmlns:p14="http://schemas.microsoft.com/office/powerpoint/2010/main" val="2057076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Enthorhianl cortex   where memory processing begins, connected with hippocampus, for preporcessing of input signals</a:t>
            </a:r>
            <a:endParaRPr lang="ar-SA" smtClean="0"/>
          </a:p>
        </p:txBody>
      </p:sp>
      <p:sp>
        <p:nvSpPr>
          <p:cNvPr id="4" name="Slide Number Placeholder 3"/>
          <p:cNvSpPr>
            <a:spLocks noGrp="1"/>
          </p:cNvSpPr>
          <p:nvPr>
            <p:ph type="sldNum" sz="quarter" idx="5"/>
          </p:nvPr>
        </p:nvSpPr>
        <p:spPr/>
        <p:txBody>
          <a:bodyPr/>
          <a:lstStyle/>
          <a:p>
            <a:pPr>
              <a:defRPr/>
            </a:pPr>
            <a:fld id="{1B26A1D1-B18B-48D2-8E54-F7A63F1B08ED}" type="slidenum">
              <a:rPr lang="en-US" smtClean="0"/>
              <a:pPr>
                <a:defRPr/>
              </a:pPr>
              <a:t>25</a:t>
            </a:fld>
            <a:endParaRPr lang="en-US"/>
          </a:p>
        </p:txBody>
      </p:sp>
    </p:spTree>
    <p:extLst>
      <p:ext uri="{BB962C8B-B14F-4D97-AF65-F5344CB8AC3E}">
        <p14:creationId xmlns:p14="http://schemas.microsoft.com/office/powerpoint/2010/main" val="1856981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F4C8F893-471D-435D-9A21-82D3DCACC8AB}" type="slidenum">
              <a:rPr lang="en-US" smtClean="0"/>
              <a:pPr>
                <a:defRPr/>
              </a:pPr>
              <a:t>26</a:t>
            </a:fld>
            <a:endParaRPr lang="en-US"/>
          </a:p>
        </p:txBody>
      </p:sp>
    </p:spTree>
    <p:extLst>
      <p:ext uri="{BB962C8B-B14F-4D97-AF65-F5344CB8AC3E}">
        <p14:creationId xmlns:p14="http://schemas.microsoft.com/office/powerpoint/2010/main" val="81731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22783F78-FC5E-41EA-8EC6-9B1C0E9078F8}" type="slidenum">
              <a:rPr lang="en-US" smtClean="0"/>
              <a:pPr>
                <a:defRPr/>
              </a:pPr>
              <a:t>27</a:t>
            </a:fld>
            <a:endParaRPr lang="en-US"/>
          </a:p>
        </p:txBody>
      </p:sp>
    </p:spTree>
    <p:extLst>
      <p:ext uri="{BB962C8B-B14F-4D97-AF65-F5344CB8AC3E}">
        <p14:creationId xmlns:p14="http://schemas.microsoft.com/office/powerpoint/2010/main" val="2622033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90AD00-60A4-463A-9B78-CBDBFDAED75B}" type="slidenum">
              <a:rPr lang="en-US" smtClean="0"/>
              <a:pPr fontAlgn="base">
                <a:spcBef>
                  <a:spcPct val="0"/>
                </a:spcBef>
                <a:spcAft>
                  <a:spcPct val="0"/>
                </a:spcAft>
                <a:defRPr/>
              </a:pPr>
              <a:t>28</a:t>
            </a:fld>
            <a:endParaRPr lang="en-US" smtClean="0"/>
          </a:p>
        </p:txBody>
      </p:sp>
    </p:spTree>
    <p:extLst>
      <p:ext uri="{BB962C8B-B14F-4D97-AF65-F5344CB8AC3E}">
        <p14:creationId xmlns:p14="http://schemas.microsoft.com/office/powerpoint/2010/main" val="1594547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11E33ED-B05E-4154-AA17-64A5277BDEF4}" type="slidenum">
              <a:rPr lang="en-US" smtClean="0"/>
              <a:pPr>
                <a:defRPr/>
              </a:pPr>
              <a:t>29</a:t>
            </a:fld>
            <a:endParaRPr lang="en-US"/>
          </a:p>
        </p:txBody>
      </p:sp>
    </p:spTree>
    <p:extLst>
      <p:ext uri="{BB962C8B-B14F-4D97-AF65-F5344CB8AC3E}">
        <p14:creationId xmlns:p14="http://schemas.microsoft.com/office/powerpoint/2010/main" val="949897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8FDA4A4-3DEE-45C7-826D-37904E2E3303}" type="slidenum">
              <a:rPr lang="en-US" smtClean="0"/>
              <a:pPr>
                <a:defRPr/>
              </a:pPr>
              <a:t>30</a:t>
            </a:fld>
            <a:endParaRPr lang="en-US"/>
          </a:p>
        </p:txBody>
      </p:sp>
    </p:spTree>
    <p:extLst>
      <p:ext uri="{BB962C8B-B14F-4D97-AF65-F5344CB8AC3E}">
        <p14:creationId xmlns:p14="http://schemas.microsoft.com/office/powerpoint/2010/main" val="1045804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931A856-4358-4690-8CBC-86FEA6A6D677}" type="slidenum">
              <a:rPr lang="en-US" smtClean="0"/>
              <a:pPr>
                <a:defRPr/>
              </a:pPr>
              <a:t>31</a:t>
            </a:fld>
            <a:endParaRPr lang="en-US"/>
          </a:p>
        </p:txBody>
      </p:sp>
    </p:spTree>
    <p:extLst>
      <p:ext uri="{BB962C8B-B14F-4D97-AF65-F5344CB8AC3E}">
        <p14:creationId xmlns:p14="http://schemas.microsoft.com/office/powerpoint/2010/main" val="20710540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F40BF4F-957A-4AC0-95B1-3A73D090AAA4}" type="slidenum">
              <a:rPr lang="en-US" smtClean="0"/>
              <a:pPr>
                <a:defRPr/>
              </a:pPr>
              <a:t>32</a:t>
            </a:fld>
            <a:endParaRPr lang="en-US"/>
          </a:p>
        </p:txBody>
      </p:sp>
    </p:spTree>
    <p:extLst>
      <p:ext uri="{BB962C8B-B14F-4D97-AF65-F5344CB8AC3E}">
        <p14:creationId xmlns:p14="http://schemas.microsoft.com/office/powerpoint/2010/main" val="298258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BB85775D-0DE0-4BC5-BF85-29F2392976C2}" type="slidenum">
              <a:rPr lang="en-US" smtClean="0"/>
              <a:pPr>
                <a:defRPr/>
              </a:pPr>
              <a:t>33</a:t>
            </a:fld>
            <a:endParaRPr lang="en-US"/>
          </a:p>
        </p:txBody>
      </p:sp>
    </p:spTree>
    <p:extLst>
      <p:ext uri="{BB962C8B-B14F-4D97-AF65-F5344CB8AC3E}">
        <p14:creationId xmlns:p14="http://schemas.microsoft.com/office/powerpoint/2010/main" val="1750061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CC25E971-80B2-4B1C-9FC9-9139B3527C7C}" type="slidenum">
              <a:rPr lang="en-US" smtClean="0"/>
              <a:pPr>
                <a:defRPr/>
              </a:pPr>
              <a:t>7</a:t>
            </a:fld>
            <a:endParaRPr lang="en-US"/>
          </a:p>
        </p:txBody>
      </p:sp>
    </p:spTree>
    <p:extLst>
      <p:ext uri="{BB962C8B-B14F-4D97-AF65-F5344CB8AC3E}">
        <p14:creationId xmlns:p14="http://schemas.microsoft.com/office/powerpoint/2010/main" val="1311064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CE10DC0-DD61-43BB-9FA8-3124B34D1FD5}" type="slidenum">
              <a:rPr lang="en-US" smtClean="0"/>
              <a:pPr>
                <a:defRPr/>
              </a:pPr>
              <a:t>34</a:t>
            </a:fld>
            <a:endParaRPr lang="en-US"/>
          </a:p>
        </p:txBody>
      </p:sp>
    </p:spTree>
    <p:extLst>
      <p:ext uri="{BB962C8B-B14F-4D97-AF65-F5344CB8AC3E}">
        <p14:creationId xmlns:p14="http://schemas.microsoft.com/office/powerpoint/2010/main" val="8705144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02DA96D8-86CC-4A0C-A6CA-05753B1ADD12}" type="slidenum">
              <a:rPr lang="en-US" smtClean="0"/>
              <a:pPr>
                <a:defRPr/>
              </a:pPr>
              <a:t>35</a:t>
            </a:fld>
            <a:endParaRPr lang="en-US"/>
          </a:p>
        </p:txBody>
      </p:sp>
    </p:spTree>
    <p:extLst>
      <p:ext uri="{BB962C8B-B14F-4D97-AF65-F5344CB8AC3E}">
        <p14:creationId xmlns:p14="http://schemas.microsoft.com/office/powerpoint/2010/main" val="27368228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6E4DB31D-31A0-463F-83B0-4C45054627FC}" type="slidenum">
              <a:rPr lang="en-US" smtClean="0"/>
              <a:pPr>
                <a:defRPr/>
              </a:pPr>
              <a:t>36</a:t>
            </a:fld>
            <a:endParaRPr lang="en-US"/>
          </a:p>
        </p:txBody>
      </p:sp>
    </p:spTree>
    <p:extLst>
      <p:ext uri="{BB962C8B-B14F-4D97-AF65-F5344CB8AC3E}">
        <p14:creationId xmlns:p14="http://schemas.microsoft.com/office/powerpoint/2010/main" val="40196934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FAF2F91-7DF8-4270-AD76-BA3204305382}" type="slidenum">
              <a:rPr lang="en-US" smtClean="0"/>
              <a:pPr>
                <a:defRPr/>
              </a:pPr>
              <a:t>37</a:t>
            </a:fld>
            <a:endParaRPr lang="en-US"/>
          </a:p>
        </p:txBody>
      </p:sp>
    </p:spTree>
    <p:extLst>
      <p:ext uri="{BB962C8B-B14F-4D97-AF65-F5344CB8AC3E}">
        <p14:creationId xmlns:p14="http://schemas.microsoft.com/office/powerpoint/2010/main" val="34673667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D4821059-BD0A-469A-A783-EE3589D94D35}" type="slidenum">
              <a:rPr lang="en-US" smtClean="0"/>
              <a:pPr>
                <a:defRPr/>
              </a:pPr>
              <a:t>38</a:t>
            </a:fld>
            <a:endParaRPr lang="en-US"/>
          </a:p>
        </p:txBody>
      </p:sp>
    </p:spTree>
    <p:extLst>
      <p:ext uri="{BB962C8B-B14F-4D97-AF65-F5344CB8AC3E}">
        <p14:creationId xmlns:p14="http://schemas.microsoft.com/office/powerpoint/2010/main" val="34270250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4D9D5E9-A990-43C2-A11B-B781C77FA1B7}" type="slidenum">
              <a:rPr lang="en-US" smtClean="0"/>
              <a:pPr>
                <a:defRPr/>
              </a:pPr>
              <a:t>39</a:t>
            </a:fld>
            <a:endParaRPr lang="en-US"/>
          </a:p>
        </p:txBody>
      </p:sp>
    </p:spTree>
    <p:extLst>
      <p:ext uri="{BB962C8B-B14F-4D97-AF65-F5344CB8AC3E}">
        <p14:creationId xmlns:p14="http://schemas.microsoft.com/office/powerpoint/2010/main" val="36287874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0EFE0C5-A895-40A3-A5A0-83C0B4959E56}" type="slidenum">
              <a:rPr lang="en-US" smtClean="0"/>
              <a:pPr>
                <a:defRPr/>
              </a:pPr>
              <a:t>40</a:t>
            </a:fld>
            <a:endParaRPr lang="en-US"/>
          </a:p>
        </p:txBody>
      </p:sp>
    </p:spTree>
    <p:extLst>
      <p:ext uri="{BB962C8B-B14F-4D97-AF65-F5344CB8AC3E}">
        <p14:creationId xmlns:p14="http://schemas.microsoft.com/office/powerpoint/2010/main" val="968433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Huntington disease (HD) is an inherited autosomal dominant disease characterized clinically by progressive movement disorders and dementia, with degeneration of the striatum (caudate and putamen). The movement disorder consists of jerky, hyperkinetic, sometimes dystonic movements (chorea) </a:t>
            </a:r>
            <a:endParaRPr lang="ar-SA" smtClean="0"/>
          </a:p>
        </p:txBody>
      </p:sp>
      <p:sp>
        <p:nvSpPr>
          <p:cNvPr id="4" name="Slide Number Placeholder 3"/>
          <p:cNvSpPr>
            <a:spLocks noGrp="1"/>
          </p:cNvSpPr>
          <p:nvPr>
            <p:ph type="sldNum" sz="quarter" idx="5"/>
          </p:nvPr>
        </p:nvSpPr>
        <p:spPr/>
        <p:txBody>
          <a:bodyPr/>
          <a:lstStyle/>
          <a:p>
            <a:pPr>
              <a:defRPr/>
            </a:pPr>
            <a:fld id="{360CA965-9F34-4503-ABCE-D3C3EE3461C6}" type="slidenum">
              <a:rPr lang="en-US" smtClean="0"/>
              <a:pPr>
                <a:defRPr/>
              </a:pPr>
              <a:t>8</a:t>
            </a:fld>
            <a:endParaRPr lang="en-US"/>
          </a:p>
        </p:txBody>
      </p:sp>
    </p:spTree>
    <p:extLst>
      <p:ext uri="{BB962C8B-B14F-4D97-AF65-F5344CB8AC3E}">
        <p14:creationId xmlns:p14="http://schemas.microsoft.com/office/powerpoint/2010/main" val="260526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3A5DE696-A3A7-4012-8D3A-BACA1CD9EAB2}" type="slidenum">
              <a:rPr lang="en-US" smtClean="0"/>
              <a:pPr>
                <a:defRPr/>
              </a:pPr>
              <a:t>9</a:t>
            </a:fld>
            <a:endParaRPr lang="en-US"/>
          </a:p>
        </p:txBody>
      </p:sp>
    </p:spTree>
    <p:extLst>
      <p:ext uri="{BB962C8B-B14F-4D97-AF65-F5344CB8AC3E}">
        <p14:creationId xmlns:p14="http://schemas.microsoft.com/office/powerpoint/2010/main" val="1986407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Remember</a:t>
            </a:r>
            <a:r>
              <a:rPr lang="en-US" baseline="0" dirty="0" smtClean="0"/>
              <a:t> it is loss of neurons</a:t>
            </a:r>
            <a:endParaRPr lang="ar-SA" dirty="0" smtClean="0"/>
          </a:p>
        </p:txBody>
      </p:sp>
      <p:sp>
        <p:nvSpPr>
          <p:cNvPr id="4" name="Slide Number Placeholder 3"/>
          <p:cNvSpPr>
            <a:spLocks noGrp="1"/>
          </p:cNvSpPr>
          <p:nvPr>
            <p:ph type="sldNum" sz="quarter" idx="5"/>
          </p:nvPr>
        </p:nvSpPr>
        <p:spPr/>
        <p:txBody>
          <a:bodyPr/>
          <a:lstStyle/>
          <a:p>
            <a:pPr>
              <a:defRPr/>
            </a:pPr>
            <a:fld id="{D0BBC3C7-44F1-4FF2-83B3-51819EA7267E}" type="slidenum">
              <a:rPr lang="en-US" smtClean="0"/>
              <a:pPr>
                <a:defRPr/>
              </a:pPr>
              <a:t>10</a:t>
            </a:fld>
            <a:endParaRPr lang="en-US"/>
          </a:p>
        </p:txBody>
      </p:sp>
    </p:spTree>
    <p:extLst>
      <p:ext uri="{BB962C8B-B14F-4D97-AF65-F5344CB8AC3E}">
        <p14:creationId xmlns:p14="http://schemas.microsoft.com/office/powerpoint/2010/main" val="3630078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B6354D7E-0784-4CAC-AE63-C4579A4122A3}" type="slidenum">
              <a:rPr lang="en-US" smtClean="0"/>
              <a:pPr>
                <a:defRPr/>
              </a:pPr>
              <a:t>11</a:t>
            </a:fld>
            <a:endParaRPr lang="en-US"/>
          </a:p>
        </p:txBody>
      </p:sp>
    </p:spTree>
    <p:extLst>
      <p:ext uri="{BB962C8B-B14F-4D97-AF65-F5344CB8AC3E}">
        <p14:creationId xmlns:p14="http://schemas.microsoft.com/office/powerpoint/2010/main" val="1084711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64C27761-7612-4987-9CCD-999C7ECC5967}" type="slidenum">
              <a:rPr lang="en-US" smtClean="0"/>
              <a:pPr>
                <a:defRPr/>
              </a:pPr>
              <a:t>12</a:t>
            </a:fld>
            <a:endParaRPr lang="en-US"/>
          </a:p>
        </p:txBody>
      </p:sp>
    </p:spTree>
    <p:extLst>
      <p:ext uri="{BB962C8B-B14F-4D97-AF65-F5344CB8AC3E}">
        <p14:creationId xmlns:p14="http://schemas.microsoft.com/office/powerpoint/2010/main" val="2466601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263D28E4-F0A4-4F11-98A1-BE166D7C06BC}" type="slidenum">
              <a:rPr lang="en-US" smtClean="0"/>
              <a:pPr>
                <a:defRPr/>
              </a:pPr>
              <a:t>13</a:t>
            </a:fld>
            <a:endParaRPr lang="en-US"/>
          </a:p>
        </p:txBody>
      </p:sp>
    </p:spTree>
    <p:extLst>
      <p:ext uri="{BB962C8B-B14F-4D97-AF65-F5344CB8AC3E}">
        <p14:creationId xmlns:p14="http://schemas.microsoft.com/office/powerpoint/2010/main" val="1043377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203B22D2-F963-4BE8-A91D-E88DE62CC561}" type="datetimeFigureOut">
              <a:rPr lang="en-US" smtClean="0"/>
              <a:pPr>
                <a:defRPr/>
              </a:pPr>
              <a:t>10/12/2014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0B0EAF5-20BA-48C8-A556-992BA9D4A6DD}"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20FB671-8ECD-457D-A048-7AF59E7E2071}" type="datetimeFigureOut">
              <a:rPr lang="en-US" smtClean="0"/>
              <a:pPr>
                <a:defRPr/>
              </a:pPr>
              <a:t>10/12/2014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4884ED9-F712-4924-8993-25F9C4FD22A9}"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66FC0204-1AF2-4088-8B38-2E311D0D4461}" type="datetimeFigureOut">
              <a:rPr lang="en-US" smtClean="0"/>
              <a:pPr>
                <a:defRPr/>
              </a:pPr>
              <a:t>10/12/2014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0E7B9A5-5A43-4335-971B-2D315D07F347}" type="slidenum">
              <a:rPr lang="en-US" smtClean="0"/>
              <a:pPr>
                <a:defRPr/>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F47C4D7-D409-4E51-86B3-58D9D25764DB}" type="datetimeFigureOut">
              <a:rPr lang="en-US" smtClean="0"/>
              <a:pPr>
                <a:defRPr/>
              </a:pPr>
              <a:t>10/12/2014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31805E-ADB9-4E4F-B859-8A8B686B5F89}" type="slidenum">
              <a:rPr lang="en-US" smtClean="0"/>
              <a:pPr>
                <a:defRPr/>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4F27E9B1-D72F-44DA-AF4A-A20B5ED7FD19}" type="datetimeFigureOut">
              <a:rPr lang="en-US" smtClean="0"/>
              <a:pPr>
                <a:defRPr/>
              </a:pPr>
              <a:t>10/12/2014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AFBDD4F-A58B-4110-A357-091F0A827584}"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a:defRPr/>
            </a:pPr>
            <a:fld id="{9FC7E0F4-6C2B-4398-A3A9-7243E435BDB2}" type="datetimeFigureOut">
              <a:rPr lang="en-US" smtClean="0"/>
              <a:pPr>
                <a:defRPr/>
              </a:pPr>
              <a:t>10/12/2014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F4E336D-4FD0-4AE8-B0EB-C37F3A4913D0}" type="slidenum">
              <a:rPr lang="en-US" smtClean="0"/>
              <a:pPr>
                <a:defRPr/>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80D6C3E4-B3A0-4A85-B382-860797984AC0}" type="datetimeFigureOut">
              <a:rPr lang="en-US" smtClean="0"/>
              <a:pPr>
                <a:defRPr/>
              </a:pPr>
              <a:t>10/12/2014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74C75B7-B285-4E90-957A-1BD1131DD4B5}"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47D59D9A-43FD-488B-A838-7A0675D67427}" type="datetimeFigureOut">
              <a:rPr lang="en-US" smtClean="0"/>
              <a:pPr>
                <a:defRPr/>
              </a:pPr>
              <a:t>10/12/2014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418AE0F-796E-4013-A1BF-1A150A0E4265}"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fld id="{DC6C8FA6-EDA3-4F7C-B9CE-5AEBB4B6118D}" type="datetimeFigureOut">
              <a:rPr lang="en-US" smtClean="0"/>
              <a:pPr>
                <a:defRPr/>
              </a:pPr>
              <a:t>10/12/2014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84674F9-1306-44DE-B6AA-CB6A56D148E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62CFD033-F74A-4EBD-8229-C4082196CE90}" type="datetimeFigureOut">
              <a:rPr lang="en-US" smtClean="0"/>
              <a:pPr>
                <a:defRPr/>
              </a:pPr>
              <a:t>10/12/2014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7896A6-3FAD-4E24-BDD4-4D6D830C42F6}" type="slidenum">
              <a:rPr lang="en-US" smtClean="0"/>
              <a:pPr>
                <a:defRPr/>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FEBEF0A-06DF-46CF-8AE8-AD9AFFC94CD2}" type="datetimeFigureOut">
              <a:rPr lang="en-US" smtClean="0"/>
              <a:pPr>
                <a:defRPr/>
              </a:pPr>
              <a:t>10/12/2014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3108F3C-2A01-4FF8-A0BC-3DBDFC783BE0}" type="slidenum">
              <a:rPr lang="en-US" smtClean="0"/>
              <a:pPr>
                <a:defRPr/>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8403F2DE-49AB-48E6-A2DC-204BB6B72AD2}" type="datetimeFigureOut">
              <a:rPr lang="en-US" smtClean="0"/>
              <a:pPr>
                <a:defRPr/>
              </a:pPr>
              <a:t>10/12/2014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CC18533A-CB58-4900-9ACD-C2D5AD68110A}" type="slidenum">
              <a:rPr lang="en-US" smtClean="0"/>
              <a:pPr>
                <a:defRPr/>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4.wd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solidFill>
                  <a:schemeClr val="bg1"/>
                </a:solidFill>
              </a:rPr>
              <a:t>Introduction to Degenerative Brain Diseases</a:t>
            </a:r>
            <a:endParaRPr lang="en-US" b="1" dirty="0">
              <a:solidFill>
                <a:schemeClr val="bg1"/>
              </a:solidFill>
            </a:endParaRPr>
          </a:p>
        </p:txBody>
      </p:sp>
    </p:spTree>
    <p:extLst>
      <p:ext uri="{BB962C8B-B14F-4D97-AF65-F5344CB8AC3E}">
        <p14:creationId xmlns:p14="http://schemas.microsoft.com/office/powerpoint/2010/main" val="2652570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838200" y="2438400"/>
            <a:ext cx="7408333" cy="3450696"/>
          </a:xfrm>
        </p:spPr>
        <p:txBody>
          <a:bodyPr/>
          <a:lstStyle/>
          <a:p>
            <a:pPr eaLnBrk="1" hangingPunct="1"/>
            <a:r>
              <a:rPr lang="en-US" dirty="0" smtClean="0">
                <a:solidFill>
                  <a:schemeClr val="tx1"/>
                </a:solidFill>
              </a:rPr>
              <a:t>While Alzheimer's disease is considered as "degenerative"-that is, reflecting an underlying cellular degeneration of neurons in the brain- not all forms of dementia are degenerative</a:t>
            </a:r>
          </a:p>
        </p:txBody>
      </p:sp>
      <p:sp>
        <p:nvSpPr>
          <p:cNvPr id="10242" name="Title 1"/>
          <p:cNvSpPr>
            <a:spLocks noGrp="1"/>
          </p:cNvSpPr>
          <p:nvPr>
            <p:ph type="title"/>
          </p:nvPr>
        </p:nvSpPr>
        <p:spPr/>
        <p:txBody>
          <a:bodyPr>
            <a:normAutofit/>
          </a:bodyPr>
          <a:lstStyle/>
          <a:p>
            <a:pPr eaLnBrk="1" hangingPunct="1"/>
            <a:r>
              <a:rPr lang="en-US" sz="4000" b="1" dirty="0" smtClean="0"/>
              <a:t>So remember !</a:t>
            </a:r>
            <a:endParaRPr lang="ar-SA" sz="4000"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228600" y="2133600"/>
            <a:ext cx="8686799" cy="4419600"/>
          </a:xfrm>
        </p:spPr>
        <p:txBody>
          <a:bodyPr>
            <a:noAutofit/>
          </a:bodyPr>
          <a:lstStyle/>
          <a:p>
            <a:pPr eaLnBrk="1" hangingPunct="1"/>
            <a:r>
              <a:rPr lang="en-US" sz="2000" dirty="0" smtClean="0">
                <a:solidFill>
                  <a:schemeClr val="tx1"/>
                </a:solidFill>
              </a:rPr>
              <a:t>The most common cause of dementia in the elderly</a:t>
            </a:r>
          </a:p>
          <a:p>
            <a:pPr eaLnBrk="1" hangingPunct="1"/>
            <a:endParaRPr lang="en-US" sz="2000" dirty="0" smtClean="0">
              <a:solidFill>
                <a:schemeClr val="tx1"/>
              </a:solidFill>
            </a:endParaRPr>
          </a:p>
          <a:p>
            <a:pPr eaLnBrk="1" hangingPunct="1"/>
            <a:r>
              <a:rPr lang="en-US" sz="2000" dirty="0" smtClean="0">
                <a:solidFill>
                  <a:schemeClr val="tx1"/>
                </a:solidFill>
              </a:rPr>
              <a:t>The disease usually becomes clinically apparent as insidious impairment of higher intellectual function, with alterations in mood and behavior</a:t>
            </a:r>
          </a:p>
          <a:p>
            <a:pPr eaLnBrk="1" hangingPunct="1"/>
            <a:endParaRPr lang="en-US" sz="2000" dirty="0" smtClean="0">
              <a:solidFill>
                <a:schemeClr val="tx1"/>
              </a:solidFill>
            </a:endParaRPr>
          </a:p>
          <a:p>
            <a:pPr eaLnBrk="1" hangingPunct="1"/>
            <a:r>
              <a:rPr lang="en-US" sz="2000" dirty="0" smtClean="0">
                <a:solidFill>
                  <a:schemeClr val="tx1"/>
                </a:solidFill>
              </a:rPr>
              <a:t>Later, severe cortical dysfunction:</a:t>
            </a:r>
          </a:p>
          <a:p>
            <a:pPr lvl="1" eaLnBrk="1" hangingPunct="1"/>
            <a:r>
              <a:rPr lang="en-US" sz="2000" dirty="0" smtClean="0">
                <a:solidFill>
                  <a:schemeClr val="tx1"/>
                </a:solidFill>
              </a:rPr>
              <a:t>Progressive disorientation</a:t>
            </a:r>
          </a:p>
          <a:p>
            <a:pPr lvl="1" eaLnBrk="1" hangingPunct="1"/>
            <a:r>
              <a:rPr lang="en-US" sz="2000" dirty="0" smtClean="0">
                <a:solidFill>
                  <a:schemeClr val="tx1"/>
                </a:solidFill>
              </a:rPr>
              <a:t>Memory loss</a:t>
            </a:r>
          </a:p>
          <a:p>
            <a:pPr lvl="1" eaLnBrk="1" hangingPunct="1"/>
            <a:r>
              <a:rPr lang="en-US" sz="2000" dirty="0" smtClean="0">
                <a:solidFill>
                  <a:schemeClr val="tx1"/>
                </a:solidFill>
              </a:rPr>
              <a:t>Aphasia </a:t>
            </a:r>
          </a:p>
          <a:p>
            <a:pPr lvl="1" eaLnBrk="1" hangingPunct="1"/>
            <a:r>
              <a:rPr lang="en-US" sz="2000" dirty="0" smtClean="0">
                <a:solidFill>
                  <a:schemeClr val="tx1"/>
                </a:solidFill>
              </a:rPr>
              <a:t>Over the next 5 to 10 years, the patient becomes profoundly disabled, mute, and immobile</a:t>
            </a:r>
          </a:p>
          <a:p>
            <a:pPr lvl="1" eaLnBrk="1" hangingPunct="1"/>
            <a:endParaRPr lang="en-US" sz="2000" dirty="0" smtClean="0">
              <a:solidFill>
                <a:schemeClr val="tx1"/>
              </a:solidFill>
            </a:endParaRPr>
          </a:p>
        </p:txBody>
      </p:sp>
      <p:sp>
        <p:nvSpPr>
          <p:cNvPr id="13314" name="Title 1"/>
          <p:cNvSpPr>
            <a:spLocks noGrp="1"/>
          </p:cNvSpPr>
          <p:nvPr>
            <p:ph type="title"/>
          </p:nvPr>
        </p:nvSpPr>
        <p:spPr/>
        <p:txBody>
          <a:bodyPr>
            <a:normAutofit/>
          </a:bodyPr>
          <a:lstStyle/>
          <a:p>
            <a:pPr eaLnBrk="1" hangingPunct="1"/>
            <a:r>
              <a:rPr lang="en-US" sz="4000" b="1" dirty="0" smtClean="0"/>
              <a:t>Alzheimer Disease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457200" y="1371600"/>
            <a:ext cx="8229600" cy="5105400"/>
          </a:xfrm>
        </p:spPr>
        <p:txBody>
          <a:bodyPr>
            <a:noAutofit/>
          </a:bodyPr>
          <a:lstStyle/>
          <a:p>
            <a:r>
              <a:rPr lang="en-US" dirty="0">
                <a:solidFill>
                  <a:schemeClr val="tx1"/>
                </a:solidFill>
              </a:rPr>
              <a:t>Death usually occurs from </a:t>
            </a:r>
            <a:r>
              <a:rPr lang="en-US" dirty="0" err="1">
                <a:solidFill>
                  <a:schemeClr val="tx1"/>
                </a:solidFill>
              </a:rPr>
              <a:t>intercurrent</a:t>
            </a:r>
            <a:r>
              <a:rPr lang="en-US" dirty="0">
                <a:solidFill>
                  <a:schemeClr val="tx1"/>
                </a:solidFill>
              </a:rPr>
              <a:t> pneumonia or other </a:t>
            </a:r>
            <a:r>
              <a:rPr lang="en-US" dirty="0" smtClean="0">
                <a:solidFill>
                  <a:schemeClr val="tx1"/>
                </a:solidFill>
              </a:rPr>
              <a:t>infections</a:t>
            </a:r>
          </a:p>
          <a:p>
            <a:endParaRPr lang="en-US" dirty="0" smtClean="0">
              <a:solidFill>
                <a:schemeClr val="tx1"/>
              </a:solidFill>
            </a:endParaRPr>
          </a:p>
          <a:p>
            <a:pPr eaLnBrk="1" hangingPunct="1"/>
            <a:r>
              <a:rPr lang="en-US" dirty="0" smtClean="0">
                <a:solidFill>
                  <a:schemeClr val="tx1"/>
                </a:solidFill>
              </a:rPr>
              <a:t>When considered by age groups, the incidence of Alzheimer disease:</a:t>
            </a:r>
          </a:p>
          <a:p>
            <a:pPr lvl="1" eaLnBrk="1" hangingPunct="1"/>
            <a:r>
              <a:rPr lang="en-US" sz="2400" dirty="0" smtClean="0">
                <a:solidFill>
                  <a:schemeClr val="tx1"/>
                </a:solidFill>
              </a:rPr>
              <a:t>3% for individuals 65 to 74 years old</a:t>
            </a:r>
          </a:p>
          <a:p>
            <a:pPr lvl="1" eaLnBrk="1" hangingPunct="1"/>
            <a:r>
              <a:rPr lang="en-US" sz="2400" dirty="0" smtClean="0">
                <a:solidFill>
                  <a:schemeClr val="tx1"/>
                </a:solidFill>
              </a:rPr>
              <a:t>19% for 75 to 84 years</a:t>
            </a:r>
          </a:p>
          <a:p>
            <a:pPr lvl="1" eaLnBrk="1" hangingPunct="1"/>
            <a:r>
              <a:rPr lang="en-US" sz="2400" dirty="0" smtClean="0">
                <a:solidFill>
                  <a:schemeClr val="tx1"/>
                </a:solidFill>
              </a:rPr>
              <a:t>47% for 85 years or more</a:t>
            </a:r>
          </a:p>
          <a:p>
            <a:pPr lvl="1" eaLnBrk="1" hangingPunct="1"/>
            <a:endParaRPr lang="en-US" sz="2400" dirty="0" smtClean="0">
              <a:solidFill>
                <a:schemeClr val="tx1"/>
              </a:solidFill>
            </a:endParaRPr>
          </a:p>
          <a:p>
            <a:pPr eaLnBrk="1" hangingPunct="1"/>
            <a:r>
              <a:rPr lang="en-US" dirty="0" smtClean="0">
                <a:solidFill>
                  <a:schemeClr val="tx1"/>
                </a:solidFill>
              </a:rPr>
              <a:t>This increasing incidence with age has given rise to major medical, social, and economic problems in countries with a growing number of elderly</a:t>
            </a:r>
          </a:p>
          <a:p>
            <a:pPr eaLnBrk="1" hangingPunct="1"/>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228600" y="1219200"/>
            <a:ext cx="8686799" cy="5486400"/>
          </a:xfrm>
        </p:spPr>
        <p:txBody>
          <a:bodyPr>
            <a:normAutofit lnSpcReduction="10000"/>
          </a:bodyPr>
          <a:lstStyle/>
          <a:p>
            <a:pPr eaLnBrk="1" hangingPunct="1"/>
            <a:r>
              <a:rPr lang="en-US" sz="2200" dirty="0" smtClean="0">
                <a:solidFill>
                  <a:schemeClr val="tx1"/>
                </a:solidFill>
              </a:rPr>
              <a:t>Although pathologic examination of brain tissue remains necessary for the definitive diagnosis of Alzheimer disease, the combination of </a:t>
            </a:r>
            <a:r>
              <a:rPr lang="en-US" sz="2200" u="sng" dirty="0" smtClean="0">
                <a:solidFill>
                  <a:schemeClr val="tx1"/>
                </a:solidFill>
              </a:rPr>
              <a:t>clinical</a:t>
            </a:r>
            <a:r>
              <a:rPr lang="en-US" sz="2200" dirty="0" smtClean="0">
                <a:solidFill>
                  <a:schemeClr val="tx1"/>
                </a:solidFill>
              </a:rPr>
              <a:t> assessment and modern </a:t>
            </a:r>
            <a:r>
              <a:rPr lang="en-US" sz="2200" u="sng" dirty="0" smtClean="0">
                <a:solidFill>
                  <a:schemeClr val="tx1"/>
                </a:solidFill>
              </a:rPr>
              <a:t>radiologic</a:t>
            </a:r>
            <a:r>
              <a:rPr lang="en-US" sz="2200" dirty="0" smtClean="0">
                <a:solidFill>
                  <a:schemeClr val="tx1"/>
                </a:solidFill>
              </a:rPr>
              <a:t> methods allows accurate diagnosis in 80% to 90% of cases</a:t>
            </a:r>
          </a:p>
          <a:p>
            <a:pPr eaLnBrk="1" hangingPunct="1"/>
            <a:endParaRPr lang="en-US" sz="2200" dirty="0" smtClean="0">
              <a:solidFill>
                <a:schemeClr val="tx1"/>
              </a:solidFill>
            </a:endParaRPr>
          </a:p>
          <a:p>
            <a:r>
              <a:rPr lang="en-US" sz="2200" dirty="0">
                <a:solidFill>
                  <a:schemeClr val="tx1"/>
                </a:solidFill>
              </a:rPr>
              <a:t>Most cases are </a:t>
            </a:r>
            <a:r>
              <a:rPr lang="en-US" sz="2200" dirty="0" err="1" smtClean="0">
                <a:solidFill>
                  <a:schemeClr val="tx1"/>
                </a:solidFill>
              </a:rPr>
              <a:t>sproadic</a:t>
            </a:r>
            <a:endParaRPr lang="en-US" sz="2200" dirty="0" smtClean="0">
              <a:solidFill>
                <a:schemeClr val="tx1"/>
              </a:solidFill>
            </a:endParaRPr>
          </a:p>
          <a:p>
            <a:endParaRPr lang="en-US" sz="2200" dirty="0">
              <a:solidFill>
                <a:schemeClr val="tx1"/>
              </a:solidFill>
            </a:endParaRPr>
          </a:p>
          <a:p>
            <a:r>
              <a:rPr lang="en-US" sz="2200" dirty="0">
                <a:solidFill>
                  <a:schemeClr val="tx1"/>
                </a:solidFill>
              </a:rPr>
              <a:t>At least 5% to 10% are </a:t>
            </a:r>
            <a:r>
              <a:rPr lang="en-US" sz="2200" dirty="0" smtClean="0">
                <a:solidFill>
                  <a:schemeClr val="tx1"/>
                </a:solidFill>
              </a:rPr>
              <a:t>familial</a:t>
            </a:r>
          </a:p>
          <a:p>
            <a:endParaRPr lang="en-US" sz="2200" dirty="0">
              <a:solidFill>
                <a:schemeClr val="tx1"/>
              </a:solidFill>
            </a:endParaRPr>
          </a:p>
          <a:p>
            <a:r>
              <a:rPr lang="en-US" sz="2200" dirty="0">
                <a:solidFill>
                  <a:schemeClr val="tx1"/>
                </a:solidFill>
              </a:rPr>
              <a:t>In general, patients rarely become symptomatic before 50 years of age, but early onset can be seen with some of the heritable </a:t>
            </a:r>
            <a:r>
              <a:rPr lang="en-US" sz="2200" dirty="0" smtClean="0">
                <a:solidFill>
                  <a:schemeClr val="tx1"/>
                </a:solidFill>
              </a:rPr>
              <a:t>forms</a:t>
            </a:r>
          </a:p>
          <a:p>
            <a:endParaRPr lang="en-US" sz="2200" dirty="0">
              <a:solidFill>
                <a:schemeClr val="tx1"/>
              </a:solidFill>
            </a:endParaRPr>
          </a:p>
          <a:p>
            <a:r>
              <a:rPr lang="en-US" sz="2200" dirty="0">
                <a:solidFill>
                  <a:schemeClr val="tx1"/>
                </a:solidFill>
              </a:rPr>
              <a:t>Evidence from familial forms of the disease indicates that the accumulation of a peptide (β amyloid, or Aβ) in the brain initiates a chain of events that result in the morphologic changes of Alzheimer disease and dementia</a:t>
            </a:r>
          </a:p>
          <a:p>
            <a:pPr eaLnBrk="1" hangingPunct="1"/>
            <a:endParaRPr lang="en-US" sz="2200" dirty="0" smtClean="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p:txBody>
          <a:bodyPr/>
          <a:lstStyle/>
          <a:p>
            <a:pPr eaLnBrk="1" hangingPunct="1"/>
            <a:endParaRPr lang="ar-SA" smtClean="0"/>
          </a:p>
        </p:txBody>
      </p:sp>
      <p:sp>
        <p:nvSpPr>
          <p:cNvPr id="18434" name="Title 1"/>
          <p:cNvSpPr>
            <a:spLocks noGrp="1"/>
          </p:cNvSpPr>
          <p:nvPr>
            <p:ph type="title"/>
          </p:nvPr>
        </p:nvSpPr>
        <p:spPr/>
        <p:txBody>
          <a:bodyPr/>
          <a:lstStyle/>
          <a:p>
            <a:pPr eaLnBrk="1" hangingPunct="1"/>
            <a:endParaRPr lang="ar-SA" smtClean="0"/>
          </a:p>
        </p:txBody>
      </p:sp>
      <p:pic>
        <p:nvPicPr>
          <p:cNvPr id="18436" name="Picture 2"/>
          <p:cNvPicPr>
            <a:picLocks noChangeAspect="1" noChangeArrowheads="1"/>
          </p:cNvPicPr>
          <p:nvPr/>
        </p:nvPicPr>
        <p:blipFill>
          <a:blip r:embed="rId3"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228600" y="2209800"/>
            <a:ext cx="8686799" cy="3916363"/>
          </a:xfrm>
        </p:spPr>
        <p:txBody>
          <a:bodyPr>
            <a:normAutofit/>
          </a:bodyPr>
          <a:lstStyle/>
          <a:p>
            <a:r>
              <a:rPr lang="en-US" sz="2200" dirty="0" smtClean="0">
                <a:solidFill>
                  <a:schemeClr val="tx1"/>
                </a:solidFill>
              </a:rPr>
              <a:t>Aβ his peptide is derived from a larger membrane protein known as amyloid precursor protein (APP), which is processed in either of two ways</a:t>
            </a:r>
          </a:p>
          <a:p>
            <a:pPr lvl="1"/>
            <a:r>
              <a:rPr lang="en-US" dirty="0" smtClean="0">
                <a:solidFill>
                  <a:schemeClr val="tx1"/>
                </a:solidFill>
              </a:rPr>
              <a:t>It can be cleaved by two enzymes, α-</a:t>
            </a:r>
            <a:r>
              <a:rPr lang="en-US" dirty="0" err="1" smtClean="0">
                <a:solidFill>
                  <a:schemeClr val="tx1"/>
                </a:solidFill>
              </a:rPr>
              <a:t>secretase</a:t>
            </a:r>
            <a:r>
              <a:rPr lang="en-US" dirty="0" smtClean="0">
                <a:solidFill>
                  <a:schemeClr val="tx1"/>
                </a:solidFill>
              </a:rPr>
              <a:t> and γ-</a:t>
            </a:r>
            <a:r>
              <a:rPr lang="en-US" dirty="0" err="1" smtClean="0">
                <a:solidFill>
                  <a:schemeClr val="tx1"/>
                </a:solidFill>
              </a:rPr>
              <a:t>secretase</a:t>
            </a:r>
            <a:r>
              <a:rPr lang="en-US" dirty="0" smtClean="0">
                <a:solidFill>
                  <a:schemeClr val="tx1"/>
                </a:solidFill>
              </a:rPr>
              <a:t>, in a process that prevents formation of Aβ</a:t>
            </a:r>
          </a:p>
          <a:p>
            <a:pPr lvl="1"/>
            <a:r>
              <a:rPr lang="en-US" dirty="0" smtClean="0">
                <a:solidFill>
                  <a:schemeClr val="tx1"/>
                </a:solidFill>
              </a:rPr>
              <a:t>It can be cut by β-site APP-cleaving enzyme and γ-</a:t>
            </a:r>
            <a:r>
              <a:rPr lang="en-US" dirty="0" err="1" smtClean="0">
                <a:solidFill>
                  <a:schemeClr val="tx1"/>
                </a:solidFill>
              </a:rPr>
              <a:t>secretase</a:t>
            </a:r>
            <a:r>
              <a:rPr lang="en-US" dirty="0" smtClean="0">
                <a:solidFill>
                  <a:schemeClr val="tx1"/>
                </a:solidFill>
              </a:rPr>
              <a:t> to generate Aβ</a:t>
            </a:r>
          </a:p>
          <a:p>
            <a:pPr lvl="1"/>
            <a:endParaRPr lang="en-US" dirty="0" smtClean="0">
              <a:solidFill>
                <a:schemeClr val="tx1"/>
              </a:solidFill>
            </a:endParaRPr>
          </a:p>
          <a:p>
            <a:r>
              <a:rPr lang="en-US" sz="2200" dirty="0" smtClean="0">
                <a:solidFill>
                  <a:schemeClr val="tx1"/>
                </a:solidFill>
              </a:rPr>
              <a:t> Generation and accumulation of Aβ occur slowly with advancing age</a:t>
            </a:r>
          </a:p>
          <a:p>
            <a:endParaRPr lang="en-US" sz="2200" dirty="0" smtClean="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228600" y="2362200"/>
            <a:ext cx="8686799" cy="3763963"/>
          </a:xfrm>
        </p:spPr>
        <p:txBody>
          <a:bodyPr/>
          <a:lstStyle/>
          <a:p>
            <a:r>
              <a:rPr lang="en-US" dirty="0" smtClean="0">
                <a:solidFill>
                  <a:schemeClr val="tx1"/>
                </a:solidFill>
              </a:rPr>
              <a:t> </a:t>
            </a:r>
            <a:r>
              <a:rPr lang="en-US" b="1" dirty="0" smtClean="0">
                <a:solidFill>
                  <a:schemeClr val="tx1"/>
                </a:solidFill>
              </a:rPr>
              <a:t>Mutations</a:t>
            </a:r>
            <a:r>
              <a:rPr lang="en-US" dirty="0" smtClean="0">
                <a:solidFill>
                  <a:schemeClr val="tx1"/>
                </a:solidFill>
              </a:rPr>
              <a:t> in APP or in components of γ-</a:t>
            </a:r>
            <a:r>
              <a:rPr lang="en-US" dirty="0" err="1" smtClean="0">
                <a:solidFill>
                  <a:schemeClr val="tx1"/>
                </a:solidFill>
              </a:rPr>
              <a:t>secretase</a:t>
            </a:r>
            <a:r>
              <a:rPr lang="en-US" dirty="0" smtClean="0">
                <a:solidFill>
                  <a:schemeClr val="tx1"/>
                </a:solidFill>
              </a:rPr>
              <a:t> (presenilin-1 or presenilin-2) lead to early onset familial Alzheimer disease by increasing the rate at which Aβ accumulates</a:t>
            </a:r>
          </a:p>
          <a:p>
            <a:endParaRPr lang="en-US" dirty="0" smtClean="0">
              <a:solidFill>
                <a:schemeClr val="tx1"/>
              </a:solidFill>
            </a:endParaRPr>
          </a:p>
          <a:p>
            <a:r>
              <a:rPr lang="en-US" dirty="0" smtClean="0">
                <a:solidFill>
                  <a:schemeClr val="tx1"/>
                </a:solidFill>
              </a:rPr>
              <a:t>Alzheimer disease occurs in almost all patients with </a:t>
            </a:r>
            <a:r>
              <a:rPr lang="en-US" dirty="0" err="1" smtClean="0">
                <a:solidFill>
                  <a:schemeClr val="tx1"/>
                </a:solidFill>
              </a:rPr>
              <a:t>trisomy</a:t>
            </a:r>
            <a:r>
              <a:rPr lang="en-US" dirty="0" smtClean="0">
                <a:solidFill>
                  <a:schemeClr val="tx1"/>
                </a:solidFill>
              </a:rPr>
              <a:t> 21 (Down syndrome)-where the gene encoding APP is located-who survive beyond 45 years (due to APP gene </a:t>
            </a:r>
            <a:r>
              <a:rPr lang="en-US" b="1" dirty="0" smtClean="0">
                <a:solidFill>
                  <a:schemeClr val="tx1"/>
                </a:solidFill>
              </a:rPr>
              <a:t>dosage</a:t>
            </a:r>
            <a:r>
              <a:rPr lang="en-US" dirty="0" smtClean="0">
                <a:solidFill>
                  <a:schemeClr val="tx1"/>
                </a:solidFill>
              </a:rPr>
              <a:t> effects)</a:t>
            </a:r>
          </a:p>
          <a:p>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228600" y="2209800"/>
            <a:ext cx="8686800" cy="3962400"/>
          </a:xfrm>
        </p:spPr>
        <p:txBody>
          <a:bodyPr>
            <a:normAutofit/>
          </a:bodyPr>
          <a:lstStyle/>
          <a:p>
            <a:pPr eaLnBrk="1" hangingPunct="1"/>
            <a:r>
              <a:rPr lang="en-US" sz="2200" dirty="0" smtClean="0">
                <a:solidFill>
                  <a:schemeClr val="tx1"/>
                </a:solidFill>
              </a:rPr>
              <a:t>The search for genes associated with </a:t>
            </a:r>
            <a:r>
              <a:rPr lang="en-US" sz="2200" b="1" dirty="0" smtClean="0">
                <a:solidFill>
                  <a:schemeClr val="tx1"/>
                </a:solidFill>
              </a:rPr>
              <a:t>typical</a:t>
            </a:r>
            <a:r>
              <a:rPr lang="en-US" sz="2200" dirty="0" smtClean="0">
                <a:solidFill>
                  <a:schemeClr val="tx1"/>
                </a:solidFill>
              </a:rPr>
              <a:t>, sporadic Alzheimer disease is beginning to identify genetic associations that may provide new clues about the pathogenesis of the disease:</a:t>
            </a:r>
          </a:p>
          <a:p>
            <a:pPr lvl="1" eaLnBrk="1" hangingPunct="1"/>
            <a:r>
              <a:rPr lang="en-US" dirty="0" smtClean="0">
                <a:solidFill>
                  <a:schemeClr val="tx1"/>
                </a:solidFill>
              </a:rPr>
              <a:t>An allele of </a:t>
            </a:r>
            <a:r>
              <a:rPr lang="en-US" dirty="0" err="1" smtClean="0">
                <a:solidFill>
                  <a:schemeClr val="tx1"/>
                </a:solidFill>
              </a:rPr>
              <a:t>apolipoprotein</a:t>
            </a:r>
            <a:r>
              <a:rPr lang="en-US" dirty="0" smtClean="0">
                <a:solidFill>
                  <a:schemeClr val="tx1"/>
                </a:solidFill>
              </a:rPr>
              <a:t>, called ε4 (ApoE4), is associated with as many as 30% of cases, and is thought to both increase the risk and lower the age of onset of the disease</a:t>
            </a:r>
          </a:p>
          <a:p>
            <a:pPr lvl="2" eaLnBrk="1" hangingPunct="1"/>
            <a:r>
              <a:rPr lang="en-US" sz="2200" dirty="0" smtClean="0">
                <a:solidFill>
                  <a:schemeClr val="tx1"/>
                </a:solidFill>
              </a:rPr>
              <a:t>ApoE4 may contribute to the deposition of Aβ, but how it does so is not known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228600" y="2675467"/>
            <a:ext cx="8686799" cy="2887133"/>
          </a:xfrm>
        </p:spPr>
        <p:txBody>
          <a:bodyPr>
            <a:normAutofit/>
          </a:bodyPr>
          <a:lstStyle/>
          <a:p>
            <a:pPr lvl="1"/>
            <a:r>
              <a:rPr lang="en-US" dirty="0">
                <a:solidFill>
                  <a:schemeClr val="tx1"/>
                </a:solidFill>
              </a:rPr>
              <a:t>Another gene, called </a:t>
            </a:r>
            <a:r>
              <a:rPr lang="en-US" i="1" dirty="0">
                <a:solidFill>
                  <a:schemeClr val="tx1"/>
                </a:solidFill>
              </a:rPr>
              <a:t>SORL1,</a:t>
            </a:r>
            <a:r>
              <a:rPr lang="en-US" dirty="0">
                <a:solidFill>
                  <a:schemeClr val="tx1"/>
                </a:solidFill>
              </a:rPr>
              <a:t> has recently been found to also be associated with late-onset Alzheimer disease</a:t>
            </a:r>
          </a:p>
          <a:p>
            <a:pPr lvl="2"/>
            <a:r>
              <a:rPr lang="en-US" sz="2200" dirty="0">
                <a:solidFill>
                  <a:schemeClr val="tx1"/>
                </a:solidFill>
              </a:rPr>
              <a:t>Deficiency of the SORL1 protein may alter the intracellular trafficking of APP, shuttling it to a compartment where the Aβ peptide is generated by enzymatic cleavage, the net result being increased generation of this pathogenic peptide</a:t>
            </a:r>
          </a:p>
          <a:p>
            <a:endParaRPr lang="ar-SA" sz="2200" dirty="0" smtClean="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152400" y="2133601"/>
            <a:ext cx="8763000" cy="3505200"/>
          </a:xfrm>
        </p:spPr>
        <p:txBody>
          <a:bodyPr>
            <a:normAutofit/>
          </a:bodyPr>
          <a:lstStyle/>
          <a:p>
            <a:pPr eaLnBrk="1" hangingPunct="1"/>
            <a:r>
              <a:rPr lang="en-US" sz="2200" dirty="0" smtClean="0">
                <a:solidFill>
                  <a:schemeClr val="tx1"/>
                </a:solidFill>
              </a:rPr>
              <a:t>Accumulation of Aβ has several effects on neurons and neuronal function:</a:t>
            </a:r>
          </a:p>
          <a:p>
            <a:pPr lvl="1" eaLnBrk="1" hangingPunct="1"/>
            <a:r>
              <a:rPr lang="en-US" dirty="0" smtClean="0">
                <a:solidFill>
                  <a:schemeClr val="tx1"/>
                </a:solidFill>
              </a:rPr>
              <a:t>Small aggregates of Aβ can alter </a:t>
            </a:r>
            <a:r>
              <a:rPr lang="en-US" b="1" dirty="0" smtClean="0">
                <a:solidFill>
                  <a:schemeClr val="tx1"/>
                </a:solidFill>
              </a:rPr>
              <a:t>neurotransmission</a:t>
            </a:r>
            <a:r>
              <a:rPr lang="en-US" dirty="0" smtClean="0">
                <a:solidFill>
                  <a:schemeClr val="tx1"/>
                </a:solidFill>
              </a:rPr>
              <a:t>, and the aggregates can be toxic to neurons and synaptic endings</a:t>
            </a:r>
          </a:p>
          <a:p>
            <a:pPr lvl="1" eaLnBrk="1" hangingPunct="1"/>
            <a:r>
              <a:rPr lang="en-US" dirty="0" smtClean="0">
                <a:solidFill>
                  <a:schemeClr val="tx1"/>
                </a:solidFill>
              </a:rPr>
              <a:t>Larger deposits, in the form of </a:t>
            </a:r>
            <a:r>
              <a:rPr lang="en-US" b="1" dirty="0" smtClean="0">
                <a:solidFill>
                  <a:schemeClr val="tx1"/>
                </a:solidFill>
              </a:rPr>
              <a:t>plaques</a:t>
            </a:r>
            <a:r>
              <a:rPr lang="en-US" dirty="0" smtClean="0">
                <a:solidFill>
                  <a:schemeClr val="tx1"/>
                </a:solidFill>
              </a:rPr>
              <a:t>, also lead to neuronal death, elicit a local inflammatory response that can result in further cell injury, and may cause altered region-to-region communication through mechanical effects on axons and dendrites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981200"/>
            <a:ext cx="8610600" cy="4648200"/>
          </a:xfrm>
        </p:spPr>
        <p:txBody>
          <a:bodyPr>
            <a:normAutofit/>
          </a:bodyPr>
          <a:lstStyle/>
          <a:p>
            <a:r>
              <a:rPr lang="en-US" dirty="0"/>
              <a:t>Explain the basic pathological concepts of neurodegenerative disease, using Alzheimer’s and Parkinson disease as a classical example</a:t>
            </a:r>
            <a:r>
              <a:rPr lang="en-US" dirty="0" smtClean="0"/>
              <a:t>.</a:t>
            </a:r>
          </a:p>
          <a:p>
            <a:endParaRPr lang="en-US" dirty="0"/>
          </a:p>
          <a:p>
            <a:r>
              <a:rPr lang="en-US" dirty="0"/>
              <a:t>- Know the definition of “dementia” syndrome</a:t>
            </a:r>
            <a:r>
              <a:rPr lang="en-US" dirty="0" smtClean="0"/>
              <a:t>.</a:t>
            </a:r>
          </a:p>
          <a:p>
            <a:endParaRPr lang="en-US" dirty="0"/>
          </a:p>
          <a:p>
            <a:r>
              <a:rPr lang="en-US" dirty="0"/>
              <a:t>- List the possible causes of dementia</a:t>
            </a:r>
            <a:r>
              <a:rPr lang="en-US" dirty="0" smtClean="0"/>
              <a:t>.</a:t>
            </a:r>
          </a:p>
          <a:p>
            <a:endParaRPr lang="en-US" dirty="0"/>
          </a:p>
          <a:p>
            <a:r>
              <a:rPr lang="en-US" dirty="0"/>
              <a:t>- Explain the basic pathological concepts of a neurodegenerative disease, using Alzheimer’s disease as a classical example</a:t>
            </a:r>
            <a:r>
              <a:rPr lang="en-US" dirty="0" smtClean="0"/>
              <a:t>.</a:t>
            </a:r>
            <a:endParaRPr lang="en-US" dirty="0"/>
          </a:p>
        </p:txBody>
      </p:sp>
      <p:sp>
        <p:nvSpPr>
          <p:cNvPr id="3" name="Title 2"/>
          <p:cNvSpPr>
            <a:spLocks noGrp="1"/>
          </p:cNvSpPr>
          <p:nvPr>
            <p:ph type="title"/>
          </p:nvPr>
        </p:nvSpPr>
        <p:spPr>
          <a:xfrm>
            <a:off x="457200" y="228600"/>
            <a:ext cx="8229600" cy="981456"/>
          </a:xfrm>
        </p:spPr>
        <p:txBody>
          <a:bodyPr>
            <a:normAutofit/>
          </a:bodyPr>
          <a:lstStyle/>
          <a:p>
            <a:r>
              <a:rPr lang="en-US" sz="4000" b="1" dirty="0" smtClean="0"/>
              <a:t>Objectives</a:t>
            </a:r>
            <a:endParaRPr lang="en-US" sz="4000" b="1" dirty="0"/>
          </a:p>
        </p:txBody>
      </p:sp>
    </p:spTree>
    <p:extLst>
      <p:ext uri="{BB962C8B-B14F-4D97-AF65-F5344CB8AC3E}">
        <p14:creationId xmlns:p14="http://schemas.microsoft.com/office/powerpoint/2010/main" val="1475325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228600" y="2362200"/>
            <a:ext cx="8686800" cy="3886200"/>
          </a:xfrm>
        </p:spPr>
        <p:txBody>
          <a:bodyPr>
            <a:normAutofit/>
          </a:bodyPr>
          <a:lstStyle/>
          <a:p>
            <a:pPr lvl="1" eaLnBrk="1" hangingPunct="1"/>
            <a:r>
              <a:rPr lang="en-US" dirty="0" smtClean="0">
                <a:solidFill>
                  <a:schemeClr val="tx1"/>
                </a:solidFill>
              </a:rPr>
              <a:t>The presence of Aβ also leads neurons to </a:t>
            </a:r>
            <a:r>
              <a:rPr lang="en-US" dirty="0" err="1" smtClean="0">
                <a:solidFill>
                  <a:schemeClr val="tx1"/>
                </a:solidFill>
              </a:rPr>
              <a:t>hyperphosphorylate</a:t>
            </a:r>
            <a:r>
              <a:rPr lang="en-US" dirty="0" smtClean="0">
                <a:solidFill>
                  <a:schemeClr val="tx1"/>
                </a:solidFill>
              </a:rPr>
              <a:t> the microtubule binding protein “tau”</a:t>
            </a:r>
          </a:p>
          <a:p>
            <a:pPr lvl="2" eaLnBrk="1" hangingPunct="1"/>
            <a:r>
              <a:rPr lang="en-US" sz="2200" dirty="0" smtClean="0">
                <a:solidFill>
                  <a:schemeClr val="tx1"/>
                </a:solidFill>
              </a:rPr>
              <a:t>With this increased level of phosphorylation, tau redistributes within the neuron from the axon into dendrites and cell body and aggregates into tangles</a:t>
            </a:r>
          </a:p>
          <a:p>
            <a:pPr lvl="2" eaLnBrk="1" hangingPunct="1"/>
            <a:r>
              <a:rPr lang="en-US" sz="2200" dirty="0" smtClean="0">
                <a:solidFill>
                  <a:schemeClr val="tx1"/>
                </a:solidFill>
              </a:rPr>
              <a:t>This process also results in neuronal dysfunction and cell death</a:t>
            </a:r>
          </a:p>
          <a:p>
            <a:pPr lvl="2" eaLnBrk="1" hangingPunct="1"/>
            <a:r>
              <a:rPr lang="en-US" sz="2200" dirty="0" smtClean="0">
                <a:solidFill>
                  <a:schemeClr val="tx1"/>
                </a:solidFill>
              </a:rPr>
              <a:t>The anatomic distribution of these changes, which occur roughly in parallel, are responsible for the clinical signs and symptoms; they appear to develop well in advance of clinical presentation</a:t>
            </a:r>
            <a:endParaRPr lang="ar-SA" sz="2200" dirty="0" smtClean="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2" descr="http://www.neuropathologyweb.org/chapter9/images9/9-6.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9000" contrast="19000"/>
                    </a14:imgEffect>
                  </a14:imgLayer>
                </a14:imgProps>
              </a:ext>
            </a:extLst>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41000"/>
                    </a14:imgEffect>
                    <a14:imgEffect>
                      <a14:brightnessContrast bright="-31000"/>
                    </a14:imgEffect>
                  </a14:imgLayer>
                </a14:imgProps>
              </a:ext>
            </a:extLst>
          </a:blip>
          <a:srcRect/>
          <a:stretch>
            <a:fillRect/>
          </a:stretch>
        </p:blipFill>
        <p:spPr bwMode="auto">
          <a:xfrm>
            <a:off x="-3810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304801" y="2675467"/>
            <a:ext cx="8610600" cy="3450696"/>
          </a:xfrm>
        </p:spPr>
        <p:txBody>
          <a:bodyPr>
            <a:normAutofit/>
          </a:bodyPr>
          <a:lstStyle/>
          <a:p>
            <a:pPr eaLnBrk="1" hangingPunct="1"/>
            <a:r>
              <a:rPr lang="en-US" sz="2200" dirty="0" smtClean="0">
                <a:solidFill>
                  <a:schemeClr val="tx1"/>
                </a:solidFill>
              </a:rPr>
              <a:t>Macroscopic:</a:t>
            </a:r>
          </a:p>
          <a:p>
            <a:pPr lvl="1" eaLnBrk="1" hangingPunct="1"/>
            <a:r>
              <a:rPr lang="en-US" dirty="0" smtClean="0">
                <a:solidFill>
                  <a:schemeClr val="tx1"/>
                </a:solidFill>
              </a:rPr>
              <a:t>a variable degree of cortical atrophy with widening of the cerebral sulci that is most pronounced in the frontal, temporal, and parietal lobes</a:t>
            </a:r>
          </a:p>
          <a:p>
            <a:pPr lvl="1" eaLnBrk="1" hangingPunct="1"/>
            <a:r>
              <a:rPr lang="en-US" dirty="0" smtClean="0">
                <a:solidFill>
                  <a:schemeClr val="tx1"/>
                </a:solidFill>
              </a:rPr>
              <a:t>With significant atrophy, there is compensatory ventricular enlargement (hydrocephalus ex </a:t>
            </a:r>
            <a:r>
              <a:rPr lang="en-US" dirty="0" err="1" smtClean="0">
                <a:solidFill>
                  <a:schemeClr val="tx1"/>
                </a:solidFill>
              </a:rPr>
              <a:t>vacuo</a:t>
            </a:r>
            <a:r>
              <a:rPr lang="en-US" dirty="0" smtClean="0">
                <a:solidFill>
                  <a:schemeClr val="tx1"/>
                </a:solidFill>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304801" y="2675467"/>
            <a:ext cx="8610600" cy="3450696"/>
          </a:xfrm>
        </p:spPr>
        <p:txBody>
          <a:bodyPr>
            <a:normAutofit/>
          </a:bodyPr>
          <a:lstStyle/>
          <a:p>
            <a:pPr marL="342900" lvl="1" indent="-342900">
              <a:buFont typeface="Arial" charset="0"/>
              <a:buChar char="•"/>
            </a:pPr>
            <a:r>
              <a:rPr lang="en-US" dirty="0" smtClean="0">
                <a:solidFill>
                  <a:schemeClr val="tx1"/>
                </a:solidFill>
              </a:rPr>
              <a:t>Microscopic:</a:t>
            </a:r>
          </a:p>
          <a:p>
            <a:pPr marL="742950" lvl="2" indent="-342900"/>
            <a:r>
              <a:rPr lang="en-US" sz="2200" b="1" dirty="0" smtClean="0">
                <a:solidFill>
                  <a:schemeClr val="tx1"/>
                </a:solidFill>
              </a:rPr>
              <a:t>plaques</a:t>
            </a:r>
            <a:r>
              <a:rPr lang="en-US" sz="2200" dirty="0" smtClean="0">
                <a:solidFill>
                  <a:schemeClr val="tx1"/>
                </a:solidFill>
              </a:rPr>
              <a:t> (a type of extracellular lesion)</a:t>
            </a:r>
          </a:p>
          <a:p>
            <a:pPr marL="742950" lvl="2" indent="-342900"/>
            <a:r>
              <a:rPr lang="en-US" sz="2200" b="1" dirty="0" smtClean="0">
                <a:solidFill>
                  <a:schemeClr val="tx1"/>
                </a:solidFill>
              </a:rPr>
              <a:t>neurofibrillary tangles</a:t>
            </a:r>
            <a:r>
              <a:rPr lang="en-US" sz="2200" dirty="0" smtClean="0">
                <a:solidFill>
                  <a:schemeClr val="tx1"/>
                </a:solidFill>
              </a:rPr>
              <a:t> (a type of intracellular lesion)</a:t>
            </a:r>
          </a:p>
          <a:p>
            <a:pPr marL="1200150" lvl="3" indent="-342900"/>
            <a:r>
              <a:rPr lang="en-US" sz="2200" dirty="0" smtClean="0">
                <a:solidFill>
                  <a:schemeClr val="tx1"/>
                </a:solidFill>
              </a:rPr>
              <a:t>Because these may also be present to a lesser extent in the brains of elderly </a:t>
            </a:r>
            <a:r>
              <a:rPr lang="en-US" sz="2200" dirty="0" err="1" smtClean="0">
                <a:solidFill>
                  <a:schemeClr val="tx1"/>
                </a:solidFill>
              </a:rPr>
              <a:t>nondemented</a:t>
            </a:r>
            <a:r>
              <a:rPr lang="en-US" sz="2200" dirty="0" smtClean="0">
                <a:solidFill>
                  <a:schemeClr val="tx1"/>
                </a:solidFill>
              </a:rPr>
              <a:t> individuals, the current criteria for a diagnosis of Alzheimer disease are based on a combination of clinical and pathologic features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228600" y="2057400"/>
            <a:ext cx="8686800" cy="4525963"/>
          </a:xfrm>
        </p:spPr>
        <p:txBody>
          <a:bodyPr>
            <a:normAutofit/>
          </a:bodyPr>
          <a:lstStyle/>
          <a:p>
            <a:pPr marL="1200150" lvl="3" indent="-342900"/>
            <a:r>
              <a:rPr lang="en-US" sz="2200" dirty="0" smtClean="0">
                <a:solidFill>
                  <a:schemeClr val="tx1"/>
                </a:solidFill>
              </a:rPr>
              <a:t>There is a fairly constant pattern of progression of involvement of brain regions pathologic changes:</a:t>
            </a:r>
          </a:p>
          <a:p>
            <a:pPr marL="1657350" lvl="4" indent="-342900"/>
            <a:r>
              <a:rPr lang="en-US" sz="2200" dirty="0" smtClean="0">
                <a:solidFill>
                  <a:schemeClr val="tx1"/>
                </a:solidFill>
              </a:rPr>
              <a:t>earliest in the </a:t>
            </a:r>
            <a:r>
              <a:rPr lang="en-US" sz="2200" dirty="0" err="1" smtClean="0">
                <a:solidFill>
                  <a:schemeClr val="tx1"/>
                </a:solidFill>
              </a:rPr>
              <a:t>entorhinal</a:t>
            </a:r>
            <a:r>
              <a:rPr lang="en-US" sz="2200" dirty="0" smtClean="0">
                <a:solidFill>
                  <a:schemeClr val="tx1"/>
                </a:solidFill>
              </a:rPr>
              <a:t> cortex </a:t>
            </a:r>
            <a:r>
              <a:rPr lang="en-US" sz="2200" dirty="0" smtClean="0">
                <a:solidFill>
                  <a:schemeClr val="tx1"/>
                </a:solidFill>
                <a:sym typeface="Wingdings" pitchFamily="2" charset="2"/>
              </a:rPr>
              <a:t> then </a:t>
            </a:r>
            <a:r>
              <a:rPr lang="en-US" sz="2200" dirty="0" smtClean="0">
                <a:solidFill>
                  <a:schemeClr val="tx1"/>
                </a:solidFill>
              </a:rPr>
              <a:t>spread through the hippocampal formation and </a:t>
            </a:r>
            <a:r>
              <a:rPr lang="en-US" sz="2200" dirty="0" err="1" smtClean="0">
                <a:solidFill>
                  <a:schemeClr val="tx1"/>
                </a:solidFill>
              </a:rPr>
              <a:t>isocortex</a:t>
            </a:r>
            <a:r>
              <a:rPr lang="en-US" sz="2200" dirty="0" smtClean="0">
                <a:solidFill>
                  <a:schemeClr val="tx1"/>
                </a:solidFill>
              </a:rPr>
              <a:t> </a:t>
            </a:r>
            <a:r>
              <a:rPr lang="en-US" sz="2200" dirty="0" smtClean="0">
                <a:solidFill>
                  <a:schemeClr val="tx1"/>
                </a:solidFill>
                <a:sym typeface="Wingdings" pitchFamily="2" charset="2"/>
              </a:rPr>
              <a:t> then </a:t>
            </a:r>
            <a:r>
              <a:rPr lang="en-US" sz="2200" dirty="0" smtClean="0">
                <a:solidFill>
                  <a:schemeClr val="tx1"/>
                </a:solidFill>
              </a:rPr>
              <a:t>extend into the </a:t>
            </a:r>
            <a:r>
              <a:rPr lang="en-US" sz="2200" dirty="0" err="1" smtClean="0">
                <a:solidFill>
                  <a:schemeClr val="tx1"/>
                </a:solidFill>
              </a:rPr>
              <a:t>neocortex</a:t>
            </a:r>
            <a:endParaRPr lang="en-US" sz="2200" dirty="0" smtClean="0">
              <a:solidFill>
                <a:schemeClr val="tx1"/>
              </a:solidFill>
            </a:endParaRPr>
          </a:p>
          <a:p>
            <a:pPr marL="1657350" lvl="4" indent="-342900"/>
            <a:endParaRPr lang="en-US" sz="2200" dirty="0" smtClean="0">
              <a:solidFill>
                <a:schemeClr val="tx1"/>
              </a:solidFill>
            </a:endParaRPr>
          </a:p>
          <a:p>
            <a:pPr marL="1200150" lvl="3" indent="-342900"/>
            <a:r>
              <a:rPr lang="en-US" sz="2200" dirty="0" smtClean="0">
                <a:solidFill>
                  <a:schemeClr val="tx1"/>
                </a:solidFill>
              </a:rPr>
              <a:t>Silver staining methods or immunohistochemistry are extremely helpful in assessing the true burden of these changes in a brain</a:t>
            </a:r>
          </a:p>
          <a:p>
            <a:pPr marL="1200150" lvl="3" indent="-342900"/>
            <a:endParaRPr lang="en-US" sz="2200" dirty="0" smtClean="0">
              <a:solidFill>
                <a:schemeClr val="tx1"/>
              </a:solidFill>
            </a:endParaRPr>
          </a:p>
          <a:p>
            <a:pPr marL="1200150" lvl="3" indent="-342900">
              <a:buFont typeface="Arial" charset="0"/>
              <a:buNone/>
            </a:pPr>
            <a:r>
              <a:rPr lang="en-US" sz="2200" dirty="0" smtClean="0">
                <a:solidFill>
                  <a:schemeClr val="tx1"/>
                </a:solidFill>
              </a:rPr>
              <a:t>  </a:t>
            </a:r>
            <a:r>
              <a:rPr lang="en-US" sz="2200" i="1" dirty="0" smtClean="0">
                <a:solidFill>
                  <a:schemeClr val="tx1"/>
                </a:solidFill>
                <a:sym typeface="Wingdings" pitchFamily="2" charset="2"/>
              </a:rPr>
              <a:t> What is immunohistochemistry?</a:t>
            </a:r>
            <a:endParaRPr lang="en-US" sz="2200" i="1" dirty="0" smtClean="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304800" y="2209800"/>
            <a:ext cx="8686800" cy="4373562"/>
          </a:xfrm>
        </p:spPr>
        <p:txBody>
          <a:bodyPr>
            <a:normAutofit/>
          </a:bodyPr>
          <a:lstStyle/>
          <a:p>
            <a:pPr marL="1200150" lvl="3" indent="-342900"/>
            <a:r>
              <a:rPr lang="en-US" sz="2200" b="1" dirty="0" err="1" smtClean="0">
                <a:solidFill>
                  <a:schemeClr val="tx1"/>
                </a:solidFill>
              </a:rPr>
              <a:t>Neuritic</a:t>
            </a:r>
            <a:r>
              <a:rPr lang="en-US" sz="2200" b="1" dirty="0" smtClean="0">
                <a:solidFill>
                  <a:schemeClr val="tx1"/>
                </a:solidFill>
              </a:rPr>
              <a:t> plaques:</a:t>
            </a:r>
          </a:p>
          <a:p>
            <a:pPr marL="1657350" lvl="4" indent="-342900"/>
            <a:r>
              <a:rPr lang="en-US" sz="2200" dirty="0" smtClean="0">
                <a:solidFill>
                  <a:schemeClr val="tx1"/>
                </a:solidFill>
              </a:rPr>
              <a:t>Focal, spherical collections of dilated, tortuous, silver-staining </a:t>
            </a:r>
            <a:r>
              <a:rPr lang="en-US" sz="2200" dirty="0" err="1" smtClean="0">
                <a:solidFill>
                  <a:schemeClr val="tx1"/>
                </a:solidFill>
              </a:rPr>
              <a:t>neuritic</a:t>
            </a:r>
            <a:r>
              <a:rPr lang="en-US" sz="2200" dirty="0" smtClean="0">
                <a:solidFill>
                  <a:schemeClr val="tx1"/>
                </a:solidFill>
              </a:rPr>
              <a:t> processes (dystrophic </a:t>
            </a:r>
            <a:r>
              <a:rPr lang="en-US" sz="2200" dirty="0" err="1" smtClean="0">
                <a:solidFill>
                  <a:schemeClr val="tx1"/>
                </a:solidFill>
              </a:rPr>
              <a:t>neurites</a:t>
            </a:r>
            <a:r>
              <a:rPr lang="en-US" sz="2200" dirty="0" smtClean="0">
                <a:solidFill>
                  <a:schemeClr val="tx1"/>
                </a:solidFill>
              </a:rPr>
              <a:t>), often around a central amyloid core </a:t>
            </a:r>
          </a:p>
          <a:p>
            <a:pPr marL="1657350" lvl="4" indent="-342900"/>
            <a:r>
              <a:rPr lang="en-US" sz="2200" dirty="0" smtClean="0">
                <a:solidFill>
                  <a:schemeClr val="tx1"/>
                </a:solidFill>
              </a:rPr>
              <a:t>Plaques can be found in the hippocampus and amygdala as well as in the </a:t>
            </a:r>
            <a:r>
              <a:rPr lang="en-US" sz="2200" dirty="0" err="1" smtClean="0">
                <a:solidFill>
                  <a:schemeClr val="tx1"/>
                </a:solidFill>
              </a:rPr>
              <a:t>neocortex</a:t>
            </a:r>
            <a:r>
              <a:rPr lang="en-US" sz="2200" dirty="0" smtClean="0">
                <a:solidFill>
                  <a:schemeClr val="tx1"/>
                </a:solidFill>
              </a:rPr>
              <a:t>, although there is usually relative sparing of primary motor and sensory cortices until late in the course of the disease</a:t>
            </a:r>
          </a:p>
          <a:p>
            <a:pPr marL="1657350" lvl="4" indent="-342900"/>
            <a:r>
              <a:rPr lang="en-US" sz="2200" dirty="0" smtClean="0">
                <a:solidFill>
                  <a:schemeClr val="tx1"/>
                </a:solidFill>
              </a:rPr>
              <a:t>The amyloid core contains Aβ </a:t>
            </a:r>
          </a:p>
          <a:p>
            <a:pPr marL="1657350" lvl="4" indent="-342900"/>
            <a:r>
              <a:rPr lang="en-US" sz="2200" dirty="0" smtClean="0">
                <a:solidFill>
                  <a:schemeClr val="tx1"/>
                </a:solidFill>
              </a:rPr>
              <a:t>Aβ deposits can also be found that lack any surrounding </a:t>
            </a:r>
            <a:r>
              <a:rPr lang="en-US" sz="2200" dirty="0" err="1" smtClean="0">
                <a:solidFill>
                  <a:schemeClr val="tx1"/>
                </a:solidFill>
              </a:rPr>
              <a:t>neuritic</a:t>
            </a:r>
            <a:r>
              <a:rPr lang="en-US" sz="2200" dirty="0" smtClean="0">
                <a:solidFill>
                  <a:schemeClr val="tx1"/>
                </a:solidFill>
              </a:rPr>
              <a:t> reaction, termed </a:t>
            </a:r>
            <a:r>
              <a:rPr lang="en-US" sz="2200" i="1" dirty="0" smtClean="0">
                <a:solidFill>
                  <a:schemeClr val="tx1"/>
                </a:solidFill>
              </a:rPr>
              <a:t>diffuse plaques</a:t>
            </a:r>
            <a:endParaRPr lang="en-US" sz="2200" dirty="0" smtClean="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228600" y="2209801"/>
            <a:ext cx="8686800" cy="4648199"/>
          </a:xfrm>
        </p:spPr>
        <p:txBody>
          <a:bodyPr>
            <a:noAutofit/>
          </a:bodyPr>
          <a:lstStyle/>
          <a:p>
            <a:pPr marL="1200150" lvl="3" indent="-342900"/>
            <a:r>
              <a:rPr lang="en-US" sz="2000" b="1" dirty="0" smtClean="0">
                <a:solidFill>
                  <a:schemeClr val="tx1"/>
                </a:solidFill>
              </a:rPr>
              <a:t>Neurofibrillary tangles:</a:t>
            </a:r>
          </a:p>
          <a:p>
            <a:pPr marL="1657350" lvl="4" indent="-342900"/>
            <a:r>
              <a:rPr lang="en-US" sz="2000" dirty="0" smtClean="0">
                <a:solidFill>
                  <a:schemeClr val="tx1"/>
                </a:solidFill>
              </a:rPr>
              <a:t>Bundles of paired helical filaments visible as basophilic </a:t>
            </a:r>
            <a:r>
              <a:rPr lang="en-US" sz="2000" dirty="0" err="1" smtClean="0">
                <a:solidFill>
                  <a:schemeClr val="tx1"/>
                </a:solidFill>
              </a:rPr>
              <a:t>fibrillary</a:t>
            </a:r>
            <a:r>
              <a:rPr lang="en-US" sz="2000" dirty="0" smtClean="0">
                <a:solidFill>
                  <a:schemeClr val="tx1"/>
                </a:solidFill>
              </a:rPr>
              <a:t> structures in the cytoplasm of the neurons that displace or encircle the nucleus </a:t>
            </a:r>
          </a:p>
          <a:p>
            <a:pPr marL="1657350" lvl="4" indent="-342900"/>
            <a:r>
              <a:rPr lang="en-US" sz="2000" dirty="0" smtClean="0">
                <a:solidFill>
                  <a:schemeClr val="tx1"/>
                </a:solidFill>
              </a:rPr>
              <a:t>Tangles can remain after neurons die, then becoming a form of extracellular pathology</a:t>
            </a:r>
          </a:p>
          <a:p>
            <a:pPr marL="1657350" lvl="4" indent="-342900"/>
            <a:r>
              <a:rPr lang="en-US" sz="2000" dirty="0" smtClean="0">
                <a:solidFill>
                  <a:schemeClr val="tx1"/>
                </a:solidFill>
              </a:rPr>
              <a:t>They are commonly found in cortical neurons, especially in the </a:t>
            </a:r>
            <a:r>
              <a:rPr lang="en-US" sz="2000" dirty="0" err="1" smtClean="0">
                <a:solidFill>
                  <a:schemeClr val="tx1"/>
                </a:solidFill>
              </a:rPr>
              <a:t>entorhinal</a:t>
            </a:r>
            <a:r>
              <a:rPr lang="en-US" sz="2000" dirty="0" smtClean="0">
                <a:solidFill>
                  <a:schemeClr val="tx1"/>
                </a:solidFill>
              </a:rPr>
              <a:t> cortex, as well as in other sites such as pyramidal cells of the hippocampus, the amygdala and  the basal forebrain</a:t>
            </a:r>
          </a:p>
          <a:p>
            <a:pPr marL="1657350" lvl="4" indent="-342900"/>
            <a:r>
              <a:rPr lang="en-US" sz="2000" dirty="0" smtClean="0">
                <a:solidFill>
                  <a:schemeClr val="tx1"/>
                </a:solidFill>
              </a:rPr>
              <a:t>A major component of paired helical filaments is abnormally </a:t>
            </a:r>
            <a:r>
              <a:rPr lang="en-US" sz="2000" dirty="0" err="1" smtClean="0">
                <a:solidFill>
                  <a:schemeClr val="tx1"/>
                </a:solidFill>
              </a:rPr>
              <a:t>hyperphosphorylated</a:t>
            </a:r>
            <a:r>
              <a:rPr lang="en-US" sz="2000" dirty="0" smtClean="0">
                <a:solidFill>
                  <a:schemeClr val="tx1"/>
                </a:solidFill>
              </a:rPr>
              <a:t> forms of the protein </a:t>
            </a:r>
            <a:r>
              <a:rPr lang="en-US" sz="2000" b="1" dirty="0" smtClean="0">
                <a:solidFill>
                  <a:schemeClr val="tx1"/>
                </a:solidFill>
              </a:rPr>
              <a:t>tau</a:t>
            </a:r>
            <a:r>
              <a:rPr lang="en-US" sz="2000" dirty="0" smtClean="0">
                <a:solidFill>
                  <a:schemeClr val="tx1"/>
                </a:solidFill>
              </a:rPr>
              <a:t> </a:t>
            </a:r>
          </a:p>
          <a:p>
            <a:pPr marL="1657350" lvl="4" indent="-342900"/>
            <a:r>
              <a:rPr lang="en-US" sz="2000" dirty="0" smtClean="0">
                <a:solidFill>
                  <a:schemeClr val="tx1"/>
                </a:solidFill>
              </a:rPr>
              <a:t>Tangles are not specific to Alzheimer disease, being found in other degenerative diseases as well.</a:t>
            </a:r>
          </a:p>
          <a:p>
            <a:endParaRPr lang="en-US" sz="2000" dirty="0" smtClean="0">
              <a:solidFill>
                <a:schemeClr val="tx1"/>
              </a:solidFill>
            </a:endParaRPr>
          </a:p>
          <a:p>
            <a:endParaRPr lang="en-US" sz="2000" dirty="0" smtClean="0">
              <a:solidFill>
                <a:schemeClr val="tx1"/>
              </a:solidFill>
            </a:endParaRPr>
          </a:p>
          <a:p>
            <a:endParaRPr lang="en-US" sz="2000" dirty="0" smtClean="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2209800"/>
            <a:ext cx="7772400" cy="1780108"/>
          </a:xfrm>
        </p:spPr>
        <p:txBody>
          <a:bodyPr>
            <a:normAutofit fontScale="90000"/>
          </a:bodyPr>
          <a:lstStyle/>
          <a:p>
            <a:pPr eaLnBrk="1" hangingPunct="1"/>
            <a:r>
              <a:rPr lang="en-US" b="1" dirty="0" smtClean="0"/>
              <a:t>Pathogenesis and Pathology of Parkinsonism </a:t>
            </a:r>
            <a:br>
              <a:rPr lang="en-US" b="1" dirty="0" smtClean="0"/>
            </a:br>
            <a:endParaRPr lang="en-US" b="1"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284611" y="2278756"/>
            <a:ext cx="6039989" cy="4122044"/>
          </a:xfrm>
        </p:spPr>
        <p:txBody>
          <a:bodyPr>
            <a:normAutofit/>
          </a:bodyPr>
          <a:lstStyle/>
          <a:p>
            <a:pPr marL="0" indent="0" eaLnBrk="1" hangingPunct="1">
              <a:buNone/>
            </a:pPr>
            <a:r>
              <a:rPr lang="en-US" sz="2200" dirty="0" smtClean="0">
                <a:solidFill>
                  <a:schemeClr val="tx1"/>
                </a:solidFill>
              </a:rPr>
              <a:t>A clinical syndrome characterized by:</a:t>
            </a:r>
          </a:p>
          <a:p>
            <a:pPr marL="0" indent="0" eaLnBrk="1" hangingPunct="1">
              <a:buNone/>
            </a:pPr>
            <a:endParaRPr lang="en-US" sz="2200" dirty="0" smtClean="0">
              <a:solidFill>
                <a:schemeClr val="tx1"/>
              </a:solidFill>
            </a:endParaRPr>
          </a:p>
          <a:p>
            <a:pPr lvl="1" eaLnBrk="1" hangingPunct="1"/>
            <a:r>
              <a:rPr lang="en-US" dirty="0" smtClean="0">
                <a:solidFill>
                  <a:schemeClr val="tx1"/>
                </a:solidFill>
              </a:rPr>
              <a:t>diminished facial expression (masked </a:t>
            </a:r>
            <a:r>
              <a:rPr lang="en-US" dirty="0" err="1" smtClean="0">
                <a:solidFill>
                  <a:schemeClr val="tx1"/>
                </a:solidFill>
              </a:rPr>
              <a:t>facies</a:t>
            </a:r>
            <a:r>
              <a:rPr lang="en-US" dirty="0" smtClean="0">
                <a:solidFill>
                  <a:schemeClr val="tx1"/>
                </a:solidFill>
              </a:rPr>
              <a:t>)</a:t>
            </a:r>
          </a:p>
          <a:p>
            <a:pPr lvl="1" eaLnBrk="1" hangingPunct="1"/>
            <a:r>
              <a:rPr lang="en-US" dirty="0" smtClean="0">
                <a:solidFill>
                  <a:schemeClr val="tx1"/>
                </a:solidFill>
              </a:rPr>
              <a:t>stooped posture</a:t>
            </a:r>
          </a:p>
          <a:p>
            <a:pPr lvl="1" eaLnBrk="1" hangingPunct="1"/>
            <a:r>
              <a:rPr lang="en-US" dirty="0" smtClean="0">
                <a:solidFill>
                  <a:schemeClr val="tx1"/>
                </a:solidFill>
              </a:rPr>
              <a:t>slowness of voluntary movement</a:t>
            </a:r>
          </a:p>
          <a:p>
            <a:pPr lvl="1" eaLnBrk="1" hangingPunct="1"/>
            <a:r>
              <a:rPr lang="en-US" dirty="0" smtClean="0">
                <a:solidFill>
                  <a:schemeClr val="tx1"/>
                </a:solidFill>
              </a:rPr>
              <a:t>festinating gait (progressively shortened, accelerated steps)</a:t>
            </a:r>
          </a:p>
          <a:p>
            <a:pPr lvl="1" eaLnBrk="1" hangingPunct="1"/>
            <a:r>
              <a:rPr lang="en-US" dirty="0" smtClean="0">
                <a:solidFill>
                  <a:schemeClr val="tx1"/>
                </a:solidFill>
              </a:rPr>
              <a:t>rigidity</a:t>
            </a:r>
          </a:p>
          <a:p>
            <a:pPr lvl="1" eaLnBrk="1" hangingPunct="1"/>
            <a:r>
              <a:rPr lang="en-US" dirty="0" smtClean="0">
                <a:solidFill>
                  <a:schemeClr val="tx1"/>
                </a:solidFill>
              </a:rPr>
              <a:t>"pill-rolling" tremor </a:t>
            </a:r>
          </a:p>
        </p:txBody>
      </p:sp>
      <p:sp>
        <p:nvSpPr>
          <p:cNvPr id="5122" name="Title 1"/>
          <p:cNvSpPr>
            <a:spLocks noGrp="1"/>
          </p:cNvSpPr>
          <p:nvPr>
            <p:ph type="title"/>
          </p:nvPr>
        </p:nvSpPr>
        <p:spPr/>
        <p:txBody>
          <a:bodyPr/>
          <a:lstStyle/>
          <a:p>
            <a:pPr eaLnBrk="1" hangingPunct="1"/>
            <a:r>
              <a:rPr lang="en-US" smtClean="0"/>
              <a:t>Parkinsonism</a:t>
            </a:r>
          </a:p>
        </p:txBody>
      </p:sp>
      <p:pic>
        <p:nvPicPr>
          <p:cNvPr id="5124" name="Picture 5" descr="http://www.dfineinc.com/images1/stages.gif"/>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18000"/>
                    </a14:imgEffect>
                  </a14:imgLayer>
                </a14:imgProps>
              </a:ext>
            </a:extLst>
          </a:blip>
          <a:srcRect/>
          <a:stretch>
            <a:fillRect/>
          </a:stretch>
        </p:blipFill>
        <p:spPr bwMode="auto">
          <a:xfrm>
            <a:off x="6172200" y="3810000"/>
            <a:ext cx="2971800" cy="304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0"/>
            <a:ext cx="8686799" cy="4297363"/>
          </a:xfrm>
        </p:spPr>
        <p:txBody>
          <a:bodyPr>
            <a:normAutofit fontScale="92500" lnSpcReduction="10000"/>
          </a:bodyPr>
          <a:lstStyle/>
          <a:p>
            <a:r>
              <a:rPr lang="en-US" dirty="0"/>
              <a:t>- Understand the major </a:t>
            </a:r>
            <a:r>
              <a:rPr lang="en-US" dirty="0" err="1" smtClean="0"/>
              <a:t>clinico</a:t>
            </a:r>
            <a:r>
              <a:rPr lang="en-US" dirty="0" smtClean="0"/>
              <a:t>-pathological </a:t>
            </a:r>
            <a:r>
              <a:rPr lang="en-US" dirty="0"/>
              <a:t>features of Alzheimer’s disease</a:t>
            </a:r>
            <a:r>
              <a:rPr lang="en-US" dirty="0" smtClean="0"/>
              <a:t>.</a:t>
            </a:r>
          </a:p>
          <a:p>
            <a:endParaRPr lang="en-US" dirty="0"/>
          </a:p>
          <a:p>
            <a:r>
              <a:rPr lang="en-US" dirty="0"/>
              <a:t>- Hypothesize the possible etiologies of Alzheimer’s disease</a:t>
            </a:r>
            <a:r>
              <a:rPr lang="en-US" dirty="0" smtClean="0"/>
              <a:t>.</a:t>
            </a:r>
          </a:p>
          <a:p>
            <a:endParaRPr lang="en-US" dirty="0"/>
          </a:p>
          <a:p>
            <a:r>
              <a:rPr lang="en-US" dirty="0"/>
              <a:t>- List the causes of Parkinsonism</a:t>
            </a:r>
            <a:r>
              <a:rPr lang="en-US" dirty="0" smtClean="0"/>
              <a:t>.</a:t>
            </a:r>
          </a:p>
          <a:p>
            <a:endParaRPr lang="en-US" dirty="0"/>
          </a:p>
          <a:p>
            <a:r>
              <a:rPr lang="en-US" dirty="0"/>
              <a:t>- Understand the major clinical and pathological feature of Parkinson disease</a:t>
            </a:r>
            <a:r>
              <a:rPr lang="en-US" dirty="0" smtClean="0"/>
              <a:t>.</a:t>
            </a:r>
          </a:p>
          <a:p>
            <a:endParaRPr lang="en-US" dirty="0"/>
          </a:p>
          <a:p>
            <a:r>
              <a:rPr lang="en-US" dirty="0"/>
              <a:t>- Hypothesize the possible etiologies of Parkinson disease.</a:t>
            </a:r>
          </a:p>
          <a:p>
            <a:endParaRPr lang="en-US" dirty="0"/>
          </a:p>
        </p:txBody>
      </p:sp>
    </p:spTree>
    <p:extLst>
      <p:ext uri="{BB962C8B-B14F-4D97-AF65-F5344CB8AC3E}">
        <p14:creationId xmlns:p14="http://schemas.microsoft.com/office/powerpoint/2010/main" val="1967690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p:txBody>
          <a:bodyPr>
            <a:normAutofit/>
          </a:bodyPr>
          <a:lstStyle/>
          <a:p>
            <a:pPr eaLnBrk="1" hangingPunct="1"/>
            <a:r>
              <a:rPr lang="en-US" sz="2200" dirty="0" smtClean="0">
                <a:solidFill>
                  <a:schemeClr val="tx1"/>
                </a:solidFill>
              </a:rPr>
              <a:t>Motor disturbance that is seen in a number of conditions that share damage to dopaminergic neurons of the </a:t>
            </a:r>
            <a:r>
              <a:rPr lang="en-US" sz="2200" dirty="0" err="1" smtClean="0">
                <a:solidFill>
                  <a:schemeClr val="tx1"/>
                </a:solidFill>
              </a:rPr>
              <a:t>substantia</a:t>
            </a:r>
            <a:r>
              <a:rPr lang="en-US" sz="2200" dirty="0" smtClean="0">
                <a:solidFill>
                  <a:schemeClr val="tx1"/>
                </a:solidFill>
              </a:rPr>
              <a:t> </a:t>
            </a:r>
            <a:r>
              <a:rPr lang="en-US" sz="2200" dirty="0" err="1" smtClean="0">
                <a:solidFill>
                  <a:schemeClr val="tx1"/>
                </a:solidFill>
              </a:rPr>
              <a:t>nigra</a:t>
            </a:r>
            <a:r>
              <a:rPr lang="en-US" sz="2200" dirty="0" smtClean="0">
                <a:solidFill>
                  <a:schemeClr val="tx1"/>
                </a:solidFill>
              </a:rPr>
              <a:t> or their projection to the striatum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228600" y="2057400"/>
            <a:ext cx="8686800" cy="4525963"/>
          </a:xfrm>
        </p:spPr>
        <p:txBody>
          <a:bodyPr>
            <a:normAutofit/>
          </a:bodyPr>
          <a:lstStyle/>
          <a:p>
            <a:pPr marL="0" indent="0">
              <a:buNone/>
            </a:pPr>
            <a:r>
              <a:rPr lang="en-US" sz="2200" dirty="0" smtClean="0">
                <a:solidFill>
                  <a:schemeClr val="tx1"/>
                </a:solidFill>
              </a:rPr>
              <a:t>Parkinsonism can be induced by:</a:t>
            </a:r>
          </a:p>
          <a:p>
            <a:pPr marL="0" indent="0">
              <a:buNone/>
            </a:pPr>
            <a:endParaRPr lang="en-US" sz="2200" dirty="0" smtClean="0">
              <a:solidFill>
                <a:schemeClr val="tx1"/>
              </a:solidFill>
            </a:endParaRPr>
          </a:p>
          <a:p>
            <a:pPr lvl="1"/>
            <a:r>
              <a:rPr lang="en-US" dirty="0" smtClean="0">
                <a:solidFill>
                  <a:schemeClr val="tx1"/>
                </a:solidFill>
              </a:rPr>
              <a:t>drugs that affect these neurons, particularly dopamine antagonists and toxins</a:t>
            </a:r>
          </a:p>
          <a:p>
            <a:pPr lvl="1"/>
            <a:r>
              <a:rPr lang="en-US" dirty="0" smtClean="0">
                <a:solidFill>
                  <a:schemeClr val="tx1"/>
                </a:solidFill>
              </a:rPr>
              <a:t>post-encephalitic parkinsonism (associated with the influenza pandemic)</a:t>
            </a:r>
            <a:r>
              <a:rPr lang="en-US" i="1" dirty="0" smtClean="0">
                <a:solidFill>
                  <a:schemeClr val="tx1"/>
                </a:solidFill>
              </a:rPr>
              <a:t> </a:t>
            </a:r>
          </a:p>
          <a:p>
            <a:pPr lvl="1"/>
            <a:r>
              <a:rPr lang="en-US" i="1" dirty="0" smtClean="0">
                <a:solidFill>
                  <a:schemeClr val="tx1"/>
                </a:solidFill>
              </a:rPr>
              <a:t>Idiopathic Parkinson disease (the most common neurodegenerative disease associated with parkinsonism)</a:t>
            </a:r>
          </a:p>
          <a:p>
            <a:pPr lvl="1"/>
            <a:r>
              <a:rPr lang="en-US" dirty="0" smtClean="0">
                <a:solidFill>
                  <a:schemeClr val="tx1"/>
                </a:solidFill>
              </a:rPr>
              <a:t>other neurodegenerative diseases</a:t>
            </a:r>
            <a:endParaRPr lang="en-US" i="1" dirty="0" smtClean="0">
              <a:solidFill>
                <a:schemeClr val="tx1"/>
              </a:solidFill>
            </a:endParaRPr>
          </a:p>
          <a:p>
            <a:pPr lvl="1"/>
            <a:r>
              <a:rPr lang="en-US" i="1" dirty="0" smtClean="0">
                <a:solidFill>
                  <a:schemeClr val="tx1"/>
                </a:solidFill>
              </a:rPr>
              <a:t>rare: head trauma, stroke</a:t>
            </a:r>
            <a:endParaRPr lang="en-US" dirty="0" smtClean="0">
              <a:solidFill>
                <a:schemeClr val="tx1"/>
              </a:solidFill>
            </a:endParaRPr>
          </a:p>
          <a:p>
            <a:pPr lvl="1"/>
            <a:endParaRPr lang="en-US" dirty="0" smtClean="0">
              <a:solidFill>
                <a:schemeClr val="tx1"/>
              </a:solidFill>
            </a:endParaRPr>
          </a:p>
          <a:p>
            <a:endParaRPr lang="en-US" sz="2200" dirty="0" smtClean="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28800"/>
            <a:ext cx="8686800" cy="4495800"/>
          </a:xfrm>
        </p:spPr>
        <p:txBody>
          <a:bodyPr>
            <a:noAutofit/>
          </a:bodyPr>
          <a:lstStyle/>
          <a:p>
            <a:pPr marL="0" indent="0" eaLnBrk="1" hangingPunct="1">
              <a:buNone/>
              <a:defRPr/>
            </a:pPr>
            <a:r>
              <a:rPr lang="en-US" sz="2200" dirty="0" smtClean="0">
                <a:solidFill>
                  <a:schemeClr val="tx1"/>
                </a:solidFill>
              </a:rPr>
              <a:t>Diagnosis:</a:t>
            </a:r>
          </a:p>
          <a:p>
            <a:pPr marL="0" indent="0" eaLnBrk="1" hangingPunct="1">
              <a:buNone/>
              <a:defRPr/>
            </a:pPr>
            <a:endParaRPr lang="en-US" sz="2200" dirty="0" smtClean="0">
              <a:solidFill>
                <a:schemeClr val="tx1"/>
              </a:solidFill>
            </a:endParaRPr>
          </a:p>
          <a:p>
            <a:pPr lvl="1" eaLnBrk="1" hangingPunct="1">
              <a:defRPr/>
            </a:pPr>
            <a:r>
              <a:rPr lang="en-US" dirty="0" smtClean="0">
                <a:solidFill>
                  <a:schemeClr val="tx1"/>
                </a:solidFill>
              </a:rPr>
              <a:t>progressive parkinsonism</a:t>
            </a:r>
          </a:p>
          <a:p>
            <a:pPr lvl="1" eaLnBrk="1" hangingPunct="1">
              <a:defRPr/>
            </a:pPr>
            <a:r>
              <a:rPr lang="en-US" dirty="0" smtClean="0">
                <a:solidFill>
                  <a:schemeClr val="tx1"/>
                </a:solidFill>
              </a:rPr>
              <a:t>absence of a toxic or other known underlying etiology</a:t>
            </a:r>
          </a:p>
          <a:p>
            <a:pPr lvl="1" eaLnBrk="1" hangingPunct="1">
              <a:defRPr/>
            </a:pPr>
            <a:r>
              <a:rPr lang="en-US" dirty="0" smtClean="0">
                <a:solidFill>
                  <a:schemeClr val="tx1"/>
                </a:solidFill>
              </a:rPr>
              <a:t>clinical response to </a:t>
            </a:r>
            <a:r>
              <a:rPr lang="en-US" cap="small" dirty="0" smtClean="0">
                <a:solidFill>
                  <a:schemeClr val="tx1"/>
                </a:solidFill>
              </a:rPr>
              <a:t>l</a:t>
            </a:r>
            <a:r>
              <a:rPr lang="en-US" dirty="0" smtClean="0">
                <a:solidFill>
                  <a:schemeClr val="tx1"/>
                </a:solidFill>
              </a:rPr>
              <a:t>-</a:t>
            </a:r>
            <a:r>
              <a:rPr lang="en-US" dirty="0" err="1" smtClean="0">
                <a:solidFill>
                  <a:schemeClr val="tx1"/>
                </a:solidFill>
              </a:rPr>
              <a:t>dihydroxyphenylalanine</a:t>
            </a:r>
            <a:r>
              <a:rPr lang="en-US" dirty="0" smtClean="0">
                <a:solidFill>
                  <a:schemeClr val="tx1"/>
                </a:solidFill>
              </a:rPr>
              <a:t> (</a:t>
            </a:r>
            <a:r>
              <a:rPr lang="en-US" cap="small" dirty="0" smtClean="0">
                <a:solidFill>
                  <a:schemeClr val="tx1"/>
                </a:solidFill>
              </a:rPr>
              <a:t>l</a:t>
            </a:r>
            <a:r>
              <a:rPr lang="en-US" dirty="0" smtClean="0">
                <a:solidFill>
                  <a:schemeClr val="tx1"/>
                </a:solidFill>
              </a:rPr>
              <a:t>-DOPA) treatment </a:t>
            </a:r>
          </a:p>
          <a:p>
            <a:pPr lvl="1"/>
            <a:r>
              <a:rPr lang="en-US" dirty="0">
                <a:solidFill>
                  <a:schemeClr val="tx1"/>
                </a:solidFill>
              </a:rPr>
              <a:t>6-8 decades</a:t>
            </a:r>
          </a:p>
          <a:p>
            <a:pPr lvl="1"/>
            <a:r>
              <a:rPr lang="en-US" dirty="0">
                <a:solidFill>
                  <a:schemeClr val="tx1"/>
                </a:solidFill>
              </a:rPr>
              <a:t>more than 2% in North </a:t>
            </a:r>
            <a:r>
              <a:rPr lang="en-US" dirty="0" smtClean="0">
                <a:solidFill>
                  <a:schemeClr val="tx1"/>
                </a:solidFill>
              </a:rPr>
              <a:t>America develop </a:t>
            </a:r>
            <a:r>
              <a:rPr lang="en-US" dirty="0">
                <a:solidFill>
                  <a:schemeClr val="tx1"/>
                </a:solidFill>
              </a:rPr>
              <a:t>disease</a:t>
            </a:r>
          </a:p>
          <a:p>
            <a:pPr lvl="1"/>
            <a:r>
              <a:rPr lang="en-US" dirty="0">
                <a:solidFill>
                  <a:schemeClr val="tx1"/>
                </a:solidFill>
              </a:rPr>
              <a:t> men more than women</a:t>
            </a:r>
          </a:p>
          <a:p>
            <a:pPr lvl="1"/>
            <a:r>
              <a:rPr lang="en-US" dirty="0">
                <a:solidFill>
                  <a:schemeClr val="tx1"/>
                </a:solidFill>
              </a:rPr>
              <a:t>22/100,000 = crude prevalence rate in Saudi </a:t>
            </a:r>
            <a:r>
              <a:rPr lang="en-US" dirty="0" smtClean="0">
                <a:solidFill>
                  <a:schemeClr val="tx1"/>
                </a:solidFill>
              </a:rPr>
              <a:t>population</a:t>
            </a:r>
          </a:p>
          <a:p>
            <a:pPr lvl="1"/>
            <a:r>
              <a:rPr lang="en-US" dirty="0">
                <a:solidFill>
                  <a:schemeClr val="tx1"/>
                </a:solidFill>
              </a:rPr>
              <a:t>c</a:t>
            </a:r>
            <a:r>
              <a:rPr lang="en-US" dirty="0" smtClean="0">
                <a:solidFill>
                  <a:schemeClr val="tx1"/>
                </a:solidFill>
              </a:rPr>
              <a:t>aused by loss </a:t>
            </a:r>
            <a:r>
              <a:rPr lang="en-US" dirty="0">
                <a:solidFill>
                  <a:schemeClr val="tx1"/>
                </a:solidFill>
              </a:rPr>
              <a:t>of dopaminergic neurons</a:t>
            </a:r>
          </a:p>
          <a:p>
            <a:endParaRPr lang="en-US" sz="2200" dirty="0">
              <a:solidFill>
                <a:schemeClr val="tx1"/>
              </a:solidFill>
            </a:endParaRPr>
          </a:p>
          <a:p>
            <a:pPr lvl="1" eaLnBrk="1" hangingPunct="1">
              <a:defRPr/>
            </a:pPr>
            <a:endParaRPr lang="en-US" dirty="0" smtClean="0">
              <a:solidFill>
                <a:schemeClr val="tx1"/>
              </a:solidFill>
            </a:endParaRPr>
          </a:p>
        </p:txBody>
      </p:sp>
      <p:sp>
        <p:nvSpPr>
          <p:cNvPr id="8195" name="TextBox 3"/>
          <p:cNvSpPr txBox="1">
            <a:spLocks noChangeArrowheads="1"/>
          </p:cNvSpPr>
          <p:nvPr/>
        </p:nvSpPr>
        <p:spPr bwMode="auto">
          <a:xfrm>
            <a:off x="1600200" y="381000"/>
            <a:ext cx="6477000" cy="707886"/>
          </a:xfrm>
          <a:prstGeom prst="rect">
            <a:avLst/>
          </a:prstGeom>
          <a:noFill/>
          <a:ln w="9525">
            <a:noFill/>
            <a:miter lim="800000"/>
            <a:headEnd/>
            <a:tailEnd/>
          </a:ln>
        </p:spPr>
        <p:txBody>
          <a:bodyPr>
            <a:spAutoFit/>
          </a:bodyPr>
          <a:lstStyle/>
          <a:p>
            <a:pPr algn="ctr"/>
            <a:r>
              <a:rPr lang="en-US" sz="4000" b="1" dirty="0">
                <a:solidFill>
                  <a:schemeClr val="bg1"/>
                </a:solidFill>
              </a:rPr>
              <a:t>Parkinson’s </a:t>
            </a:r>
            <a:r>
              <a:rPr lang="en-US" sz="4000" b="1" dirty="0" smtClean="0">
                <a:solidFill>
                  <a:schemeClr val="bg1"/>
                </a:solidFill>
              </a:rPr>
              <a:t>Disease</a:t>
            </a:r>
            <a:endParaRPr lang="en-US" sz="4000" b="1"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228600" y="1752600"/>
            <a:ext cx="8686800" cy="4876800"/>
          </a:xfrm>
        </p:spPr>
        <p:txBody>
          <a:bodyPr>
            <a:normAutofit/>
          </a:bodyPr>
          <a:lstStyle/>
          <a:p>
            <a:pPr eaLnBrk="1" hangingPunct="1"/>
            <a:r>
              <a:rPr lang="en-US" sz="2200" dirty="0" smtClean="0">
                <a:solidFill>
                  <a:schemeClr val="tx1"/>
                </a:solidFill>
              </a:rPr>
              <a:t>While most Parkinson disease is sporadic, there are both autosomal dominant and recessive forms of the disease</a:t>
            </a:r>
          </a:p>
          <a:p>
            <a:pPr eaLnBrk="1" hangingPunct="1"/>
            <a:endParaRPr lang="en-US" sz="2200" dirty="0" smtClean="0">
              <a:solidFill>
                <a:schemeClr val="tx1"/>
              </a:solidFill>
            </a:endParaRPr>
          </a:p>
          <a:p>
            <a:pPr eaLnBrk="1" hangingPunct="1"/>
            <a:r>
              <a:rPr lang="en-US" sz="2200" dirty="0" smtClean="0">
                <a:solidFill>
                  <a:schemeClr val="tx1"/>
                </a:solidFill>
              </a:rPr>
              <a:t>Genetic analysis has identified specific causal mutations, For example α-</a:t>
            </a:r>
            <a:r>
              <a:rPr lang="en-US" sz="2200" dirty="0" err="1" smtClean="0">
                <a:solidFill>
                  <a:schemeClr val="tx1"/>
                </a:solidFill>
              </a:rPr>
              <a:t>synuclein</a:t>
            </a:r>
            <a:r>
              <a:rPr lang="en-US" sz="2200" dirty="0" smtClean="0">
                <a:solidFill>
                  <a:schemeClr val="tx1"/>
                </a:solidFill>
              </a:rPr>
              <a:t> mutations cause autosomal dominant Parkinson disease as can gene duplications and triplications</a:t>
            </a:r>
          </a:p>
          <a:p>
            <a:pPr eaLnBrk="1" hangingPunct="1"/>
            <a:endParaRPr lang="en-US" sz="2200" dirty="0" smtClean="0">
              <a:solidFill>
                <a:schemeClr val="tx1"/>
              </a:solidFill>
            </a:endParaRPr>
          </a:p>
          <a:p>
            <a:pPr eaLnBrk="1" hangingPunct="1"/>
            <a:r>
              <a:rPr lang="en-US" sz="2200" dirty="0" smtClean="0">
                <a:solidFill>
                  <a:schemeClr val="tx1"/>
                </a:solidFill>
              </a:rPr>
              <a:t>Even </a:t>
            </a:r>
            <a:r>
              <a:rPr lang="en-US" sz="2200" dirty="0">
                <a:solidFill>
                  <a:schemeClr val="tx1"/>
                </a:solidFill>
              </a:rPr>
              <a:t>in cases of Parkinson disease not caused by mutations in this gene, the diagnostic feature of the disease-</a:t>
            </a:r>
            <a:r>
              <a:rPr lang="en-US" sz="2200" u="sng" dirty="0">
                <a:solidFill>
                  <a:schemeClr val="tx1"/>
                </a:solidFill>
              </a:rPr>
              <a:t>the </a:t>
            </a:r>
            <a:r>
              <a:rPr lang="en-US" sz="2200" u="sng" dirty="0" err="1">
                <a:solidFill>
                  <a:schemeClr val="tx1"/>
                </a:solidFill>
              </a:rPr>
              <a:t>Lewy</a:t>
            </a:r>
            <a:r>
              <a:rPr lang="en-US" sz="2200" u="sng" dirty="0">
                <a:solidFill>
                  <a:schemeClr val="tx1"/>
                </a:solidFill>
              </a:rPr>
              <a:t> body</a:t>
            </a:r>
            <a:r>
              <a:rPr lang="en-US" sz="2200" dirty="0">
                <a:solidFill>
                  <a:schemeClr val="tx1"/>
                </a:solidFill>
              </a:rPr>
              <a:t>-is an inclusion containing </a:t>
            </a:r>
            <a:r>
              <a:rPr lang="en-US" sz="2200" dirty="0" smtClean="0">
                <a:solidFill>
                  <a:schemeClr val="tx1"/>
                </a:solidFill>
              </a:rPr>
              <a:t>α-</a:t>
            </a:r>
            <a:r>
              <a:rPr lang="en-US" sz="2200" dirty="0" err="1" smtClean="0">
                <a:solidFill>
                  <a:schemeClr val="tx1"/>
                </a:solidFill>
              </a:rPr>
              <a:t>synuclein</a:t>
            </a:r>
            <a:endParaRPr lang="en-US" sz="2200" dirty="0" smtClean="0">
              <a:solidFill>
                <a:schemeClr val="tx1"/>
              </a:solidFill>
            </a:endParaRPr>
          </a:p>
          <a:p>
            <a:pPr eaLnBrk="1" hangingPunct="1"/>
            <a:endParaRPr lang="en-US" sz="2200" dirty="0" smtClean="0">
              <a:solidFill>
                <a:schemeClr val="tx1"/>
              </a:solidFill>
            </a:endParaRPr>
          </a:p>
          <a:p>
            <a:pPr eaLnBrk="1" hangingPunct="1"/>
            <a:r>
              <a:rPr lang="en-US" sz="2200" dirty="0" smtClean="0">
                <a:solidFill>
                  <a:schemeClr val="tx1"/>
                </a:solidFill>
              </a:rPr>
              <a:t>This </a:t>
            </a:r>
            <a:r>
              <a:rPr lang="en-US" sz="2200" dirty="0">
                <a:solidFill>
                  <a:schemeClr val="tx1"/>
                </a:solidFill>
              </a:rPr>
              <a:t>is a widely expressed neuronal protein that is involved in synaptic transmission and other cellular processes</a:t>
            </a:r>
          </a:p>
          <a:p>
            <a:pPr eaLnBrk="1" hangingPunct="1"/>
            <a:endParaRPr lang="en-US" sz="2200" dirty="0" smtClean="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228600" y="2209800"/>
            <a:ext cx="8686799" cy="4343400"/>
          </a:xfrm>
        </p:spPr>
        <p:txBody>
          <a:bodyPr>
            <a:normAutofit lnSpcReduction="10000"/>
          </a:bodyPr>
          <a:lstStyle/>
          <a:p>
            <a:pPr lvl="1" eaLnBrk="1" hangingPunct="1"/>
            <a:r>
              <a:rPr lang="en-US" dirty="0" smtClean="0">
                <a:solidFill>
                  <a:schemeClr val="tx1"/>
                </a:solidFill>
              </a:rPr>
              <a:t>How the alterations in sequence or protein levels result in disease is unclear</a:t>
            </a:r>
          </a:p>
          <a:p>
            <a:pPr lvl="1" eaLnBrk="1" hangingPunct="1"/>
            <a:endParaRPr lang="en-US" dirty="0" smtClean="0">
              <a:solidFill>
                <a:schemeClr val="tx1"/>
              </a:solidFill>
            </a:endParaRPr>
          </a:p>
          <a:p>
            <a:pPr lvl="1" eaLnBrk="1" hangingPunct="1"/>
            <a:r>
              <a:rPr lang="en-US" dirty="0" smtClean="0">
                <a:solidFill>
                  <a:schemeClr val="tx1"/>
                </a:solidFill>
              </a:rPr>
              <a:t>The presence of α-</a:t>
            </a:r>
            <a:r>
              <a:rPr lang="en-US" dirty="0" err="1" smtClean="0">
                <a:solidFill>
                  <a:schemeClr val="tx1"/>
                </a:solidFill>
              </a:rPr>
              <a:t>synuclein</a:t>
            </a:r>
            <a:r>
              <a:rPr lang="en-US" dirty="0" smtClean="0">
                <a:solidFill>
                  <a:schemeClr val="tx1"/>
                </a:solidFill>
              </a:rPr>
              <a:t> in the </a:t>
            </a:r>
            <a:r>
              <a:rPr lang="en-US" dirty="0" err="1" smtClean="0">
                <a:solidFill>
                  <a:schemeClr val="tx1"/>
                </a:solidFill>
              </a:rPr>
              <a:t>Lewy</a:t>
            </a:r>
            <a:r>
              <a:rPr lang="en-US" dirty="0" smtClean="0">
                <a:solidFill>
                  <a:schemeClr val="tx1"/>
                </a:solidFill>
              </a:rPr>
              <a:t> bodies has suggested that defective degradation of the protein in the proteasome might play a role</a:t>
            </a:r>
          </a:p>
          <a:p>
            <a:pPr lvl="1" eaLnBrk="1" hangingPunct="1"/>
            <a:endParaRPr lang="en-US" dirty="0" smtClean="0">
              <a:solidFill>
                <a:schemeClr val="tx1"/>
              </a:solidFill>
            </a:endParaRPr>
          </a:p>
          <a:p>
            <a:pPr lvl="1" eaLnBrk="1" hangingPunct="1"/>
            <a:r>
              <a:rPr lang="en-US" dirty="0" smtClean="0">
                <a:solidFill>
                  <a:schemeClr val="tx1"/>
                </a:solidFill>
              </a:rPr>
              <a:t>This is supported by the identification of two other genetic loci for Parkinson disease:</a:t>
            </a:r>
          </a:p>
          <a:p>
            <a:pPr lvl="2" eaLnBrk="1" hangingPunct="1"/>
            <a:r>
              <a:rPr lang="en-US" sz="2200" dirty="0" smtClean="0">
                <a:solidFill>
                  <a:schemeClr val="tx1"/>
                </a:solidFill>
              </a:rPr>
              <a:t>which involve genes encoding </a:t>
            </a:r>
            <a:r>
              <a:rPr lang="en-US" sz="2200" dirty="0" err="1" smtClean="0">
                <a:solidFill>
                  <a:schemeClr val="tx1"/>
                </a:solidFill>
              </a:rPr>
              <a:t>parkin</a:t>
            </a:r>
            <a:r>
              <a:rPr lang="en-US" sz="2200" dirty="0" smtClean="0">
                <a:solidFill>
                  <a:schemeClr val="tx1"/>
                </a:solidFill>
              </a:rPr>
              <a:t> (an E3 ubiquitin ligase)</a:t>
            </a:r>
          </a:p>
          <a:p>
            <a:pPr lvl="2" eaLnBrk="1" hangingPunct="1"/>
            <a:r>
              <a:rPr lang="en-US" sz="2200" dirty="0" smtClean="0">
                <a:solidFill>
                  <a:schemeClr val="tx1"/>
                </a:solidFill>
              </a:rPr>
              <a:t>UCHL-1 (an enzyme involved in recovery of ubiquitin from proteins targeted to the proteasome)</a:t>
            </a:r>
          </a:p>
          <a:p>
            <a:endParaRPr lang="en-US" sz="2200" dirty="0" smtClean="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39000"/>
                    </a14:imgEffect>
                    <a14:imgEffect>
                      <a14:brightnessContrast bright="-34000"/>
                    </a14:imgEffect>
                  </a14:imgLayer>
                </a14:imgProps>
              </a:ext>
            </a:extLst>
          </a:blip>
          <a:srcRect/>
          <a:stretch>
            <a:fillRect/>
          </a:stretch>
        </p:blipFill>
        <p:spPr bwMode="auto">
          <a:xfrm>
            <a:off x="0" y="0"/>
            <a:ext cx="9144000" cy="6858000"/>
          </a:xfrm>
          <a:prstGeom prst="rect">
            <a:avLst/>
          </a:prstGeom>
          <a:noFill/>
          <a:ln w="9525">
            <a:noFill/>
            <a:miter lim="800000"/>
            <a:headEnd/>
            <a:tailEnd/>
          </a:ln>
        </p:spPr>
      </p:pic>
      <p:sp>
        <p:nvSpPr>
          <p:cNvPr id="5" name="Down Arrow 4"/>
          <p:cNvSpPr/>
          <p:nvPr/>
        </p:nvSpPr>
        <p:spPr>
          <a:xfrm rot="18888245">
            <a:off x="6952041" y="2785745"/>
            <a:ext cx="278504"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228600" y="2590800"/>
            <a:ext cx="8686799" cy="3450696"/>
          </a:xfrm>
        </p:spPr>
        <p:txBody>
          <a:bodyPr>
            <a:normAutofit/>
          </a:bodyPr>
          <a:lstStyle/>
          <a:p>
            <a:pPr eaLnBrk="1" hangingPunct="1"/>
            <a:r>
              <a:rPr lang="en-US" sz="2200" dirty="0" smtClean="0">
                <a:solidFill>
                  <a:schemeClr val="tx1"/>
                </a:solidFill>
              </a:rPr>
              <a:t>Macroscopic:</a:t>
            </a:r>
          </a:p>
          <a:p>
            <a:pPr lvl="1" eaLnBrk="1" hangingPunct="1"/>
            <a:r>
              <a:rPr lang="en-US" dirty="0" smtClean="0">
                <a:solidFill>
                  <a:schemeClr val="tx1"/>
                </a:solidFill>
              </a:rPr>
              <a:t>pallor of the </a:t>
            </a:r>
            <a:r>
              <a:rPr lang="en-US" dirty="0" err="1" smtClean="0">
                <a:solidFill>
                  <a:schemeClr val="tx1"/>
                </a:solidFill>
              </a:rPr>
              <a:t>substantia</a:t>
            </a:r>
            <a:r>
              <a:rPr lang="en-US" dirty="0" smtClean="0">
                <a:solidFill>
                  <a:schemeClr val="tx1"/>
                </a:solidFill>
              </a:rPr>
              <a:t> </a:t>
            </a:r>
            <a:r>
              <a:rPr lang="en-US" dirty="0" err="1" smtClean="0">
                <a:solidFill>
                  <a:schemeClr val="tx1"/>
                </a:solidFill>
              </a:rPr>
              <a:t>nigra</a:t>
            </a:r>
            <a:r>
              <a:rPr lang="en-US" dirty="0" smtClean="0">
                <a:solidFill>
                  <a:schemeClr val="tx1"/>
                </a:solidFill>
              </a:rPr>
              <a:t> and locus </a:t>
            </a:r>
            <a:r>
              <a:rPr lang="en-US" dirty="0" err="1" smtClean="0">
                <a:solidFill>
                  <a:schemeClr val="tx1"/>
                </a:solidFill>
              </a:rPr>
              <a:t>ceruleus</a:t>
            </a:r>
            <a:endParaRPr lang="en-US" dirty="0" smtClean="0">
              <a:solidFill>
                <a:schemeClr val="tx1"/>
              </a:solidFill>
            </a:endParaRPr>
          </a:p>
          <a:p>
            <a:pPr lvl="1" eaLnBrk="1" hangingPunct="1"/>
            <a:endParaRPr lang="en-US" dirty="0" smtClean="0">
              <a:solidFill>
                <a:schemeClr val="tx1"/>
              </a:solidFill>
            </a:endParaRPr>
          </a:p>
          <a:p>
            <a:pPr eaLnBrk="1" hangingPunct="1"/>
            <a:r>
              <a:rPr lang="en-US" sz="2200" dirty="0" smtClean="0">
                <a:solidFill>
                  <a:schemeClr val="tx1"/>
                </a:solidFill>
              </a:rPr>
              <a:t>Microscopic:</a:t>
            </a:r>
          </a:p>
          <a:p>
            <a:pPr lvl="1" eaLnBrk="1" hangingPunct="1"/>
            <a:r>
              <a:rPr lang="en-US" dirty="0" smtClean="0">
                <a:solidFill>
                  <a:schemeClr val="tx1"/>
                </a:solidFill>
              </a:rPr>
              <a:t>loss of the pigmented, neurons in these regions</a:t>
            </a:r>
          </a:p>
          <a:p>
            <a:pPr lvl="1" eaLnBrk="1" hangingPunct="1"/>
            <a:r>
              <a:rPr lang="en-US" dirty="0" smtClean="0">
                <a:solidFill>
                  <a:schemeClr val="tx1"/>
                </a:solidFill>
              </a:rPr>
              <a:t>associated with gliosis</a:t>
            </a:r>
          </a:p>
          <a:p>
            <a:pPr lvl="1" eaLnBrk="1" hangingPunct="1"/>
            <a:r>
              <a:rPr lang="en-US" b="1" dirty="0" err="1" smtClean="0">
                <a:solidFill>
                  <a:schemeClr val="tx1"/>
                </a:solidFill>
              </a:rPr>
              <a:t>Lewy</a:t>
            </a:r>
            <a:r>
              <a:rPr lang="en-US" b="1" dirty="0" smtClean="0">
                <a:solidFill>
                  <a:schemeClr val="tx1"/>
                </a:solidFill>
              </a:rPr>
              <a:t> bodies</a:t>
            </a:r>
            <a:r>
              <a:rPr lang="en-US" dirty="0" smtClean="0">
                <a:solidFill>
                  <a:schemeClr val="tx1"/>
                </a:solidFill>
              </a:rPr>
              <a:t> may be found in some of the remaining neurons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228600" y="2514600"/>
            <a:ext cx="8686799" cy="3535363"/>
          </a:xfrm>
        </p:spPr>
        <p:txBody>
          <a:bodyPr/>
          <a:lstStyle/>
          <a:p>
            <a:pPr marL="342900" lvl="1" indent="-342900">
              <a:buFont typeface="Arial" charset="0"/>
              <a:buChar char="•"/>
            </a:pPr>
            <a:r>
              <a:rPr lang="en-US" dirty="0" smtClean="0">
                <a:solidFill>
                  <a:schemeClr val="tx1"/>
                </a:solidFill>
              </a:rPr>
              <a:t>Single or multiple, </a:t>
            </a:r>
            <a:r>
              <a:rPr lang="en-US" dirty="0" err="1" smtClean="0">
                <a:solidFill>
                  <a:schemeClr val="tx1"/>
                </a:solidFill>
              </a:rPr>
              <a:t>intracytoplasmic</a:t>
            </a:r>
            <a:r>
              <a:rPr lang="en-US" dirty="0" smtClean="0">
                <a:solidFill>
                  <a:schemeClr val="tx1"/>
                </a:solidFill>
              </a:rPr>
              <a:t>, </a:t>
            </a:r>
            <a:r>
              <a:rPr lang="en-US" dirty="0" err="1" smtClean="0">
                <a:solidFill>
                  <a:schemeClr val="tx1"/>
                </a:solidFill>
              </a:rPr>
              <a:t>eosinophilic</a:t>
            </a:r>
            <a:r>
              <a:rPr lang="en-US" dirty="0" smtClean="0">
                <a:solidFill>
                  <a:schemeClr val="tx1"/>
                </a:solidFill>
              </a:rPr>
              <a:t>, round to elongated inclusions that often have a dense core surrounded by a pale halo</a:t>
            </a:r>
          </a:p>
          <a:p>
            <a:pPr marL="342900" lvl="1" indent="-342900">
              <a:buFont typeface="Arial" charset="0"/>
              <a:buChar char="•"/>
            </a:pPr>
            <a:endParaRPr lang="en-US" dirty="0" smtClean="0">
              <a:solidFill>
                <a:schemeClr val="tx1"/>
              </a:solidFill>
            </a:endParaRPr>
          </a:p>
          <a:p>
            <a:pPr marL="342900" lvl="1" indent="-342900">
              <a:buFont typeface="Arial" charset="0"/>
              <a:buChar char="•"/>
            </a:pPr>
            <a:r>
              <a:rPr lang="en-US" dirty="0" err="1" smtClean="0">
                <a:solidFill>
                  <a:schemeClr val="tx1"/>
                </a:solidFill>
              </a:rPr>
              <a:t>Ultrastructurally</a:t>
            </a:r>
            <a:r>
              <a:rPr lang="en-US" dirty="0" smtClean="0">
                <a:solidFill>
                  <a:schemeClr val="tx1"/>
                </a:solidFill>
              </a:rPr>
              <a:t>, </a:t>
            </a:r>
            <a:r>
              <a:rPr lang="en-US" dirty="0" err="1" smtClean="0">
                <a:solidFill>
                  <a:schemeClr val="tx1"/>
                </a:solidFill>
              </a:rPr>
              <a:t>Lewy</a:t>
            </a:r>
            <a:r>
              <a:rPr lang="en-US" dirty="0" smtClean="0">
                <a:solidFill>
                  <a:schemeClr val="tx1"/>
                </a:solidFill>
              </a:rPr>
              <a:t> bodies are composed of fine filaments, densely packed in the core but loose at the rim</a:t>
            </a:r>
          </a:p>
          <a:p>
            <a:pPr marL="342900" lvl="1" indent="-342900">
              <a:buFont typeface="Arial" charset="0"/>
              <a:buChar char="•"/>
            </a:pPr>
            <a:endParaRPr lang="en-US" dirty="0" smtClean="0">
              <a:solidFill>
                <a:schemeClr val="tx1"/>
              </a:solidFill>
            </a:endParaRPr>
          </a:p>
          <a:p>
            <a:pPr marL="342900" lvl="1" indent="-342900">
              <a:buFont typeface="Arial" charset="0"/>
              <a:buChar char="•"/>
            </a:pPr>
            <a:r>
              <a:rPr lang="en-US" dirty="0" smtClean="0">
                <a:solidFill>
                  <a:schemeClr val="tx1"/>
                </a:solidFill>
              </a:rPr>
              <a:t>These filaments are composed of α-</a:t>
            </a:r>
            <a:r>
              <a:rPr lang="en-US" dirty="0" err="1" smtClean="0">
                <a:solidFill>
                  <a:schemeClr val="tx1"/>
                </a:solidFill>
              </a:rPr>
              <a:t>synuclein</a:t>
            </a:r>
            <a:r>
              <a:rPr lang="en-US" dirty="0" smtClean="0">
                <a:solidFill>
                  <a:schemeClr val="tx1"/>
                </a:solidFill>
              </a:rPr>
              <a:t>, along with other proteins</a:t>
            </a:r>
          </a:p>
          <a:p>
            <a:endParaRPr lang="en-US" dirty="0" smtClean="0">
              <a:solidFill>
                <a:schemeClr val="tx1"/>
              </a:solidFill>
            </a:endParaRPr>
          </a:p>
        </p:txBody>
      </p:sp>
      <p:sp>
        <p:nvSpPr>
          <p:cNvPr id="15362" name="Title 1"/>
          <p:cNvSpPr>
            <a:spLocks noGrp="1"/>
          </p:cNvSpPr>
          <p:nvPr>
            <p:ph type="title"/>
          </p:nvPr>
        </p:nvSpPr>
        <p:spPr/>
        <p:txBody>
          <a:bodyPr/>
          <a:lstStyle/>
          <a:p>
            <a:r>
              <a:rPr lang="en-US" b="1" dirty="0" err="1" smtClean="0"/>
              <a:t>Lewy</a:t>
            </a:r>
            <a:r>
              <a:rPr lang="en-US" b="1" dirty="0" smtClean="0"/>
              <a:t> Bodies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228600" y="2209800"/>
            <a:ext cx="8686800" cy="3657600"/>
          </a:xfrm>
        </p:spPr>
        <p:txBody>
          <a:bodyPr>
            <a:normAutofit/>
          </a:bodyPr>
          <a:lstStyle/>
          <a:p>
            <a:pPr marL="0" indent="0" eaLnBrk="1" hangingPunct="1">
              <a:buNone/>
            </a:pPr>
            <a:r>
              <a:rPr lang="en-US" sz="2200" dirty="0" smtClean="0">
                <a:solidFill>
                  <a:schemeClr val="tx1"/>
                </a:solidFill>
              </a:rPr>
              <a:t>Clinical Features:</a:t>
            </a:r>
          </a:p>
          <a:p>
            <a:pPr eaLnBrk="1" hangingPunct="1"/>
            <a:endParaRPr lang="en-US" sz="2200" dirty="0" smtClean="0">
              <a:solidFill>
                <a:schemeClr val="tx1"/>
              </a:solidFill>
            </a:endParaRPr>
          </a:p>
          <a:p>
            <a:pPr lvl="1" eaLnBrk="1" hangingPunct="1"/>
            <a:r>
              <a:rPr lang="en-US" dirty="0" smtClean="0">
                <a:solidFill>
                  <a:schemeClr val="tx1"/>
                </a:solidFill>
              </a:rPr>
              <a:t>L-DOPA therapy is often extremely effective in symptomatic treatment, but it does not significantly alter the progressive nature of the disease</a:t>
            </a:r>
          </a:p>
          <a:p>
            <a:pPr lvl="1" eaLnBrk="1" hangingPunct="1"/>
            <a:r>
              <a:rPr lang="en-US" dirty="0" smtClean="0">
                <a:solidFill>
                  <a:schemeClr val="tx1"/>
                </a:solidFill>
              </a:rPr>
              <a:t>Over time, L-DOPA becomes less effective at providing the patient with symptomatic relief and begins to cause fluctuations in motor function on its own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228600" y="1881353"/>
            <a:ext cx="8686800" cy="4748047"/>
          </a:xfrm>
        </p:spPr>
        <p:txBody>
          <a:bodyPr>
            <a:noAutofit/>
          </a:bodyPr>
          <a:lstStyle/>
          <a:p>
            <a:pPr eaLnBrk="1" hangingPunct="1"/>
            <a:r>
              <a:rPr lang="en-US" sz="2200" dirty="0">
                <a:solidFill>
                  <a:schemeClr val="tx1"/>
                </a:solidFill>
              </a:rPr>
              <a:t>U</a:t>
            </a:r>
            <a:r>
              <a:rPr lang="en-US" sz="2200" dirty="0" smtClean="0">
                <a:solidFill>
                  <a:schemeClr val="tx1"/>
                </a:solidFill>
              </a:rPr>
              <a:t>sually progresses over 10 to 15 years</a:t>
            </a:r>
          </a:p>
          <a:p>
            <a:pPr eaLnBrk="1" hangingPunct="1"/>
            <a:r>
              <a:rPr lang="en-US" sz="2200" dirty="0">
                <a:solidFill>
                  <a:schemeClr val="tx1"/>
                </a:solidFill>
              </a:rPr>
              <a:t>E</a:t>
            </a:r>
            <a:r>
              <a:rPr lang="en-US" sz="2200" dirty="0" smtClean="0">
                <a:solidFill>
                  <a:schemeClr val="tx1"/>
                </a:solidFill>
              </a:rPr>
              <a:t>ventual severe motor slowing to the point of near immobility</a:t>
            </a:r>
          </a:p>
          <a:p>
            <a:r>
              <a:rPr lang="en-US" sz="2200" dirty="0">
                <a:solidFill>
                  <a:schemeClr val="tx1"/>
                </a:solidFill>
              </a:rPr>
              <a:t>D</a:t>
            </a:r>
            <a:r>
              <a:rPr lang="en-US" sz="2200" dirty="0" smtClean="0">
                <a:solidFill>
                  <a:schemeClr val="tx1"/>
                </a:solidFill>
              </a:rPr>
              <a:t>eath is usually the result of </a:t>
            </a:r>
            <a:r>
              <a:rPr lang="en-US" sz="2200" dirty="0" err="1" smtClean="0">
                <a:solidFill>
                  <a:schemeClr val="tx1"/>
                </a:solidFill>
              </a:rPr>
              <a:t>intercurrent</a:t>
            </a:r>
            <a:r>
              <a:rPr lang="en-US" sz="2200" dirty="0" smtClean="0">
                <a:solidFill>
                  <a:schemeClr val="tx1"/>
                </a:solidFill>
              </a:rPr>
              <a:t> infection or trauma from frequent falls caused by postural instability</a:t>
            </a:r>
          </a:p>
          <a:p>
            <a:r>
              <a:rPr lang="en-US" sz="2200" dirty="0" smtClean="0">
                <a:solidFill>
                  <a:schemeClr val="tx1"/>
                </a:solidFill>
              </a:rPr>
              <a:t>About </a:t>
            </a:r>
            <a:r>
              <a:rPr lang="en-US" sz="2200" dirty="0">
                <a:solidFill>
                  <a:schemeClr val="tx1"/>
                </a:solidFill>
              </a:rPr>
              <a:t>10% to 15% of individuals with Parkinson disease develop dementia, with the incidence increasing with advancing </a:t>
            </a:r>
            <a:r>
              <a:rPr lang="en-US" sz="2200" dirty="0" smtClean="0">
                <a:solidFill>
                  <a:schemeClr val="tx1"/>
                </a:solidFill>
              </a:rPr>
              <a:t>age</a:t>
            </a:r>
            <a:endParaRPr lang="en-US" sz="2200" dirty="0">
              <a:solidFill>
                <a:schemeClr val="tx1"/>
              </a:solidFill>
            </a:endParaRPr>
          </a:p>
          <a:p>
            <a:r>
              <a:rPr lang="en-US" sz="2200" dirty="0">
                <a:solidFill>
                  <a:schemeClr val="tx1"/>
                </a:solidFill>
              </a:rPr>
              <a:t>Characteristic features of this disorder include a fluctuating course and </a:t>
            </a:r>
            <a:r>
              <a:rPr lang="en-US" sz="2200" dirty="0" smtClean="0">
                <a:solidFill>
                  <a:schemeClr val="tx1"/>
                </a:solidFill>
              </a:rPr>
              <a:t>hallucinations</a:t>
            </a:r>
            <a:endParaRPr lang="en-US" sz="2200" dirty="0">
              <a:solidFill>
                <a:schemeClr val="tx1"/>
              </a:solidFill>
            </a:endParaRPr>
          </a:p>
          <a:p>
            <a:r>
              <a:rPr lang="en-US" sz="2200" dirty="0">
                <a:solidFill>
                  <a:schemeClr val="tx1"/>
                </a:solidFill>
              </a:rPr>
              <a:t>While many affected individuals also have pathologic evidence of Alzheimer disease, the dementia in other Parkinson disease patients is attributed to widely disseminated </a:t>
            </a:r>
            <a:r>
              <a:rPr lang="en-US" sz="2200" dirty="0" err="1">
                <a:solidFill>
                  <a:schemeClr val="tx1"/>
                </a:solidFill>
              </a:rPr>
              <a:t>Lewy</a:t>
            </a:r>
            <a:r>
              <a:rPr lang="en-US" sz="2200" dirty="0">
                <a:solidFill>
                  <a:schemeClr val="tx1"/>
                </a:solidFill>
              </a:rPr>
              <a:t> bodies in the cerebral cortex</a:t>
            </a:r>
          </a:p>
          <a:p>
            <a:endParaRPr lang="en-US" sz="2200" dirty="0">
              <a:solidFill>
                <a:schemeClr val="tx1"/>
              </a:solidFill>
            </a:endParaRPr>
          </a:p>
          <a:p>
            <a:endParaRPr lang="en-US" sz="2200" dirty="0">
              <a:solidFill>
                <a:schemeClr val="tx1"/>
              </a:solidFill>
            </a:endParaRPr>
          </a:p>
          <a:p>
            <a:pPr eaLnBrk="1" hangingPunct="1"/>
            <a:endParaRPr lang="en-US" sz="2200" dirty="0" smtClean="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872067" y="2514600"/>
            <a:ext cx="7408333" cy="3611563"/>
          </a:xfrm>
        </p:spPr>
        <p:txBody>
          <a:bodyPr/>
          <a:lstStyle/>
          <a:p>
            <a:pPr eaLnBrk="1" hangingPunct="1"/>
            <a:r>
              <a:rPr lang="en-US" dirty="0" smtClean="0"/>
              <a:t>The term “Degenerative”:</a:t>
            </a:r>
          </a:p>
          <a:p>
            <a:pPr lvl="1" eaLnBrk="1" hangingPunct="1"/>
            <a:r>
              <a:rPr lang="en-US" dirty="0" smtClean="0"/>
              <a:t>reflecting an underlying cellular degeneration of neurons in the brain</a:t>
            </a:r>
          </a:p>
          <a:p>
            <a:pPr lvl="1" eaLnBrk="1" hangingPunct="1"/>
            <a:endParaRPr lang="en-US" dirty="0" smtClean="0"/>
          </a:p>
          <a:p>
            <a:pPr eaLnBrk="1" hangingPunct="1"/>
            <a:r>
              <a:rPr lang="en-US" dirty="0" smtClean="0"/>
              <a:t>Cause symptoms that depend on the pattern of involvement of the brain</a:t>
            </a:r>
          </a:p>
          <a:p>
            <a:pPr eaLnBrk="1" hangingPunct="1"/>
            <a:endParaRPr lang="en-US" dirty="0" smtClean="0"/>
          </a:p>
        </p:txBody>
      </p:sp>
      <p:sp>
        <p:nvSpPr>
          <p:cNvPr id="3074" name="Title 1"/>
          <p:cNvSpPr>
            <a:spLocks noGrp="1"/>
          </p:cNvSpPr>
          <p:nvPr>
            <p:ph type="title"/>
          </p:nvPr>
        </p:nvSpPr>
        <p:spPr/>
        <p:txBody>
          <a:bodyPr>
            <a:normAutofit/>
          </a:bodyPr>
          <a:lstStyle/>
          <a:p>
            <a:pPr eaLnBrk="1" hangingPunct="1"/>
            <a:r>
              <a:rPr lang="en-US" sz="4000" b="1" dirty="0" smtClean="0"/>
              <a:t>Degenerative Brain </a:t>
            </a:r>
            <a:r>
              <a:rPr lang="en-US" sz="4000" b="1" dirty="0"/>
              <a:t>D</a:t>
            </a:r>
            <a:r>
              <a:rPr lang="en-US" sz="4000" b="1" dirty="0" smtClean="0"/>
              <a:t>isease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304800" y="2590800"/>
            <a:ext cx="8610599" cy="3450696"/>
          </a:xfrm>
        </p:spPr>
        <p:txBody>
          <a:bodyPr/>
          <a:lstStyle/>
          <a:p>
            <a:pPr lvl="1" eaLnBrk="1" hangingPunct="1"/>
            <a:r>
              <a:rPr lang="en-US" dirty="0" smtClean="0">
                <a:solidFill>
                  <a:schemeClr val="tx1"/>
                </a:solidFill>
              </a:rPr>
              <a:t>Parkinson disease has been targeted for many novel therapeutic approaches, including transplantation, gene therapy, and stem cell injection</a:t>
            </a:r>
          </a:p>
          <a:p>
            <a:pPr lvl="1" eaLnBrk="1" hangingPunct="1"/>
            <a:endParaRPr lang="en-US" dirty="0" smtClean="0">
              <a:solidFill>
                <a:schemeClr val="tx1"/>
              </a:solidFill>
            </a:endParaRPr>
          </a:p>
          <a:p>
            <a:pPr lvl="1" eaLnBrk="1" hangingPunct="1"/>
            <a:r>
              <a:rPr lang="en-US" dirty="0" smtClean="0">
                <a:solidFill>
                  <a:schemeClr val="tx1"/>
                </a:solidFill>
              </a:rPr>
              <a:t>Currently used neurosurgical approaches to Parkinson disease include the placement of lesions in the extrapyramidal system to compensate for the loss of </a:t>
            </a:r>
            <a:r>
              <a:rPr lang="en-US" dirty="0" err="1" smtClean="0">
                <a:solidFill>
                  <a:schemeClr val="tx1"/>
                </a:solidFill>
              </a:rPr>
              <a:t>nigrostriatal</a:t>
            </a:r>
            <a:r>
              <a:rPr lang="en-US" dirty="0" smtClean="0">
                <a:solidFill>
                  <a:schemeClr val="tx1"/>
                </a:solidFill>
              </a:rPr>
              <a:t> function or placement of stimulating electrodes - deep brain stimulation</a:t>
            </a:r>
          </a:p>
          <a:p>
            <a:endParaRPr lang="en-US" dirty="0" smtClean="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2438400"/>
            <a:ext cx="8153400" cy="3276599"/>
          </a:xfrm>
        </p:spPr>
        <p:txBody>
          <a:bodyPr>
            <a:normAutofit/>
          </a:bodyPr>
          <a:lstStyle/>
          <a:p>
            <a:r>
              <a:rPr lang="en-US" sz="2600" dirty="0"/>
              <a:t>Degenerative brain disease is an umbrella term for the progressive loss of structure or function of neurons, including death of neurons. Classical examples on this group of diseases are Alzheimer’s disease and Parkinson’s disease.</a:t>
            </a:r>
          </a:p>
          <a:p>
            <a:endParaRPr lang="en-US" sz="2600" dirty="0"/>
          </a:p>
          <a:p>
            <a:endParaRPr lang="en-US" sz="2600" dirty="0"/>
          </a:p>
        </p:txBody>
      </p:sp>
    </p:spTree>
    <p:extLst>
      <p:ext uri="{BB962C8B-B14F-4D97-AF65-F5344CB8AC3E}">
        <p14:creationId xmlns:p14="http://schemas.microsoft.com/office/powerpoint/2010/main" val="596816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780108"/>
          </a:xfrm>
        </p:spPr>
        <p:txBody>
          <a:bodyPr rtlCol="0">
            <a:normAutofit fontScale="90000"/>
          </a:bodyPr>
          <a:lstStyle/>
          <a:p>
            <a:pPr eaLnBrk="1" fontAlgn="auto" hangingPunct="1">
              <a:spcAft>
                <a:spcPts val="0"/>
              </a:spcAft>
              <a:defRPr/>
            </a:pPr>
            <a:r>
              <a:rPr lang="en-US" b="1" dirty="0" smtClean="0"/>
              <a:t>Causes and Pathology of Dementia </a:t>
            </a:r>
            <a:br>
              <a:rPr lang="en-US" b="1" dirty="0" smtClean="0"/>
            </a:br>
            <a:endParaRPr lang="en-US"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228601" y="2057400"/>
            <a:ext cx="8458200" cy="4495800"/>
          </a:xfrm>
        </p:spPr>
        <p:txBody>
          <a:bodyPr/>
          <a:lstStyle/>
          <a:p>
            <a:pPr eaLnBrk="1" hangingPunct="1"/>
            <a:r>
              <a:rPr lang="en-US" dirty="0" smtClean="0">
                <a:solidFill>
                  <a:schemeClr val="tx1"/>
                </a:solidFill>
              </a:rPr>
              <a:t>Dementia:</a:t>
            </a:r>
          </a:p>
          <a:p>
            <a:pPr lvl="1" eaLnBrk="1" hangingPunct="1"/>
            <a:r>
              <a:rPr lang="en-US" dirty="0" smtClean="0">
                <a:solidFill>
                  <a:schemeClr val="tx1"/>
                </a:solidFill>
              </a:rPr>
              <a:t>The development of memory impairment and other cognitive deficits with preservation of a normal level of consciousness</a:t>
            </a:r>
          </a:p>
          <a:p>
            <a:pPr lvl="1" eaLnBrk="1" hangingPunct="1"/>
            <a:endParaRPr lang="en-US" dirty="0" smtClean="0">
              <a:solidFill>
                <a:schemeClr val="tx1"/>
              </a:solidFill>
            </a:endParaRPr>
          </a:p>
          <a:p>
            <a:pPr lvl="1" eaLnBrk="1" hangingPunct="1"/>
            <a:r>
              <a:rPr lang="en-US" dirty="0" smtClean="0">
                <a:solidFill>
                  <a:schemeClr val="tx1"/>
                </a:solidFill>
              </a:rPr>
              <a:t>One of the most important public health issues in the industrialized world</a:t>
            </a:r>
          </a:p>
          <a:p>
            <a:pPr lvl="1" eaLnBrk="1" hangingPunct="1"/>
            <a:endParaRPr lang="en-US" dirty="0" smtClean="0">
              <a:solidFill>
                <a:schemeClr val="tx1"/>
              </a:solidFill>
            </a:endParaRPr>
          </a:p>
          <a:p>
            <a:pPr lvl="1" eaLnBrk="1" hangingPunct="1"/>
            <a:r>
              <a:rPr lang="en-US" dirty="0" smtClean="0">
                <a:solidFill>
                  <a:schemeClr val="tx1"/>
                </a:solidFill>
              </a:rPr>
              <a:t>There are </a:t>
            </a:r>
            <a:r>
              <a:rPr lang="en-US" u="sng" dirty="0" smtClean="0">
                <a:solidFill>
                  <a:schemeClr val="tx1"/>
                </a:solidFill>
              </a:rPr>
              <a:t>many</a:t>
            </a:r>
            <a:r>
              <a:rPr lang="en-US" dirty="0" smtClean="0">
                <a:solidFill>
                  <a:schemeClr val="tx1"/>
                </a:solidFill>
              </a:rPr>
              <a:t> causes of dementia</a:t>
            </a:r>
          </a:p>
          <a:p>
            <a:pPr lvl="1" eaLnBrk="1" hangingPunct="1"/>
            <a:endParaRPr lang="en-US" dirty="0" smtClean="0">
              <a:solidFill>
                <a:schemeClr val="tx1"/>
              </a:solidFill>
            </a:endParaRPr>
          </a:p>
          <a:p>
            <a:pPr lvl="1" eaLnBrk="1" hangingPunct="1"/>
            <a:r>
              <a:rPr lang="en-US" dirty="0" smtClean="0">
                <a:solidFill>
                  <a:schemeClr val="tx1"/>
                </a:solidFill>
              </a:rPr>
              <a:t>Regardless of etiology, dementia is </a:t>
            </a:r>
            <a:r>
              <a:rPr lang="en-US" b="1" u="sng" dirty="0" smtClean="0">
                <a:solidFill>
                  <a:schemeClr val="tx1"/>
                </a:solidFill>
              </a:rPr>
              <a:t>not</a:t>
            </a:r>
            <a:r>
              <a:rPr lang="en-US" b="1" dirty="0" smtClean="0">
                <a:solidFill>
                  <a:schemeClr val="tx1"/>
                </a:solidFill>
              </a:rPr>
              <a:t> </a:t>
            </a:r>
            <a:r>
              <a:rPr lang="en-US" dirty="0" smtClean="0">
                <a:solidFill>
                  <a:schemeClr val="tx1"/>
                </a:solidFill>
              </a:rPr>
              <a:t>part of normal aging and always represents a pathologic process</a:t>
            </a:r>
          </a:p>
        </p:txBody>
      </p:sp>
      <p:sp>
        <p:nvSpPr>
          <p:cNvPr id="4098" name="Title 1"/>
          <p:cNvSpPr>
            <a:spLocks noGrp="1"/>
          </p:cNvSpPr>
          <p:nvPr>
            <p:ph type="title"/>
          </p:nvPr>
        </p:nvSpPr>
        <p:spPr/>
        <p:txBody>
          <a:bodyPr/>
          <a:lstStyle/>
          <a:p>
            <a:pPr eaLnBrk="1" hangingPunct="1"/>
            <a:r>
              <a:rPr lang="en-US" dirty="0" smtClean="0"/>
              <a:t>Dementia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3"/>
          <p:cNvSpPr>
            <a:spLocks noGrp="1"/>
          </p:cNvSpPr>
          <p:nvPr>
            <p:ph idx="1"/>
          </p:nvPr>
        </p:nvSpPr>
        <p:spPr>
          <a:xfrm>
            <a:off x="228600" y="2286000"/>
            <a:ext cx="8686799" cy="4191000"/>
          </a:xfrm>
        </p:spPr>
        <p:txBody>
          <a:bodyPr>
            <a:normAutofit/>
          </a:bodyPr>
          <a:lstStyle/>
          <a:p>
            <a:pPr eaLnBrk="1" hangingPunct="1"/>
            <a:r>
              <a:rPr lang="en-US" b="1" dirty="0" smtClean="0">
                <a:solidFill>
                  <a:schemeClr val="tx1"/>
                </a:solidFill>
              </a:rPr>
              <a:t>Primary Neurodegenerative Disorders</a:t>
            </a:r>
          </a:p>
          <a:p>
            <a:pPr lvl="1" eaLnBrk="1" hangingPunct="1"/>
            <a:r>
              <a:rPr lang="en-US" dirty="0" smtClean="0">
                <a:solidFill>
                  <a:schemeClr val="tx1"/>
                </a:solidFill>
              </a:rPr>
              <a:t>Alzheimer disease</a:t>
            </a:r>
          </a:p>
          <a:p>
            <a:pPr lvl="1" eaLnBrk="1" hangingPunct="1"/>
            <a:r>
              <a:rPr lang="en-US" dirty="0" smtClean="0">
                <a:solidFill>
                  <a:schemeClr val="tx1"/>
                </a:solidFill>
              </a:rPr>
              <a:t>Parkinson disease</a:t>
            </a:r>
          </a:p>
          <a:p>
            <a:pPr lvl="1" eaLnBrk="1" hangingPunct="1"/>
            <a:r>
              <a:rPr lang="en-US" dirty="0" smtClean="0">
                <a:solidFill>
                  <a:schemeClr val="tx1"/>
                </a:solidFill>
              </a:rPr>
              <a:t>Huntington disease</a:t>
            </a:r>
          </a:p>
          <a:p>
            <a:pPr lvl="1" eaLnBrk="1" hangingPunct="1"/>
            <a:endParaRPr lang="en-US" dirty="0" smtClean="0">
              <a:solidFill>
                <a:schemeClr val="tx1"/>
              </a:solidFill>
            </a:endParaRPr>
          </a:p>
          <a:p>
            <a:pPr eaLnBrk="1" hangingPunct="1"/>
            <a:r>
              <a:rPr lang="en-US" b="1" dirty="0" smtClean="0">
                <a:solidFill>
                  <a:schemeClr val="tx1"/>
                </a:solidFill>
              </a:rPr>
              <a:t>Infections</a:t>
            </a:r>
          </a:p>
          <a:p>
            <a:pPr lvl="1" eaLnBrk="1" hangingPunct="1"/>
            <a:r>
              <a:rPr lang="en-US" dirty="0" smtClean="0">
                <a:solidFill>
                  <a:schemeClr val="tx1"/>
                </a:solidFill>
              </a:rPr>
              <a:t>Prion-associated disorders (e.g. Creutzfeldt-Jakob disease)</a:t>
            </a:r>
          </a:p>
          <a:p>
            <a:pPr lvl="1" eaLnBrk="1" hangingPunct="1"/>
            <a:r>
              <a:rPr lang="en-US" dirty="0" smtClean="0">
                <a:solidFill>
                  <a:schemeClr val="tx1"/>
                </a:solidFill>
              </a:rPr>
              <a:t>HIV encephalopathy (AIDS dementia complex) </a:t>
            </a:r>
          </a:p>
          <a:p>
            <a:pPr lvl="1" eaLnBrk="1" hangingPunct="1"/>
            <a:r>
              <a:rPr lang="en-US" dirty="0" smtClean="0">
                <a:solidFill>
                  <a:schemeClr val="tx1"/>
                </a:solidFill>
              </a:rPr>
              <a:t>Progressive multifocal </a:t>
            </a:r>
            <a:r>
              <a:rPr lang="en-US" dirty="0" err="1" smtClean="0">
                <a:solidFill>
                  <a:schemeClr val="tx1"/>
                </a:solidFill>
              </a:rPr>
              <a:t>leukoencephalopathy</a:t>
            </a:r>
            <a:endParaRPr lang="en-US" dirty="0" smtClean="0">
              <a:solidFill>
                <a:schemeClr val="tx1"/>
              </a:solidFill>
            </a:endParaRPr>
          </a:p>
        </p:txBody>
      </p:sp>
      <p:sp>
        <p:nvSpPr>
          <p:cNvPr id="6146" name="Title 1"/>
          <p:cNvSpPr>
            <a:spLocks noGrp="1"/>
          </p:cNvSpPr>
          <p:nvPr>
            <p:ph type="title"/>
          </p:nvPr>
        </p:nvSpPr>
        <p:spPr/>
        <p:txBody>
          <a:bodyPr>
            <a:normAutofit fontScale="90000"/>
          </a:bodyPr>
          <a:lstStyle/>
          <a:p>
            <a:pPr eaLnBrk="1" hangingPunct="1"/>
            <a:r>
              <a:rPr lang="en-US" b="1" dirty="0" smtClean="0"/>
              <a:t>Major Causes of Dementia with Examples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228600" y="1720735"/>
            <a:ext cx="8686799" cy="5105400"/>
          </a:xfrm>
        </p:spPr>
        <p:txBody>
          <a:bodyPr>
            <a:normAutofit/>
          </a:bodyPr>
          <a:lstStyle/>
          <a:p>
            <a:pPr eaLnBrk="1" hangingPunct="1"/>
            <a:r>
              <a:rPr lang="en-US" b="1" dirty="0" smtClean="0"/>
              <a:t>Vascular and Traumatic Diseases:</a:t>
            </a:r>
          </a:p>
          <a:p>
            <a:pPr lvl="1" eaLnBrk="1" hangingPunct="1"/>
            <a:r>
              <a:rPr lang="en-US" dirty="0" smtClean="0"/>
              <a:t>Multi-infarct dementia </a:t>
            </a:r>
          </a:p>
          <a:p>
            <a:pPr lvl="1" eaLnBrk="1" hangingPunct="1"/>
            <a:r>
              <a:rPr lang="en-US" dirty="0" smtClean="0"/>
              <a:t>Global hypoxic-ischemic brain injury </a:t>
            </a:r>
          </a:p>
          <a:p>
            <a:pPr lvl="1" eaLnBrk="1" hangingPunct="1"/>
            <a:r>
              <a:rPr lang="en-US" dirty="0" smtClean="0"/>
              <a:t>Chronic subdural hematomas</a:t>
            </a:r>
          </a:p>
          <a:p>
            <a:pPr lvl="1" eaLnBrk="1" hangingPunct="1"/>
            <a:endParaRPr lang="en-US" dirty="0" smtClean="0"/>
          </a:p>
          <a:p>
            <a:pPr eaLnBrk="1" hangingPunct="1"/>
            <a:r>
              <a:rPr lang="en-US" b="1" dirty="0" smtClean="0"/>
              <a:t>Metabolic and Nutritional Diseases:</a:t>
            </a:r>
          </a:p>
          <a:p>
            <a:pPr lvl="1" eaLnBrk="1" hangingPunct="1"/>
            <a:r>
              <a:rPr lang="en-US" dirty="0" smtClean="0"/>
              <a:t>Thiamine deficiency (Wernicke-</a:t>
            </a:r>
            <a:r>
              <a:rPr lang="en-US" dirty="0" err="1" smtClean="0"/>
              <a:t>Korsakoff</a:t>
            </a:r>
            <a:r>
              <a:rPr lang="en-US" dirty="0" smtClean="0"/>
              <a:t> syndrome)</a:t>
            </a:r>
          </a:p>
          <a:p>
            <a:pPr lvl="1" eaLnBrk="1" hangingPunct="1"/>
            <a:endParaRPr lang="en-US" dirty="0" smtClean="0"/>
          </a:p>
          <a:p>
            <a:r>
              <a:rPr lang="en-US" b="1" dirty="0"/>
              <a:t>Miscellaneous:</a:t>
            </a:r>
          </a:p>
          <a:p>
            <a:pPr lvl="1"/>
            <a:r>
              <a:rPr lang="en-US" dirty="0"/>
              <a:t>Brain tumors </a:t>
            </a:r>
          </a:p>
          <a:p>
            <a:pPr lvl="1"/>
            <a:r>
              <a:rPr lang="en-US" dirty="0"/>
              <a:t>Neuronal storage diseases </a:t>
            </a:r>
          </a:p>
          <a:p>
            <a:pPr lvl="1"/>
            <a:r>
              <a:rPr lang="en-US" dirty="0"/>
              <a:t>Toxic injury (e.g. </a:t>
            </a:r>
            <a:r>
              <a:rPr lang="en-US" dirty="0" smtClean="0"/>
              <a:t>mercury)</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534</TotalTime>
  <Words>2075</Words>
  <Application>Microsoft Office PowerPoint</Application>
  <PresentationFormat>On-screen Show (4:3)</PresentationFormat>
  <Paragraphs>244</Paragraphs>
  <Slides>40</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Candara</vt:lpstr>
      <vt:lpstr>Symbol</vt:lpstr>
      <vt:lpstr>Wingdings</vt:lpstr>
      <vt:lpstr>Waveform</vt:lpstr>
      <vt:lpstr>Introduction to Degenerative Brain Diseases</vt:lpstr>
      <vt:lpstr>Objectives</vt:lpstr>
      <vt:lpstr>PowerPoint Presentation</vt:lpstr>
      <vt:lpstr>Degenerative Brain Disease</vt:lpstr>
      <vt:lpstr>PowerPoint Presentation</vt:lpstr>
      <vt:lpstr>Causes and Pathology of Dementia  </vt:lpstr>
      <vt:lpstr>Dementia</vt:lpstr>
      <vt:lpstr>Major Causes of Dementia with Examples</vt:lpstr>
      <vt:lpstr>PowerPoint Presentation</vt:lpstr>
      <vt:lpstr>So remember !</vt:lpstr>
      <vt:lpstr>Alzheimer Disease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Pathogenesis and Pathology of Parkinsonism  </vt:lpstr>
      <vt:lpstr>Parkinsonism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Lewy Bodies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Hala Kassouf</cp:lastModifiedBy>
  <cp:revision>96</cp:revision>
  <dcterms:created xsi:type="dcterms:W3CDTF">2010-09-20T16:22:37Z</dcterms:created>
  <dcterms:modified xsi:type="dcterms:W3CDTF">2014-10-12T08:22:31Z</dcterms:modified>
</cp:coreProperties>
</file>