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7" r:id="rId13"/>
    <p:sldId id="279" r:id="rId14"/>
    <p:sldId id="280" r:id="rId15"/>
    <p:sldId id="268" r:id="rId16"/>
    <p:sldId id="278" r:id="rId17"/>
    <p:sldId id="269" r:id="rId18"/>
    <p:sldId id="273" r:id="rId19"/>
    <p:sldId id="28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69BA-ABD4-487A-981A-6D276969BAE7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9E5A-A94A-4FFC-BB48-B60961312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9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D6F9A7-E2E8-46E5-8CA7-9D114C6F4C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19D4A3-1423-4340-A674-DB1A903AB8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6F4D94-3ACC-4937-8B19-CE647A8358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4EAD5-46E9-4FA0-B9A4-DE63DE570F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C889DF-7A7F-4FEB-B843-F59DD3A5F0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463B9-CAE9-4B61-B720-6AD8AC6DC7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B5B54A-BB91-4627-B688-F620E95FBF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CB59BB-6DA4-4B18-AF49-629DBA586C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4CA3C7-9C25-4F77-8240-BFDC27AA1E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9523AD-5224-4550-BCDE-A6B73CDF15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3775F0-34C6-4974-9A5B-06C51249C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9BCA98-4B9B-43CA-A9B1-2C4AAF1A8A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E0A5E8-0F1A-40A2-A7EE-770B2050C1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5439246-BBBD-431B-9541-63B9DBCE24B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5439246-BBBD-431B-9541-63B9DBCE24B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4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6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6858000" cy="1673352"/>
          </a:xfrm>
        </p:spPr>
        <p:txBody>
          <a:bodyPr/>
          <a:lstStyle/>
          <a:p>
            <a:r>
              <a:rPr lang="en-US" dirty="0" smtClean="0"/>
              <a:t>Pathology of Meningitis and its Complications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Brain Abscess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191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Streptococci and staphylococci are the most common organisms identified in non-immunosuppressed populations</a:t>
            </a:r>
          </a:p>
          <a:p>
            <a:endParaRPr lang="en-US" sz="2200" dirty="0" smtClean="0"/>
          </a:p>
          <a:p>
            <a:r>
              <a:rPr lang="en-US" sz="2200" dirty="0" smtClean="0"/>
              <a:t>Predisposing conditions: </a:t>
            </a:r>
          </a:p>
          <a:p>
            <a:pPr lvl="1"/>
            <a:r>
              <a:rPr lang="en-US" sz="2200" dirty="0" smtClean="0"/>
              <a:t>Acute bacterial endocarditis (usually give multiple </a:t>
            </a:r>
            <a:r>
              <a:rPr lang="en-US" sz="2200" dirty="0" err="1" smtClean="0"/>
              <a:t>microabscesses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Cyanotic congenital heart disease in which there is a right-to-left shunt </a:t>
            </a:r>
          </a:p>
          <a:p>
            <a:pPr lvl="1"/>
            <a:r>
              <a:rPr lang="en-US" sz="2200" dirty="0" smtClean="0"/>
              <a:t>Loss of pulmonary filtration of organisms ( </a:t>
            </a:r>
            <a:r>
              <a:rPr lang="en-US" sz="2200" dirty="0" err="1" smtClean="0"/>
              <a:t>e.g</a:t>
            </a:r>
            <a:r>
              <a:rPr lang="en-US" sz="2200" dirty="0" smtClean="0"/>
              <a:t>, bronchiectasis)</a:t>
            </a:r>
          </a:p>
          <a:p>
            <a:pPr lvl="1"/>
            <a:endParaRPr lang="en-US" sz="2200" dirty="0" smtClean="0"/>
          </a:p>
          <a:p>
            <a:r>
              <a:rPr lang="en-US" sz="2200" dirty="0" smtClean="0"/>
              <a:t>Most common on cerebral hemispheres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181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800" dirty="0" smtClean="0"/>
              <a:t>Morphologically,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1800" dirty="0" err="1" smtClean="0"/>
              <a:t>Liquefactive</a:t>
            </a:r>
            <a:r>
              <a:rPr lang="en-CA" sz="1800" dirty="0" smtClean="0"/>
              <a:t> necrosis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1800" dirty="0" smtClean="0"/>
              <a:t>The surrounding brain is edematous , congested &amp; contains reactive astrocytes &amp; perivascular inflammatory cells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CA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800" dirty="0" smtClean="0"/>
              <a:t>Present clinically with progressive focal neurologic deficits in addition to the general signs of raised intracranial pressure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800" dirty="0" smtClean="0"/>
              <a:t>The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1800" dirty="0" smtClean="0"/>
              <a:t>Contain only scanty cells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1800" dirty="0" smtClean="0"/>
              <a:t>↑ protein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1800" dirty="0" smtClean="0"/>
              <a:t>Normal level of glucose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CA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800" dirty="0" smtClean="0"/>
              <a:t>Complications of Brain abscess:	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1800" dirty="0" err="1" smtClean="0"/>
              <a:t>Herniation</a:t>
            </a:r>
            <a:r>
              <a:rPr lang="en-CA" sz="1800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1800" dirty="0" smtClean="0"/>
              <a:t>Rupture of abscess into subarachnoid space or ventricle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35152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Epidural and Subdural Infections 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4876801"/>
          </a:xfrm>
        </p:spPr>
        <p:txBody>
          <a:bodyPr>
            <a:normAutofit/>
          </a:bodyPr>
          <a:lstStyle/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These spaces can be involved with bacterial or fungal infections, usually as a consequence of direct local spread</a:t>
            </a:r>
          </a:p>
          <a:p>
            <a:endParaRPr lang="en-US" sz="2200" dirty="0" smtClean="0"/>
          </a:p>
          <a:p>
            <a:r>
              <a:rPr lang="en-US" sz="2200" dirty="0" smtClean="0"/>
              <a:t>Epidural abscess, commonly associated with osteomyelitis, arises from an adjacent focus of infection, such as sinusitis or a surgical procedure</a:t>
            </a:r>
          </a:p>
          <a:p>
            <a:endParaRPr lang="en-US" sz="2200" dirty="0" smtClean="0"/>
          </a:p>
          <a:p>
            <a:r>
              <a:rPr lang="en-US" sz="2200" dirty="0" smtClean="0"/>
              <a:t>When the process occurs in the spinal epidural space, it may cause spinal cord compression and constitute a neurosurgical emergency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105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Infections of the skull or air sinuses may also spread to the subdural space, producing subdural </a:t>
            </a:r>
            <a:r>
              <a:rPr lang="en-US" dirty="0" err="1" smtClean="0"/>
              <a:t>empyema</a:t>
            </a:r>
            <a:r>
              <a:rPr lang="en-US" dirty="0" smtClean="0"/>
              <a:t>. The underlying </a:t>
            </a:r>
            <a:r>
              <a:rPr lang="en-US" dirty="0" err="1" smtClean="0"/>
              <a:t>arachnoid</a:t>
            </a:r>
            <a:r>
              <a:rPr lang="en-US" dirty="0" smtClean="0"/>
              <a:t> and subarachnoid spaces are usually unaffected, but a large subdural </a:t>
            </a:r>
            <a:r>
              <a:rPr lang="en-US" dirty="0" err="1" smtClean="0"/>
              <a:t>empyema</a:t>
            </a:r>
            <a:r>
              <a:rPr lang="en-US" dirty="0" smtClean="0"/>
              <a:t> may produce a mass effect. In addition, thrombophlebitis may develop in the bridging veins that cross the subdural space, resulting in venous occlusion and infarction of the brain</a:t>
            </a:r>
          </a:p>
          <a:p>
            <a:endParaRPr lang="en-US" dirty="0" smtClean="0"/>
          </a:p>
          <a:p>
            <a:r>
              <a:rPr lang="en-US" dirty="0" smtClean="0"/>
              <a:t>Symptoms include those referable to the source of the infection. Most patients are febrile, with headache and neck stiffness, and if untreated may develop focal neurologic signs, lethargy, and coma</a:t>
            </a:r>
          </a:p>
          <a:p>
            <a:endParaRPr lang="en-US" dirty="0" smtClean="0"/>
          </a:p>
          <a:p>
            <a:r>
              <a:rPr lang="en-US" dirty="0" smtClean="0"/>
              <a:t>With treatment, including surgical drainage, resolution of the </a:t>
            </a:r>
            <a:r>
              <a:rPr lang="en-US" dirty="0" err="1" smtClean="0"/>
              <a:t>empyema</a:t>
            </a:r>
            <a:r>
              <a:rPr lang="en-US" dirty="0" smtClean="0"/>
              <a:t> occurs from the </a:t>
            </a:r>
            <a:r>
              <a:rPr lang="en-US" dirty="0" err="1" smtClean="0"/>
              <a:t>dural</a:t>
            </a:r>
            <a:r>
              <a:rPr lang="en-US" dirty="0" smtClean="0"/>
              <a:t> side; if resolution is complete, a thickened </a:t>
            </a:r>
            <a:r>
              <a:rPr lang="en-US" dirty="0" err="1" smtClean="0"/>
              <a:t>dura</a:t>
            </a:r>
            <a:r>
              <a:rPr lang="en-US" dirty="0" smtClean="0"/>
              <a:t> may be the only residual finding. With prompt treatment, complete recovery is usual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neuropathologyweb.org/chapter5/images5/5-subdural-absc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0782" y="-1"/>
            <a:ext cx="4468092" cy="6858000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1" y="6276538"/>
            <a:ext cx="4038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http://www.neuropathologyweb.org/chapter5/images5/5-1l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47310" y="-1"/>
            <a:ext cx="4648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000" dirty="0" smtClean="0"/>
              <a:t>The subarachnoid space contains a </a:t>
            </a:r>
            <a:r>
              <a:rPr lang="en-CA" sz="2000" dirty="0" err="1" smtClean="0"/>
              <a:t>fibrinous</a:t>
            </a:r>
            <a:r>
              <a:rPr lang="en-CA" sz="2000" dirty="0" smtClean="0"/>
              <a:t> exudate, most often at the </a:t>
            </a:r>
            <a:r>
              <a:rPr lang="en-CA" sz="2000" b="1" u="sng" dirty="0" smtClean="0"/>
              <a:t>base</a:t>
            </a:r>
            <a:r>
              <a:rPr lang="en-CA" sz="2000" dirty="0" smtClean="0"/>
              <a:t> of the </a:t>
            </a:r>
            <a:r>
              <a:rPr lang="en-CA" sz="2000" dirty="0" smtClean="0"/>
              <a:t>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err="1" smtClean="0"/>
              <a:t>Tuberculoma</a:t>
            </a:r>
            <a:r>
              <a:rPr lang="en-US" sz="2000" dirty="0" smtClean="0"/>
              <a:t> is well-circumscribed </a:t>
            </a:r>
            <a:r>
              <a:rPr lang="en-US" sz="2000" dirty="0" err="1" smtClean="0"/>
              <a:t>intraparenchymal</a:t>
            </a:r>
            <a:r>
              <a:rPr lang="en-US" sz="2000" dirty="0" smtClean="0"/>
              <a:t> mass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Rupture of </a:t>
            </a:r>
            <a:r>
              <a:rPr lang="en-US" sz="2000" dirty="0" err="1" smtClean="0"/>
              <a:t>tuberculoma</a:t>
            </a:r>
            <a:r>
              <a:rPr lang="en-US" sz="2000" dirty="0" smtClean="0"/>
              <a:t> into subarachnoid space results in </a:t>
            </a:r>
            <a:r>
              <a:rPr lang="en-US" sz="2000" dirty="0" err="1" smtClean="0"/>
              <a:t>tuberculus</a:t>
            </a:r>
            <a:r>
              <a:rPr lang="en-US" sz="2000" dirty="0" smtClean="0"/>
              <a:t> meningitis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A </a:t>
            </a:r>
            <a:r>
              <a:rPr lang="en-US" sz="2000" dirty="0" err="1" smtClean="0"/>
              <a:t>tuberculoma</a:t>
            </a:r>
            <a:r>
              <a:rPr lang="en-US" sz="2000" dirty="0" smtClean="0"/>
              <a:t> may be up to several centimeters in diameter, causing significant mass effect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Always occurs after </a:t>
            </a:r>
            <a:r>
              <a:rPr lang="en-US" sz="2000" dirty="0" err="1" smtClean="0"/>
              <a:t>hematogenous</a:t>
            </a:r>
            <a:r>
              <a:rPr lang="en-US" sz="2000" dirty="0" smtClean="0"/>
              <a:t> dissemination of organism from primary pulmonary </a:t>
            </a:r>
            <a:r>
              <a:rPr lang="en-US" sz="2000" dirty="0" smtClean="0"/>
              <a:t>infection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On microscopic examination, there is usually a central core of </a:t>
            </a:r>
            <a:r>
              <a:rPr lang="en-US" sz="2000" dirty="0" err="1" smtClean="0"/>
              <a:t>caseous</a:t>
            </a:r>
            <a:r>
              <a:rPr lang="en-US" sz="2000" dirty="0" smtClean="0"/>
              <a:t> necrosis surrounded by a typical </a:t>
            </a:r>
            <a:r>
              <a:rPr lang="en-US" sz="2000" dirty="0" err="1" smtClean="0"/>
              <a:t>tuberculous</a:t>
            </a:r>
            <a:r>
              <a:rPr lang="en-US" sz="2000" dirty="0" smtClean="0"/>
              <a:t> </a:t>
            </a:r>
            <a:r>
              <a:rPr lang="en-US" sz="2000" dirty="0" err="1" smtClean="0"/>
              <a:t>granulomatous</a:t>
            </a:r>
            <a:r>
              <a:rPr lang="en-US" sz="2000" dirty="0" smtClean="0"/>
              <a:t> reaction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715000"/>
            <a:ext cx="441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TB </a:t>
            </a:r>
            <a:r>
              <a:rPr lang="en-US" dirty="0" smtClean="0"/>
              <a:t>meningitis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200" dirty="0" smtClean="0"/>
              <a:t>Exudate at the base of the brain</a:t>
            </a:r>
            <a:endParaRPr lang="en-US" dirty="0"/>
          </a:p>
        </p:txBody>
      </p:sp>
      <p:pic>
        <p:nvPicPr>
          <p:cNvPr id="2050" name="Picture 2" descr="http://www.neuropathologyweb.org/chapter5/images5/5-1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8200" cy="5562600"/>
          </a:xfrm>
          <a:prstGeom prst="rect">
            <a:avLst/>
          </a:prstGeom>
          <a:noFill/>
        </p:spPr>
      </p:pic>
      <p:pic>
        <p:nvPicPr>
          <p:cNvPr id="2052" name="Picture 4" descr="http://pathology.class.kmu.edu.tw/ch16/161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5000"/>
                    </a14:imgEffect>
                  </a14:imgLayer>
                </a14:imgProps>
              </a:ext>
            </a:extLst>
          </a:blip>
          <a:srcRect r="5882" b="5882"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2054" name="Picture 6" descr="http://pathology.class.kmu.edu.tw/ch16/161-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2000"/>
                    </a14:imgEffect>
                  </a14:imgLayer>
                </a14:imgProps>
              </a:ext>
            </a:extLst>
          </a:blip>
          <a:srcRect r="3497" b="4895"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dirty="0" smtClean="0"/>
              <a:t>CSF in TB</a:t>
            </a:r>
            <a:endParaRPr lang="en-US" sz="39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6350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is only a moderate increase in cellularity of the CSF (</a:t>
            </a:r>
            <a:r>
              <a:rPr lang="en-US" sz="2400" dirty="0" err="1" smtClean="0"/>
              <a:t>pleiocytosis</a:t>
            </a:r>
            <a:r>
              <a:rPr lang="en-US" sz="2400" dirty="0" smtClean="0"/>
              <a:t>) made up of mononuclear cells, or a mixture of </a:t>
            </a:r>
            <a:r>
              <a:rPr lang="en-US" sz="2400" dirty="0" err="1" smtClean="0"/>
              <a:t>polymorphonuclear</a:t>
            </a:r>
            <a:r>
              <a:rPr lang="en-US" sz="2400" dirty="0" smtClean="0"/>
              <a:t> and mononuclear cells</a:t>
            </a:r>
          </a:p>
          <a:p>
            <a:endParaRPr lang="en-US" sz="2400" dirty="0" smtClean="0"/>
          </a:p>
          <a:p>
            <a:r>
              <a:rPr lang="en-US" sz="2400" dirty="0" smtClean="0"/>
              <a:t>The protein level is elevated, often strikingly so</a:t>
            </a:r>
          </a:p>
          <a:p>
            <a:endParaRPr lang="en-US" sz="2400" dirty="0" smtClean="0"/>
          </a:p>
          <a:p>
            <a:r>
              <a:rPr lang="en-US" sz="2400" dirty="0" smtClean="0"/>
              <a:t>The glucose content typically is moderately reduced or normal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63752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Aseptic Meningitis (Viral Meningitis)</a:t>
            </a:r>
            <a:endParaRPr lang="ar-SA" sz="35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Aseptic meningitis is a misnomer</a:t>
            </a:r>
          </a:p>
          <a:p>
            <a:endParaRPr lang="en-US" sz="2200" dirty="0" smtClean="0"/>
          </a:p>
          <a:p>
            <a:r>
              <a:rPr lang="en-US" sz="2200" dirty="0"/>
              <a:t>I</a:t>
            </a:r>
            <a:r>
              <a:rPr lang="en-US" sz="2200" dirty="0" smtClean="0"/>
              <a:t>t </a:t>
            </a:r>
            <a:r>
              <a:rPr lang="en-US" sz="2200" dirty="0" smtClean="0"/>
              <a:t>is a clinical term for an illness comprising meningeal irritation, fever, and alterations of consciousness of relatively acute onset without recognizable organisms</a:t>
            </a:r>
          </a:p>
          <a:p>
            <a:endParaRPr lang="en-US" sz="2200" dirty="0" smtClean="0"/>
          </a:p>
          <a:p>
            <a:r>
              <a:rPr lang="en-US" sz="2200" dirty="0" smtClean="0"/>
              <a:t>The clinical course is less fulminant than in pyogenic meningitis, is usually self-limiting, and most often is treated symptomatically</a:t>
            </a:r>
          </a:p>
          <a:p>
            <a:endParaRPr lang="en-US" sz="2200" dirty="0" smtClean="0"/>
          </a:p>
          <a:p>
            <a:r>
              <a:rPr lang="en-US" sz="2200" dirty="0" smtClean="0"/>
              <a:t>The CSF shows an increased number of lymphocytes (</a:t>
            </a:r>
            <a:r>
              <a:rPr lang="en-US" sz="2200" dirty="0" err="1" smtClean="0"/>
              <a:t>pleiocytosis</a:t>
            </a:r>
            <a:r>
              <a:rPr lang="en-US" sz="2200" dirty="0" smtClean="0"/>
              <a:t>), the protein elevation is only moderate, and </a:t>
            </a:r>
            <a:r>
              <a:rPr lang="en-US" sz="2200" dirty="0" smtClean="0">
                <a:hlinkClick r:id="" action="ppaction://hlinkfile" tooltip="View drug information"/>
              </a:rPr>
              <a:t>glucose</a:t>
            </a:r>
            <a:r>
              <a:rPr lang="en-US" sz="2200" dirty="0" smtClean="0"/>
              <a:t> content is nearly always normal</a:t>
            </a:r>
          </a:p>
          <a:p>
            <a:pPr marL="118872" indent="0">
              <a:buNone/>
            </a:pPr>
            <a:endParaRPr lang="ar-SA" sz="22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 approximately 70% of cases, a pathogen can eventually be identified, most commonly an </a:t>
            </a:r>
            <a:r>
              <a:rPr lang="en-US" sz="2400" dirty="0" err="1" smtClean="0"/>
              <a:t>enterovirus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There are no distinctive macroscopic characteristics except for brain swelling, seen in only some </a:t>
            </a:r>
            <a:r>
              <a:rPr lang="en-US" sz="2400" dirty="0" smtClean="0"/>
              <a:t>instances</a:t>
            </a:r>
          </a:p>
          <a:p>
            <a:endParaRPr lang="en-US" sz="2400" dirty="0"/>
          </a:p>
          <a:p>
            <a:r>
              <a:rPr lang="en-US" sz="2400" dirty="0"/>
              <a:t>On microscopic examination, there is either no recognizable abnormality or a mild to moderate infiltration of the </a:t>
            </a:r>
            <a:r>
              <a:rPr lang="en-US" sz="2400" dirty="0" err="1"/>
              <a:t>leptomeninges</a:t>
            </a:r>
            <a:r>
              <a:rPr lang="en-US" sz="2400" dirty="0"/>
              <a:t> with lymphocytes</a:t>
            </a:r>
          </a:p>
        </p:txBody>
      </p:sp>
    </p:spTree>
    <p:extLst>
      <p:ext uri="{BB962C8B-B14F-4D97-AF65-F5344CB8AC3E}">
        <p14:creationId xmlns:p14="http://schemas.microsoft.com/office/powerpoint/2010/main" val="230188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Objectives: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Revise </a:t>
            </a:r>
            <a:r>
              <a:rPr lang="en-US" sz="2400" dirty="0"/>
              <a:t>the spectrum of organisms that can cause meningitis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Explain </a:t>
            </a:r>
            <a:r>
              <a:rPr lang="en-US" sz="2400" dirty="0"/>
              <a:t>the terms used in the description of CNS infections patterns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Understand </a:t>
            </a:r>
            <a:r>
              <a:rPr lang="en-US" sz="2400" dirty="0"/>
              <a:t>the pathology of acute bacterial and </a:t>
            </a:r>
            <a:r>
              <a:rPr lang="en-US" sz="2400" dirty="0" err="1"/>
              <a:t>tuberculous</a:t>
            </a:r>
            <a:r>
              <a:rPr lang="en-US" sz="2400" dirty="0"/>
              <a:t> meningitis and the information that can be obtained from investigation of cerebrospinal fluid in suspected meningitis.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5391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	</a:t>
            </a:r>
            <a:endParaRPr lang="ar-SA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mtClean="0"/>
              <a:t>Create </a:t>
            </a:r>
            <a:r>
              <a:rPr lang="en-US" dirty="0" smtClean="0"/>
              <a:t>a table of CSF findings in Meningitis, aseptic meningitis, TB meningitis, Brain abscess and multiple sclerosis!</a:t>
            </a:r>
            <a:endParaRPr lang="ar-SA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>
            <a:normAutofit/>
          </a:bodyPr>
          <a:lstStyle/>
          <a:p>
            <a:pPr algn="ctr"/>
            <a:r>
              <a:rPr lang="en-US" sz="3500" b="1" u="sng" dirty="0" smtClean="0"/>
              <a:t>CNS Infections</a:t>
            </a:r>
            <a:endParaRPr lang="en-US" sz="35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953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Portals of entry of infection into the CNS: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i="1" dirty="0" err="1" smtClean="0"/>
              <a:t>Hematogenous</a:t>
            </a:r>
            <a:r>
              <a:rPr lang="en-US" sz="2200" i="1" dirty="0" smtClean="0"/>
              <a:t> spread</a:t>
            </a:r>
            <a:r>
              <a:rPr lang="en-US" sz="2200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the most common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i="1" dirty="0" smtClean="0"/>
              <a:t>Direct implantation</a:t>
            </a:r>
            <a:r>
              <a:rPr lang="en-US" sz="2200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traumatic or in congenital CNS malformation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i="1" dirty="0" smtClean="0"/>
              <a:t>Local extension</a:t>
            </a:r>
            <a:endParaRPr lang="en-US" sz="22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occurs secondary to an established infection in a near by organ (air sinus, an infected tooth or middle ear)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/>
              <a:t> Through the </a:t>
            </a:r>
            <a:r>
              <a:rPr lang="en-US" sz="2200" i="1" dirty="0" smtClean="0"/>
              <a:t>peripheral nervous system</a:t>
            </a:r>
            <a:r>
              <a:rPr lang="en-US" sz="2200" dirty="0" smtClean="0"/>
              <a:t> </a:t>
            </a:r>
            <a:r>
              <a:rPr lang="en-US" sz="2200" i="1" dirty="0" smtClean="0"/>
              <a:t>into the CNS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certain viruses, such as rabies and herpes zoster.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i="1" dirty="0" smtClean="0"/>
              <a:t>Meningitis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2133601"/>
            <a:ext cx="8229600" cy="29718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An inflammatory process of the </a:t>
            </a:r>
            <a:r>
              <a:rPr lang="en-US" dirty="0" err="1" smtClean="0"/>
              <a:t>leptomeninges</a:t>
            </a:r>
            <a:r>
              <a:rPr lang="en-US" dirty="0" smtClean="0"/>
              <a:t> and CSF within the subarachnoid space.</a:t>
            </a:r>
          </a:p>
          <a:p>
            <a:pPr algn="ctr"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endParaRPr lang="en-US" i="1" dirty="0"/>
          </a:p>
          <a:p>
            <a:pPr algn="ctr">
              <a:buFont typeface="Arial" charset="0"/>
              <a:buNone/>
            </a:pP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 err="1" smtClean="0"/>
              <a:t>Meningoencephalitis</a:t>
            </a:r>
            <a:r>
              <a:rPr lang="en-US" i="1" dirty="0" smtClean="0"/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500" dirty="0" smtClean="0"/>
              <a:t>Pyogenic </a:t>
            </a:r>
            <a:r>
              <a:rPr lang="en-US" sz="3500" dirty="0"/>
              <a:t>M</a:t>
            </a:r>
            <a:r>
              <a:rPr lang="en-US" sz="3500" dirty="0" smtClean="0"/>
              <a:t>eningitis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Medical emergency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The causative microorganisms (2010 Robbins):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/>
              <a:t>Neonates </a:t>
            </a:r>
            <a:r>
              <a:rPr lang="en-US" sz="2200" dirty="0" smtClean="0"/>
              <a:t>: </a:t>
            </a:r>
            <a:r>
              <a:rPr lang="en-US" sz="2200" i="1" dirty="0" smtClean="0"/>
              <a:t>Escherichia coli</a:t>
            </a:r>
            <a:r>
              <a:rPr lang="en-US" sz="2200" dirty="0" smtClean="0"/>
              <a:t> and group B streptococci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/>
              <a:t>Infants: </a:t>
            </a:r>
            <a:r>
              <a:rPr lang="en-US" sz="2200" i="1" dirty="0" smtClean="0"/>
              <a:t>Streptococcus </a:t>
            </a:r>
            <a:r>
              <a:rPr lang="en-US" sz="2200" i="1" dirty="0" err="1"/>
              <a:t>P</a:t>
            </a:r>
            <a:r>
              <a:rPr lang="en-US" sz="2200" i="1" dirty="0" err="1" smtClean="0"/>
              <a:t>neumoniae</a:t>
            </a:r>
            <a:endParaRPr lang="en-US" sz="2200" i="1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/>
              <a:t>Adolescents and young adults: </a:t>
            </a:r>
            <a:r>
              <a:rPr lang="en-US" sz="2200" dirty="0" smtClean="0"/>
              <a:t>,</a:t>
            </a:r>
            <a:r>
              <a:rPr lang="en-US" sz="2200" i="1" dirty="0" smtClean="0"/>
              <a:t>Neisseria </a:t>
            </a:r>
            <a:r>
              <a:rPr lang="en-US" sz="2200" i="1" dirty="0" err="1" smtClean="0"/>
              <a:t>meningitidis</a:t>
            </a:r>
            <a:r>
              <a:rPr lang="en-US" sz="2200" dirty="0" smtClean="0"/>
              <a:t> (Meningococcal meningitis) and </a:t>
            </a:r>
            <a:r>
              <a:rPr lang="en-US" sz="2200" i="1" dirty="0" err="1" smtClean="0"/>
              <a:t>Haemophilus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influenzae</a:t>
            </a:r>
            <a:r>
              <a:rPr lang="en-US" sz="2200" i="1" dirty="0" smtClean="0"/>
              <a:t> (becoming less due to immunization)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/>
              <a:t>Elderly: </a:t>
            </a:r>
            <a:r>
              <a:rPr lang="en-US" sz="2200" dirty="0"/>
              <a:t>L</a:t>
            </a:r>
            <a:r>
              <a:rPr lang="en-US" sz="2200" dirty="0" smtClean="0"/>
              <a:t>isteria </a:t>
            </a:r>
            <a:r>
              <a:rPr lang="en-US" sz="2200" dirty="0" err="1"/>
              <a:t>M</a:t>
            </a:r>
            <a:r>
              <a:rPr lang="en-US" sz="2200" dirty="0" err="1" smtClean="0"/>
              <a:t>onocytogenes</a:t>
            </a:r>
            <a:r>
              <a:rPr lang="en-US" sz="2200" dirty="0" smtClean="0"/>
              <a:t> </a:t>
            </a:r>
            <a:r>
              <a:rPr lang="en-US" sz="2200" dirty="0" smtClean="0"/>
              <a:t>and </a:t>
            </a:r>
            <a:r>
              <a:rPr lang="en-US" sz="2200" i="1" dirty="0" smtClean="0"/>
              <a:t>Streptococcus </a:t>
            </a:r>
            <a:r>
              <a:rPr lang="en-US" sz="2200" i="1" dirty="0" err="1"/>
              <a:t>P</a:t>
            </a:r>
            <a:r>
              <a:rPr lang="en-US" sz="2200" i="1" dirty="0" err="1" smtClean="0"/>
              <a:t>neumoniae</a:t>
            </a:r>
            <a:r>
              <a:rPr lang="en-US" sz="2200" dirty="0" smtClean="0"/>
              <a:t> </a:t>
            </a:r>
            <a:endParaRPr lang="en-US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153400" cy="480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CSF  Findings in spinal tap: </a:t>
            </a:r>
            <a:endParaRPr lang="en-US" sz="2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C</a:t>
            </a:r>
            <a:r>
              <a:rPr lang="en-US" sz="2200" dirty="0" smtClean="0"/>
              <a:t>loudy </a:t>
            </a:r>
            <a:r>
              <a:rPr lang="en-US" sz="2200" dirty="0" smtClean="0"/>
              <a:t>or frankly </a:t>
            </a:r>
            <a:r>
              <a:rPr lang="en-US" sz="2200" u="sng" dirty="0" smtClean="0"/>
              <a:t>purulent</a:t>
            </a:r>
            <a:r>
              <a:rPr lang="en-US" sz="2200" dirty="0" smtClean="0"/>
              <a:t>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A</a:t>
            </a:r>
            <a:r>
              <a:rPr lang="en-US" sz="2200" dirty="0" smtClean="0"/>
              <a:t>s </a:t>
            </a:r>
            <a:r>
              <a:rPr lang="en-US" sz="2200" dirty="0" smtClean="0"/>
              <a:t>many as 90,000 </a:t>
            </a:r>
            <a:r>
              <a:rPr lang="en-US" sz="2200" u="sng" dirty="0" smtClean="0"/>
              <a:t>neutrophils</a:t>
            </a:r>
            <a:r>
              <a:rPr lang="en-US" sz="2200" dirty="0" smtClean="0"/>
              <a:t> /mm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u="sng" dirty="0"/>
              <a:t>R</a:t>
            </a:r>
            <a:r>
              <a:rPr lang="en-US" sz="2200" u="sng" dirty="0" smtClean="0"/>
              <a:t>aised</a:t>
            </a:r>
            <a:r>
              <a:rPr lang="en-US" sz="2200" dirty="0" smtClean="0"/>
              <a:t> </a:t>
            </a:r>
            <a:r>
              <a:rPr lang="en-US" sz="2200" dirty="0" smtClean="0"/>
              <a:t>protein level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u="sng" dirty="0"/>
              <a:t>M</a:t>
            </a:r>
            <a:r>
              <a:rPr lang="en-US" sz="2200" u="sng" dirty="0" smtClean="0"/>
              <a:t>arkedly </a:t>
            </a:r>
            <a:r>
              <a:rPr lang="en-US" sz="2200" dirty="0" smtClean="0"/>
              <a:t>reduced glucose content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B</a:t>
            </a:r>
            <a:r>
              <a:rPr lang="en-US" sz="2200" dirty="0" smtClean="0"/>
              <a:t>acteria </a:t>
            </a:r>
            <a:r>
              <a:rPr lang="en-US" sz="2200" dirty="0" smtClean="0"/>
              <a:t>may be seen on a Gram stained smear or can be cultured, sometimes a few hours before the neutrophils appear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19100" y="6019800"/>
            <a:ext cx="8305800" cy="6065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dirty="0" smtClean="0">
                <a:solidFill>
                  <a:srgbClr val="FFCC00"/>
                </a:solidFill>
              </a:rPr>
              <a:t>Acute Meningitis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5895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500" b="1" dirty="0" smtClean="0">
                <a:solidFill>
                  <a:srgbClr val="FF0000"/>
                </a:solidFill>
              </a:rPr>
              <a:t/>
            </a:r>
            <a:br>
              <a:rPr lang="en-US" sz="3500" b="1" dirty="0" smtClean="0">
                <a:solidFill>
                  <a:srgbClr val="FF0000"/>
                </a:solidFill>
              </a:rPr>
            </a:br>
            <a:r>
              <a:rPr lang="en-US" sz="3500" b="1" dirty="0" smtClean="0">
                <a:solidFill>
                  <a:srgbClr val="FF0000"/>
                </a:solidFill>
              </a:rPr>
              <a:t>Meningitis Clinical Features</a:t>
            </a:r>
            <a:r>
              <a:rPr lang="en-US" sz="3500" dirty="0" smtClean="0">
                <a:solidFill>
                  <a:srgbClr val="FF0000"/>
                </a:solidFill>
              </a:rPr>
              <a:t/>
            </a:r>
            <a:br>
              <a:rPr lang="en-US" sz="3500" dirty="0" smtClean="0">
                <a:solidFill>
                  <a:srgbClr val="FF0000"/>
                </a:solidFill>
              </a:rPr>
            </a:b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Systemic non-specific signs of infection</a:t>
            </a:r>
          </a:p>
          <a:p>
            <a:endParaRPr lang="en-US" sz="2400" dirty="0" smtClean="0"/>
          </a:p>
          <a:p>
            <a:r>
              <a:rPr lang="en-US" sz="2400" dirty="0" smtClean="0"/>
              <a:t>Meningeal irritation signs and neurologic impairment:</a:t>
            </a:r>
          </a:p>
          <a:p>
            <a:pPr lvl="1"/>
            <a:r>
              <a:rPr lang="en-US" sz="2400" dirty="0" smtClean="0"/>
              <a:t>Headache, photophobia, irritability, clouding of consciousness and neck stiffness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Untreated, pyogenic meningitis can be fatal</a:t>
            </a:r>
          </a:p>
          <a:p>
            <a:pPr marL="118872" indent="0">
              <a:buNone/>
            </a:pPr>
            <a:endParaRPr lang="en-US" sz="2400" dirty="0" smtClean="0"/>
          </a:p>
          <a:p>
            <a:r>
              <a:rPr lang="en-US" sz="2400" dirty="0" smtClean="0"/>
              <a:t>Effective antimicrobial agents markedly reduce mortality associated with meningitis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8275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3900" b="1" dirty="0" smtClean="0"/>
              <a:t>Meningitis</a:t>
            </a:r>
            <a:r>
              <a:rPr lang="en-US" b="1" dirty="0" smtClean="0"/>
              <a:t> </a:t>
            </a:r>
            <a:r>
              <a:rPr lang="en-US" sz="3900" b="1" dirty="0" smtClean="0"/>
              <a:t>Complications</a:t>
            </a:r>
            <a:r>
              <a:rPr lang="en-US" b="1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572000" cy="5410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Phlebitis may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venous occlusion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hemorrhagic infarction of the underlying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/>
              <a:t>Leptomeningeal</a:t>
            </a:r>
            <a:r>
              <a:rPr lang="en-US" sz="2000" dirty="0" smtClean="0"/>
              <a:t> fibrosis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hydrocephalus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Septicemia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hemorrhagic infarction of the adrenal glands and cutaneous </a:t>
            </a:r>
            <a:r>
              <a:rPr lang="en-US" sz="2000" dirty="0" err="1" smtClean="0"/>
              <a:t>petechiae</a:t>
            </a:r>
            <a:r>
              <a:rPr lang="en-US" sz="2000" dirty="0" smtClean="0"/>
              <a:t> (known as Waterhouse-</a:t>
            </a:r>
            <a:r>
              <a:rPr lang="en-US" sz="2000" dirty="0" err="1" smtClean="0"/>
              <a:t>Friderichsen</a:t>
            </a:r>
            <a:r>
              <a:rPr lang="en-US" sz="2000" dirty="0" smtClean="0"/>
              <a:t> syndrome, particularly common with meningococcal and pneumococcal meningitis)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Focal </a:t>
            </a:r>
            <a:r>
              <a:rPr lang="en-US" sz="2000" dirty="0" err="1" smtClean="0"/>
              <a:t>cerebritis</a:t>
            </a:r>
            <a:r>
              <a:rPr lang="en-US" sz="2000" dirty="0" smtClean="0"/>
              <a:t> &amp; seizures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Cerebral abscess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Cognitive deficit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Deafness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24578" name="Picture 2" descr="http://www.neuropathologyweb.org/chapter5/images5/5-6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572000" cy="541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 complication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120</TotalTime>
  <Words>955</Words>
  <Application>Microsoft Office PowerPoint</Application>
  <PresentationFormat>On-screen Show (4:3)</PresentationFormat>
  <Paragraphs>151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Pathology of Meningitis and its Complications</vt:lpstr>
      <vt:lpstr>Objectives:</vt:lpstr>
      <vt:lpstr>CNS Infections</vt:lpstr>
      <vt:lpstr>Meningitis</vt:lpstr>
      <vt:lpstr>Pyogenic Meningitis</vt:lpstr>
      <vt:lpstr>PowerPoint Presentation</vt:lpstr>
      <vt:lpstr>Acute Meningitis</vt:lpstr>
      <vt:lpstr> Meningitis Clinical Features </vt:lpstr>
      <vt:lpstr>  Meningitis Complications  </vt:lpstr>
      <vt:lpstr>Brain Abscess</vt:lpstr>
      <vt:lpstr>PowerPoint Presentation</vt:lpstr>
      <vt:lpstr>Epidural and Subdural Infections </vt:lpstr>
      <vt:lpstr>PowerPoint Presentation</vt:lpstr>
      <vt:lpstr>PowerPoint Presentation</vt:lpstr>
      <vt:lpstr>CNS Infections  Tuberculosis</vt:lpstr>
      <vt:lpstr>TB meningitis  Exudate at the base of the brain</vt:lpstr>
      <vt:lpstr>CSF in TB</vt:lpstr>
      <vt:lpstr>Aseptic Meningitis (Viral Meningitis)</vt:lpstr>
      <vt:lpstr>PowerPoint Presentation</vt:lpstr>
      <vt:lpstr>Homework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41</cp:revision>
  <dcterms:created xsi:type="dcterms:W3CDTF">2010-09-20T15:32:55Z</dcterms:created>
  <dcterms:modified xsi:type="dcterms:W3CDTF">2013-09-08T09:41:19Z</dcterms:modified>
</cp:coreProperties>
</file>