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97"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9ABFC-B46D-478E-9896-E9437EF7A05E}" type="datetimeFigureOut">
              <a:rPr lang="en-US" smtClean="0"/>
              <a:pPr/>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AF150-1193-4EF6-AF16-E614C1C88D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Predisposing factors are previous bacterial infection as </a:t>
            </a:r>
            <a:r>
              <a:rPr lang="en-US" dirty="0" err="1" smtClean="0"/>
              <a:t>endocarditis</a:t>
            </a:r>
            <a:r>
              <a:rPr lang="en-US" dirty="0" smtClean="0"/>
              <a:t>, </a:t>
            </a:r>
            <a:r>
              <a:rPr lang="en-US" dirty="0" err="1" smtClean="0"/>
              <a:t>bronchiactasis</a:t>
            </a:r>
            <a:r>
              <a:rPr lang="en-US" dirty="0" smtClean="0"/>
              <a:t>, congenital heart failure. Other causes are </a:t>
            </a:r>
            <a:r>
              <a:rPr lang="en-US" sz="1200" b="0" i="0" kern="1200" dirty="0" smtClean="0">
                <a:solidFill>
                  <a:schemeClr val="tx1"/>
                </a:solidFill>
                <a:latin typeface="+mn-lt"/>
                <a:ea typeface="+mn-ea"/>
                <a:cs typeface="+mn-cs"/>
              </a:rPr>
              <a:t>Direct penetrating trauma to the head,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Chronic </a:t>
            </a:r>
            <a:r>
              <a:rPr lang="en-US" sz="1200" b="0" i="0" kern="1200" dirty="0" err="1" smtClean="0">
                <a:solidFill>
                  <a:schemeClr val="tx1"/>
                </a:solidFill>
                <a:latin typeface="+mn-lt"/>
                <a:ea typeface="+mn-ea"/>
                <a:cs typeface="+mn-cs"/>
              </a:rPr>
              <a:t>otitis</a:t>
            </a:r>
            <a:r>
              <a:rPr lang="en-US" sz="1200" b="0" i="0" kern="1200" dirty="0" smtClean="0">
                <a:solidFill>
                  <a:schemeClr val="tx1"/>
                </a:solidFill>
                <a:latin typeface="+mn-lt"/>
                <a:ea typeface="+mn-ea"/>
                <a:cs typeface="+mn-cs"/>
              </a:rPr>
              <a:t> media and sinusitis</a:t>
            </a:r>
          </a:p>
          <a:p>
            <a:r>
              <a:rPr lang="en-US" b="0" i="0" dirty="0" smtClean="0"/>
              <a:t> </a:t>
            </a:r>
            <a:endParaRPr lang="en-US" b="0" i="0" dirty="0"/>
          </a:p>
        </p:txBody>
      </p:sp>
      <p:sp>
        <p:nvSpPr>
          <p:cNvPr id="4" name="Slide Number Placeholder 3"/>
          <p:cNvSpPr>
            <a:spLocks noGrp="1"/>
          </p:cNvSpPr>
          <p:nvPr>
            <p:ph type="sldNum" sz="quarter" idx="10"/>
          </p:nvPr>
        </p:nvSpPr>
        <p:spPr/>
        <p:txBody>
          <a:bodyPr/>
          <a:lstStyle/>
          <a:p>
            <a:fld id="{EA2AF150-1193-4EF6-AF16-E614C1C88D6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24</a:t>
            </a:fld>
            <a:endParaRPr lang="en-US"/>
          </a:p>
        </p:txBody>
      </p:sp>
    </p:spTree>
    <p:extLst>
      <p:ext uri="{BB962C8B-B14F-4D97-AF65-F5344CB8AC3E}">
        <p14:creationId xmlns="" xmlns:p14="http://schemas.microsoft.com/office/powerpoint/2010/main" val="423685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31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 xmlns:p14="http://schemas.microsoft.com/office/powerpoint/2010/main" val="404486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33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extLst>
      <p:ext uri="{BB962C8B-B14F-4D97-AF65-F5344CB8AC3E}">
        <p14:creationId xmlns="" xmlns:p14="http://schemas.microsoft.com/office/powerpoint/2010/main" val="343390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3CE56B-616B-41D4-BD72-E02AC09D37F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CE56B-616B-41D4-BD72-E02AC09D37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3CE56B-616B-41D4-BD72-E02AC09D37F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13CE56B-616B-41D4-BD72-E02AC09D37F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3CE56B-616B-41D4-BD72-E02AC09D37F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2E3E81E-62A0-40DC-BD0E-E03EF4F29CE7}"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CE56B-616B-41D4-BD72-E02AC09D37F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3CE56B-616B-41D4-BD72-E02AC09D37F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13CE56B-616B-41D4-BD72-E02AC09D37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3CE56B-616B-41D4-BD72-E02AC09D37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3CE56B-616B-41D4-BD72-E02AC09D37F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2E3E81E-62A0-40DC-BD0E-E03EF4F29CE7}" type="datetimeFigureOut">
              <a:rPr lang="en-US" smtClean="0"/>
              <a:pPr/>
              <a:t>10/21/2014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3CE56B-616B-41D4-BD72-E02AC09D37F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2E3E81E-62A0-40DC-BD0E-E03EF4F29CE7}" type="datetimeFigureOut">
              <a:rPr lang="en-US" smtClean="0"/>
              <a:pPr/>
              <a:t>10/21/2014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E3E81E-62A0-40DC-BD0E-E03EF4F29CE7}" type="datetimeFigureOut">
              <a:rPr lang="en-US" smtClean="0"/>
              <a:pPr/>
              <a:t>10/21/2014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3CE56B-616B-41D4-BD72-E02AC09D37F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lz.org/braintour/images/alzheimer_brain.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oogle.com.sa/url?sa=i&amp;rct=j&amp;q=hydrocephalus&amp;source=images&amp;cd=&amp;cad=rja&amp;docid=89-p0Zigoc1iYM&amp;tbnid=oaQl-fOfoW7XrM:&amp;ved=0CAUQjRw&amp;url=http://www.schrf.org/images/hydrocephalus/pages/hydrocephalus1_JPG.htm&amp;ei=y3lCUYH3FMWxO6DHgKAG&amp;psig=AFQjCNHClCQ_BHq_S2QK8XvjLQkcLI3aGw&amp;ust=1363397343084435" TargetMode="External"/><Relationship Id="rId1" Type="http://schemas.openxmlformats.org/officeDocument/2006/relationships/slideLayout" Target="../slideLayouts/slideLayout2.xml"/><Relationship Id="rId6" Type="http://schemas.openxmlformats.org/officeDocument/2006/relationships/hyperlink" Target="http://www.google.com.sa/url?sa=i&amp;rct=j&amp;q=hydrocephalus&amp;source=images&amp;cd=&amp;cad=rja&amp;docid=0f4J_Af1ma5HWM&amp;tbnid=aN13RN8qI3DiwM:&amp;ved=0CAUQjRw&amp;url=http://www.j24worldchampionship2009.com/category/child-care&amp;ei=bnpCUaSZNsfxOv7pgNAO&amp;psig=AFQjCNHClCQ_BHq_S2QK8XvjLQkcLI3aGw&amp;ust=1363397343084435" TargetMode="External"/><Relationship Id="rId5" Type="http://schemas.openxmlformats.org/officeDocument/2006/relationships/image" Target="../media/image4.jpeg"/><Relationship Id="rId4" Type="http://schemas.openxmlformats.org/officeDocument/2006/relationships/hyperlink" Target="http://www.google.com.sa/url?sa=i&amp;rct=j&amp;q=hydrocephalus&amp;source=images&amp;cd=&amp;cad=rja&amp;docid=0f4J_Af1ma5HWM&amp;tbnid=aN13RN8qI3DiwM:&amp;ved=0CAUQjRw&amp;url=http://www.grahamstowne.com/2010_06_01_archive.html&amp;ei=L3pCUdTvMYO1PMmHgZgB&amp;psig=AFQjCNHClCQ_BHq_S2QK8XvjLQkcLI3aGw&amp;ust=136339734308443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4414" y="2214554"/>
            <a:ext cx="6929486" cy="2143140"/>
          </a:xfrm>
          <a:noFill/>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rPr>
              <a:t>Second </a:t>
            </a:r>
            <a:br>
              <a:rPr lang="en-US" b="1" i="1" dirty="0" smtClean="0">
                <a:solidFill>
                  <a:schemeClr val="accent6">
                    <a:lumMod val="75000"/>
                  </a:schemeClr>
                </a:solidFill>
                <a:effectLst>
                  <a:outerShdw blurRad="38100" dist="38100" dir="2700000" algn="tl">
                    <a:srgbClr val="000000">
                      <a:alpha val="43137"/>
                    </a:srgbClr>
                  </a:outerShdw>
                </a:effectLst>
              </a:rPr>
            </a:br>
            <a:r>
              <a:rPr lang="en-US" b="1" i="1" dirty="0" smtClean="0">
                <a:solidFill>
                  <a:schemeClr val="accent6">
                    <a:lumMod val="75000"/>
                  </a:schemeClr>
                </a:solidFill>
                <a:effectLst>
                  <a:outerShdw blurRad="38100" dist="38100" dir="2700000" algn="tl">
                    <a:srgbClr val="000000">
                      <a:alpha val="43137"/>
                    </a:srgbClr>
                  </a:outerShdw>
                </a:effectLst>
              </a:rPr>
              <a:t>Practical Session</a:t>
            </a:r>
            <a:endParaRPr lang="en-US" b="1" i="1" dirty="0">
              <a:solidFill>
                <a:schemeClr val="accent6">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neuropathology-web.org/chapter5/images5/5-4l.jpg"/>
          <p:cNvPicPr>
            <a:picLocks noChangeAspect="1" noChangeArrowheads="1"/>
          </p:cNvPicPr>
          <p:nvPr/>
        </p:nvPicPr>
        <p:blipFill>
          <a:blip r:embed="rId2" cstate="print"/>
          <a:srcRect/>
          <a:stretch>
            <a:fillRect/>
          </a:stretch>
        </p:blipFill>
        <p:spPr bwMode="auto">
          <a:xfrm>
            <a:off x="1403649" y="1196752"/>
            <a:ext cx="6264696" cy="4248472"/>
          </a:xfrm>
          <a:prstGeom prst="rect">
            <a:avLst/>
          </a:prstGeom>
          <a:noFill/>
          <a:ln w="12700">
            <a:solidFill>
              <a:schemeClr val="tx1"/>
            </a:solidFill>
          </a:ln>
        </p:spPr>
      </p:pic>
      <p:sp>
        <p:nvSpPr>
          <p:cNvPr id="5" name="Rounded Rectangle 4"/>
          <p:cNvSpPr/>
          <p:nvPr/>
        </p:nvSpPr>
        <p:spPr>
          <a:xfrm>
            <a:off x="1835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609600" y="5517232"/>
            <a:ext cx="7772400" cy="1200329"/>
          </a:xfrm>
          <a:prstGeom prst="rect">
            <a:avLst/>
          </a:prstGeom>
        </p:spPr>
        <p:txBody>
          <a:bodyPr wrap="square">
            <a:spAutoFit/>
          </a:bodyPr>
          <a:lstStyle/>
          <a:p>
            <a:pPr algn="ctr"/>
            <a:r>
              <a:rPr lang="en-US" b="1" i="1" dirty="0" smtClean="0"/>
              <a:t>Bacterial meningitis is the infection of the arachnoid membrane, subarachnoid space, and cerebrospinal fluid by bacteria. </a:t>
            </a:r>
            <a:endParaRPr lang="en-US" b="1" i="1" dirty="0" smtClean="0"/>
          </a:p>
          <a:p>
            <a:pPr algn="ctr"/>
            <a:r>
              <a:rPr lang="en-US" b="1" i="1" dirty="0" smtClean="0"/>
              <a:t>A </a:t>
            </a:r>
            <a:r>
              <a:rPr lang="en-US" b="1" i="1" dirty="0" smtClean="0"/>
              <a:t>creamy purulent exudate covers the cerebral hemispheres</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neuropathology-web.org/chapter5/images5/5-5l.jpg"/>
          <p:cNvPicPr>
            <a:picLocks noChangeAspect="1" noChangeArrowheads="1"/>
          </p:cNvPicPr>
          <p:nvPr/>
        </p:nvPicPr>
        <p:blipFill>
          <a:blip r:embed="rId2" cstate="print"/>
          <a:srcRect/>
          <a:stretch>
            <a:fillRect/>
          </a:stretch>
        </p:blipFill>
        <p:spPr bwMode="auto">
          <a:xfrm>
            <a:off x="1403648" y="1268760"/>
            <a:ext cx="6344526" cy="4250833"/>
          </a:xfrm>
          <a:prstGeom prst="rect">
            <a:avLst/>
          </a:prstGeom>
          <a:noFill/>
          <a:ln w="12700">
            <a:solidFill>
              <a:schemeClr val="tx1"/>
            </a:solidFill>
          </a:ln>
        </p:spPr>
      </p:pic>
      <p:sp>
        <p:nvSpPr>
          <p:cNvPr id="5" name="Rounded Rectangle 4"/>
          <p:cNvSpPr/>
          <p:nvPr/>
        </p:nvSpPr>
        <p:spPr>
          <a:xfrm>
            <a:off x="1835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827584" y="5661248"/>
            <a:ext cx="7783016" cy="923330"/>
          </a:xfrm>
          <a:prstGeom prst="rect">
            <a:avLst/>
          </a:prstGeom>
        </p:spPr>
        <p:txBody>
          <a:bodyPr wrap="square">
            <a:spAutoFit/>
          </a:bodyPr>
          <a:lstStyle/>
          <a:p>
            <a:pPr algn="ctr"/>
            <a:r>
              <a:rPr lang="en-US" b="1" i="1" dirty="0" smtClean="0"/>
              <a:t>A creamy purulent exudate covers the cerebral hemispheres and settles along the base of the brain, around cranial nerves and the openings of the fourth ventricle</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library.med.utah.edu/WebPath/jpeg5/CNS064.jpg"/>
          <p:cNvPicPr>
            <a:picLocks noChangeAspect="1" noChangeArrowheads="1"/>
          </p:cNvPicPr>
          <p:nvPr/>
        </p:nvPicPr>
        <p:blipFill>
          <a:blip r:embed="rId2" cstate="print"/>
          <a:srcRect/>
          <a:stretch>
            <a:fillRect/>
          </a:stretch>
        </p:blipFill>
        <p:spPr bwMode="auto">
          <a:xfrm>
            <a:off x="1331640" y="1124744"/>
            <a:ext cx="6552728" cy="4176464"/>
          </a:xfrm>
          <a:prstGeom prst="rect">
            <a:avLst/>
          </a:prstGeom>
          <a:noFill/>
          <a:ln w="12700">
            <a:solidFill>
              <a:schemeClr val="tx1"/>
            </a:solidFill>
          </a:ln>
        </p:spPr>
      </p:pic>
      <p:sp>
        <p:nvSpPr>
          <p:cNvPr id="3" name="Rounded Rectangle 2"/>
          <p:cNvSpPr/>
          <p:nvPr/>
        </p:nvSpPr>
        <p:spPr>
          <a:xfrm>
            <a:off x="1547664" y="404664"/>
            <a:ext cx="6192688"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Acute Bacterial Meningitis – Gross</a:t>
            </a:r>
            <a:endParaRPr lang="en-US" sz="2400" b="1" i="1" dirty="0">
              <a:effectLst>
                <a:outerShdw blurRad="38100" dist="38100" dir="2700000" algn="tl">
                  <a:srgbClr val="000000">
                    <a:alpha val="43137"/>
                  </a:srgbClr>
                </a:outerShdw>
              </a:effectLst>
            </a:endParaRPr>
          </a:p>
        </p:txBody>
      </p:sp>
      <p:sp>
        <p:nvSpPr>
          <p:cNvPr id="4" name="Rectangle 3"/>
          <p:cNvSpPr/>
          <p:nvPr/>
        </p:nvSpPr>
        <p:spPr>
          <a:xfrm>
            <a:off x="0" y="5336048"/>
            <a:ext cx="8839200" cy="1200329"/>
          </a:xfrm>
          <a:prstGeom prst="rect">
            <a:avLst/>
          </a:prstGeom>
        </p:spPr>
        <p:txBody>
          <a:bodyPr wrap="square">
            <a:spAutoFit/>
          </a:bodyPr>
          <a:lstStyle/>
          <a:p>
            <a:pPr algn="ctr"/>
            <a:r>
              <a:rPr lang="en-US" b="1" i="1" dirty="0" smtClean="0"/>
              <a:t>Here is another example of an acute meningitis from bacterial infection. </a:t>
            </a:r>
            <a:endParaRPr lang="en-US" b="1" i="1" dirty="0" smtClean="0"/>
          </a:p>
          <a:p>
            <a:pPr algn="ctr"/>
            <a:r>
              <a:rPr lang="en-US" b="1" i="1" dirty="0" smtClean="0"/>
              <a:t>The </a:t>
            </a:r>
            <a:r>
              <a:rPr lang="en-US" b="1" i="1" dirty="0" smtClean="0"/>
              <a:t>cerebrospinal fluid (CSF) in such cases typically has a low glucose, high protein, and many PMN's. </a:t>
            </a:r>
            <a:endParaRPr lang="en-US" b="1" i="1" dirty="0" smtClean="0"/>
          </a:p>
          <a:p>
            <a:pPr algn="ctr"/>
            <a:r>
              <a:rPr lang="en-US" b="1" i="1" dirty="0" smtClean="0"/>
              <a:t>A </a:t>
            </a:r>
            <a:r>
              <a:rPr lang="en-US" b="1" i="1" dirty="0" smtClean="0"/>
              <a:t>gram stain should be done to identify organisms.</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library.med.utah.edu/WebPath/jpeg5/CNS190.jpg"/>
          <p:cNvPicPr>
            <a:picLocks noChangeAspect="1" noChangeArrowheads="1"/>
          </p:cNvPicPr>
          <p:nvPr/>
        </p:nvPicPr>
        <p:blipFill>
          <a:blip r:embed="rId2" cstate="print"/>
          <a:srcRect/>
          <a:stretch>
            <a:fillRect/>
          </a:stretch>
        </p:blipFill>
        <p:spPr bwMode="auto">
          <a:xfrm>
            <a:off x="1331640" y="1194701"/>
            <a:ext cx="6552728" cy="3962491"/>
          </a:xfrm>
          <a:prstGeom prst="rect">
            <a:avLst/>
          </a:prstGeom>
          <a:noFill/>
          <a:ln w="12700">
            <a:solidFill>
              <a:schemeClr val="tx1"/>
            </a:solidFill>
          </a:ln>
        </p:spPr>
      </p:pic>
      <p:sp>
        <p:nvSpPr>
          <p:cNvPr id="3" name="Rounded Rectangle 2"/>
          <p:cNvSpPr/>
          <p:nvPr/>
        </p:nvSpPr>
        <p:spPr>
          <a:xfrm>
            <a:off x="1331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LPF  Microscopy</a:t>
            </a:r>
            <a:endParaRPr lang="en-US" sz="2400" b="1" i="1" dirty="0">
              <a:effectLst>
                <a:outerShdw blurRad="38100" dist="38100" dir="2700000" algn="tl">
                  <a:srgbClr val="000000">
                    <a:alpha val="43137"/>
                  </a:srgbClr>
                </a:outerShdw>
              </a:effectLst>
            </a:endParaRPr>
          </a:p>
        </p:txBody>
      </p:sp>
      <p:sp>
        <p:nvSpPr>
          <p:cNvPr id="4" name="Rectangle 3"/>
          <p:cNvSpPr/>
          <p:nvPr/>
        </p:nvSpPr>
        <p:spPr>
          <a:xfrm>
            <a:off x="152400" y="5229200"/>
            <a:ext cx="8839200" cy="1200329"/>
          </a:xfrm>
          <a:prstGeom prst="rect">
            <a:avLst/>
          </a:prstGeom>
        </p:spPr>
        <p:txBody>
          <a:bodyPr wrap="square">
            <a:spAutoFit/>
          </a:bodyPr>
          <a:lstStyle/>
          <a:p>
            <a:pPr algn="ctr"/>
            <a:r>
              <a:rPr lang="en-US" b="1" i="1" dirty="0" smtClean="0"/>
              <a:t>A neutrophilic exudate is seen involving the meningees at the left, with prominent dilated vessels. There is edema and focal inflammation </a:t>
            </a:r>
            <a:r>
              <a:rPr lang="en-US" b="1" i="1" dirty="0" smtClean="0"/>
              <a:t>in </a:t>
            </a:r>
            <a:r>
              <a:rPr lang="en-US" b="1" i="1" dirty="0" smtClean="0"/>
              <a:t>the cortex to the right</a:t>
            </a:r>
            <a:r>
              <a:rPr lang="en-US" b="1" i="1" dirty="0" smtClean="0"/>
              <a:t>.</a:t>
            </a:r>
          </a:p>
          <a:p>
            <a:pPr algn="ctr"/>
            <a:r>
              <a:rPr lang="en-US" b="1" i="1" dirty="0" smtClean="0"/>
              <a:t> </a:t>
            </a:r>
            <a:r>
              <a:rPr lang="en-US" b="1" i="1" dirty="0" smtClean="0"/>
              <a:t>This acute meningitis is typical for bacterial infection</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library.med.utah.edu/WebPath/jpeg5/CNS191.jpg"/>
          <p:cNvPicPr>
            <a:picLocks noChangeAspect="1" noChangeArrowheads="1"/>
          </p:cNvPicPr>
          <p:nvPr/>
        </p:nvPicPr>
        <p:blipFill>
          <a:blip r:embed="rId2" cstate="print"/>
          <a:srcRect/>
          <a:stretch>
            <a:fillRect/>
          </a:stretch>
        </p:blipFill>
        <p:spPr bwMode="auto">
          <a:xfrm>
            <a:off x="1259632" y="1124744"/>
            <a:ext cx="6480720" cy="4110977"/>
          </a:xfrm>
          <a:prstGeom prst="rect">
            <a:avLst/>
          </a:prstGeom>
          <a:noFill/>
          <a:ln w="12700">
            <a:solidFill>
              <a:schemeClr val="tx1"/>
            </a:solidFill>
          </a:ln>
        </p:spPr>
      </p:pic>
      <p:sp>
        <p:nvSpPr>
          <p:cNvPr id="5" name="Rounded Rectangle 4"/>
          <p:cNvSpPr/>
          <p:nvPr/>
        </p:nvSpPr>
        <p:spPr>
          <a:xfrm>
            <a:off x="1187624" y="404664"/>
            <a:ext cx="6624736"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CSF  Gram stain</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259632" y="5457998"/>
            <a:ext cx="6480720" cy="923330"/>
          </a:xfrm>
          <a:prstGeom prst="rect">
            <a:avLst/>
          </a:prstGeom>
        </p:spPr>
        <p:txBody>
          <a:bodyPr wrap="square">
            <a:spAutoFit/>
          </a:bodyPr>
          <a:lstStyle/>
          <a:p>
            <a:pPr algn="ctr"/>
            <a:r>
              <a:rPr lang="en-US" b="1" i="1" dirty="0" smtClean="0"/>
              <a:t>Microscopically, a gram stain of CSF sample reveals gram negative diplococci within a neutrophil, typical for Neisseria meningitidis</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cxnSp>
        <p:nvCxnSpPr>
          <p:cNvPr id="10" name="Straight Arrow Connector 9"/>
          <p:cNvCxnSpPr/>
          <p:nvPr/>
        </p:nvCxnSpPr>
        <p:spPr>
          <a:xfrm flipV="1">
            <a:off x="4114800" y="3733800"/>
            <a:ext cx="3810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352800"/>
            <a:ext cx="6048672" cy="720080"/>
          </a:xfrm>
        </p:spPr>
        <p:txBody>
          <a:bodyPr>
            <a:noAutofit/>
          </a:bodyPr>
          <a:lstStyle/>
          <a:p>
            <a:pPr algn="ctr"/>
            <a:r>
              <a:rPr lang="en-US"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Cerebral Abscess</a:t>
            </a:r>
            <a:endParaRPr lang="en-US"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186766" cy="5378940"/>
          </a:xfrm>
        </p:spPr>
        <p:txBody>
          <a:bodyPr>
            <a:normAutofit fontScale="92500" lnSpcReduction="20000"/>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3:</a:t>
            </a:r>
          </a:p>
          <a:p>
            <a:pPr>
              <a:lnSpc>
                <a:spcPct val="150000"/>
              </a:lnSpc>
            </a:pPr>
            <a:r>
              <a:rPr lang="en-US" b="1" i="1" dirty="0" smtClean="0"/>
              <a:t>A 35 years old lady complains from otitis media . Suddenly she suffers from headache and convulsions. Brain MRI reveals 5 cm. fluid filled cavity in the temporal lobe. Examination of the CSF shows increased pressure with lymphocytes and increased protein but there is no change of sugar content.                          </a:t>
            </a:r>
          </a:p>
          <a:p>
            <a:pPr>
              <a:lnSpc>
                <a:spcPct val="150000"/>
              </a:lnSpc>
            </a:pPr>
            <a:r>
              <a:rPr lang="en-US" sz="3200" b="1" i="1" dirty="0" smtClean="0">
                <a:solidFill>
                  <a:srgbClr val="000099"/>
                </a:solidFill>
              </a:rPr>
              <a:t>What is your diagnosis ? </a:t>
            </a:r>
            <a:endParaRPr lang="en-US" sz="3200" b="1" i="1" dirty="0">
              <a:solidFill>
                <a:srgbClr val="000099"/>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95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Gross</a:t>
            </a:r>
            <a:endParaRPr lang="en-US" sz="2400" b="1" i="1" dirty="0"/>
          </a:p>
        </p:txBody>
      </p:sp>
      <p:pic>
        <p:nvPicPr>
          <p:cNvPr id="119810" name="Picture 2" descr="http://library.med.utah.edu/WebPath/jpeg5/CNS070.jpg"/>
          <p:cNvPicPr>
            <a:picLocks noChangeAspect="1" noChangeArrowheads="1"/>
          </p:cNvPicPr>
          <p:nvPr/>
        </p:nvPicPr>
        <p:blipFill>
          <a:blip r:embed="rId3" cstate="print"/>
          <a:srcRect/>
          <a:stretch>
            <a:fillRect/>
          </a:stretch>
        </p:blipFill>
        <p:spPr bwMode="auto">
          <a:xfrm>
            <a:off x="304800" y="990600"/>
            <a:ext cx="6552728" cy="4176464"/>
          </a:xfrm>
          <a:prstGeom prst="rect">
            <a:avLst/>
          </a:prstGeom>
          <a:noFill/>
          <a:ln w="12700">
            <a:solidFill>
              <a:schemeClr val="tx1"/>
            </a:solidFill>
          </a:ln>
        </p:spPr>
      </p:pic>
      <p:sp>
        <p:nvSpPr>
          <p:cNvPr id="6" name="Rectangle 5"/>
          <p:cNvSpPr/>
          <p:nvPr/>
        </p:nvSpPr>
        <p:spPr>
          <a:xfrm>
            <a:off x="0" y="5336048"/>
            <a:ext cx="9144000" cy="1477328"/>
          </a:xfrm>
          <a:prstGeom prst="rect">
            <a:avLst/>
          </a:prstGeom>
        </p:spPr>
        <p:txBody>
          <a:bodyPr wrap="square">
            <a:spAutoFit/>
          </a:bodyPr>
          <a:lstStyle/>
          <a:p>
            <a:pPr algn="ctr"/>
            <a:r>
              <a:rPr lang="en-US" b="1" i="1" dirty="0" smtClean="0"/>
              <a:t>There </a:t>
            </a:r>
            <a:r>
              <a:rPr lang="en-US" b="1" i="1" dirty="0" smtClean="0"/>
              <a:t>is a liquefactive center with yellow pus surrounded by a thin wall</a:t>
            </a:r>
            <a:r>
              <a:rPr lang="en-US" b="1" i="1" dirty="0" smtClean="0"/>
              <a:t>.</a:t>
            </a:r>
          </a:p>
          <a:p>
            <a:pPr algn="ctr"/>
            <a:r>
              <a:rPr lang="en-US" b="1" i="1" dirty="0" smtClean="0"/>
              <a:t> </a:t>
            </a:r>
          </a:p>
          <a:p>
            <a:pPr algn="ctr"/>
            <a:r>
              <a:rPr lang="en-US" b="1" i="1" dirty="0" smtClean="0"/>
              <a:t>Abscesses </a:t>
            </a:r>
            <a:r>
              <a:rPr lang="en-US" b="1" i="1" dirty="0" smtClean="0"/>
              <a:t>usually result from hematogenous spread of bacterial </a:t>
            </a:r>
            <a:r>
              <a:rPr lang="en-US" b="1" i="1" dirty="0" smtClean="0"/>
              <a:t>infection (</a:t>
            </a:r>
            <a:r>
              <a:rPr lang="en-US" b="1" i="1" dirty="0" err="1" smtClean="0"/>
              <a:t>Eg</a:t>
            </a:r>
            <a:r>
              <a:rPr lang="en-US" b="1" i="1" dirty="0" smtClean="0"/>
              <a:t>. </a:t>
            </a:r>
            <a:r>
              <a:rPr lang="en-US" b="1" i="1" dirty="0" err="1" smtClean="0"/>
              <a:t>endocarditis</a:t>
            </a:r>
            <a:r>
              <a:rPr lang="en-US" b="1" i="1" dirty="0" smtClean="0"/>
              <a:t>, </a:t>
            </a:r>
            <a:r>
              <a:rPr lang="en-US" b="1" i="1" dirty="0" err="1" smtClean="0"/>
              <a:t>bronchiactasis</a:t>
            </a:r>
            <a:r>
              <a:rPr lang="en-US" b="1" i="1" dirty="0" smtClean="0"/>
              <a:t>), </a:t>
            </a:r>
            <a:r>
              <a:rPr lang="en-US" b="1" i="1" dirty="0" smtClean="0"/>
              <a:t>but may also occur from direct penetrating trauma or extension from adjacent infection in sinuses.</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
        <p:nvSpPr>
          <p:cNvPr id="8" name="Rectangle 7"/>
          <p:cNvSpPr/>
          <p:nvPr/>
        </p:nvSpPr>
        <p:spPr>
          <a:xfrm>
            <a:off x="7086600" y="2057400"/>
            <a:ext cx="2057400" cy="923330"/>
          </a:xfrm>
          <a:prstGeom prst="rect">
            <a:avLst/>
          </a:prstGeom>
        </p:spPr>
        <p:txBody>
          <a:bodyPr wrap="square">
            <a:spAutoFit/>
          </a:bodyPr>
          <a:lstStyle/>
          <a:p>
            <a:r>
              <a:rPr lang="en-US" b="1" i="1" dirty="0" smtClean="0"/>
              <a:t>Liquefaction Necrosis </a:t>
            </a:r>
            <a:r>
              <a:rPr lang="en-US" b="1" i="1" dirty="0" smtClean="0"/>
              <a:t>and </a:t>
            </a:r>
            <a:r>
              <a:rPr lang="en-US" b="1" i="1" dirty="0" smtClean="0"/>
              <a:t>Pus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Documents and Settings\Mr. Amer Shafie\My Documents\My Pictures\5-abscess2.jpg"/>
          <p:cNvPicPr>
            <a:picLocks noGrp="1" noChangeAspect="1" noChangeArrowheads="1"/>
          </p:cNvPicPr>
          <p:nvPr>
            <p:ph idx="4294967295"/>
          </p:nvPr>
        </p:nvPicPr>
        <p:blipFill>
          <a:blip r:embed="rId2" cstate="print"/>
          <a:srcRect/>
          <a:stretch>
            <a:fillRect/>
          </a:stretch>
        </p:blipFill>
        <p:spPr bwMode="auto">
          <a:xfrm>
            <a:off x="0" y="1341438"/>
            <a:ext cx="4032250" cy="3743325"/>
          </a:xfrm>
          <a:prstGeom prst="rect">
            <a:avLst/>
          </a:prstGeom>
          <a:noFill/>
        </p:spPr>
      </p:pic>
      <p:pic>
        <p:nvPicPr>
          <p:cNvPr id="3" name="Picture 2" descr="C:\Documents and Settings\Mr. Amer Shafie\My Documents\My Pictures\5-abscess.jpg"/>
          <p:cNvPicPr>
            <a:picLocks noChangeAspect="1" noChangeArrowheads="1"/>
          </p:cNvPicPr>
          <p:nvPr/>
        </p:nvPicPr>
        <p:blipFill>
          <a:blip r:embed="rId3" cstate="print"/>
          <a:srcRect/>
          <a:stretch>
            <a:fillRect/>
          </a:stretch>
        </p:blipFill>
        <p:spPr bwMode="auto">
          <a:xfrm>
            <a:off x="4572000" y="1340768"/>
            <a:ext cx="3960440" cy="3744416"/>
          </a:xfrm>
          <a:prstGeom prst="rect">
            <a:avLst/>
          </a:prstGeom>
          <a:noFill/>
        </p:spPr>
      </p:pic>
      <p:sp>
        <p:nvSpPr>
          <p:cNvPr id="4" name="Rounded Rectangle 3"/>
          <p:cNvSpPr/>
          <p:nvPr/>
        </p:nvSpPr>
        <p:spPr>
          <a:xfrm>
            <a:off x="2195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Gross</a:t>
            </a:r>
            <a:endParaRPr lang="en-US" sz="2400"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library.med.utah.edu/WebPath/jpeg5/CNS319.jpg"/>
          <p:cNvPicPr>
            <a:picLocks noChangeAspect="1" noChangeArrowheads="1"/>
          </p:cNvPicPr>
          <p:nvPr/>
        </p:nvPicPr>
        <p:blipFill>
          <a:blip r:embed="rId2" cstate="print"/>
          <a:srcRect/>
          <a:stretch>
            <a:fillRect/>
          </a:stretch>
        </p:blipFill>
        <p:spPr bwMode="auto">
          <a:xfrm>
            <a:off x="228600" y="1219200"/>
            <a:ext cx="5832648" cy="4464496"/>
          </a:xfrm>
          <a:prstGeom prst="rect">
            <a:avLst/>
          </a:prstGeom>
          <a:noFill/>
        </p:spPr>
      </p:pic>
      <p:sp>
        <p:nvSpPr>
          <p:cNvPr id="3" name="Rounded Rectangle 2"/>
          <p:cNvSpPr/>
          <p:nvPr/>
        </p:nvSpPr>
        <p:spPr>
          <a:xfrm>
            <a:off x="2195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CT scan</a:t>
            </a:r>
            <a:endParaRPr lang="en-US" sz="2400" b="1" i="1" dirty="0"/>
          </a:p>
        </p:txBody>
      </p:sp>
      <p:sp>
        <p:nvSpPr>
          <p:cNvPr id="4" name="Rectangle 3"/>
          <p:cNvSpPr/>
          <p:nvPr/>
        </p:nvSpPr>
        <p:spPr>
          <a:xfrm>
            <a:off x="457200" y="5746030"/>
            <a:ext cx="8686800" cy="646331"/>
          </a:xfrm>
          <a:prstGeom prst="rect">
            <a:avLst/>
          </a:prstGeom>
        </p:spPr>
        <p:txBody>
          <a:bodyPr wrap="square">
            <a:spAutoFit/>
          </a:bodyPr>
          <a:lstStyle/>
          <a:p>
            <a:pPr algn="ctr"/>
            <a:r>
              <a:rPr lang="en-US" b="1" i="1" dirty="0" smtClean="0"/>
              <a:t>This CT scan of the head in transverse view demonstrates an abscess in the brain (red arrow) in a patient who had septicemia.</a:t>
            </a:r>
            <a:endParaRPr lang="en-US" b="1" i="1" dirty="0"/>
          </a:p>
        </p:txBody>
      </p:sp>
      <p:cxnSp>
        <p:nvCxnSpPr>
          <p:cNvPr id="6" name="Straight Arrow Connector 5"/>
          <p:cNvCxnSpPr/>
          <p:nvPr/>
        </p:nvCxnSpPr>
        <p:spPr>
          <a:xfrm flipV="1">
            <a:off x="3581400" y="4724400"/>
            <a:ext cx="7200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
        <p:nvSpPr>
          <p:cNvPr id="9" name="Rectangle 8"/>
          <p:cNvSpPr/>
          <p:nvPr/>
        </p:nvSpPr>
        <p:spPr>
          <a:xfrm>
            <a:off x="6248400" y="3105835"/>
            <a:ext cx="2895600" cy="1200329"/>
          </a:xfrm>
          <a:prstGeom prst="rect">
            <a:avLst/>
          </a:prstGeom>
          <a:solidFill>
            <a:schemeClr val="accent2"/>
          </a:solidFill>
        </p:spPr>
        <p:txBody>
          <a:bodyPr wrap="square">
            <a:spAutoFit/>
          </a:bodyPr>
          <a:lstStyle/>
          <a:p>
            <a:r>
              <a:rPr lang="en-US" b="1" i="1" dirty="0" smtClean="0"/>
              <a:t>Space-occupying brain lesion with peripheral enhancement </a:t>
            </a:r>
            <a:endParaRPr lang="en-US" dirty="0"/>
          </a:p>
        </p:txBody>
      </p:sp>
      <p:cxnSp>
        <p:nvCxnSpPr>
          <p:cNvPr id="11" name="Straight Arrow Connector 10"/>
          <p:cNvCxnSpPr/>
          <p:nvPr/>
        </p:nvCxnSpPr>
        <p:spPr>
          <a:xfrm flipH="1">
            <a:off x="4114800" y="3962400"/>
            <a:ext cx="2057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124200"/>
            <a:ext cx="6096000" cy="86409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Hydrocephalus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library.med.utah.edu/WebPath/jpeg5/CNS071.jpg"/>
          <p:cNvPicPr>
            <a:picLocks noChangeAspect="1" noChangeArrowheads="1"/>
          </p:cNvPicPr>
          <p:nvPr/>
        </p:nvPicPr>
        <p:blipFill>
          <a:blip r:embed="rId2" cstate="print"/>
          <a:srcRect/>
          <a:stretch>
            <a:fillRect/>
          </a:stretch>
        </p:blipFill>
        <p:spPr bwMode="auto">
          <a:xfrm>
            <a:off x="1187624" y="1124744"/>
            <a:ext cx="6528792" cy="4359766"/>
          </a:xfrm>
          <a:prstGeom prst="rect">
            <a:avLst/>
          </a:prstGeom>
          <a:noFill/>
          <a:ln w="12700">
            <a:solidFill>
              <a:schemeClr val="tx1"/>
            </a:solidFill>
          </a:ln>
        </p:spPr>
      </p:pic>
      <p:sp>
        <p:nvSpPr>
          <p:cNvPr id="5" name="Rounded Rectangle 4"/>
          <p:cNvSpPr/>
          <p:nvPr/>
        </p:nvSpPr>
        <p:spPr>
          <a:xfrm>
            <a:off x="1475656" y="332656"/>
            <a:ext cx="604867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–Microscopic view</a:t>
            </a:r>
            <a:endParaRPr lang="en-US" sz="2400" b="1" i="1" dirty="0"/>
          </a:p>
        </p:txBody>
      </p:sp>
      <p:sp>
        <p:nvSpPr>
          <p:cNvPr id="6" name="Rectangle 5"/>
          <p:cNvSpPr/>
          <p:nvPr/>
        </p:nvSpPr>
        <p:spPr>
          <a:xfrm>
            <a:off x="1187624" y="5541039"/>
            <a:ext cx="6552728" cy="1200329"/>
          </a:xfrm>
          <a:prstGeom prst="rect">
            <a:avLst/>
          </a:prstGeom>
        </p:spPr>
        <p:txBody>
          <a:bodyPr wrap="square">
            <a:spAutoFit/>
          </a:bodyPr>
          <a:lstStyle/>
          <a:p>
            <a:pPr algn="ctr"/>
            <a:r>
              <a:rPr lang="en-US" b="1" i="1" dirty="0" smtClean="0"/>
              <a:t>This trichrome stain demonstrates the light blue connective tissue in the wall of an organizing cerebral abscess. Normal brain is at the right and the center of the abscess at the left.</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428868"/>
            <a:ext cx="8286776" cy="2597674"/>
          </a:xfrm>
        </p:spPr>
        <p:txBody>
          <a:bodyPr>
            <a:noAutofit/>
          </a:bodyPr>
          <a:lstStyle/>
          <a:p>
            <a:pPr algn="ctr"/>
            <a:r>
              <a:rPr lang="en-US" sz="4800"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Ruptured Berry Aneurysm causing subarachnoid hemorrhage</a:t>
            </a:r>
            <a:endParaRPr lang="en-US" sz="4800"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4132" y="685800"/>
            <a:ext cx="8167468" cy="5525236"/>
          </a:xfrm>
        </p:spPr>
        <p:txBody>
          <a:bodyPr>
            <a:normAutofit fontScale="77500" lnSpcReduction="20000"/>
          </a:bodyPr>
          <a:lstStyle/>
          <a:p>
            <a:pPr>
              <a:buNone/>
            </a:pPr>
            <a:endParaRPr lang="en-US" sz="3200" b="1" i="1" dirty="0" smtClean="0">
              <a:solidFill>
                <a:srgbClr val="FF0000"/>
              </a:solidFill>
              <a:effectLst>
                <a:outerShdw blurRad="38100" dist="38100" dir="2700000" algn="tl">
                  <a:srgbClr val="000000">
                    <a:alpha val="43137"/>
                  </a:srgbClr>
                </a:outerShdw>
              </a:effectLst>
            </a:endParaRPr>
          </a:p>
          <a:p>
            <a:pPr>
              <a:lnSpc>
                <a:spcPct val="150000"/>
              </a:lnSpc>
            </a:pPr>
            <a:r>
              <a:rPr lang="en-US" sz="2800" b="1" i="1" dirty="0" smtClean="0"/>
              <a:t>A previously healthy 31-year-old woman experiences a severe headache and loses consciousness within an hour.    An emergent head CT scan reveals extensive subarachnoid hemorrhage at the base of the brain. She is a febrile. A lumbar puncture yields cerebrospinal fluid with many red blood cells, but no white blood cells. The CSF protein is slightly increased, but the glucose is normal</a:t>
            </a:r>
            <a:r>
              <a:rPr lang="en-US" sz="2800" dirty="0" smtClean="0"/>
              <a:t>. </a:t>
            </a:r>
          </a:p>
          <a:p>
            <a:pPr>
              <a:lnSpc>
                <a:spcPct val="150000"/>
              </a:lnSpc>
              <a:buNone/>
            </a:pPr>
            <a:endParaRPr lang="en-US" sz="1200" b="1" i="1" dirty="0" smtClean="0">
              <a:solidFill>
                <a:srgbClr val="000099"/>
              </a:solidFill>
            </a:endParaRPr>
          </a:p>
          <a:p>
            <a:pPr>
              <a:lnSpc>
                <a:spcPct val="150000"/>
              </a:lnSpc>
              <a:buNone/>
            </a:pPr>
            <a:r>
              <a:rPr lang="en-US" sz="3500" b="1" i="1" dirty="0" smtClean="0">
                <a:solidFill>
                  <a:srgbClr val="000099"/>
                </a:solidFill>
              </a:rPr>
              <a:t>    What is your provisional diagnosis ?</a:t>
            </a:r>
            <a:endParaRPr lang="en-US" sz="3000" b="1" i="1" dirty="0">
              <a:solidFill>
                <a:srgbClr val="000099"/>
              </a:solidFill>
            </a:endParaRPr>
          </a:p>
        </p:txBody>
      </p:sp>
      <p:sp>
        <p:nvSpPr>
          <p:cNvPr id="4" name="Rectangle 3"/>
          <p:cNvSpPr/>
          <p:nvPr/>
        </p:nvSpPr>
        <p:spPr>
          <a:xfrm>
            <a:off x="929230" y="714356"/>
            <a:ext cx="1585370" cy="523220"/>
          </a:xfrm>
          <a:prstGeom prst="rect">
            <a:avLst/>
          </a:prstGeom>
        </p:spPr>
        <p:txBody>
          <a:bodyPr wrap="none">
            <a:spAutoFit/>
          </a:bodyPr>
          <a:lstStyle/>
          <a:p>
            <a:pPr marL="438912" lvl="0" indent="-320040">
              <a:buClr>
                <a:srgbClr val="F0AD00"/>
              </a:buClr>
              <a:buSzPct val="80000"/>
            </a:pPr>
            <a:r>
              <a:rPr lang="en-US" sz="2800" b="1" i="1" u="sng" dirty="0" smtClean="0">
                <a:solidFill>
                  <a:schemeClr val="accent6">
                    <a:lumMod val="75000"/>
                  </a:schemeClr>
                </a:solidFill>
                <a:effectLst>
                  <a:outerShdw blurRad="38100" dist="38100" dir="2700000" algn="tl">
                    <a:srgbClr val="000000">
                      <a:alpha val="43137"/>
                    </a:srgbClr>
                  </a:outerShdw>
                </a:effectLst>
              </a:rPr>
              <a:t>CASE  4:</a:t>
            </a:r>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5877272"/>
            <a:ext cx="4572000" cy="369332"/>
          </a:xfrm>
          <a:prstGeom prst="rect">
            <a:avLst/>
          </a:prstGeom>
        </p:spPr>
        <p:txBody>
          <a:bodyPr>
            <a:spAutoFit/>
          </a:bodyPr>
          <a:lstStyle/>
          <a:p>
            <a:pPr algn="ctr"/>
            <a:r>
              <a:rPr lang="en-US" b="1" i="1" dirty="0" smtClean="0">
                <a:ea typeface="LM Typewriter Proportional 10pt" charset="0"/>
                <a:cs typeface="LM Typewriter Proportional 10pt" charset="0"/>
                <a:sym typeface="LM Typewriter Proportional 10pt" charset="0"/>
              </a:rPr>
              <a:t> </a:t>
            </a:r>
            <a:endParaRPr lang="en-US" b="1" i="1" dirty="0">
              <a:ea typeface="LM Typewriter Proportional 10pt" charset="0"/>
              <a:cs typeface="LM Typewriter Proportional 10pt" charset="0"/>
              <a:sym typeface="LM Typewriter Proportional 10pt" charset="0"/>
            </a:endParaRPr>
          </a:p>
        </p:txBody>
      </p:sp>
      <p:pic>
        <p:nvPicPr>
          <p:cNvPr id="20483" name="Picture 3" descr="http://www.aafp.org/afp/2002/0815/afp20020815p601-f1.jpg"/>
          <p:cNvPicPr>
            <a:picLocks noChangeAspect="1" noChangeArrowheads="1"/>
          </p:cNvPicPr>
          <p:nvPr/>
        </p:nvPicPr>
        <p:blipFill>
          <a:blip r:embed="rId2" cstate="print"/>
          <a:srcRect/>
          <a:stretch>
            <a:fillRect/>
          </a:stretch>
        </p:blipFill>
        <p:spPr bwMode="auto">
          <a:xfrm>
            <a:off x="1835696" y="1196752"/>
            <a:ext cx="5440982" cy="4392488"/>
          </a:xfrm>
          <a:prstGeom prst="rect">
            <a:avLst/>
          </a:prstGeom>
          <a:noFill/>
        </p:spPr>
      </p:pic>
      <p:sp>
        <p:nvSpPr>
          <p:cNvPr id="7" name="Rounded Rectangle 6"/>
          <p:cNvSpPr/>
          <p:nvPr/>
        </p:nvSpPr>
        <p:spPr>
          <a:xfrm>
            <a:off x="1763688" y="260648"/>
            <a:ext cx="5328592" cy="792088"/>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Common locations of intracranial aneurysms</a:t>
            </a:r>
            <a:endParaRPr lang="en-US" sz="2400" b="1" i="1" dirty="0"/>
          </a:p>
        </p:txBody>
      </p:sp>
      <p:sp>
        <p:nvSpPr>
          <p:cNvPr id="8" name="Rectangle 7"/>
          <p:cNvSpPr/>
          <p:nvPr/>
        </p:nvSpPr>
        <p:spPr>
          <a:xfrm>
            <a:off x="1547664" y="5589240"/>
            <a:ext cx="5832648" cy="1200329"/>
          </a:xfrm>
          <a:prstGeom prst="rect">
            <a:avLst/>
          </a:prstGeom>
        </p:spPr>
        <p:txBody>
          <a:bodyPr wrap="square">
            <a:spAutoFit/>
          </a:bodyPr>
          <a:lstStyle/>
          <a:p>
            <a:pPr algn="ctr"/>
            <a:r>
              <a:rPr lang="en-US" b="1" i="1" dirty="0" smtClean="0"/>
              <a:t>Saccular aneurysms most frequently form in first- and second-order arteries originating from the cerebral arterial circle (circle of Willis) at the base of the brain</a:t>
            </a:r>
            <a:endParaRPr lang="en-US" b="1" i="1"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9" name="TextBox 8"/>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library.med.utah.edu/WebPath/jpeg5/CNS144.jpg"/>
          <p:cNvPicPr>
            <a:picLocks noChangeAspect="1" noChangeArrowheads="1"/>
          </p:cNvPicPr>
          <p:nvPr/>
        </p:nvPicPr>
        <p:blipFill>
          <a:blip r:embed="rId3" cstate="print"/>
          <a:srcRect/>
          <a:stretch>
            <a:fillRect/>
          </a:stretch>
        </p:blipFill>
        <p:spPr bwMode="auto">
          <a:xfrm>
            <a:off x="2051720" y="908720"/>
            <a:ext cx="5112568" cy="4824536"/>
          </a:xfrm>
          <a:prstGeom prst="rect">
            <a:avLst/>
          </a:prstGeom>
          <a:noFill/>
        </p:spPr>
      </p:pic>
      <p:sp>
        <p:nvSpPr>
          <p:cNvPr id="4" name="Rectangle 3"/>
          <p:cNvSpPr/>
          <p:nvPr/>
        </p:nvSpPr>
        <p:spPr>
          <a:xfrm>
            <a:off x="1403648" y="5890046"/>
            <a:ext cx="6336704" cy="923330"/>
          </a:xfrm>
          <a:prstGeom prst="rect">
            <a:avLst/>
          </a:prstGeom>
        </p:spPr>
        <p:txBody>
          <a:bodyPr wrap="square">
            <a:spAutoFit/>
          </a:bodyPr>
          <a:lstStyle/>
          <a:p>
            <a:pPr algn="ctr"/>
            <a:r>
              <a:rPr lang="en-US" b="1" i="1" dirty="0" smtClean="0"/>
              <a:t>The circle of Willis has been dissected, and three berry aneurysms are seen. Multiple aneurysms are seen in about 20-30% of cases of berry aneurysm. </a:t>
            </a:r>
            <a:endParaRPr lang="en-US" b="1" i="1" dirty="0"/>
          </a:p>
        </p:txBody>
      </p:sp>
      <p:sp>
        <p:nvSpPr>
          <p:cNvPr id="5" name="Rounded Rectangle 4"/>
          <p:cNvSpPr/>
          <p:nvPr/>
        </p:nvSpPr>
        <p:spPr>
          <a:xfrm>
            <a:off x="1691680" y="260648"/>
            <a:ext cx="5616624"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Circle of Willis – Berry aneurysms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5336048"/>
            <a:ext cx="7344816" cy="1477328"/>
          </a:xfrm>
          <a:prstGeom prst="rect">
            <a:avLst/>
          </a:prstGeom>
        </p:spPr>
        <p:txBody>
          <a:bodyPr wrap="square">
            <a:spAutoFit/>
          </a:bodyPr>
          <a:lstStyle/>
          <a:p>
            <a:pPr algn="ctr"/>
            <a:r>
              <a:rPr lang="en-US" b="1" i="1" dirty="0" smtClean="0"/>
              <a:t>Circle of Willis: Berry Aneurysm Ruptured- Gross natural color close-up view of base of brain showing subarachnoid hemorrhage over anterior surface of </a:t>
            </a:r>
            <a:r>
              <a:rPr lang="en-US" b="1" i="1" dirty="0" err="1" smtClean="0"/>
              <a:t>pons</a:t>
            </a:r>
            <a:r>
              <a:rPr lang="en-US" b="1" i="1" dirty="0" smtClean="0"/>
              <a:t> and a large aneurysm at top of photo which is located in the right internal carotid artery</a:t>
            </a:r>
            <a:endParaRPr lang="en-US" b="1" i="1" dirty="0"/>
          </a:p>
        </p:txBody>
      </p:sp>
      <p:pic>
        <p:nvPicPr>
          <p:cNvPr id="5" name="Picture 2" descr="https://www.meducation.net/media_files/26627/high_quality.jpg"/>
          <p:cNvPicPr>
            <a:picLocks noChangeAspect="1" noChangeArrowheads="1"/>
          </p:cNvPicPr>
          <p:nvPr/>
        </p:nvPicPr>
        <p:blipFill>
          <a:blip r:embed="rId2" cstate="print"/>
          <a:srcRect/>
          <a:stretch>
            <a:fillRect/>
          </a:stretch>
        </p:blipFill>
        <p:spPr bwMode="auto">
          <a:xfrm>
            <a:off x="755576" y="928464"/>
            <a:ext cx="7488832" cy="4372744"/>
          </a:xfrm>
          <a:prstGeom prst="rect">
            <a:avLst/>
          </a:prstGeom>
          <a:noFill/>
          <a:ln w="12700">
            <a:solidFill>
              <a:schemeClr val="accent1"/>
            </a:solidFill>
          </a:ln>
        </p:spPr>
      </p:pic>
      <p:sp>
        <p:nvSpPr>
          <p:cNvPr id="6" name="Rounded Rectangle 5"/>
          <p:cNvSpPr/>
          <p:nvPr/>
        </p:nvSpPr>
        <p:spPr>
          <a:xfrm>
            <a:off x="785786" y="260648"/>
            <a:ext cx="7429552"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Circle of Willis: Ruptured Berry Aneurysm - Gross </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library.med.utah.edu/WebPath/jpeg5/CNS025.jpg"/>
          <p:cNvPicPr>
            <a:picLocks noChangeAspect="1" noChangeArrowheads="1"/>
          </p:cNvPicPr>
          <p:nvPr/>
        </p:nvPicPr>
        <p:blipFill>
          <a:blip r:embed="rId2" cstate="print"/>
          <a:srcRect/>
          <a:stretch>
            <a:fillRect/>
          </a:stretch>
        </p:blipFill>
        <p:spPr bwMode="auto">
          <a:xfrm>
            <a:off x="971600" y="980728"/>
            <a:ext cx="7128792" cy="4608512"/>
          </a:xfrm>
          <a:prstGeom prst="rect">
            <a:avLst/>
          </a:prstGeom>
          <a:noFill/>
          <a:ln w="12700">
            <a:solidFill>
              <a:schemeClr val="tx1"/>
            </a:solidFill>
          </a:ln>
        </p:spPr>
      </p:pic>
      <p:sp>
        <p:nvSpPr>
          <p:cNvPr id="5" name="Rectangle 4"/>
          <p:cNvSpPr/>
          <p:nvPr/>
        </p:nvSpPr>
        <p:spPr>
          <a:xfrm>
            <a:off x="1259632" y="5746030"/>
            <a:ext cx="6552728" cy="923330"/>
          </a:xfrm>
          <a:prstGeom prst="rect">
            <a:avLst/>
          </a:prstGeom>
        </p:spPr>
        <p:txBody>
          <a:bodyPr wrap="square">
            <a:spAutoFit/>
          </a:bodyPr>
          <a:lstStyle/>
          <a:p>
            <a:pPr algn="ctr"/>
            <a:r>
              <a:rPr lang="en-US" b="1" i="1" dirty="0" smtClean="0"/>
              <a:t>The subarachnoid hemorrhage from a ruptured aneurysm is more of an irritant producing vasospasm than a mass lesion.</a:t>
            </a:r>
            <a:endParaRPr lang="en-US" b="1" i="1" dirty="0"/>
          </a:p>
        </p:txBody>
      </p:sp>
      <p:sp>
        <p:nvSpPr>
          <p:cNvPr id="7" name="Rounded Rectangle 6"/>
          <p:cNvSpPr/>
          <p:nvPr/>
        </p:nvSpPr>
        <p:spPr>
          <a:xfrm>
            <a:off x="1000100" y="260648"/>
            <a:ext cx="714380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Circle of Willis: Ruptured Berry Aneurysm - Gross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 Section 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a:blip r:embed="rId2" cstate="print"/>
          <a:srcRect/>
          <a:stretch>
            <a:fillRect/>
          </a:stretch>
        </p:blipFill>
        <p:spPr bwMode="auto">
          <a:xfrm>
            <a:off x="2464594" y="838199"/>
            <a:ext cx="4214813" cy="4724995"/>
          </a:xfrm>
          <a:prstGeom prst="rect">
            <a:avLst/>
          </a:prstGeom>
          <a:noFill/>
          <a:ln w="9525">
            <a:noFill/>
            <a:miter lim="800000"/>
            <a:headEnd/>
            <a:tailEnd/>
          </a:ln>
          <a:effectLst>
            <a:outerShdw dist="76199" dir="2700000" algn="ctr" rotWithShape="0">
              <a:schemeClr val="bg2">
                <a:alpha val="75000"/>
              </a:schemeClr>
            </a:outerShdw>
          </a:effectLst>
        </p:spPr>
      </p:pic>
      <p:sp>
        <p:nvSpPr>
          <p:cNvPr id="4" name="Rectangle 3"/>
          <p:cNvSpPr/>
          <p:nvPr/>
        </p:nvSpPr>
        <p:spPr>
          <a:xfrm>
            <a:off x="3505200" y="228600"/>
            <a:ext cx="2364750" cy="369332"/>
          </a:xfrm>
          <a:prstGeom prst="rect">
            <a:avLst/>
          </a:prstGeom>
          <a:solidFill>
            <a:schemeClr val="accent2">
              <a:lumMod val="20000"/>
              <a:lumOff val="80000"/>
            </a:schemeClr>
          </a:solidFill>
        </p:spPr>
        <p:txBody>
          <a:bodyPr wrap="none">
            <a:spAutoFit/>
          </a:bodyPr>
          <a:lstStyle/>
          <a:p>
            <a:r>
              <a:rPr lang="en-US" b="1" dirty="0" err="1">
                <a:latin typeface="LM Typewriter Proportional 10pt" charset="0"/>
                <a:ea typeface="LM Typewriter Proportional 10pt" charset="0"/>
                <a:cs typeface="LM Typewriter Proportional 10pt" charset="0"/>
                <a:sym typeface="LM Typewriter Proportional 10pt" charset="0"/>
              </a:rPr>
              <a:t>S</a:t>
            </a:r>
            <a:r>
              <a:rPr lang="en-US" b="1" dirty="0" err="1" smtClean="0">
                <a:latin typeface="LM Typewriter Proportional 10pt" charset="0"/>
                <a:ea typeface="LM Typewriter Proportional 10pt" charset="0"/>
                <a:cs typeface="LM Typewriter Proportional 10pt" charset="0"/>
                <a:sym typeface="LM Typewriter Proportional 10pt" charset="0"/>
              </a:rPr>
              <a:t>accular</a:t>
            </a:r>
            <a:r>
              <a:rPr lang="en-US" b="1" dirty="0" smtClean="0">
                <a:latin typeface="LM Typewriter Proportional 10pt" charset="0"/>
                <a:ea typeface="LM Typewriter Proportional 10pt" charset="0"/>
                <a:cs typeface="LM Typewriter Proportional 10pt" charset="0"/>
                <a:sym typeface="LM Typewriter Proportional 10pt" charset="0"/>
              </a:rPr>
              <a:t> aneurysm </a:t>
            </a:r>
            <a:endParaRPr lang="en-US"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7400" y="3048000"/>
            <a:ext cx="6172200" cy="990600"/>
          </a:xfrm>
        </p:spPr>
        <p:txBody>
          <a:bodyPr>
            <a:norm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Alzheimer disease</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1948" y="762000"/>
            <a:ext cx="8175852" cy="5544616"/>
          </a:xfrm>
        </p:spPr>
        <p:txBody>
          <a:bodyPr>
            <a:normAutofit fontScale="92500"/>
          </a:bodyPr>
          <a:lstStyle/>
          <a:p>
            <a:pPr>
              <a:lnSpc>
                <a:spcPct val="150000"/>
              </a:lnSpc>
            </a:pPr>
            <a:r>
              <a:rPr lang="en-US" b="1" i="1" dirty="0" smtClean="0"/>
              <a:t>A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a:t>
            </a:r>
          </a:p>
          <a:p>
            <a:pPr>
              <a:lnSpc>
                <a:spcPct val="150000"/>
              </a:lnSpc>
            </a:pPr>
            <a:endParaRPr lang="en-US" sz="100" b="1" i="1" dirty="0" smtClean="0"/>
          </a:p>
          <a:p>
            <a:pPr>
              <a:lnSpc>
                <a:spcPct val="150000"/>
              </a:lnSpc>
            </a:pPr>
            <a:r>
              <a:rPr lang="en-US" sz="3500" b="1" i="1" dirty="0" smtClean="0">
                <a:solidFill>
                  <a:srgbClr val="000099"/>
                </a:solidFill>
              </a:rPr>
              <a:t>    </a:t>
            </a:r>
            <a:r>
              <a:rPr lang="en-US" sz="3200" b="1" i="1" dirty="0" smtClean="0">
                <a:solidFill>
                  <a:srgbClr val="000099"/>
                </a:solidFill>
              </a:rPr>
              <a:t>What is your diagnosis ? </a:t>
            </a:r>
            <a:endParaRPr lang="en-US" sz="3500" b="1" i="1" dirty="0">
              <a:solidFill>
                <a:srgbClr val="000099"/>
              </a:solidFill>
            </a:endParaRPr>
          </a:p>
        </p:txBody>
      </p:sp>
      <p:sp>
        <p:nvSpPr>
          <p:cNvPr id="4" name="Rectangle 3"/>
          <p:cNvSpPr/>
          <p:nvPr/>
        </p:nvSpPr>
        <p:spPr>
          <a:xfrm>
            <a:off x="939016" y="701085"/>
            <a:ext cx="1721625" cy="523220"/>
          </a:xfrm>
          <a:prstGeom prst="rect">
            <a:avLst/>
          </a:prstGeom>
        </p:spPr>
        <p:txBody>
          <a:bodyPr wrap="none">
            <a:spAutoFit/>
          </a:bodyPr>
          <a:lstStyle/>
          <a:p>
            <a:pPr marL="438912" lvl="0" indent="-320040">
              <a:buClr>
                <a:srgbClr val="F0AD00"/>
              </a:buClr>
              <a:buSzPct val="80000"/>
            </a:pPr>
            <a:r>
              <a:rPr lang="en-US" sz="2800" b="1" i="1" u="sng" dirty="0" smtClean="0">
                <a:solidFill>
                  <a:schemeClr val="accent6">
                    <a:lumMod val="75000"/>
                  </a:schemeClr>
                </a:solidFill>
                <a:effectLst>
                  <a:outerShdw blurRad="38100" dist="38100" dir="2700000" algn="tl">
                    <a:srgbClr val="000000">
                      <a:alpha val="43137"/>
                    </a:srgbClr>
                  </a:outerShdw>
                </a:effectLst>
              </a:rPr>
              <a:t>CASE   5 :</a:t>
            </a:r>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764704"/>
            <a:ext cx="7467600" cy="4873752"/>
          </a:xfrm>
        </p:spPr>
        <p:txBody>
          <a:bodyPr>
            <a:normAutofit fontScale="92500"/>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1:</a:t>
            </a:r>
          </a:p>
          <a:p>
            <a:pPr>
              <a:buNone/>
            </a:pPr>
            <a:endParaRPr lang="en-US" b="1" i="1" u="sng" dirty="0" smtClean="0">
              <a:solidFill>
                <a:srgbClr val="C00000"/>
              </a:solidFill>
            </a:endParaRPr>
          </a:p>
          <a:p>
            <a:pPr>
              <a:lnSpc>
                <a:spcPct val="150000"/>
              </a:lnSpc>
            </a:pPr>
            <a:r>
              <a:rPr lang="en-US" b="1" i="1" dirty="0" smtClean="0"/>
              <a:t>A 9 months infant was suffering from enlarged head size and admitted to hospital with convulsions, went into coma and died. Autopsy was done and the brain was large  with dilated ventricles </a:t>
            </a:r>
            <a:r>
              <a:rPr lang="en-US" dirty="0" smtClean="0"/>
              <a:t>.                                           </a:t>
            </a:r>
          </a:p>
          <a:p>
            <a:endParaRPr lang="en-US" dirty="0" smtClean="0"/>
          </a:p>
          <a:p>
            <a:r>
              <a:rPr lang="en-US" sz="2800" b="1" i="1" dirty="0" smtClean="0">
                <a:solidFill>
                  <a:srgbClr val="000099"/>
                </a:solidFill>
              </a:rPr>
              <a:t>What is your provisional diagnosis?</a:t>
            </a:r>
            <a:endParaRPr lang="en-US" sz="2800" b="1" i="1" dirty="0">
              <a:solidFill>
                <a:srgbClr val="000099"/>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n an article written on July 24, 2012, a new class of drugs was developed to solve issues concerning Alzheimer&amp;#8217;s disease, Parkinson&amp;#8217;s disease, multiple sclerosis, and traumatic brain injury by reducing the inflamation caused by these problems in the brain. This neuroinflammation is highly believed to be a major factor of many degenerative brain conditions. Studies show that this new class of drugs, referred to as MW151 and MW189, can prevent the full-blown development of Alzheimer&amp;#8217;s disease in a mouse that was genetically engineered to develop this disease if taken early enough. Results showed that cytokine levels returned to normal and brain synapses were functioning properly in laboratory mice when the drugs were taken before Alzheimer&amp;#8217;s memory changes are at a late stage. &#10;MW151 and MW189 works by preventing the overproduction of proinflammatory cytokines, a type of brain protein. The overproduction of cytokine can cause the synapses of the brain to misfire, thus damaging the cortex and hippocampus responsible for memory storage and decision-making. &#10;In previous studies, the same drug reduced the damage caused by traumatic brain injury and prevented the development of multiple sclerosis. Multiple sclerosis is caused by the damage of protective covering of nerve cells called the myelin sheath when the body&amp;#8217;s own immune cells attack the nervous system, which then leads to the inflammation of anywhere on the brain, optic nerve, or spinal cord. In the case with multiple sclerosis, MW151 successfully inhibited the development of the disease in laboratory mice when taken orally. Now there are ongoing studies using lab mice to determine if MW151 can also prevent multiple sclerosis from reoccurring. &#10;With traumatic brain injury, the glial cells in the brain become hyperactive over time and release a continuous stream of proinflammatory cytokines that eventually lead to epilepsy and cognitive impairment. However, researchers found that if MW151 is given three to six hours after the injury, it inhibits glial activation, preventing the uncontrollable release of proinflammatory cytokines. This in turn minimizes the risk of epileptic seizures. &#10;This new class of drugs have shown promising results and a possible solution for preventing brain-related diseases and injuries in humans from developing or becoming worse. This may bring us closer to finding a permanent solution - a cure for these neurological problems. ">
            <a:hlinkClick r:id="rId2"/>
          </p:cNvPr>
          <p:cNvPicPr>
            <a:picLocks noChangeAspect="1" noChangeArrowheads="1"/>
          </p:cNvPicPr>
          <p:nvPr/>
        </p:nvPicPr>
        <p:blipFill>
          <a:blip r:embed="rId3" cstate="print"/>
          <a:srcRect/>
          <a:stretch>
            <a:fillRect/>
          </a:stretch>
        </p:blipFill>
        <p:spPr bwMode="auto">
          <a:xfrm>
            <a:off x="1691680" y="1124744"/>
            <a:ext cx="5400600" cy="5302411"/>
          </a:xfrm>
          <a:prstGeom prst="rect">
            <a:avLst/>
          </a:prstGeom>
          <a:noFill/>
        </p:spPr>
      </p:pic>
      <p:sp>
        <p:nvSpPr>
          <p:cNvPr id="3" name="Rounded Rectangle 2"/>
          <p:cNvSpPr/>
          <p:nvPr/>
        </p:nvSpPr>
        <p:spPr>
          <a:xfrm>
            <a:off x="1331640" y="260648"/>
            <a:ext cx="590465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Healthy Brain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Alzheimer’s Brain</a:t>
            </a:r>
            <a:endParaRPr lang="en-US" sz="2400" b="1" i="1" dirty="0">
              <a:effectLst>
                <a:outerShdw blurRad="38100" dist="38100" dir="2700000" algn="tl">
                  <a:srgbClr val="000000">
                    <a:alpha val="43137"/>
                  </a:srgbClr>
                </a:outerShdw>
              </a:effectLst>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611560" y="980728"/>
            <a:ext cx="7704856" cy="3057872"/>
          </a:xfrm>
          <a:prstGeom prst="rect">
            <a:avLst/>
          </a:prstGeom>
          <a:noFill/>
          <a:ln w="9525">
            <a:noFill/>
            <a:miter lim="800000"/>
            <a:headEnd/>
            <a:tailEnd/>
          </a:ln>
        </p:spPr>
      </p:pic>
      <p:sp>
        <p:nvSpPr>
          <p:cNvPr id="4" name="TextBox 3"/>
          <p:cNvSpPr txBox="1"/>
          <p:nvPr/>
        </p:nvSpPr>
        <p:spPr>
          <a:xfrm>
            <a:off x="685800" y="4419600"/>
            <a:ext cx="7200800" cy="1200329"/>
          </a:xfrm>
          <a:prstGeom prst="rect">
            <a:avLst/>
          </a:prstGeom>
          <a:noFill/>
        </p:spPr>
        <p:txBody>
          <a:bodyPr wrap="square" rtlCol="0">
            <a:spAutoFit/>
          </a:bodyPr>
          <a:lstStyle/>
          <a:p>
            <a:r>
              <a:rPr lang="en-US" b="1" i="1" dirty="0" smtClean="0"/>
              <a:t>A</a:t>
            </a:r>
            <a:r>
              <a:rPr lang="en-US" b="1" i="1" dirty="0" smtClean="0"/>
              <a:t>. Normal Brain – </a:t>
            </a:r>
            <a:endParaRPr lang="en-US" b="1" i="1" dirty="0" smtClean="0"/>
          </a:p>
          <a:p>
            <a:r>
              <a:rPr lang="en-US" b="1" i="1" dirty="0" smtClean="0"/>
              <a:t>B</a:t>
            </a:r>
            <a:r>
              <a:rPr lang="en-US" b="1" i="1" dirty="0" smtClean="0"/>
              <a:t>. The brain of a patient with Alzheimer shows cortical </a:t>
            </a:r>
            <a:r>
              <a:rPr lang="en-US" b="1" i="1" dirty="0" smtClean="0"/>
              <a:t> brain </a:t>
            </a:r>
            <a:r>
              <a:rPr lang="en-US" b="1" i="1" dirty="0" smtClean="0"/>
              <a:t>atrophy affecting the frontal and parietal regions</a:t>
            </a:r>
            <a:endParaRPr lang="en-US" dirty="0" smtClean="0"/>
          </a:p>
          <a:p>
            <a:r>
              <a:rPr lang="en-US" b="1" i="1" dirty="0" smtClean="0"/>
              <a:t>with </a:t>
            </a:r>
            <a:r>
              <a:rPr lang="en-US" b="1" i="1" dirty="0" smtClean="0"/>
              <a:t>thin </a:t>
            </a:r>
            <a:r>
              <a:rPr lang="en-US" b="1" i="1" dirty="0" err="1" smtClean="0"/>
              <a:t>gyri</a:t>
            </a:r>
            <a:r>
              <a:rPr lang="en-US" b="1" i="1" dirty="0" smtClean="0"/>
              <a:t> and prominent </a:t>
            </a:r>
            <a:r>
              <a:rPr lang="en-US" b="1" i="1" dirty="0" err="1" smtClean="0"/>
              <a:t>sulci</a:t>
            </a:r>
            <a:r>
              <a:rPr lang="en-US" b="1" i="1" dirty="0" smtClean="0"/>
              <a:t> </a:t>
            </a:r>
            <a:r>
              <a:rPr lang="en-US" b="1" i="1" dirty="0" smtClean="0"/>
              <a:t>.</a:t>
            </a:r>
          </a:p>
        </p:txBody>
      </p:sp>
      <p:sp>
        <p:nvSpPr>
          <p:cNvPr id="5" name="Rounded Rectangle 4"/>
          <p:cNvSpPr/>
          <p:nvPr/>
        </p:nvSpPr>
        <p:spPr>
          <a:xfrm>
            <a:off x="1043608" y="260648"/>
            <a:ext cx="698477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Healthy Brain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Alzheimer’s Brain - Gross</a:t>
            </a:r>
            <a:endParaRPr lang="en-US" sz="2400" b="1" i="1" dirty="0">
              <a:effectLst>
                <a:outerShdw blurRad="38100" dist="38100" dir="2700000" algn="tl">
                  <a:srgbClr val="000000">
                    <a:alpha val="43137"/>
                  </a:srgbClr>
                </a:outerShdw>
              </a:effectLst>
            </a:endParaRPr>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library.med.utah.edu/WebPath/jpeg5/CNS088.jpg"/>
          <p:cNvPicPr>
            <a:picLocks noChangeAspect="1" noChangeArrowheads="1"/>
          </p:cNvPicPr>
          <p:nvPr/>
        </p:nvPicPr>
        <p:blipFill>
          <a:blip r:embed="rId2" cstate="print"/>
          <a:srcRect/>
          <a:stretch>
            <a:fillRect/>
          </a:stretch>
        </p:blipFill>
        <p:spPr bwMode="auto">
          <a:xfrm>
            <a:off x="1475656" y="980728"/>
            <a:ext cx="6096744" cy="4176464"/>
          </a:xfrm>
          <a:prstGeom prst="rect">
            <a:avLst/>
          </a:prstGeom>
          <a:noFill/>
        </p:spPr>
      </p:pic>
      <p:sp>
        <p:nvSpPr>
          <p:cNvPr id="5" name="Rounded Rectangle 4"/>
          <p:cNvSpPr/>
          <p:nvPr/>
        </p:nvSpPr>
        <p:spPr>
          <a:xfrm>
            <a:off x="2339752" y="260648"/>
            <a:ext cx="453650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Alzheimer’s Brain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475656" y="5264040"/>
            <a:ext cx="6192688" cy="1477328"/>
          </a:xfrm>
          <a:prstGeom prst="rect">
            <a:avLst/>
          </a:prstGeom>
        </p:spPr>
        <p:txBody>
          <a:bodyPr wrap="square">
            <a:spAutoFit/>
          </a:bodyPr>
          <a:lstStyle/>
          <a:p>
            <a:pPr algn="ctr"/>
            <a:r>
              <a:rPr lang="en-US" b="1" i="1" dirty="0" smtClean="0"/>
              <a:t>The cerebral atrophy seen here mainly in the frontal and parietal regions is characterized by narrowed </a:t>
            </a:r>
            <a:r>
              <a:rPr lang="en-US" b="1" i="1" dirty="0" err="1" smtClean="0"/>
              <a:t>gyri</a:t>
            </a:r>
            <a:r>
              <a:rPr lang="en-US" b="1" i="1" dirty="0" smtClean="0"/>
              <a:t> and widened </a:t>
            </a:r>
            <a:r>
              <a:rPr lang="en-US" b="1" i="1" dirty="0" err="1" smtClean="0"/>
              <a:t>sulci</a:t>
            </a:r>
            <a:r>
              <a:rPr lang="en-US" b="1" i="1" dirty="0" smtClean="0"/>
              <a:t>. The atrophy seen here was due to senile dementia of the Alzheimer's type (Alzheimer's disease).</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287560" y="1052736"/>
            <a:ext cx="6452792" cy="4686275"/>
          </a:xfrm>
          <a:prstGeom prst="rect">
            <a:avLst/>
          </a:prstGeom>
          <a:noFill/>
          <a:ln w="12700">
            <a:solidFill>
              <a:schemeClr val="tx1"/>
            </a:solidFill>
            <a:miter lim="800000"/>
            <a:headEnd/>
            <a:tailEnd/>
          </a:ln>
        </p:spPr>
      </p:pic>
      <p:sp>
        <p:nvSpPr>
          <p:cNvPr id="5" name="TextBox 4"/>
          <p:cNvSpPr txBox="1"/>
          <p:nvPr/>
        </p:nvSpPr>
        <p:spPr>
          <a:xfrm>
            <a:off x="1475656" y="5949280"/>
            <a:ext cx="6192688" cy="369332"/>
          </a:xfrm>
          <a:prstGeom prst="rect">
            <a:avLst/>
          </a:prstGeom>
          <a:noFill/>
        </p:spPr>
        <p:txBody>
          <a:bodyPr wrap="square" rtlCol="0">
            <a:spAutoFit/>
          </a:bodyPr>
          <a:lstStyle/>
          <a:p>
            <a:pPr algn="ctr"/>
            <a:r>
              <a:rPr lang="en-US" b="1" i="1" dirty="0" smtClean="0"/>
              <a:t>Microscopic lesions of Alzheimer disease</a:t>
            </a:r>
            <a:endParaRPr lang="en-US" b="1" i="1" dirty="0"/>
          </a:p>
        </p:txBody>
      </p:sp>
      <p:sp>
        <p:nvSpPr>
          <p:cNvPr id="6" name="Rounded Rectangle 5"/>
          <p:cNvSpPr/>
          <p:nvPr/>
        </p:nvSpPr>
        <p:spPr>
          <a:xfrm>
            <a:off x="1691680" y="332656"/>
            <a:ext cx="561662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 Illustration</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library.med.utah.edu/WebPath/jpeg5/CNS090.jpg"/>
          <p:cNvPicPr>
            <a:picLocks noChangeAspect="1" noChangeArrowheads="1"/>
          </p:cNvPicPr>
          <p:nvPr/>
        </p:nvPicPr>
        <p:blipFill>
          <a:blip r:embed="rId2" cstate="print"/>
          <a:srcRect/>
          <a:stretch>
            <a:fillRect/>
          </a:stretch>
        </p:blipFill>
        <p:spPr bwMode="auto">
          <a:xfrm>
            <a:off x="1331640" y="1124744"/>
            <a:ext cx="6408712" cy="3888432"/>
          </a:xfrm>
          <a:prstGeom prst="rect">
            <a:avLst/>
          </a:prstGeom>
          <a:noFill/>
          <a:ln w="12700">
            <a:solidFill>
              <a:schemeClr val="tx1"/>
            </a:solidFill>
          </a:ln>
        </p:spPr>
      </p:pic>
      <p:sp>
        <p:nvSpPr>
          <p:cNvPr id="3" name="Rectangle 2"/>
          <p:cNvSpPr/>
          <p:nvPr/>
        </p:nvSpPr>
        <p:spPr>
          <a:xfrm>
            <a:off x="228600" y="5059050"/>
            <a:ext cx="8686800" cy="1754326"/>
          </a:xfrm>
          <a:prstGeom prst="rect">
            <a:avLst/>
          </a:prstGeom>
        </p:spPr>
        <p:txBody>
          <a:bodyPr wrap="square">
            <a:spAutoFit/>
          </a:bodyPr>
          <a:lstStyle/>
          <a:p>
            <a:pPr algn="ctr"/>
            <a:r>
              <a:rPr lang="en-US" b="1" i="1" dirty="0" smtClean="0"/>
              <a:t>The characteristic microscopic findings of Alzheimer's disease include "senile plaques" which are collections of degenerative presynaptic endings along with astrocytes and microglia. </a:t>
            </a:r>
            <a:endParaRPr lang="en-US" b="1" i="1" dirty="0" smtClean="0"/>
          </a:p>
          <a:p>
            <a:pPr algn="ctr"/>
            <a:endParaRPr lang="en-US" b="1" i="1" dirty="0" smtClean="0"/>
          </a:p>
          <a:p>
            <a:pPr algn="ctr"/>
            <a:r>
              <a:rPr lang="en-US" b="1" i="1" dirty="0" smtClean="0"/>
              <a:t>These </a:t>
            </a:r>
            <a:r>
              <a:rPr lang="en-US" b="1" i="1" dirty="0" smtClean="0"/>
              <a:t>plaques are best seen with a silver stain, as seen here in </a:t>
            </a:r>
          </a:p>
          <a:p>
            <a:pPr algn="ctr"/>
            <a:r>
              <a:rPr lang="en-US" b="1" i="1" dirty="0" smtClean="0"/>
              <a:t>a case with many plaques of varying size.</a:t>
            </a:r>
            <a:endParaRPr lang="en-US" b="1" i="1" dirty="0"/>
          </a:p>
        </p:txBody>
      </p:sp>
      <p:sp>
        <p:nvSpPr>
          <p:cNvPr id="5" name="Rounded Rectangle 4"/>
          <p:cNvSpPr/>
          <p:nvPr/>
        </p:nvSpPr>
        <p:spPr>
          <a:xfrm>
            <a:off x="914400" y="188640"/>
            <a:ext cx="7086600"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a:t>
            </a:r>
            <a:r>
              <a:rPr lang="en-US" sz="2400" b="1" i="1" dirty="0" smtClean="0"/>
              <a:t>– LPF, silver stain</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library.med.utah.edu/WebPath/jpeg5/CNS091.jpg"/>
          <p:cNvPicPr>
            <a:picLocks noChangeAspect="1" noChangeArrowheads="1"/>
          </p:cNvPicPr>
          <p:nvPr/>
        </p:nvPicPr>
        <p:blipFill>
          <a:blip r:embed="rId2" cstate="print"/>
          <a:srcRect/>
          <a:stretch>
            <a:fillRect/>
          </a:stretch>
        </p:blipFill>
        <p:spPr bwMode="auto">
          <a:xfrm>
            <a:off x="457200" y="1196752"/>
            <a:ext cx="4343400" cy="3863330"/>
          </a:xfrm>
          <a:prstGeom prst="rect">
            <a:avLst/>
          </a:prstGeom>
          <a:noFill/>
          <a:ln w="12700">
            <a:solidFill>
              <a:schemeClr val="tx1"/>
            </a:solidFill>
          </a:ln>
        </p:spPr>
      </p:pic>
      <p:sp>
        <p:nvSpPr>
          <p:cNvPr id="3" name="Rectangle 2"/>
          <p:cNvSpPr/>
          <p:nvPr/>
        </p:nvSpPr>
        <p:spPr>
          <a:xfrm>
            <a:off x="381000" y="5791200"/>
            <a:ext cx="8534400" cy="646331"/>
          </a:xfrm>
          <a:prstGeom prst="rect">
            <a:avLst/>
          </a:prstGeom>
        </p:spPr>
        <p:txBody>
          <a:bodyPr wrap="square">
            <a:spAutoFit/>
          </a:bodyPr>
          <a:lstStyle/>
          <a:p>
            <a:pPr lvl="0"/>
            <a:r>
              <a:rPr lang="en-US" b="1" dirty="0" smtClean="0"/>
              <a:t>CNS </a:t>
            </a:r>
            <a:r>
              <a:rPr lang="en-US" b="1" dirty="0" smtClean="0"/>
              <a:t>related symptom that </a:t>
            </a:r>
            <a:r>
              <a:rPr lang="en-US" b="1" dirty="0" smtClean="0"/>
              <a:t>patients </a:t>
            </a:r>
            <a:r>
              <a:rPr lang="en-US" b="1" dirty="0" smtClean="0"/>
              <a:t>most likely   </a:t>
            </a:r>
            <a:r>
              <a:rPr lang="en-US" b="1" dirty="0" smtClean="0"/>
              <a:t>have: </a:t>
            </a:r>
            <a:r>
              <a:rPr lang="en-US" b="1" i="1" dirty="0" smtClean="0"/>
              <a:t>Memory </a:t>
            </a:r>
            <a:r>
              <a:rPr lang="en-US" b="1" i="1" dirty="0" smtClean="0"/>
              <a:t>loss</a:t>
            </a:r>
            <a:endParaRPr lang="en-US" dirty="0" smtClean="0"/>
          </a:p>
          <a:p>
            <a:pPr algn="ctr"/>
            <a:endParaRPr lang="en-US" b="1" i="1" dirty="0"/>
          </a:p>
        </p:txBody>
      </p:sp>
      <p:sp>
        <p:nvSpPr>
          <p:cNvPr id="6" name="Rounded Rectangle 5"/>
          <p:cNvSpPr/>
          <p:nvPr/>
        </p:nvSpPr>
        <p:spPr>
          <a:xfrm>
            <a:off x="1219200" y="0"/>
            <a:ext cx="7162800" cy="10206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a:t>
            </a:r>
            <a:r>
              <a:rPr lang="en-US" sz="2400" b="1" i="1" dirty="0" smtClean="0"/>
              <a:t>– </a:t>
            </a:r>
            <a:r>
              <a:rPr lang="en-US" sz="2400" b="1" i="1" dirty="0" smtClean="0"/>
              <a:t>LPF, silver </a:t>
            </a:r>
            <a:r>
              <a:rPr lang="en-US" sz="2400" b="1" i="1" dirty="0" smtClean="0"/>
              <a:t>stain</a:t>
            </a:r>
            <a:endParaRPr lang="en-US" sz="2400" dirty="0" smtClean="0"/>
          </a:p>
          <a:p>
            <a:pPr algn="ct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
        <p:nvSpPr>
          <p:cNvPr id="16385" name="Rectangle 1"/>
          <p:cNvSpPr>
            <a:spLocks noChangeArrowheads="1"/>
          </p:cNvSpPr>
          <p:nvPr/>
        </p:nvSpPr>
        <p:spPr bwMode="auto">
          <a:xfrm>
            <a:off x="5410200" y="2323238"/>
            <a:ext cx="3733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Senile plaques</a:t>
            </a:r>
          </a:p>
          <a:p>
            <a:pPr marL="0" marR="0" lvl="0" indent="0" algn="l" defTabSz="914400" rtl="0" eaLnBrk="1" fontAlgn="base" latinLnBrk="0" hangingPunct="1">
              <a:lnSpc>
                <a:spcPct val="10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Degenerate neurons</a:t>
            </a:r>
          </a:p>
          <a:p>
            <a:pPr marL="0" marR="0" lvl="0" indent="0" algn="l" defTabSz="914400" rtl="0" eaLnBrk="0" fontAlgn="base" latinLnBrk="0" hangingPunct="0">
              <a:lnSpc>
                <a:spcPct val="100000"/>
              </a:lnSpc>
              <a:spcBef>
                <a:spcPct val="0"/>
              </a:spcBef>
              <a:spcAft>
                <a:spcPct val="0"/>
              </a:spcAft>
              <a:buClrTx/>
              <a:buSzTx/>
              <a:tabLst/>
            </a:pPr>
            <a:endParaRPr lang="en-US"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Reactive </a:t>
            </a:r>
            <a:r>
              <a:rPr kumimoji="0" lang="en-US" b="1" i="1" u="none" strike="noStrike" cap="none" normalizeH="0" baseline="0" dirty="0" err="1" smtClean="0">
                <a:ln>
                  <a:noFill/>
                </a:ln>
                <a:solidFill>
                  <a:srgbClr val="FF0000"/>
                </a:solidFill>
                <a:effectLst/>
                <a:latin typeface="Calibri" pitchFamily="34" charset="0"/>
                <a:ea typeface="Calibri" pitchFamily="34" charset="0"/>
                <a:cs typeface="Arial" pitchFamily="34" charset="0"/>
              </a:rPr>
              <a:t>gliosis</a:t>
            </a:r>
            <a:r>
              <a:rPr kumimoji="0" lang="en-US"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 (Microglia and </a:t>
            </a:r>
            <a:r>
              <a:rPr kumimoji="0" lang="en-US" b="1" i="1" u="none" strike="noStrike" cap="none" normalizeH="0" baseline="0" dirty="0" err="1" smtClean="0">
                <a:ln>
                  <a:noFill/>
                </a:ln>
                <a:solidFill>
                  <a:srgbClr val="FF0000"/>
                </a:solidFill>
                <a:effectLst/>
                <a:latin typeface="Calibri" pitchFamily="34" charset="0"/>
                <a:ea typeface="Calibri" pitchFamily="34" charset="0"/>
                <a:cs typeface="Arial" pitchFamily="34" charset="0"/>
              </a:rPr>
              <a:t>Astrocytes</a:t>
            </a:r>
            <a:r>
              <a:rPr kumimoji="0" lang="en-US"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5661248"/>
            <a:ext cx="6120680"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Alzheimer disease.  A neuritic (senile)  plaque with a rim of dystrophic neurites surrounding an amyloid core.</a:t>
            </a:r>
            <a:endParaRPr lang="en-US" b="1" i="1" dirty="0">
              <a:ea typeface="LM Typewriter Proportional 10pt" charset="0"/>
              <a:cs typeface="LM Typewriter Proportional 10pt" charset="0"/>
              <a:sym typeface="LM Typewriter Proportional 10pt" charset="0"/>
            </a:endParaRPr>
          </a:p>
        </p:txBody>
      </p:sp>
      <p:pic>
        <p:nvPicPr>
          <p:cNvPr id="6145" name="Picture 1"/>
          <p:cNvPicPr>
            <a:picLocks noChangeAspect="1" noChangeArrowheads="1"/>
          </p:cNvPicPr>
          <p:nvPr/>
        </p:nvPicPr>
        <p:blipFill>
          <a:blip r:embed="rId2" cstate="print"/>
          <a:srcRect/>
          <a:stretch>
            <a:fillRect/>
          </a:stretch>
        </p:blipFill>
        <p:spPr bwMode="auto">
          <a:xfrm>
            <a:off x="1451997" y="1340768"/>
            <a:ext cx="6144339" cy="4104457"/>
          </a:xfrm>
          <a:prstGeom prst="rect">
            <a:avLst/>
          </a:prstGeom>
          <a:noFill/>
          <a:ln w="12700">
            <a:solidFill>
              <a:schemeClr val="tx1"/>
            </a:solidFill>
            <a:miter lim="800000"/>
            <a:headEnd/>
            <a:tailEnd/>
          </a:ln>
        </p:spPr>
      </p:pic>
      <p:sp>
        <p:nvSpPr>
          <p:cNvPr id="8" name="Rounded Rectangle 7"/>
          <p:cNvSpPr/>
          <p:nvPr/>
        </p:nvSpPr>
        <p:spPr>
          <a:xfrm>
            <a:off x="2195736" y="332656"/>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9192" y="5373216"/>
            <a:ext cx="7272808"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Alzheimer Disease. Neurofibrillary tangles (arrows) are present within the neurons.</a:t>
            </a:r>
            <a:r>
              <a:rPr lang="en-US" dirty="0" smtClean="0"/>
              <a:t> </a:t>
            </a:r>
            <a:r>
              <a:rPr lang="en-US" b="1" i="1" dirty="0" smtClean="0"/>
              <a:t>They are composed of cytoskeletal intermediate filaments.</a:t>
            </a:r>
            <a:endParaRPr lang="en-US" b="1" i="1" dirty="0">
              <a:ea typeface="LM Typewriter Proportional 10pt" charset="0"/>
              <a:cs typeface="LM Typewriter Proportional 10pt" charset="0"/>
              <a:sym typeface="LM Typewriter Proportional 10pt" charset="0"/>
            </a:endParaRPr>
          </a:p>
        </p:txBody>
      </p:sp>
      <p:pic>
        <p:nvPicPr>
          <p:cNvPr id="5121" name="Picture 1"/>
          <p:cNvPicPr>
            <a:picLocks noChangeAspect="1" noChangeArrowheads="1"/>
          </p:cNvPicPr>
          <p:nvPr/>
        </p:nvPicPr>
        <p:blipFill>
          <a:blip r:embed="rId2" cstate="print"/>
          <a:srcRect/>
          <a:stretch>
            <a:fillRect/>
          </a:stretch>
        </p:blipFill>
        <p:spPr bwMode="auto">
          <a:xfrm>
            <a:off x="4716016" y="1124744"/>
            <a:ext cx="3888432" cy="3960439"/>
          </a:xfrm>
          <a:prstGeom prst="rect">
            <a:avLst/>
          </a:prstGeom>
          <a:noFill/>
          <a:ln w="12700">
            <a:solidFill>
              <a:schemeClr val="tx1"/>
            </a:solidFill>
            <a:miter lim="800000"/>
            <a:headEnd/>
            <a:tailEnd/>
          </a:ln>
        </p:spPr>
      </p:pic>
      <p:sp>
        <p:nvSpPr>
          <p:cNvPr id="6" name="Rounded Rectangle 5"/>
          <p:cNvSpPr/>
          <p:nvPr/>
        </p:nvSpPr>
        <p:spPr>
          <a:xfrm>
            <a:off x="1979712" y="188640"/>
            <a:ext cx="511256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ea typeface="LM Typewriter Proportional 10pt" charset="0"/>
                <a:cs typeface="LM Typewriter Proportional 10pt" charset="0"/>
                <a:sym typeface="LM Typewriter Proportional 10pt" charset="0"/>
              </a:rPr>
              <a:t>Neurofibrillary tangles</a:t>
            </a:r>
            <a:r>
              <a:rPr lang="en-US" sz="2400" b="1" i="1" dirty="0" smtClean="0"/>
              <a:t> - HPF</a:t>
            </a:r>
            <a:endParaRPr lang="en-US" sz="2400" dirty="0"/>
          </a:p>
        </p:txBody>
      </p:sp>
      <p:pic>
        <p:nvPicPr>
          <p:cNvPr id="5123" name="Picture 3" descr="http://library.med.utah.edu/WebPath/jpeg5/CNS094.jpg"/>
          <p:cNvPicPr>
            <a:picLocks noChangeAspect="1" noChangeArrowheads="1"/>
          </p:cNvPicPr>
          <p:nvPr/>
        </p:nvPicPr>
        <p:blipFill>
          <a:blip r:embed="rId3" cstate="print"/>
          <a:srcRect/>
          <a:stretch>
            <a:fillRect/>
          </a:stretch>
        </p:blipFill>
        <p:spPr bwMode="auto">
          <a:xfrm>
            <a:off x="571472" y="1124744"/>
            <a:ext cx="4000528" cy="3935338"/>
          </a:xfrm>
          <a:prstGeom prst="rect">
            <a:avLst/>
          </a:prstGeom>
          <a:noFill/>
          <a:ln w="12700">
            <a:solidFill>
              <a:schemeClr val="tx1"/>
            </a:solidFill>
          </a:ln>
        </p:spPr>
      </p:pic>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08920"/>
            <a:ext cx="3816424" cy="1143000"/>
          </a:xfrm>
        </p:spPr>
        <p:txBody>
          <a:bodyPr>
            <a:normAutofit/>
          </a:bodyPr>
          <a:lstStyle/>
          <a:p>
            <a:pPr algn="ctr"/>
            <a:r>
              <a:rPr lang="en-US" sz="4800" b="1" i="1" dirty="0" smtClean="0">
                <a:solidFill>
                  <a:srgbClr val="000099"/>
                </a:solidFill>
                <a:effectLst>
                  <a:outerShdw blurRad="38100" dist="38100" dir="2700000" algn="tl">
                    <a:srgbClr val="000000">
                      <a:alpha val="43137"/>
                    </a:srgbClr>
                  </a:outerShdw>
                </a:effectLst>
              </a:rPr>
              <a:t>THE END</a:t>
            </a:r>
            <a:endParaRPr lang="en-US" sz="4800" b="1" i="1" dirty="0">
              <a:solidFill>
                <a:srgbClr val="000099"/>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schrf.org/images/hydrocephalus/images/hydrocephalus1_JPG.jpg">
            <a:hlinkClick r:id="rId2"/>
          </p:cNvPr>
          <p:cNvPicPr>
            <a:picLocks noChangeAspect="1" noChangeArrowheads="1"/>
          </p:cNvPicPr>
          <p:nvPr/>
        </p:nvPicPr>
        <p:blipFill>
          <a:blip r:embed="rId3" cstate="print"/>
          <a:srcRect/>
          <a:stretch>
            <a:fillRect/>
          </a:stretch>
        </p:blipFill>
        <p:spPr bwMode="auto">
          <a:xfrm>
            <a:off x="3275856" y="1556792"/>
            <a:ext cx="2720772" cy="2952328"/>
          </a:xfrm>
          <a:prstGeom prst="rect">
            <a:avLst/>
          </a:prstGeom>
          <a:noFill/>
        </p:spPr>
      </p:pic>
      <p:pic>
        <p:nvPicPr>
          <p:cNvPr id="123908" name="Picture 4" descr="http://3.bp.blogspot.com/_fcysetNa1YU/TCjd4eq_dHI/AAAAAAAAAEw/ztC_Kmu_W_w/s1600/DSC_0373.JPG">
            <a:hlinkClick r:id="rId4"/>
          </p:cNvPr>
          <p:cNvPicPr>
            <a:picLocks noChangeAspect="1" noChangeArrowheads="1"/>
          </p:cNvPicPr>
          <p:nvPr/>
        </p:nvPicPr>
        <p:blipFill>
          <a:blip r:embed="rId5" cstate="print"/>
          <a:srcRect/>
          <a:stretch>
            <a:fillRect/>
          </a:stretch>
        </p:blipFill>
        <p:spPr bwMode="auto">
          <a:xfrm>
            <a:off x="179512" y="1556792"/>
            <a:ext cx="2952328" cy="2960229"/>
          </a:xfrm>
          <a:prstGeom prst="rect">
            <a:avLst/>
          </a:prstGeom>
          <a:noFill/>
        </p:spPr>
      </p:pic>
      <p:pic>
        <p:nvPicPr>
          <p:cNvPr id="123910" name="Picture 6" descr="http://byebyedoctor.com/wp-content/uploads/2011/08/hydrocephalus-pictures.jpg">
            <a:hlinkClick r:id="rId6"/>
          </p:cNvPr>
          <p:cNvPicPr>
            <a:picLocks noChangeAspect="1" noChangeArrowheads="1"/>
          </p:cNvPicPr>
          <p:nvPr/>
        </p:nvPicPr>
        <p:blipFill>
          <a:blip r:embed="rId7" cstate="print"/>
          <a:srcRect/>
          <a:stretch>
            <a:fillRect/>
          </a:stretch>
        </p:blipFill>
        <p:spPr bwMode="auto">
          <a:xfrm>
            <a:off x="6156176" y="1556792"/>
            <a:ext cx="2455234" cy="2952327"/>
          </a:xfrm>
          <a:prstGeom prst="rect">
            <a:avLst/>
          </a:prstGeom>
          <a:noFill/>
        </p:spPr>
      </p:pic>
      <p:sp>
        <p:nvSpPr>
          <p:cNvPr id="7" name="Rounded Rectangle 6"/>
          <p:cNvSpPr/>
          <p:nvPr/>
        </p:nvSpPr>
        <p:spPr>
          <a:xfrm>
            <a:off x="2843808" y="548680"/>
            <a:ext cx="345638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
        <p:nvSpPr>
          <p:cNvPr id="53249" name="Rectangle 1"/>
          <p:cNvSpPr>
            <a:spLocks noChangeArrowheads="1"/>
          </p:cNvSpPr>
          <p:nvPr/>
        </p:nvSpPr>
        <p:spPr bwMode="auto">
          <a:xfrm>
            <a:off x="457200" y="5332511"/>
            <a:ext cx="556472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-Main gross abnormality:</a:t>
            </a:r>
            <a:r>
              <a:rPr kumimoji="0" lang="en-US" sz="1400" b="1" i="1" u="none" strike="noStrike" cap="none" normalizeH="0" dirty="0" smtClean="0">
                <a:ln>
                  <a:noFill/>
                </a:ln>
                <a:solidFill>
                  <a:srgbClr val="FF0000"/>
                </a:solidFill>
                <a:effectLst/>
                <a:latin typeface="Calibri" pitchFamily="34" charset="0"/>
                <a:ea typeface="Calibri" pitchFamily="34" charset="0"/>
                <a:cs typeface="Arial" pitchFamily="34" charset="0"/>
              </a:rPr>
              <a:t> </a:t>
            </a:r>
            <a:r>
              <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 Enlarged head size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67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 Gross</a:t>
            </a:r>
            <a:endParaRPr lang="en-US" sz="2400" dirty="0"/>
          </a:p>
        </p:txBody>
      </p:sp>
      <p:pic>
        <p:nvPicPr>
          <p:cNvPr id="120834" name="Picture 2" descr="http://library.med.utah.edu/WebPath/jpeg5/CNS072.jpg"/>
          <p:cNvPicPr>
            <a:picLocks noChangeAspect="1" noChangeArrowheads="1"/>
          </p:cNvPicPr>
          <p:nvPr/>
        </p:nvPicPr>
        <p:blipFill>
          <a:blip r:embed="rId2" cstate="print"/>
          <a:srcRect/>
          <a:stretch>
            <a:fillRect/>
          </a:stretch>
        </p:blipFill>
        <p:spPr bwMode="auto">
          <a:xfrm>
            <a:off x="1447800" y="914400"/>
            <a:ext cx="6268624" cy="4248472"/>
          </a:xfrm>
          <a:prstGeom prst="rect">
            <a:avLst/>
          </a:prstGeom>
          <a:noFill/>
        </p:spPr>
      </p:pic>
      <p:sp>
        <p:nvSpPr>
          <p:cNvPr id="6" name="Rectangle 5"/>
          <p:cNvSpPr/>
          <p:nvPr/>
        </p:nvSpPr>
        <p:spPr>
          <a:xfrm>
            <a:off x="838200" y="5181600"/>
            <a:ext cx="7391400" cy="1200329"/>
          </a:xfrm>
          <a:prstGeom prst="rect">
            <a:avLst/>
          </a:prstGeom>
        </p:spPr>
        <p:txBody>
          <a:bodyPr wrap="square">
            <a:spAutoFit/>
          </a:bodyPr>
          <a:lstStyle/>
          <a:p>
            <a:pPr algn="ctr"/>
            <a:r>
              <a:rPr lang="en-US" b="1" i="1" dirty="0" smtClean="0"/>
              <a:t>Marked </a:t>
            </a:r>
            <a:r>
              <a:rPr lang="en-US" b="1" i="1" dirty="0" smtClean="0"/>
              <a:t>dilation of the cerebral ventricles. </a:t>
            </a:r>
            <a:endParaRPr lang="en-US" b="1" i="1" dirty="0" smtClean="0"/>
          </a:p>
          <a:p>
            <a:pPr algn="ctr"/>
            <a:endParaRPr lang="en-US" b="1" i="1" dirty="0" smtClean="0"/>
          </a:p>
          <a:p>
            <a:pPr algn="ctr"/>
            <a:r>
              <a:rPr lang="en-US" b="1" i="1" dirty="0" smtClean="0"/>
              <a:t>Hydrocephalus </a:t>
            </a:r>
            <a:r>
              <a:rPr lang="en-US" b="1" i="1" dirty="0" smtClean="0"/>
              <a:t>can be due to lack of absorption of CSF or due to an obstruction to flow of CSF.</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descr="Hydrocephalus normal, non-normal MRI scans"/>
          <p:cNvPicPr>
            <a:picLocks noChangeAspect="1" noChangeArrowheads="1"/>
          </p:cNvPicPr>
          <p:nvPr/>
        </p:nvPicPr>
        <p:blipFill>
          <a:blip r:embed="rId2" cstate="print"/>
          <a:srcRect/>
          <a:stretch>
            <a:fillRect/>
          </a:stretch>
        </p:blipFill>
        <p:spPr bwMode="auto">
          <a:xfrm>
            <a:off x="1143000" y="914400"/>
            <a:ext cx="6718081" cy="4453754"/>
          </a:xfrm>
          <a:prstGeom prst="rect">
            <a:avLst/>
          </a:prstGeom>
          <a:noFill/>
        </p:spPr>
      </p:pic>
      <p:sp>
        <p:nvSpPr>
          <p:cNvPr id="8" name="Rectangle 7"/>
          <p:cNvSpPr/>
          <p:nvPr/>
        </p:nvSpPr>
        <p:spPr>
          <a:xfrm>
            <a:off x="1066800" y="5410200"/>
            <a:ext cx="6768752" cy="1200329"/>
          </a:xfrm>
          <a:prstGeom prst="rect">
            <a:avLst/>
          </a:prstGeom>
        </p:spPr>
        <p:txBody>
          <a:bodyPr wrap="square">
            <a:spAutoFit/>
          </a:bodyPr>
          <a:lstStyle/>
          <a:p>
            <a:pPr algn="ctr"/>
            <a:r>
              <a:rPr lang="en-US" b="1" i="1" dirty="0" smtClean="0"/>
              <a:t>An MRI scan of a brain with hydrocephalus (left) and </a:t>
            </a:r>
          </a:p>
          <a:p>
            <a:pPr algn="ctr"/>
            <a:r>
              <a:rPr lang="en-US" b="1" i="1" dirty="0" smtClean="0"/>
              <a:t>a normal MRI scan (right). </a:t>
            </a:r>
            <a:endParaRPr lang="en-US" b="1" i="1" dirty="0" smtClean="0"/>
          </a:p>
          <a:p>
            <a:pPr algn="ctr"/>
            <a:r>
              <a:rPr lang="en-US" b="1" i="1" dirty="0" smtClean="0"/>
              <a:t>The </a:t>
            </a:r>
            <a:r>
              <a:rPr lang="en-US" b="1" i="1" dirty="0" smtClean="0"/>
              <a:t>large dark area on the left is the ventricles, made bigger by a build-up of CSF</a:t>
            </a:r>
            <a:endParaRPr lang="en-US" b="1" i="1" dirty="0"/>
          </a:p>
        </p:txBody>
      </p:sp>
      <p:sp>
        <p:nvSpPr>
          <p:cNvPr id="9" name="Rounded Rectangle 8"/>
          <p:cNvSpPr/>
          <p:nvPr/>
        </p:nvSpPr>
        <p:spPr>
          <a:xfrm>
            <a:off x="1187624" y="332656"/>
            <a:ext cx="662473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a:t>
            </a:r>
            <a:r>
              <a:rPr lang="en-US" sz="2400" b="1" i="1" dirty="0" err="1" smtClean="0">
                <a:ea typeface="LM Typewriter Proportional 10pt" charset="0"/>
                <a:cs typeface="LM Typewriter Proportional 10pt" charset="0"/>
                <a:sym typeface="LM Typewriter Proportional 10pt" charset="0"/>
              </a:rPr>
              <a:t>vs</a:t>
            </a:r>
            <a:r>
              <a:rPr lang="en-US" sz="2400" b="1" i="1" dirty="0" smtClean="0">
                <a:ea typeface="LM Typewriter Proportional 10pt" charset="0"/>
                <a:cs typeface="LM Typewriter Proportional 10pt" charset="0"/>
                <a:sym typeface="LM Typewriter Proportional 10pt" charset="0"/>
              </a:rPr>
              <a:t> Normal  – MRI view</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2411760" y="1124744"/>
            <a:ext cx="4248472" cy="4464496"/>
          </a:xfrm>
          <a:prstGeom prst="rect">
            <a:avLst/>
          </a:prstGeom>
          <a:noFill/>
          <a:ln w="9525">
            <a:noFill/>
            <a:miter lim="800000"/>
            <a:headEnd/>
            <a:tailEnd/>
          </a:ln>
        </p:spPr>
      </p:pic>
      <p:sp>
        <p:nvSpPr>
          <p:cNvPr id="5" name="Rectangle 4"/>
          <p:cNvSpPr/>
          <p:nvPr/>
        </p:nvSpPr>
        <p:spPr>
          <a:xfrm>
            <a:off x="2411760" y="5674022"/>
            <a:ext cx="4248472"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Mid Sagittal MRI of a child with communicating hydrocephalus,</a:t>
            </a:r>
          </a:p>
          <a:p>
            <a:pPr algn="ctr"/>
            <a:r>
              <a:rPr lang="en-US" b="1" i="1" dirty="0" smtClean="0">
                <a:ea typeface="LM Typewriter Proportional 10pt" charset="0"/>
                <a:cs typeface="LM Typewriter Proportional 10pt" charset="0"/>
                <a:sym typeface="LM Typewriter Proportional 10pt" charset="0"/>
              </a:rPr>
              <a:t> involving all ventricles</a:t>
            </a:r>
            <a:r>
              <a:rPr lang="en-US" b="1" i="1" dirty="0" smtClean="0">
                <a:solidFill>
                  <a:srgbClr val="FFCF49"/>
                </a:solidFill>
                <a:ea typeface="LM Typewriter Proportional 10pt" charset="0"/>
                <a:cs typeface="LM Typewriter Proportional 10pt" charset="0"/>
                <a:sym typeface="LM Typewriter Proportional 10pt" charset="0"/>
              </a:rPr>
              <a:t>.</a:t>
            </a:r>
            <a:endParaRPr lang="en-US" b="1" i="1" dirty="0">
              <a:solidFill>
                <a:srgbClr val="FFCF49"/>
              </a:solidFill>
              <a:ea typeface="LM Typewriter Proportional 10pt" charset="0"/>
              <a:cs typeface="LM Typewriter Proportional 10pt" charset="0"/>
              <a:sym typeface="LM Typewriter Proportional 10pt" charset="0"/>
            </a:endParaRPr>
          </a:p>
        </p:txBody>
      </p:sp>
      <p:sp>
        <p:nvSpPr>
          <p:cNvPr id="6" name="Rounded Rectangle 5"/>
          <p:cNvSpPr/>
          <p:nvPr/>
        </p:nvSpPr>
        <p:spPr>
          <a:xfrm>
            <a:off x="2267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 MRI view</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819400"/>
            <a:ext cx="7139880" cy="187643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Pyogenic (Bacterial ) Meningitis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63956" y="812772"/>
            <a:ext cx="8103844" cy="5616624"/>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2 :</a:t>
            </a:r>
          </a:p>
          <a:p>
            <a:pPr>
              <a:lnSpc>
                <a:spcPct val="150000"/>
              </a:lnSpc>
            </a:pPr>
            <a:r>
              <a:rPr lang="en-US" sz="2600" b="1" i="1" dirty="0" smtClean="0"/>
              <a:t>4 years old child who was treated from otitis media and suddenly complained from headache, vomiting, fever and stiff neck. CSF was found to be clouded with abnormal increase of neutrophils, increased protein and absence of sugar. Gram stain of the CSF fluid showed meningococci .                                                              </a:t>
            </a:r>
            <a:r>
              <a:rPr lang="en-US" sz="3200" b="1" i="1" dirty="0" smtClean="0">
                <a:solidFill>
                  <a:srgbClr val="0000FF"/>
                </a:solidFill>
              </a:rPr>
              <a:t>What is your diagnosis ?    </a:t>
            </a:r>
            <a:endParaRPr lang="en-US" sz="4000" b="1" i="1" dirty="0">
              <a:solidFill>
                <a:srgbClr val="0000FF"/>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57</TotalTime>
  <Words>1397</Words>
  <Application>Microsoft Office PowerPoint</Application>
  <PresentationFormat>On-screen Show (4:3)</PresentationFormat>
  <Paragraphs>182</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Second  Practical Session</vt:lpstr>
      <vt:lpstr> Hydrocephalus</vt:lpstr>
      <vt:lpstr>Slide 3</vt:lpstr>
      <vt:lpstr>Slide 4</vt:lpstr>
      <vt:lpstr>Slide 5</vt:lpstr>
      <vt:lpstr>Slide 6</vt:lpstr>
      <vt:lpstr>Slide 7</vt:lpstr>
      <vt:lpstr>Pyogenic (Bacterial ) Meningitis</vt:lpstr>
      <vt:lpstr>Slide 9</vt:lpstr>
      <vt:lpstr>Slide 10</vt:lpstr>
      <vt:lpstr>Slide 11</vt:lpstr>
      <vt:lpstr>Slide 12</vt:lpstr>
      <vt:lpstr>Slide 13</vt:lpstr>
      <vt:lpstr>Slide 14</vt:lpstr>
      <vt:lpstr> Cerebral Abscess</vt:lpstr>
      <vt:lpstr>Slide 16</vt:lpstr>
      <vt:lpstr>Slide 17</vt:lpstr>
      <vt:lpstr>Slide 18</vt:lpstr>
      <vt:lpstr>Slide 19</vt:lpstr>
      <vt:lpstr>Slide 20</vt:lpstr>
      <vt:lpstr>Ruptured Berry Aneurysm causing subarachnoid hemorrhage</vt:lpstr>
      <vt:lpstr>Slide 22</vt:lpstr>
      <vt:lpstr>Slide 23</vt:lpstr>
      <vt:lpstr>Slide 24</vt:lpstr>
      <vt:lpstr>Slide 25</vt:lpstr>
      <vt:lpstr>Slide 26</vt:lpstr>
      <vt:lpstr>Slide 27</vt:lpstr>
      <vt:lpstr> Alzheimer disease</vt:lpstr>
      <vt:lpstr>Slide 29</vt:lpstr>
      <vt:lpstr>Slide 30</vt:lpstr>
      <vt:lpstr>Slide 31</vt:lpstr>
      <vt:lpstr>Slide 32</vt:lpstr>
      <vt:lpstr>Slide 33</vt:lpstr>
      <vt:lpstr>Slide 34</vt:lpstr>
      <vt:lpstr>Slide 35</vt:lpstr>
      <vt:lpstr>Slide 36</vt:lpstr>
      <vt:lpstr>Slide 37</vt:lpstr>
      <vt:lpstr>THE END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Practical Session</dc:title>
  <dc:creator>DrShaesta</dc:creator>
  <cp:lastModifiedBy>DrShaesta</cp:lastModifiedBy>
  <cp:revision>8</cp:revision>
  <dcterms:created xsi:type="dcterms:W3CDTF">2014-10-21T08:57:35Z</dcterms:created>
  <dcterms:modified xsi:type="dcterms:W3CDTF">2014-10-21T09:58:45Z</dcterms:modified>
</cp:coreProperties>
</file>