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2" r:id="rId2"/>
    <p:sldId id="323" r:id="rId3"/>
    <p:sldId id="325" r:id="rId4"/>
    <p:sldId id="326" r:id="rId5"/>
    <p:sldId id="286" r:id="rId6"/>
    <p:sldId id="338" r:id="rId7"/>
    <p:sldId id="340" r:id="rId8"/>
    <p:sldId id="309" r:id="rId9"/>
    <p:sldId id="310" r:id="rId10"/>
    <p:sldId id="312" r:id="rId11"/>
    <p:sldId id="315" r:id="rId12"/>
    <p:sldId id="317" r:id="rId13"/>
    <p:sldId id="320" r:id="rId14"/>
    <p:sldId id="319" r:id="rId15"/>
    <p:sldId id="306" r:id="rId16"/>
    <p:sldId id="33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1F4FF"/>
    <a:srgbClr val="0064A8"/>
    <a:srgbClr val="0092F6"/>
    <a:srgbClr val="66FFFF"/>
    <a:srgbClr val="006699"/>
    <a:srgbClr val="FF0066"/>
    <a:srgbClr val="FF5D5D"/>
    <a:srgbClr val="00517A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805E55-BFFF-4432-98A6-B386CA03266A}" type="datetimeFigureOut">
              <a:rPr lang="en-US"/>
              <a:pPr>
                <a:defRPr/>
              </a:pPr>
              <a:t>10/7/2012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2764A1-73CF-4866-B682-374234F67B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6B0F-9F3F-4E86-B458-885B263D5093}" type="datetimeFigureOut">
              <a:rPr lang="en-US"/>
              <a:pPr>
                <a:defRPr/>
              </a:pPr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F614-5756-4D1B-84E9-9D37782E7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D4FD-A0DA-4D0A-A05D-A6FE10131B38}" type="datetimeFigureOut">
              <a:rPr lang="en-US"/>
              <a:pPr>
                <a:defRPr/>
              </a:pPr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9311-4254-408A-8EBC-E5301384DE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2DE1-EAB2-4BB3-816B-1D28AA0C74A5}" type="datetimeFigureOut">
              <a:rPr lang="en-US"/>
              <a:pPr>
                <a:defRPr/>
              </a:pPr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6190-5742-44EB-AEA2-E1D9590CA9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12D2-F8D0-4D85-B111-22BEC0E3FAD1}" type="datetimeFigureOut">
              <a:rPr lang="en-US"/>
              <a:pPr>
                <a:defRPr/>
              </a:pPr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4D6D-A1EA-4EFD-9F1A-657D34988A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BE67-B56B-452C-B67B-3564437E209D}" type="datetimeFigureOut">
              <a:rPr lang="en-US"/>
              <a:pPr>
                <a:defRPr/>
              </a:pPr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DB3F-008E-4EDD-A6DF-FD01106966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6DD7-108E-4299-98DC-DE32708CC0E9}" type="datetimeFigureOut">
              <a:rPr lang="en-US"/>
              <a:pPr>
                <a:defRPr/>
              </a:pPr>
              <a:t>10/7/2012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0BC-EDC0-454C-BA03-83A92ADE03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1B55-2FD8-4BF8-BDD4-789F0C64DA40}" type="datetimeFigureOut">
              <a:rPr lang="en-US"/>
              <a:pPr>
                <a:defRPr/>
              </a:pPr>
              <a:t>10/7/2012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D7A60-A1FE-4BBA-AB6B-0478354E85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840F-0060-4E42-9722-843FA82A282F}" type="datetimeFigureOut">
              <a:rPr lang="en-US"/>
              <a:pPr>
                <a:defRPr/>
              </a:pPr>
              <a:t>10/7/2012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4937-A3A2-43CF-BBCE-E7FC33737C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B179-E359-401D-ACA5-8915A5E1D09F}" type="datetimeFigureOut">
              <a:rPr lang="en-US"/>
              <a:pPr>
                <a:defRPr/>
              </a:pPr>
              <a:t>10/7/2012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7F39-C915-4F94-90D1-9718EC9F2F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A305-0DB0-4C8D-8CBA-8BDC695B8731}" type="datetimeFigureOut">
              <a:rPr lang="en-US"/>
              <a:pPr>
                <a:defRPr/>
              </a:pPr>
              <a:t>10/7/2012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9C7-628A-48FD-ADAD-2E9799D6F6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8D6C-9590-448B-90B3-749F86317120}" type="datetimeFigureOut">
              <a:rPr lang="en-US"/>
              <a:pPr>
                <a:defRPr/>
              </a:pPr>
              <a:t>10/7/2012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8D9A-20FE-4E51-BAEF-D678465EFF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58116-9605-493D-A103-5B70D17EF796}" type="datetimeFigureOut">
              <a:rPr lang="en-US"/>
              <a:pPr>
                <a:defRPr/>
              </a:pPr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1D0E47-8DDD-424F-A31E-13FFE04273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496" name="Subtitle 2"/>
          <p:cNvSpPr>
            <a:spLocks noGrp="1"/>
          </p:cNvSpPr>
          <p:nvPr>
            <p:ph type="subTitle" idx="4294967295"/>
          </p:nvPr>
        </p:nvSpPr>
        <p:spPr>
          <a:xfrm>
            <a:off x="3028950" y="4857750"/>
            <a:ext cx="6400800" cy="14716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Prof.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Omnia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Amin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Nayel</a:t>
            </a: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&amp;</a:t>
            </a:r>
          </a:p>
          <a:p>
            <a:pPr marL="0" indent="0" algn="ctr">
              <a:buFont typeface="Arial" charset="0"/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Ishfaq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Bukhari</a:t>
            </a: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endParaRPr lang="en-US" sz="4000" dirty="0" smtClean="0">
              <a:solidFill>
                <a:srgbClr val="003366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806753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HEADACHE AND MIGRAINE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1524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9705" name="TextBox 22"/>
          <p:cNvSpPr txBox="1">
            <a:spLocks noChangeArrowheads="1"/>
          </p:cNvSpPr>
          <p:nvPr/>
        </p:nvSpPr>
        <p:spPr bwMode="auto">
          <a:xfrm>
            <a:off x="152400" y="609600"/>
            <a:ext cx="83820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GIT upset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Feeling of cold and numbness of limbs, tingling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Pericardial distress, </a:t>
            </a:r>
            <a:r>
              <a:rPr lang="en-US" sz="2400" b="1" dirty="0" err="1">
                <a:latin typeface="Arial Narrow" pitchFamily="34" charset="0"/>
              </a:rPr>
              <a:t>anginal</a:t>
            </a:r>
            <a:r>
              <a:rPr lang="en-US" sz="2400" b="1" dirty="0">
                <a:latin typeface="Arial Narrow" pitchFamily="34" charset="0"/>
              </a:rPr>
              <a:t> pain due to coronary spasm, and disturbed cardiac rhythm ( tachycardia or </a:t>
            </a:r>
            <a:r>
              <a:rPr lang="en-US" sz="2400" b="1" dirty="0" err="1">
                <a:latin typeface="Arial Narrow" pitchFamily="34" charset="0"/>
              </a:rPr>
              <a:t>bradycardia</a:t>
            </a:r>
            <a:r>
              <a:rPr lang="en-US" sz="2400" b="1" dirty="0">
                <a:latin typeface="Arial Narrow" pitchFamily="34" charset="0"/>
              </a:rPr>
              <a:t> 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rebound headache due to vasodilatation  followed by  vasoconstriction.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and high dose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paraesthesia</a:t>
            </a:r>
            <a:r>
              <a:rPr lang="en-US" sz="2400" b="1" dirty="0">
                <a:latin typeface="Arial Narrow" pitchFamily="34" charset="0"/>
              </a:rPr>
              <a:t> &amp; gangrene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Hallucination.</a:t>
            </a: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3271837"/>
            <a:ext cx="2239963" cy="4619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182880" y="3804062"/>
            <a:ext cx="854075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Pregnancy; fetal distress and miscarriage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Peripheral and coronary vascular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Hypertension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Liver and kidney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For </a:t>
            </a:r>
            <a:r>
              <a:rPr lang="en-US" sz="2400" b="1" dirty="0">
                <a:latin typeface="Arial Narrow" pitchFamily="34" charset="0"/>
              </a:rPr>
              <a:t>prophylaxis of migraine.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( at least 6 hrs from last dose of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or 24 hrs from stopping ergotamine)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l-GR" sz="2400" b="1" dirty="0">
                <a:latin typeface="Arial Narrow" pitchFamily="34" charset="0"/>
              </a:rPr>
              <a:t>β</a:t>
            </a:r>
            <a:r>
              <a:rPr lang="en-US" sz="2400" b="1" dirty="0">
                <a:latin typeface="Arial Narrow" pitchFamily="34" charset="0"/>
              </a:rPr>
              <a:t>-blockers	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97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705" grpId="0" build="p"/>
      <p:bldP spid="12" grpId="0" animBg="1"/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75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6934200" y="215721"/>
            <a:ext cx="1778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1756" name="Rectangle 66"/>
          <p:cNvSpPr>
            <a:spLocks noChangeArrowheads="1"/>
          </p:cNvSpPr>
          <p:nvPr/>
        </p:nvSpPr>
        <p:spPr bwMode="auto">
          <a:xfrm>
            <a:off x="152400" y="889258"/>
            <a:ext cx="8534400" cy="154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Selective </a:t>
            </a:r>
          </a:p>
          <a:p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400" b="1" baseline="-25000" dirty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smtClean="0">
                <a:latin typeface="Arial Narrow" pitchFamily="34" charset="0"/>
                <a:sym typeface="Wingdings" pitchFamily="2" charset="2"/>
              </a:rPr>
              <a:t>receptors like ergot</a:t>
            </a:r>
          </a:p>
          <a:p>
            <a:r>
              <a:rPr lang="en-US" sz="2400" b="1" dirty="0" smtClean="0">
                <a:latin typeface="Arial Narrow" pitchFamily="34" charset="0"/>
                <a:sym typeface="Wingdings" pitchFamily="2" charset="2"/>
              </a:rPr>
              <a:t>  </a:t>
            </a:r>
            <a:endParaRPr lang="en-US" sz="2400" dirty="0"/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b="1" u="heavy" dirty="0" smtClean="0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But with  No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–adrenergic , dopamine or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muscarinic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receptors.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" y="3805237"/>
            <a:ext cx="8839200" cy="1124605"/>
            <a:chOff x="76200" y="3805237"/>
            <a:chExt cx="8839200" cy="1124605"/>
          </a:xfrm>
        </p:grpSpPr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76200" y="4172712"/>
              <a:ext cx="8839200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bioavailability low 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/ Subcutaneous bioavailability is 97%, </a:t>
              </a:r>
              <a:r>
                <a:rPr lang="en-US" sz="2400" b="1" dirty="0" smtClean="0">
                  <a:latin typeface="Calibri" pitchFamily="34" charset="0"/>
                </a:rPr>
                <a:t>peaks after 2 min &amp;</a:t>
              </a:r>
              <a:r>
                <a:rPr lang="en-US" sz="2400" b="1" dirty="0">
                  <a:latin typeface="Calibri" pitchFamily="34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</a:rPr>
                <a:t>t</a:t>
              </a:r>
              <a:r>
                <a:rPr lang="en-US" sz="2400" b="1" baseline="-25000" dirty="0" smtClean="0">
                  <a:latin typeface="Arial Narrow" pitchFamily="34" charset="0"/>
                </a:rPr>
                <a:t>1/2</a:t>
              </a:r>
              <a:r>
                <a:rPr lang="en-US" sz="2400" b="1" dirty="0" smtClean="0"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nearly 2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1676400" y="3846576"/>
              <a:ext cx="55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200" y="3805237"/>
              <a:ext cx="17287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SUMATRIPTAN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00" y="5015240"/>
            <a:ext cx="8763000" cy="762000"/>
            <a:chOff x="76200" y="4876800"/>
            <a:chExt cx="8763000" cy="762000"/>
          </a:xfrm>
        </p:grpSpPr>
        <p:sp>
          <p:nvSpPr>
            <p:cNvPr id="20" name="Rectangle 19"/>
            <p:cNvSpPr/>
            <p:nvPr/>
          </p:nvSpPr>
          <p:spPr>
            <a:xfrm>
              <a:off x="76200" y="4876800"/>
              <a:ext cx="1847850" cy="457200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ZOLMITRIPTAN</a:t>
              </a: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76200" y="52181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40%,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3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828800" y="4913376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5862637"/>
            <a:ext cx="8763000" cy="766763"/>
            <a:chOff x="76200" y="5862637"/>
            <a:chExt cx="8763000" cy="766763"/>
          </a:xfrm>
        </p:grpSpPr>
        <p:sp>
          <p:nvSpPr>
            <p:cNvPr id="23" name="Rectangle 22"/>
            <p:cNvSpPr/>
            <p:nvPr/>
          </p:nvSpPr>
          <p:spPr>
            <a:xfrm>
              <a:off x="76200" y="5862637"/>
              <a:ext cx="17541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NARATRIPTAN</a:t>
              </a:r>
            </a:p>
          </p:txBody>
        </p:sp>
        <p:sp>
          <p:nvSpPr>
            <p:cNvPr id="24" name="TextBox 34"/>
            <p:cNvSpPr txBox="1">
              <a:spLocks noChangeArrowheads="1"/>
            </p:cNvSpPr>
            <p:nvPr/>
          </p:nvSpPr>
          <p:spPr bwMode="auto">
            <a:xfrm>
              <a:off x="1706880" y="5894832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addition  → + Oral preparations</a:t>
              </a:r>
            </a:p>
          </p:txBody>
        </p:sp>
        <p:sp>
          <p:nvSpPr>
            <p:cNvPr id="25" name="TextBox 36"/>
            <p:cNvSpPr txBox="1">
              <a:spLocks noChangeArrowheads="1"/>
            </p:cNvSpPr>
            <p:nvPr/>
          </p:nvSpPr>
          <p:spPr bwMode="auto">
            <a:xfrm>
              <a:off x="76200" y="62087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70%,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6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65176" y="661481"/>
            <a:ext cx="8610600" cy="938719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To abort attacks in patients with frequent, moderate </a:t>
            </a:r>
          </a:p>
          <a:p>
            <a:pPr>
              <a:lnSpc>
                <a:spcPts val="22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   or infrequent but severe attacks.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In cluster headache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8600" y="15240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4800" y="16002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34824" name="TextBox 22"/>
          <p:cNvSpPr txBox="1">
            <a:spLocks noChangeArrowheads="1"/>
          </p:cNvSpPr>
          <p:nvPr/>
        </p:nvSpPr>
        <p:spPr bwMode="auto">
          <a:xfrm>
            <a:off x="304800" y="2112264"/>
            <a:ext cx="83820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Mild pain and burning sensation at the site of injection.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Paraesthesia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tingling ,warmth, heaviness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Flushing / Dizziness</a:t>
            </a:r>
          </a:p>
        </p:txBody>
      </p:sp>
      <p:grpSp>
        <p:nvGrpSpPr>
          <p:cNvPr id="34825" name="Group 12"/>
          <p:cNvGrpSpPr>
            <a:grpSpLocks/>
          </p:cNvGrpSpPr>
          <p:nvPr/>
        </p:nvGrpSpPr>
        <p:grpSpPr bwMode="auto">
          <a:xfrm>
            <a:off x="6781800" y="342900"/>
            <a:ext cx="2057400" cy="1866900"/>
            <a:chOff x="6819900" y="38100"/>
            <a:chExt cx="2247900" cy="2324100"/>
          </a:xfrm>
        </p:grpSpPr>
        <p:pic>
          <p:nvPicPr>
            <p:cNvPr id="25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26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7" name="Freeform 26"/>
            <p:cNvSpPr/>
            <p:nvPr/>
          </p:nvSpPr>
          <p:spPr>
            <a:xfrm>
              <a:off x="7237913" y="314779"/>
              <a:ext cx="1753570" cy="1298414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010400" y="152400"/>
            <a:ext cx="1905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304800" y="2950464"/>
            <a:ext cx="66294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Vasospasm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Ischemic heart; Angina  → M.I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Hypertension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Arrhythmias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09765" y="3077210"/>
            <a:ext cx="1577035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ZOLMITRIPTAN</a:t>
            </a:r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5562600" y="3458210"/>
            <a:ext cx="3581400" cy="6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Chest  &amp; neck tightness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Somnolence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4187825"/>
            <a:ext cx="2239963" cy="46037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301625" y="4648200"/>
            <a:ext cx="8540750" cy="17929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Peripheral </a:t>
            </a:r>
            <a:r>
              <a:rPr lang="en-US" sz="2400" b="1" dirty="0" err="1">
                <a:latin typeface="Arial Narrow" pitchFamily="34" charset="0"/>
              </a:rPr>
              <a:t>vasospastic</a:t>
            </a:r>
            <a:r>
              <a:rPr lang="en-US" sz="2400" b="1" dirty="0">
                <a:latin typeface="Arial Narrow" pitchFamily="34" charset="0"/>
              </a:rPr>
              <a:t> diseases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Uncontrolled hypertension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History of ischemia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Cerebrovascular</a:t>
            </a:r>
            <a:r>
              <a:rPr lang="en-US" sz="2400" b="1" dirty="0">
                <a:latin typeface="Arial Narrow" pitchFamily="34" charset="0"/>
              </a:rPr>
              <a:t> disorders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ergots or others inducing vasospasm	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MAO Is, lithium, SSRIs, ….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(5HT) 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70772" y="5410200"/>
            <a:ext cx="2320828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RIZO &amp; ZOLMITRIPTAN</a:t>
            </a:r>
          </a:p>
        </p:txBody>
      </p:sp>
      <p:sp>
        <p:nvSpPr>
          <p:cNvPr id="23" name="AutoShape 16"/>
          <p:cNvSpPr>
            <a:spLocks noChangeArrowheads="1"/>
          </p:cNvSpPr>
          <p:nvPr/>
        </p:nvSpPr>
        <p:spPr bwMode="auto">
          <a:xfrm>
            <a:off x="7432772" y="50292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 bwMode="auto">
          <a:xfrm>
            <a:off x="298450" y="6243935"/>
            <a:ext cx="854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Renal </a:t>
            </a:r>
            <a:r>
              <a:rPr lang="en-US" sz="2400" b="1" dirty="0">
                <a:latin typeface="Arial Narrow" pitchFamily="34" charset="0"/>
              </a:rPr>
              <a:t>or hepatic impairment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94250" y="6294735"/>
            <a:ext cx="2303579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NARA &gt; RIZOTRYPTAN</a:t>
            </a:r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auto">
          <a:xfrm>
            <a:off x="4489450" y="6320135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20" grpId="0" animBg="1"/>
      <p:bldP spid="21" grpId="0" animBg="1"/>
      <p:bldP spid="34824" grpId="0"/>
      <p:bldP spid="34827" grpId="0"/>
      <p:bldP spid="16" grpId="0"/>
      <p:bldP spid="34829" grpId="0"/>
      <p:bldP spid="17" grpId="0" animBg="1"/>
      <p:bldP spid="19" grpId="0" build="p"/>
      <p:bldP spid="22" grpId="0"/>
      <p:bldP spid="23" grpId="0" animBg="1"/>
      <p:bldP spid="24" grpId="0"/>
      <p:bldP spid="28" grpId="0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230" name="TextBox 9"/>
          <p:cNvSpPr txBox="1">
            <a:spLocks noChangeArrowheads="1"/>
          </p:cNvSpPr>
          <p:nvPr/>
        </p:nvSpPr>
        <p:spPr bwMode="auto">
          <a:xfrm>
            <a:off x="381000" y="23622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latin typeface="Arial Narrow" pitchFamily="34" charset="0"/>
              </a:rPr>
              <a:t>Injectable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reaches </a:t>
            </a:r>
            <a:r>
              <a:rPr lang="en-US" sz="2400" b="1" dirty="0" err="1">
                <a:latin typeface="Arial Narrow" pitchFamily="34" charset="0"/>
              </a:rPr>
              <a:t>T</a:t>
            </a:r>
            <a:r>
              <a:rPr lang="en-US" sz="2400" b="1" baseline="-25000" dirty="0" err="1">
                <a:latin typeface="Arial Narrow" pitchFamily="34" charset="0"/>
              </a:rPr>
              <a:t>max</a:t>
            </a:r>
            <a:r>
              <a:rPr lang="en-US" sz="2400" b="1" dirty="0">
                <a:latin typeface="Arial Narrow" pitchFamily="34" charset="0"/>
              </a:rPr>
              <a:t> the fastest followed by DHE nasal spray and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2231" name="TextBox 11"/>
          <p:cNvSpPr txBox="1">
            <a:spLocks noChangeArrowheads="1"/>
          </p:cNvSpPr>
          <p:nvPr/>
        </p:nvSpPr>
        <p:spPr bwMode="auto">
          <a:xfrm>
            <a:off x="381000" y="32004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DHE nasal spray, </a:t>
            </a:r>
            <a:r>
              <a:rPr lang="en-US" sz="2400" b="1" dirty="0" err="1">
                <a:latin typeface="Arial Narrow" pitchFamily="34" charset="0"/>
              </a:rPr>
              <a:t>naratriptan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eletriptan</a:t>
            </a:r>
            <a:r>
              <a:rPr lang="en-US" sz="2400" b="1" dirty="0">
                <a:latin typeface="Arial Narrow" pitchFamily="34" charset="0"/>
              </a:rPr>
              <a:t>, and </a:t>
            </a:r>
            <a:r>
              <a:rPr lang="en-US" sz="2400" b="1" dirty="0" err="1">
                <a:latin typeface="Arial Narrow" pitchFamily="34" charset="0"/>
              </a:rPr>
              <a:t>frovatriptan</a:t>
            </a:r>
            <a:r>
              <a:rPr lang="en-US" sz="2400" b="1" dirty="0">
                <a:latin typeface="Arial Narrow" pitchFamily="34" charset="0"/>
              </a:rPr>
              <a:t> have lower recurrence rates 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81000" y="228600"/>
            <a:ext cx="78486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DECIDING WHETHER BETTER WITH A TIYPTAN OR WITH DHE.</a:t>
            </a:r>
          </a:p>
        </p:txBody>
      </p:sp>
      <p:sp>
        <p:nvSpPr>
          <p:cNvPr id="52233" name="TextBox 3"/>
          <p:cNvSpPr txBox="1">
            <a:spLocks noChangeArrowheads="1"/>
          </p:cNvSpPr>
          <p:nvPr/>
        </p:nvSpPr>
        <p:spPr bwMode="auto">
          <a:xfrm>
            <a:off x="381000" y="685800"/>
            <a:ext cx="8153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headache episodes lasting 2 or 3 days at a time, DHE is often the optimal choice because it has </a:t>
            </a:r>
            <a:r>
              <a:rPr lang="en-US" sz="2400" b="1" dirty="0" smtClean="0">
                <a:latin typeface="Arial Narrow" pitchFamily="34" charset="0"/>
              </a:rPr>
              <a:t>longer  </a:t>
            </a:r>
            <a:r>
              <a:rPr lang="en-US" sz="2400" b="1" dirty="0">
                <a:latin typeface="Arial Narrow" pitchFamily="34" charset="0"/>
              </a:rPr>
              <a:t>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</a:p>
        </p:txBody>
      </p:sp>
      <p:sp>
        <p:nvSpPr>
          <p:cNvPr id="52234" name="TextBox 4"/>
          <p:cNvSpPr txBox="1">
            <a:spLocks noChangeArrowheads="1"/>
          </p:cNvSpPr>
          <p:nvPr/>
        </p:nvSpPr>
        <p:spPr bwMode="auto">
          <a:xfrm>
            <a:off x="381000" y="1524000"/>
            <a:ext cx="80438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migraines a day or less and need rapid relief of pain,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are often a better choice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457200" y="4676775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600" b="1" dirty="0">
                <a:latin typeface="Arial Narrow" pitchFamily="34" charset="0"/>
              </a:rPr>
              <a:t>Differences in the time to peak blood concentration </a:t>
            </a:r>
            <a:r>
              <a:rPr lang="en-US" sz="2600" b="1" dirty="0" err="1">
                <a:latin typeface="Arial Narrow" pitchFamily="34" charset="0"/>
              </a:rPr>
              <a:t>T</a:t>
            </a:r>
            <a:r>
              <a:rPr lang="en-US" sz="2600" b="1" baseline="-25000" dirty="0" err="1">
                <a:latin typeface="Arial Narrow" pitchFamily="34" charset="0"/>
              </a:rPr>
              <a:t>max</a:t>
            </a:r>
            <a:r>
              <a:rPr lang="en-US" sz="2600" b="1" dirty="0">
                <a:latin typeface="Arial Narrow" pitchFamily="34" charset="0"/>
              </a:rPr>
              <a:t>,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equates with faster relief of </a:t>
            </a:r>
            <a:r>
              <a:rPr lang="en-US" sz="2600" b="1" dirty="0" smtClean="0">
                <a:latin typeface="Arial Narrow" pitchFamily="34" charset="0"/>
              </a:rPr>
              <a:t>pain</a:t>
            </a:r>
            <a:r>
              <a:rPr lang="en-US" sz="2600" b="1" dirty="0">
                <a:latin typeface="Arial Narrow" pitchFamily="34" charset="0"/>
              </a:rPr>
              <a:t>. </a:t>
            </a: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457200" y="5514975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600" b="1">
                <a:latin typeface="Arial Narrow" pitchFamily="34" charset="0"/>
              </a:rPr>
              <a:t>Differences in t</a:t>
            </a:r>
            <a:r>
              <a:rPr lang="en-US" sz="2600" b="1" baseline="-25000">
                <a:latin typeface="Arial Narrow" pitchFamily="34" charset="0"/>
              </a:rPr>
              <a:t>1/2</a:t>
            </a:r>
            <a:r>
              <a:rPr lang="en-US" sz="2600" b="1">
                <a:latin typeface="Arial Narrow" pitchFamily="34" charset="0"/>
              </a:rPr>
              <a:t> </a:t>
            </a:r>
            <a:r>
              <a:rPr lang="en-US" sz="2600" b="1">
                <a:latin typeface="Calibri" pitchFamily="34" charset="0"/>
              </a:rPr>
              <a:t>→ </a:t>
            </a:r>
            <a:r>
              <a:rPr lang="en-US" sz="2600" b="1">
                <a:latin typeface="Arial Narrow" pitchFamily="34" charset="0"/>
              </a:rPr>
              <a:t>a clinical effect in terms of recurrence </a:t>
            </a:r>
            <a:br>
              <a:rPr lang="en-US" sz="2600" b="1">
                <a:latin typeface="Arial Narrow" pitchFamily="34" charset="0"/>
              </a:rPr>
            </a:br>
            <a:r>
              <a:rPr lang="en-US" sz="2600" b="1">
                <a:latin typeface="Arial Narrow" pitchFamily="34" charset="0"/>
              </a:rPr>
              <a:t>    of headache 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304800" y="4219575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CHOOSING A TRIPTANS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1" grpId="0"/>
      <p:bldP spid="52233" grpId="0"/>
      <p:bldP spid="52233" grpId="1"/>
      <p:bldP spid="52234" grpId="0"/>
      <p:bldP spid="5223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205" name="Group 1"/>
          <p:cNvGrpSpPr>
            <a:grpSpLocks/>
          </p:cNvGrpSpPr>
          <p:nvPr/>
        </p:nvGrpSpPr>
        <p:grpSpPr bwMode="auto">
          <a:xfrm>
            <a:off x="381000" y="228600"/>
            <a:ext cx="8162925" cy="3886200"/>
            <a:chOff x="0" y="533400"/>
            <a:chExt cx="8162803" cy="4038600"/>
          </a:xfrm>
        </p:grpSpPr>
        <p:pic>
          <p:nvPicPr>
            <p:cNvPr id="3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9211" b="60526"/>
            <a:stretch>
              <a:fillRect/>
            </a:stretch>
          </p:blipFill>
          <p:spPr bwMode="auto">
            <a:xfrm>
              <a:off x="0" y="533400"/>
              <a:ext cx="816280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6052" b="14474"/>
            <a:stretch>
              <a:fillRect/>
            </a:stretch>
          </p:blipFill>
          <p:spPr bwMode="auto">
            <a:xfrm>
              <a:off x="0" y="2286000"/>
              <a:ext cx="8162803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Oval 7"/>
          <p:cNvSpPr/>
          <p:nvPr/>
        </p:nvSpPr>
        <p:spPr>
          <a:xfrm>
            <a:off x="5029200" y="1371600"/>
            <a:ext cx="762000" cy="6096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03237" y="2743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30224" y="3187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144512" y="3657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5" name="TextBox 5"/>
          <p:cNvSpPr txBox="1">
            <a:spLocks noChangeArrowheads="1"/>
          </p:cNvSpPr>
          <p:nvPr/>
        </p:nvSpPr>
        <p:spPr bwMode="auto">
          <a:xfrm>
            <a:off x="304800" y="4143266"/>
            <a:ext cx="85725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For extremely fast relief within 15 min. </a:t>
            </a:r>
            <a:r>
              <a:rPr lang="en-US" sz="2400" b="1" dirty="0" err="1">
                <a:latin typeface="Arial Narrow" pitchFamily="34" charset="0"/>
              </a:rPr>
              <a:t>injectable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is the only choice. </a:t>
            </a:r>
          </a:p>
        </p:txBody>
      </p:sp>
      <p:sp>
        <p:nvSpPr>
          <p:cNvPr id="51216" name="TextBox 7"/>
          <p:cNvSpPr txBox="1">
            <a:spLocks noChangeArrowheads="1"/>
          </p:cNvSpPr>
          <p:nvPr/>
        </p:nvSpPr>
        <p:spPr bwMode="auto">
          <a:xfrm>
            <a:off x="287338" y="4829066"/>
            <a:ext cx="8856662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If onset could start within a couple of hrs, oral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zolmitriptan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eletriptan</a:t>
            </a:r>
            <a:r>
              <a:rPr lang="en-US" sz="2400" b="1" dirty="0">
                <a:latin typeface="Arial Narrow" pitchFamily="34" charset="0"/>
              </a:rPr>
              <a:t>, or </a:t>
            </a:r>
            <a:r>
              <a:rPr lang="en-US" sz="2400" b="1" dirty="0" err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nasal spray are appropriate choices</a:t>
            </a:r>
          </a:p>
        </p:txBody>
      </p:sp>
      <p:sp>
        <p:nvSpPr>
          <p:cNvPr id="51217" name="TextBox 8"/>
          <p:cNvSpPr txBox="1">
            <a:spLocks noChangeArrowheads="1"/>
          </p:cNvSpPr>
          <p:nvPr/>
        </p:nvSpPr>
        <p:spPr bwMode="auto">
          <a:xfrm>
            <a:off x="304800" y="5575265"/>
            <a:ext cx="84582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If expected re-dosing is needed &amp; / or recurrence of headache </a:t>
            </a:r>
            <a:r>
              <a:rPr lang="en-US" sz="2400" b="1" dirty="0" err="1">
                <a:latin typeface="Arial Narrow" pitchFamily="34" charset="0"/>
              </a:rPr>
              <a:t>Naratriptan</a:t>
            </a:r>
            <a:r>
              <a:rPr lang="en-US" sz="2400" b="1" dirty="0">
                <a:latin typeface="Arial Narrow" pitchFamily="34" charset="0"/>
              </a:rPr>
              <a:t> , </a:t>
            </a:r>
            <a:r>
              <a:rPr lang="en-US" sz="2400" b="1" dirty="0" err="1">
                <a:latin typeface="Arial Narrow" pitchFamily="34" charset="0"/>
              </a:rPr>
              <a:t>frovatriptan</a:t>
            </a:r>
            <a:r>
              <a:rPr lang="en-US" sz="2400" b="1" dirty="0">
                <a:latin typeface="Arial Narrow" pitchFamily="34" charset="0"/>
              </a:rPr>
              <a:t>, have slower onset, fewer side effects, and a lower recurrence rate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216" grpId="0"/>
      <p:bldP spid="512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53" name="Straight Connector 22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0" name="TextBox 29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32" name="TextBox 31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304800" y="2961380"/>
            <a:ext cx="27432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Antiepileptics</a:t>
            </a:r>
            <a:r>
              <a:rPr lang="en-US" sz="2400" dirty="0">
                <a:latin typeface="Bernard MT Condensed" pitchFamily="18" charset="0"/>
              </a:rPr>
              <a:t>;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Topiramate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</a:t>
            </a:r>
            <a:r>
              <a:rPr lang="en-US" sz="2400" b="1" dirty="0">
                <a:latin typeface="Arial Narrow" pitchFamily="34" charset="0"/>
              </a:rPr>
              <a:t> 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Valproic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Gabapentin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?</a:t>
            </a: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5867400" y="2858391"/>
            <a:ext cx="3352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Antihypertensives</a:t>
            </a:r>
            <a:endParaRPr lang="en-US" sz="2400" dirty="0">
              <a:latin typeface="Bernard MT Condensed" pitchFamily="18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Font typeface="Symbol"/>
              <a:buChar char="b"/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blockers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200" b="1" i="1" dirty="0" err="1">
                <a:latin typeface="Arial Narrow" pitchFamily="34" charset="0"/>
              </a:rPr>
              <a:t>Propranolol</a:t>
            </a:r>
            <a:r>
              <a:rPr lang="en-US" sz="2200" b="1" i="1" dirty="0">
                <a:latin typeface="Arial Narrow" pitchFamily="34" charset="0"/>
              </a:rPr>
              <a:t>,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Ca 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Channel Blockers </a:t>
            </a: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867025" y="2961380"/>
            <a:ext cx="297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>
                <a:latin typeface="Bernard MT Condensed" pitchFamily="18" charset="0"/>
              </a:rPr>
              <a:t>Antidepressants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TCA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SSRIs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?</a:t>
            </a: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2862263" y="2895600"/>
            <a:ext cx="0" cy="42672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5834063" y="2874407"/>
            <a:ext cx="0" cy="4288393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1600200" y="2133600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Antispastic</a:t>
            </a:r>
            <a:r>
              <a:rPr lang="en-US" sz="2400" b="1" dirty="0">
                <a:latin typeface="Arial Narrow" pitchFamily="34" charset="0"/>
              </a:rPr>
              <a:t> muscle relaxants;</a:t>
            </a:r>
          </a:p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Botulinum</a:t>
            </a:r>
            <a:r>
              <a:rPr lang="en-US" sz="2400" b="1" dirty="0">
                <a:latin typeface="Arial Narrow" pitchFamily="34" charset="0"/>
              </a:rPr>
              <a:t> toxins, </a:t>
            </a:r>
            <a:r>
              <a:rPr lang="en-US" sz="2400" b="1" dirty="0" err="1">
                <a:latin typeface="Arial Narrow" pitchFamily="34" charset="0"/>
              </a:rPr>
              <a:t>Tizanidine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"/>
                            </p:stCondLst>
                            <p:childTnLst>
                              <p:par>
                                <p:cTn id="4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25" grpId="0" build="p"/>
      <p:bldP spid="26" grpId="0" animBg="1"/>
      <p:bldP spid="27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5923225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HEADACHE 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AND MIGRAINE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57912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50292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13" name="WordArt 5"/>
          <p:cNvSpPr>
            <a:spLocks noChangeArrowheads="1" noChangeShapeType="1" noTextEdit="1"/>
          </p:cNvSpPr>
          <p:nvPr/>
        </p:nvSpPr>
        <p:spPr bwMode="auto">
          <a:xfrm>
            <a:off x="67818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D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68580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U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60960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6" name="WordArt 8"/>
          <p:cNvSpPr>
            <a:spLocks noChangeArrowheads="1" noChangeShapeType="1" noTextEdit="1"/>
          </p:cNvSpPr>
          <p:nvPr/>
        </p:nvSpPr>
        <p:spPr bwMode="auto">
          <a:xfrm>
            <a:off x="73914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81534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8" name="WordArt 10"/>
          <p:cNvSpPr>
            <a:spLocks noChangeArrowheads="1" noChangeShapeType="1" noTextEdit="1"/>
          </p:cNvSpPr>
          <p:nvPr/>
        </p:nvSpPr>
        <p:spPr bwMode="auto">
          <a:xfrm>
            <a:off x="62992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solidFill>
              <a:srgbClr val="4274B0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0" name="Content Placeholder 2"/>
          <p:cNvSpPr>
            <a:spLocks noGrp="1"/>
          </p:cNvSpPr>
          <p:nvPr>
            <p:ph idx="4294967295"/>
          </p:nvPr>
        </p:nvSpPr>
        <p:spPr>
          <a:xfrm>
            <a:off x="628650" y="2219325"/>
            <a:ext cx="8229600" cy="31146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b="1" smtClean="0">
                <a:latin typeface="Arial Narrow" pitchFamily="34" charset="0"/>
              </a:rPr>
              <a:t> </a:t>
            </a: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Differentiate between types of headache regarding their symptoms, signs and pathophysiology.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Recognize drugs used to prevent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Identify drugs used to rescue and abort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Elaborate on the pharmacokinetics, dynamic and toxic profile of some of these drugs.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ILOs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500188" y="790575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chemeClr val="tx2">
                  <a:alpha val="65000"/>
                </a:schemeClr>
              </a:gs>
              <a:gs pos="50000">
                <a:srgbClr val="FF00FF">
                  <a:alpha val="43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00188" y="1071563"/>
            <a:ext cx="4572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FF3399"/>
                </a:solidFill>
                <a:latin typeface="Bernard MT Condensed" pitchFamily="18" charset="0"/>
                <a:cs typeface="Times New Roman" pitchFamily="18" charset="0"/>
              </a:rPr>
              <a:t>Primary:</a:t>
            </a:r>
            <a:r>
              <a:rPr lang="en-US" sz="2400" b="1" dirty="0">
                <a:solidFill>
                  <a:srgbClr val="FF3399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400" b="1" u="sng" dirty="0">
                <a:latin typeface="Arial Narrow" pitchFamily="34" charset="0"/>
                <a:cs typeface="Times New Roman" pitchFamily="18" charset="0"/>
              </a:rPr>
              <a:t>Migraine,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tension type headache, cluster headache, trigeminal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cephalgias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and others where cause in unknown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143875" y="0"/>
            <a:ext cx="1000125" cy="6858000"/>
          </a:xfrm>
          <a:prstGeom prst="rect">
            <a:avLst/>
          </a:prstGeom>
          <a:solidFill>
            <a:srgbClr val="427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4313" y="3357563"/>
            <a:ext cx="8429625" cy="27146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FF3399"/>
                </a:solidFill>
                <a:latin typeface="Bernard MT Condensed" pitchFamily="18" charset="0"/>
                <a:cs typeface="Times New Roman" pitchFamily="18" charset="0"/>
              </a:rPr>
              <a:t>Secondary: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Based on the etiology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Trauma: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of head or neck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Vascular disorders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: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ischeamic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stroke,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intracrainial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hemorrhage.</a:t>
            </a:r>
            <a:endParaRPr lang="en-US" sz="2200" b="1" dirty="0" smtClean="0">
              <a:solidFill>
                <a:srgbClr val="305480"/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Disease: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intracranial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tumors,infection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,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Homeostasis disorders: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high BP, fastening,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hypothroidsm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Others…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…</a:t>
            </a:r>
          </a:p>
          <a:p>
            <a:pPr>
              <a:spcBef>
                <a:spcPts val="600"/>
              </a:spcBef>
              <a:buFont typeface="Arial" charset="0"/>
              <a:buAutoNum type="alphaLcParenR"/>
            </a:pP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85750" y="92868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chemeClr val="tx2">
                  <a:alpha val="65000"/>
                </a:schemeClr>
              </a:gs>
              <a:gs pos="50000">
                <a:srgbClr val="FF00FF">
                  <a:alpha val="43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0" y="2643188"/>
            <a:ext cx="277031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 </a:t>
            </a:r>
            <a:r>
              <a:rPr lang="en-US" sz="2400" b="1" dirty="0" smtClean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In most </a:t>
            </a:r>
            <a:r>
              <a:rPr lang="en-US" sz="2400" b="1" dirty="0" smtClean="0">
                <a:solidFill>
                  <a:srgbClr val="4274B0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400" b="1" dirty="0" smtClean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NSAIDs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0438" y="5500688"/>
            <a:ext cx="262096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 Treat the etiology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6656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28688"/>
          </a:xfrm>
          <a:solidFill>
            <a:srgbClr val="4274B0"/>
          </a:solidFill>
        </p:spPr>
        <p:txBody>
          <a:bodyPr/>
          <a:lstStyle/>
          <a:p>
            <a:pPr algn="l"/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Bernard MT Condensed" pitchFamily="18" charset="0"/>
              </a:rPr>
              <a:t>Classification &amp; General Treatment of Headaches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9371 " pathEditMode="relative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3" grpId="0" build="p"/>
      <p:bldP spid="10" grpId="0" animBg="1"/>
      <p:bldP spid="10" grpId="1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5105400"/>
            <a:ext cx="2743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276600" y="47244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Recurrent attacks of throbbing headache</a:t>
            </a:r>
          </a:p>
          <a:p>
            <a:r>
              <a:rPr lang="en-US" sz="2400" b="1" dirty="0">
                <a:latin typeface="Arial Narrow" pitchFamily="34" charset="0"/>
              </a:rPr>
              <a:t>Unilateral / or on both sides </a:t>
            </a:r>
          </a:p>
          <a:p>
            <a:r>
              <a:rPr lang="en-US" sz="2400" b="1" dirty="0">
                <a:latin typeface="Arial Narrow" pitchFamily="34" charset="0"/>
              </a:rPr>
              <a:t>Lasting from &gt; 2 up to 72 hrs.</a:t>
            </a:r>
          </a:p>
          <a:p>
            <a:r>
              <a:rPr lang="en-US" sz="2400" b="1" u="sng" dirty="0">
                <a:latin typeface="Arial Narrow" pitchFamily="34" charset="0"/>
              </a:rPr>
              <a:t>+ </a:t>
            </a:r>
            <a:r>
              <a:rPr lang="en-US" sz="2400" b="1" dirty="0">
                <a:latin typeface="Arial Narrow" pitchFamily="34" charset="0"/>
              </a:rPr>
              <a:t>Preceded </a:t>
            </a:r>
            <a:r>
              <a:rPr lang="en-US" sz="2000" b="1" i="1" dirty="0">
                <a:latin typeface="Arial Narrow" pitchFamily="34" charset="0"/>
              </a:rPr>
              <a:t>(or accompanied) </a:t>
            </a:r>
            <a:r>
              <a:rPr lang="en-US" sz="2400" b="1" dirty="0">
                <a:latin typeface="Arial Narrow" pitchFamily="34" charset="0"/>
              </a:rPr>
              <a:t>by </a:t>
            </a:r>
            <a:r>
              <a:rPr lang="en-US" sz="2600" b="1" dirty="0">
                <a:solidFill>
                  <a:srgbClr val="0092F6"/>
                </a:solidFill>
                <a:latin typeface="Arial Narrow" pitchFamily="34" charset="0"/>
              </a:rPr>
              <a:t>AURA  </a:t>
            </a:r>
            <a:r>
              <a:rPr lang="en-US" sz="2400" b="1" dirty="0">
                <a:solidFill>
                  <a:srgbClr val="0092F6"/>
                </a:solidFill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2209800"/>
            <a:ext cx="7086600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TREATMENT OF 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2971800" y="3797651"/>
            <a:ext cx="541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They specifically target pathways of migraine by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dilatation &amp;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>
                <a:latin typeface="Arial Narrow" pitchFamily="34" charset="0"/>
              </a:rPr>
              <a:t>neural activation via 5HT</a:t>
            </a:r>
            <a:r>
              <a:rPr lang="en-US" sz="2400" b="1" baseline="-25000" dirty="0">
                <a:latin typeface="Arial Narrow" pitchFamily="34" charset="0"/>
              </a:rPr>
              <a:t>1 </a:t>
            </a:r>
            <a:r>
              <a:rPr lang="en-US" sz="2400" b="1" dirty="0" err="1">
                <a:latin typeface="Arial Narrow" pitchFamily="34" charset="0"/>
              </a:rPr>
              <a:t>agonism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i.e. </a:t>
            </a:r>
            <a:r>
              <a:rPr lang="en-US" sz="2400" b="1" dirty="0">
                <a:latin typeface="Arial Narrow" pitchFamily="34" charset="0"/>
              </a:rPr>
              <a:t>stopping headache as it is evolving.  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4724400" y="1524000"/>
            <a:ext cx="44196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recurrence </a:t>
            </a:r>
            <a:r>
              <a:rPr lang="en-US" sz="2200" b="1" dirty="0">
                <a:latin typeface="Arial Narrow" pitchFamily="34" charset="0"/>
              </a:rPr>
              <a:t>frequency, severity,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</a:t>
            </a:r>
            <a:r>
              <a:rPr lang="en-US" sz="2200" b="1" dirty="0" smtClean="0">
                <a:latin typeface="Arial Narrow" pitchFamily="34" charset="0"/>
              </a:rPr>
              <a:t>duration &amp; / or disability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 smtClean="0">
                <a:latin typeface="Arial Narrow" pitchFamily="34" charset="0"/>
              </a:rPr>
              <a:t>responsiveness </a:t>
            </a:r>
            <a:r>
              <a:rPr lang="en-US" sz="2200" b="1" dirty="0">
                <a:latin typeface="Arial Narrow" pitchFamily="34" charset="0"/>
              </a:rPr>
              <a:t>to abortive </a:t>
            </a:r>
            <a:r>
              <a:rPr lang="en-US" sz="2200" b="1" dirty="0" smtClean="0">
                <a:latin typeface="Arial Narrow" pitchFamily="34" charset="0"/>
              </a:rPr>
              <a:t>therapy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2971800" y="4940651"/>
            <a:ext cx="6019800" cy="97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Abortive medications &gt; effective if taken early, losing effectiveness once the attack has begun</a:t>
            </a:r>
          </a:p>
          <a:p>
            <a:pPr>
              <a:lnSpc>
                <a:spcPts val="2300"/>
              </a:lnSpc>
            </a:pP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So they must be rapidly acting</a:t>
            </a:r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0" y="3747962"/>
            <a:ext cx="2667000" cy="215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Non-specifically  target individual symptoms                i.e. alleviating</a:t>
            </a:r>
          </a:p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pain, emesis and associated symptoms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5867400"/>
            <a:ext cx="8839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6699"/>
                </a:solidFill>
                <a:latin typeface="Bernard MT Condensed" pitchFamily="18" charset="0"/>
              </a:rPr>
              <a:t>Mild-Moderate		</a:t>
            </a:r>
            <a:r>
              <a:rPr lang="en-US" sz="2400" dirty="0" smtClean="0">
                <a:solidFill>
                  <a:srgbClr val="006699"/>
                </a:solidFill>
                <a:latin typeface="Bernard MT Condensed" pitchFamily="18" charset="0"/>
                <a:sym typeface="Wingdings 3"/>
              </a:rPr>
              <a:t> Give rescue therapy</a:t>
            </a:r>
            <a:endParaRPr lang="en-US" sz="2400" dirty="0">
              <a:solidFill>
                <a:srgbClr val="006699"/>
              </a:solidFill>
              <a:latin typeface="Bernard MT Condense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6324600"/>
            <a:ext cx="8839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Severe/ </a:t>
            </a:r>
            <a:r>
              <a:rPr lang="en-US" sz="2400" dirty="0" smtClean="0">
                <a:solidFill>
                  <a:srgbClr val="006699"/>
                </a:solidFill>
                <a:latin typeface="Bernard MT Condensed" pitchFamily="18" charset="0"/>
              </a:rPr>
              <a:t>Disabling</a:t>
            </a:r>
            <a:r>
              <a:rPr lang="en-US" sz="2400" dirty="0" smtClean="0">
                <a:solidFill>
                  <a:srgbClr val="006699"/>
                </a:solidFill>
                <a:latin typeface="Bernard MT Condensed" pitchFamily="18" charset="0"/>
                <a:sym typeface="Wingdings 3"/>
              </a:rPr>
              <a:t> 	 Give abortive + rescue therapy</a:t>
            </a:r>
            <a:endParaRPr lang="en-US" sz="2400" dirty="0">
              <a:solidFill>
                <a:srgbClr val="006699"/>
              </a:solidFill>
              <a:latin typeface="Bernard MT Condensed" pitchFamily="18" charset="0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89" name="Straight Connector 21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3" name="TextBox 22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17" name="TextBox 16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304800" y="1524000"/>
            <a:ext cx="2362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Controls attack. 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57200" y="1511300"/>
            <a:ext cx="4191000" cy="2222500"/>
            <a:chOff x="457200" y="1511300"/>
            <a:chExt cx="4191000" cy="1536700"/>
          </a:xfrm>
        </p:grpSpPr>
        <p:sp>
          <p:nvSpPr>
            <p:cNvPr id="28" name="TextBox 27"/>
            <p:cNvSpPr txBox="1"/>
            <p:nvPr/>
          </p:nvSpPr>
          <p:spPr>
            <a:xfrm>
              <a:off x="3048000" y="2257697"/>
              <a:ext cx="1600200" cy="790303"/>
            </a:xfrm>
            <a:prstGeom prst="rect">
              <a:avLst/>
            </a:prstGeom>
            <a:gradFill>
              <a:gsLst>
                <a:gs pos="35000">
                  <a:schemeClr val="bg1"/>
                </a:gs>
                <a:gs pos="57000">
                  <a:schemeClr val="accent6">
                    <a:lumMod val="20000"/>
                    <a:lumOff val="80000"/>
                  </a:schemeClr>
                </a:gs>
                <a:gs pos="92000">
                  <a:schemeClr val="accent1">
                    <a:lumMod val="20000"/>
                    <a:lumOff val="80000"/>
                  </a:schemeClr>
                </a:gs>
                <a:gs pos="100000">
                  <a:srgbClr val="E1F4FF"/>
                </a:gs>
              </a:gsLst>
              <a:lin ang="81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rgbClr val="0070C0"/>
                  </a:solidFill>
                  <a:latin typeface="Arial Narrow" pitchFamily="34" charset="0"/>
                </a:rPr>
                <a:t>ABORTIVE THERAPY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7200" y="2257697"/>
              <a:ext cx="1524000" cy="790303"/>
            </a:xfrm>
            <a:prstGeom prst="rect">
              <a:avLst/>
            </a:prstGeom>
            <a:gradFill>
              <a:gsLst>
                <a:gs pos="35000">
                  <a:schemeClr val="bg1"/>
                </a:gs>
                <a:gs pos="57000">
                  <a:schemeClr val="accent6">
                    <a:lumMod val="20000"/>
                    <a:lumOff val="80000"/>
                  </a:schemeClr>
                </a:gs>
                <a:gs pos="92000">
                  <a:schemeClr val="accent1">
                    <a:lumMod val="20000"/>
                    <a:lumOff val="80000"/>
                  </a:schemeClr>
                </a:gs>
                <a:gs pos="100000">
                  <a:srgbClr val="E1F4FF"/>
                </a:gs>
              </a:gsLst>
              <a:lin ang="81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rgbClr val="0070C0"/>
                  </a:solidFill>
                  <a:latin typeface="Arial Narrow" pitchFamily="34" charset="0"/>
                </a:rPr>
                <a:t>RESCUE THERAPY</a:t>
              </a:r>
            </a:p>
          </p:txBody>
        </p:sp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2743200" y="1511300"/>
              <a:ext cx="279400" cy="990600"/>
              <a:chOff x="2743201" y="1511656"/>
              <a:chExt cx="279041" cy="990066"/>
            </a:xfrm>
          </p:grpSpPr>
          <p:sp>
            <p:nvSpPr>
              <p:cNvPr id="32" name="Down Arrow 31"/>
              <p:cNvSpPr/>
              <p:nvPr/>
            </p:nvSpPr>
            <p:spPr>
              <a:xfrm rot="16200000">
                <a:off x="2793850" y="2273330"/>
                <a:ext cx="228477" cy="228306"/>
              </a:xfrm>
              <a:prstGeom prst="downArrow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2268001" y="1986856"/>
                <a:ext cx="951987" cy="15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1981200" y="1511300"/>
              <a:ext cx="230188" cy="990600"/>
              <a:chOff x="1981200" y="1524000"/>
              <a:chExt cx="230189" cy="990600"/>
            </a:xfrm>
          </p:grpSpPr>
          <p:sp>
            <p:nvSpPr>
              <p:cNvPr id="31" name="Down Arrow 30"/>
              <p:cNvSpPr/>
              <p:nvPr/>
            </p:nvSpPr>
            <p:spPr>
              <a:xfrm rot="5400000">
                <a:off x="1981200" y="2286000"/>
                <a:ext cx="228600" cy="228601"/>
              </a:xfrm>
              <a:prstGeom prst="downArrow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5400000">
                <a:off x="1734345" y="1999456"/>
                <a:ext cx="9525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4724400" y="2514600"/>
            <a:ext cx="44196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itchFamily="18" charset="0"/>
              </a:rPr>
              <a:t>N.B.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Full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effect of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therapy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appears after several weeks &amp;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should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continue for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6 m.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be repeated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5" grpId="1"/>
      <p:bldP spid="11276" grpId="0"/>
      <p:bldP spid="11277" grpId="0"/>
      <p:bldP spid="20" grpId="0" animBg="1"/>
      <p:bldP spid="21" grpId="0" animBg="1"/>
      <p:bldP spid="30" grpId="0"/>
      <p:bldP spid="30" grpId="1"/>
      <p:bldP spid="42" grpId="0"/>
      <p:bldP spid="4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228600" y="892630"/>
            <a:ext cx="2057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>
                <a:latin typeface="Arial Narrow" pitchFamily="34" charset="0"/>
              </a:rPr>
              <a:t>Analgesics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err="1">
                <a:latin typeface="Arial Narrow" pitchFamily="34" charset="0"/>
              </a:rPr>
              <a:t>Antiemetics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" y="6167735"/>
            <a:ext cx="26670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smtClean="0">
                <a:latin typeface="Arial Narrow" pitchFamily="34" charset="0"/>
              </a:rPr>
              <a:t>Others; </a:t>
            </a:r>
            <a:r>
              <a:rPr lang="en-US" sz="2400" b="1" i="1" dirty="0">
                <a:latin typeface="Arial Narrow" pitchFamily="34" charset="0"/>
              </a:rPr>
              <a:t>Steroids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2362200" y="892630"/>
            <a:ext cx="4876800" cy="137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NSAIDs / </a:t>
            </a:r>
            <a:r>
              <a:rPr lang="en-US" sz="2400" b="1" dirty="0" smtClean="0">
                <a:latin typeface="Arial Narrow" pitchFamily="34" charset="0"/>
              </a:rPr>
              <a:t>Aspirin&lt; </a:t>
            </a:r>
            <a:r>
              <a:rPr lang="en-US" sz="2400" b="1" dirty="0">
                <a:latin typeface="Arial Narrow" pitchFamily="34" charset="0"/>
              </a:rPr>
              <a:t>Acetaminophen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Non-</a:t>
            </a:r>
            <a:r>
              <a:rPr lang="en-US" sz="2400" b="1" dirty="0" err="1" smtClean="0">
                <a:latin typeface="Arial Narrow" pitchFamily="34" charset="0"/>
              </a:rPr>
              <a:t>opioid</a:t>
            </a:r>
            <a:r>
              <a:rPr lang="en-US" sz="2400" b="1" dirty="0">
                <a:latin typeface="Arial Narrow" pitchFamily="34" charset="0"/>
              </a:rPr>
              <a:t>: </a:t>
            </a:r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b="1" dirty="0">
                <a:latin typeface="Arial Narrow" pitchFamily="34" charset="0"/>
              </a:rPr>
              <a:t> agonist;  </a:t>
            </a:r>
            <a:r>
              <a:rPr lang="en-US" sz="2400" b="1" dirty="0" err="1">
                <a:latin typeface="Arial Narrow" pitchFamily="34" charset="0"/>
              </a:rPr>
              <a:t>tramadol</a:t>
            </a:r>
            <a:r>
              <a:rPr lang="en-US" sz="2400" b="1" dirty="0">
                <a:latin typeface="Arial Narrow" pitchFamily="34" charset="0"/>
              </a:rPr>
              <a:t>                      </a:t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</a:t>
            </a:r>
            <a:r>
              <a:rPr lang="en-US" sz="2200" b="1" i="1" dirty="0">
                <a:latin typeface="Arial Narrow" pitchFamily="34" charset="0"/>
              </a:rPr>
              <a:t>act on 5HT &amp; NE receptors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Sedatives; </a:t>
            </a:r>
            <a:r>
              <a:rPr lang="en-US" sz="2400" b="1" dirty="0" err="1" smtClean="0">
                <a:latin typeface="Arial Narrow" pitchFamily="34" charset="0"/>
              </a:rPr>
              <a:t>butalbital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9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>
                <a:latin typeface="Arial Narrow" pitchFamily="34" charset="0"/>
              </a:rPr>
              <a:t>Antiemetics</a:t>
            </a:r>
          </a:p>
        </p:txBody>
      </p:sp>
      <p:sp>
        <p:nvSpPr>
          <p:cNvPr id="40" name="TextBox 39"/>
          <p:cNvSpPr txBox="1"/>
          <p:nvPr/>
        </p:nvSpPr>
        <p:spPr bwMode="auto">
          <a:xfrm>
            <a:off x="2667000" y="5344541"/>
            <a:ext cx="26987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092450" y="5734050"/>
            <a:ext cx="14795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Meclizine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667000" y="3563480"/>
            <a:ext cx="289560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i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i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3092450" y="3952988"/>
            <a:ext cx="1911101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Promethazine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92450" y="2932386"/>
            <a:ext cx="285115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Domperidone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667000" y="2514600"/>
            <a:ext cx="330993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8" name="TextBox 16"/>
          <p:cNvSpPr txBox="1"/>
          <p:nvPr/>
        </p:nvSpPr>
        <p:spPr bwMode="auto">
          <a:xfrm>
            <a:off x="2667000" y="4293765"/>
            <a:ext cx="32321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5HT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092450" y="4683273"/>
            <a:ext cx="2622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Ondanseteron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Granisetron</a:t>
            </a:r>
            <a:r>
              <a:rPr lang="en-US" sz="2400" b="1" dirty="0">
                <a:latin typeface="Arial Narrow" pitchFamily="34" charset="0"/>
              </a:rPr>
              <a:t>  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943600" y="5308600"/>
            <a:ext cx="21431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Antihistamine + </a:t>
            </a:r>
            <a:r>
              <a:rPr lang="en-US" sz="2400" b="1" i="1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43600" y="3660775"/>
            <a:ext cx="3048000" cy="733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Dopamine antagonists </a:t>
            </a:r>
          </a:p>
          <a:p>
            <a:pPr>
              <a:lnSpc>
                <a:spcPts val="2500"/>
              </a:lnSpc>
              <a:defRPr/>
            </a:pP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 Sedation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43600" y="2526763"/>
            <a:ext cx="3000375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+ 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Gastro-</a:t>
            </a:r>
            <a:r>
              <a:rPr lang="en-US" sz="2400" b="1" i="1" u="sng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prokinetic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2600" y="2975610"/>
            <a:ext cx="3581400" cy="65659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↑ </a:t>
            </a: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Absorption &amp;</a:t>
            </a: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bioavailability</a:t>
            </a:r>
          </a:p>
          <a:p>
            <a:pPr algn="ctr">
              <a:lnSpc>
                <a:spcPts val="2200"/>
              </a:lnSpc>
            </a:pP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of abortive therapy</a:t>
            </a:r>
            <a:endParaRPr lang="en-US" sz="2200" b="1" i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4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6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8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8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8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 animBg="1"/>
      <p:bldP spid="16" grpId="0" animBg="1"/>
      <p:bldP spid="17" grpId="0" animBg="1"/>
      <p:bldP spid="36" grpId="0" build="p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5" grpId="0"/>
      <p:bldP spid="45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5" grpId="0" animBg="1"/>
      <p:bldP spid="5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228600" y="762000"/>
            <a:ext cx="86106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 typeface="Wingdings" pitchFamily="2" charset="2"/>
              <a:buChar char="è"/>
            </a:pP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5HT</a:t>
            </a:r>
            <a:r>
              <a:rPr lang="en-US" sz="2600" b="1" baseline="-25000" dirty="0">
                <a:solidFill>
                  <a:srgbClr val="7030A0"/>
                </a:solidFill>
                <a:latin typeface="Arial Narrow" pitchFamily="34" charset="0"/>
              </a:rPr>
              <a:t>1</a:t>
            </a: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  <a:endParaRPr lang="en-US" sz="26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lnSpc>
                <a:spcPts val="2600"/>
              </a:lnSpc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            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TRIPTANS</a:t>
            </a:r>
          </a:p>
          <a:p>
            <a:pPr>
              <a:lnSpc>
                <a:spcPts val="2600"/>
              </a:lnSpc>
            </a:pP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     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&gt; </a:t>
            </a:r>
            <a:r>
              <a:rPr lang="en-US" sz="2400" b="1" dirty="0" smtClean="0">
                <a:latin typeface="Arial Narrow" pitchFamily="34" charset="0"/>
                <a:sym typeface="Wingdings" pitchFamily="2" charset="2"/>
              </a:rPr>
              <a:t>selective </a:t>
            </a:r>
            <a:endParaRPr lang="en-US" sz="2600" b="1" dirty="0" smtClean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</a:pPr>
            <a:endParaRPr lang="en-US" sz="26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PARTIAL 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ERGOTS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</a:t>
            </a:r>
            <a:r>
              <a:rPr lang="en-US" sz="2400" b="1" dirty="0" smtClean="0">
                <a:latin typeface="Arial Narrow" pitchFamily="34" charset="0"/>
                <a:sym typeface="Wingdings" pitchFamily="2" charset="2"/>
              </a:rPr>
              <a:t>non-selective; acts on 5HT</a:t>
            </a:r>
            <a:r>
              <a:rPr lang="en-US" sz="2400" b="1" baseline="-25000" dirty="0" smtClean="0">
                <a:latin typeface="Arial Narrow" pitchFamily="34" charset="0"/>
                <a:sym typeface="Wingdings" pitchFamily="2" charset="2"/>
              </a:rPr>
              <a:t>2</a:t>
            </a:r>
            <a:r>
              <a:rPr lang="en-US" sz="2400" b="1" dirty="0" smtClean="0">
                <a:latin typeface="Arial Narrow" pitchFamily="34" charset="0"/>
                <a:sym typeface="Wingdings" pitchFamily="2" charset="2"/>
              </a:rPr>
              <a:t>, dopamine, </a:t>
            </a:r>
            <a:r>
              <a:rPr lang="en-US" sz="2400" b="1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2400" b="1" dirty="0" smtClean="0">
                <a:latin typeface="Arial Narrow" pitchFamily="34" charset="0"/>
                <a:sym typeface="Wingdings" pitchFamily="2" charset="2"/>
              </a:rPr>
              <a:t> adrenergic receptors also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76800" y="41910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5" name="Rectangle 77"/>
          <p:cNvSpPr>
            <a:spLocks noChangeArrowheads="1"/>
          </p:cNvSpPr>
          <p:nvPr/>
        </p:nvSpPr>
        <p:spPr bwMode="auto">
          <a:xfrm>
            <a:off x="381000" y="4648200"/>
            <a:ext cx="2851147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>
                <a:solidFill>
                  <a:srgbClr val="0092F6"/>
                </a:solidFill>
                <a:latin typeface="Bernard MT Condensed" pitchFamily="18" charset="0"/>
              </a:rPr>
              <a:t>Prokinetics</a:t>
            </a:r>
            <a:r>
              <a:rPr lang="en-US" sz="2200" dirty="0">
                <a:solidFill>
                  <a:srgbClr val="0092F6"/>
                </a:solidFill>
                <a:latin typeface="Bernard MT Condensed" pitchFamily="18" charset="0"/>
              </a:rPr>
              <a:t>;</a:t>
            </a:r>
          </a:p>
          <a:p>
            <a:pPr>
              <a:lnSpc>
                <a:spcPts val="2500"/>
              </a:lnSpc>
            </a:pPr>
            <a:r>
              <a:rPr lang="en-US" sz="2200" b="1" dirty="0" err="1" smtClean="0">
                <a:latin typeface="Arial Narrow" pitchFamily="34" charset="0"/>
              </a:rPr>
              <a:t>Domperidone</a:t>
            </a:r>
            <a:endParaRPr lang="en-US" sz="22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4191000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24200" y="4114800"/>
            <a:ext cx="1600200" cy="7620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Help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Absorption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7656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2400" y="762000"/>
            <a:ext cx="8716963" cy="461963"/>
          </a:xfrm>
          <a:prstGeom prst="rect">
            <a:avLst/>
          </a:prstGeom>
          <a:solidFill>
            <a:srgbClr val="E1F4FF">
              <a:alpha val="52941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Product of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Claviceps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purpurea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; </a:t>
            </a:r>
            <a:r>
              <a:rPr lang="en-US" sz="2400" b="1" dirty="0">
                <a:latin typeface="Arial Narrow" pitchFamily="34" charset="0"/>
              </a:rPr>
              <a:t>a </a:t>
            </a:r>
            <a:r>
              <a:rPr lang="en-US" sz="2400" b="1" dirty="0" err="1">
                <a:latin typeface="Arial Narrow" pitchFamily="34" charset="0"/>
              </a:rPr>
              <a:t>fungs</a:t>
            </a:r>
            <a:r>
              <a:rPr lang="en-US" sz="2400" b="1" dirty="0">
                <a:latin typeface="Arial Narrow" pitchFamily="34" charset="0"/>
              </a:rPr>
              <a:t>  growing on rye &amp; other grains</a:t>
            </a:r>
          </a:p>
        </p:txBody>
      </p:sp>
      <p:sp>
        <p:nvSpPr>
          <p:cNvPr id="27661" name="Rectangle 66"/>
          <p:cNvSpPr>
            <a:spLocks noChangeArrowheads="1"/>
          </p:cNvSpPr>
          <p:nvPr/>
        </p:nvSpPr>
        <p:spPr bwMode="auto">
          <a:xfrm>
            <a:off x="152400" y="1219200"/>
            <a:ext cx="8610600" cy="36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latin typeface="Arial Narrow" pitchFamily="34" charset="0"/>
                <a:sym typeface="Wingdings" pitchFamily="2" charset="2"/>
              </a:rPr>
              <a:t>Non-Selective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</a:p>
          <a:p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600" b="1" u="heavy" baseline="-25000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receptors </a:t>
            </a:r>
            <a:endParaRPr lang="en-US" sz="2600" u="heavy" dirty="0">
              <a:uFill>
                <a:solidFill>
                  <a:srgbClr val="7030A0"/>
                </a:solidFill>
              </a:uFill>
            </a:endParaRPr>
          </a:p>
          <a:p>
            <a:r>
              <a:rPr lang="en-US" sz="2400" b="1" dirty="0">
                <a:latin typeface="Arial Narrow" pitchFamily="34" charset="0"/>
              </a:rPr>
              <a:t>At </a:t>
            </a:r>
            <a:r>
              <a:rPr lang="en-US" sz="2400" b="1" dirty="0" err="1">
                <a:latin typeface="Arial Narrow" pitchFamily="34" charset="0"/>
              </a:rPr>
              <a:t>presynaptic</a:t>
            </a:r>
            <a:r>
              <a:rPr lang="en-US" sz="2400" b="1" dirty="0">
                <a:latin typeface="Arial Narrow" pitchFamily="34" charset="0"/>
              </a:rPr>
              <a:t> trigeminal nerve endings</a:t>
            </a:r>
            <a:r>
              <a:rPr lang="en-US" sz="2400" b="1" dirty="0">
                <a:latin typeface="Calibri" pitchFamily="34" charset="0"/>
              </a:rPr>
              <a:t>→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these nerve endings</a:t>
            </a:r>
          </a:p>
          <a:p>
            <a:r>
              <a:rPr lang="en-US" sz="2400" b="1" dirty="0">
                <a:latin typeface="Arial Narrow" pitchFamily="34" charset="0"/>
              </a:rPr>
              <a:t>At blood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/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          ↓ transmitter release in the </a:t>
            </a:r>
            <a:r>
              <a:rPr lang="en-US" sz="2400" b="1" dirty="0" err="1">
                <a:latin typeface="Arial Narrow" pitchFamily="34" charset="0"/>
              </a:rPr>
              <a:t>perivascular</a:t>
            </a:r>
            <a:r>
              <a:rPr lang="en-US" sz="2400" b="1" dirty="0">
                <a:latin typeface="Arial Narrow" pitchFamily="34" charset="0"/>
              </a:rPr>
              <a:t> space.</a:t>
            </a:r>
            <a:r>
              <a:rPr lang="en-US" sz="2400" dirty="0">
                <a:latin typeface="Arial Narrow" pitchFamily="34" charset="0"/>
              </a:rPr>
              <a:t> </a:t>
            </a:r>
            <a:endParaRPr lang="en-US" sz="2400" dirty="0">
              <a:latin typeface="Arial Narrow" pitchFamily="34" charset="0"/>
              <a:sym typeface="Wingdings" pitchFamily="2" charset="2"/>
            </a:endParaRPr>
          </a:p>
          <a:p>
            <a:pPr>
              <a:spcBef>
                <a:spcPts val="600"/>
              </a:spcBef>
            </a:pP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Partial 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agonist effect on </a:t>
            </a:r>
            <a:r>
              <a:rPr lang="el-GR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-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adrenoceptors</a:t>
            </a:r>
            <a:r>
              <a:rPr lang="en-US" sz="2400" b="1" u="heavy" dirty="0">
                <a:uFill>
                  <a:solidFill>
                    <a:srgbClr val="7030A0"/>
                  </a:solidFill>
                </a:uFill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vasoconstriction </a:t>
            </a:r>
          </a:p>
          <a:p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Antagonist to some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dopaminergic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  &amp;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serotonergic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 receptors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7010400" y="228600"/>
            <a:ext cx="1600200" cy="451406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4953000"/>
            <a:ext cx="3200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49530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86200" y="4953000"/>
            <a:ext cx="762000" cy="609600"/>
            <a:chOff x="5029200" y="5257800"/>
            <a:chExt cx="762000" cy="609600"/>
          </a:xfrm>
        </p:grpSpPr>
        <p:sp>
          <p:nvSpPr>
            <p:cNvPr id="23" name="Curved Left Arrow 22"/>
            <p:cNvSpPr/>
            <p:nvPr/>
          </p:nvSpPr>
          <p:spPr>
            <a:xfrm>
              <a:off x="5029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Left Arrow 23"/>
            <p:cNvSpPr/>
            <p:nvPr/>
          </p:nvSpPr>
          <p:spPr>
            <a:xfrm flipH="1">
              <a:off x="5410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35"/>
          <p:cNvSpPr txBox="1">
            <a:spLocks noChangeArrowheads="1"/>
          </p:cNvSpPr>
          <p:nvPr/>
        </p:nvSpPr>
        <p:spPr bwMode="auto">
          <a:xfrm>
            <a:off x="152400" y="5512158"/>
            <a:ext cx="411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Oral</a:t>
            </a:r>
            <a:r>
              <a:rPr lang="en-US" sz="2200" b="1" i="1" dirty="0">
                <a:latin typeface="Arial Narrow" pitchFamily="34" charset="0"/>
              </a:rPr>
              <a:t>, sublingual, rectal suppository, </a:t>
            </a:r>
            <a:r>
              <a:rPr lang="en-US" sz="2200" b="1" i="1" dirty="0" smtClean="0">
                <a:latin typeface="Arial Narrow" pitchFamily="34" charset="0"/>
              </a:rPr>
              <a:t/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            inhaler &amp; </a:t>
            </a:r>
            <a:r>
              <a:rPr lang="en-US" sz="2200" b="1" i="1" dirty="0" err="1" smtClean="0">
                <a:latin typeface="Arial Narrow" pitchFamily="34" charset="0"/>
              </a:rPr>
              <a:t>injectable</a:t>
            </a:r>
            <a:r>
              <a:rPr lang="en-US" sz="2200" b="1" i="1" dirty="0" smtClean="0">
                <a:latin typeface="Arial Narrow" pitchFamily="34" charset="0"/>
              </a:rPr>
              <a:t>  </a:t>
            </a:r>
            <a:r>
              <a:rPr lang="en-US" sz="2200" b="1" i="1" dirty="0">
                <a:latin typeface="Arial Narrow" pitchFamily="34" charset="0"/>
              </a:rPr>
              <a:t>forms</a:t>
            </a:r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4914900" y="5486400"/>
            <a:ext cx="3695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Nasal </a:t>
            </a:r>
            <a:r>
              <a:rPr lang="en-US" sz="2200" b="1" i="1" dirty="0">
                <a:latin typeface="Arial Narrow" pitchFamily="34" charset="0"/>
              </a:rPr>
              <a:t>spray, inhaler </a:t>
            </a:r>
            <a:r>
              <a:rPr lang="en-US" sz="2200" b="1" i="1" dirty="0" smtClean="0">
                <a:latin typeface="Arial Narrow" pitchFamily="34" charset="0"/>
              </a:rPr>
              <a:t>&amp; </a:t>
            </a:r>
            <a:r>
              <a:rPr lang="en-US" sz="2200" b="1" i="1" dirty="0" err="1">
                <a:latin typeface="Arial Narrow" pitchFamily="34" charset="0"/>
              </a:rPr>
              <a:t>injectable</a:t>
            </a:r>
            <a:r>
              <a:rPr lang="en-US" sz="2200" b="1" i="1" dirty="0">
                <a:latin typeface="Arial Narrow" pitchFamily="34" charset="0"/>
              </a:rPr>
              <a:t> forms  </a:t>
            </a: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228600" y="6273800"/>
            <a:ext cx="1295400" cy="43180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>
                <a:latin typeface="Arial Narrow" pitchFamily="34" charset="0"/>
                <a:sym typeface="Wingdings" pitchFamily="2" charset="2"/>
              </a:rPr>
              <a:t> Caffeine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457200" y="596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rot="5400000" flipV="1">
            <a:off x="1676400" y="632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828800" y="6248400"/>
            <a:ext cx="1295400" cy="425758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Arial Narrow" pitchFamily="34" charset="0"/>
                <a:sym typeface="Wingdings" pitchFamily="2" charset="2"/>
              </a:rPr>
              <a:t>Cafergot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7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7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7661" grpId="0" build="p"/>
      <p:bldP spid="21" grpId="0"/>
      <p:bldP spid="22" grpId="0"/>
      <p:bldP spid="27" grpId="0"/>
      <p:bldP spid="29" grpId="0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28600" y="304800"/>
            <a:ext cx="3200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8677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8678" name="TextBox 75"/>
          <p:cNvSpPr txBox="1">
            <a:spLocks noChangeArrowheads="1"/>
          </p:cNvSpPr>
          <p:nvPr/>
        </p:nvSpPr>
        <p:spPr bwMode="auto">
          <a:xfrm>
            <a:off x="228600" y="739775"/>
            <a:ext cx="8763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Oral absorption	Incomplete (erratic) + slow </a:t>
            </a:r>
            <a:r>
              <a:rPr lang="en-US" sz="2400" dirty="0">
                <a:latin typeface="Arial Narrow" pitchFamily="34" charset="0"/>
              </a:rPr>
              <a:t>→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low bioavailability Sublingual 		Low bioavailability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Rectal suppository 	Better bioavailability</a:t>
            </a:r>
          </a:p>
        </p:txBody>
      </p:sp>
      <p:sp>
        <p:nvSpPr>
          <p:cNvPr id="28679" name="Rectangle 26"/>
          <p:cNvSpPr>
            <a:spLocks noChangeArrowheads="1"/>
          </p:cNvSpPr>
          <p:nvPr/>
        </p:nvSpPr>
        <p:spPr bwMode="auto">
          <a:xfrm>
            <a:off x="228600" y="1806575"/>
            <a:ext cx="8763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Elimination 		Extensive  hepatic 1</a:t>
            </a:r>
            <a:r>
              <a:rPr lang="en-US" sz="2400" b="1" baseline="30000" dirty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pass metabolism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Excretion		90% of metabolites in bile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			</a:t>
            </a:r>
            <a:r>
              <a:rPr lang="en-US" sz="2400" b="1" dirty="0">
                <a:latin typeface="Arial Narrow" pitchFamily="34" charset="0"/>
              </a:rPr>
              <a:t>Traces </a:t>
            </a:r>
            <a:r>
              <a:rPr lang="en-US" sz="2400" b="1" dirty="0" err="1">
                <a:latin typeface="Arial Narrow" pitchFamily="34" charset="0"/>
              </a:rPr>
              <a:t>unmetabolized</a:t>
            </a:r>
            <a:r>
              <a:rPr lang="en-US" sz="2400" b="1" dirty="0">
                <a:latin typeface="Arial Narrow" pitchFamily="34" charset="0"/>
              </a:rPr>
              <a:t> → in urine and feces</a:t>
            </a:r>
          </a:p>
        </p:txBody>
      </p:sp>
      <p:sp>
        <p:nvSpPr>
          <p:cNvPr id="28680" name="Rectangle 31"/>
          <p:cNvSpPr>
            <a:spLocks noChangeArrowheads="1"/>
          </p:cNvSpPr>
          <p:nvPr/>
        </p:nvSpPr>
        <p:spPr bwMode="auto">
          <a:xfrm>
            <a:off x="228600" y="2743200"/>
            <a:ext cx="81534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Despite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  <a:r>
              <a:rPr lang="en-US" sz="2400" b="1" dirty="0">
                <a:latin typeface="Arial Narrow" pitchFamily="34" charset="0"/>
              </a:rPr>
              <a:t> nearly 2 hours, ergotamine produces vasoconstriction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24 hours or longer due to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high and long tissue binding ability.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8681" name="TextBox 32"/>
          <p:cNvSpPr txBox="1">
            <a:spLocks noChangeArrowheads="1"/>
          </p:cNvSpPr>
          <p:nvPr/>
        </p:nvSpPr>
        <p:spPr bwMode="auto">
          <a:xfrm>
            <a:off x="228600" y="3914666"/>
            <a:ext cx="83820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Dihydroergotamine</a:t>
            </a:r>
            <a:r>
              <a:rPr lang="en-US" sz="2400" b="1" dirty="0">
                <a:latin typeface="Arial Narrow" pitchFamily="34" charset="0"/>
              </a:rPr>
              <a:t> is eliminated more rapidly than ergotamine, presumably due to its rapid hepatic clearance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28600" y="35052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2400" y="5355769"/>
            <a:ext cx="8610600" cy="1426031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  <a:cs typeface="Times New Roman" pitchFamily="18" charset="0"/>
              </a:rPr>
              <a:t>They are only  used to abort the attacks </a:t>
            </a:r>
            <a:r>
              <a:rPr lang="en-US" sz="2000" b="1">
                <a:latin typeface="Arial Narrow" pitchFamily="34" charset="0"/>
                <a:cs typeface="Times New Roman" pitchFamily="18" charset="0"/>
              </a:rPr>
              <a:t>[ </a:t>
            </a:r>
            <a:r>
              <a:rPr lang="en-US" sz="2000" b="1" i="1">
                <a:latin typeface="Arial Narrow" pitchFamily="34" charset="0"/>
                <a:cs typeface="Times New Roman" pitchFamily="18" charset="0"/>
              </a:rPr>
              <a:t>Exception </a:t>
            </a:r>
            <a:r>
              <a:rPr lang="en-US" sz="2000" b="1" i="1">
                <a:latin typeface="Arial Narrow" pitchFamily="34" charset="0"/>
              </a:rPr>
              <a:t>Dihydroergotamine can be given for severe, recurrent attacks </a:t>
            </a:r>
            <a:r>
              <a:rPr lang="en-US" sz="2000" b="1">
                <a:latin typeface="Arial Narrow" pitchFamily="34" charset="0"/>
              </a:rPr>
              <a:t>]</a:t>
            </a:r>
            <a:endParaRPr lang="en-US" sz="2000" b="1" i="1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  <a:cs typeface="Times New Roman" pitchFamily="18" charset="0"/>
              </a:rPr>
              <a:t>Their use is restricted to patients with frequent, moderate attack or infrequent but severe attacks.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490855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8678" grpId="0"/>
      <p:bldP spid="28679" grpId="0"/>
      <p:bldP spid="28680" grpId="0"/>
      <p:bldP spid="28681" grpId="0"/>
      <p:bldP spid="35" grpId="0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4567</TotalTime>
  <Words>1029</Words>
  <Application>Microsoft Office PowerPoint</Application>
  <PresentationFormat>On-screen Show (4:3)</PresentationFormat>
  <Paragraphs>205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 Classification &amp; General Treatment of Headaches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DR.OMNIA</cp:lastModifiedBy>
  <cp:revision>131</cp:revision>
  <dcterms:created xsi:type="dcterms:W3CDTF">2010-10-14T12:46:39Z</dcterms:created>
  <dcterms:modified xsi:type="dcterms:W3CDTF">2012-10-07T11:20:29Z</dcterms:modified>
</cp:coreProperties>
</file>