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68" r:id="rId6"/>
    <p:sldId id="264" r:id="rId7"/>
    <p:sldId id="282" r:id="rId8"/>
    <p:sldId id="320" r:id="rId9"/>
    <p:sldId id="360" r:id="rId10"/>
    <p:sldId id="315" r:id="rId11"/>
    <p:sldId id="322" r:id="rId12"/>
    <p:sldId id="326" r:id="rId13"/>
    <p:sldId id="317" r:id="rId14"/>
    <p:sldId id="328" r:id="rId15"/>
    <p:sldId id="329" r:id="rId16"/>
    <p:sldId id="342" r:id="rId17"/>
    <p:sldId id="333" r:id="rId18"/>
    <p:sldId id="331" r:id="rId19"/>
    <p:sldId id="334" r:id="rId20"/>
    <p:sldId id="353" r:id="rId21"/>
    <p:sldId id="336" r:id="rId22"/>
    <p:sldId id="354" r:id="rId23"/>
    <p:sldId id="339" r:id="rId24"/>
    <p:sldId id="33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DF2"/>
    <a:srgbClr val="FF66FF"/>
    <a:srgbClr val="FF69D8"/>
    <a:srgbClr val="CCFF33"/>
    <a:srgbClr val="00FFFF"/>
    <a:srgbClr val="C7F2F1"/>
    <a:srgbClr val="FF9933"/>
    <a:srgbClr val="FFFF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1BF165-97D4-48D0-93BA-91B66A7470E6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37B4C1B-BE83-4DE1-99F8-9BFE56E9E0C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97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B4BB61-34DD-40A3-BC62-57C9B9EF4B36}" type="slidenum">
              <a:rPr lang="ar-SA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8095-A71D-4F55-84F6-413FCDABD62A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A381F-F53E-46C2-A31A-5754CE0B0D8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C29C-259B-4C42-90A9-C4C2EC482FF9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5D324-4401-45A4-958B-81820E276EA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9749-41CD-409D-AEBF-354FDC9009BA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B61C4-25D9-4FC8-B16B-A940D70C249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56D6-4562-49D9-866C-04A2FAE0CE74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24F33-91B1-4FEE-8AA0-CD431AF1B6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3A32-4A32-42C2-91C0-CCB4745A8340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F27F-DFA8-492D-8B61-4619C20CA6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B254-0341-4D25-84DD-0B1FF541F425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FC4AB-E683-44A7-8BB9-4A54C4BED3A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7EAE-646C-409F-AD2C-D2ACC0F1E2ED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8B7EB-45CB-4CFD-BF2A-A774CE093E1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9348-D1D7-471C-BEB1-1348B45D6297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65DA-25D3-4D2B-9302-59DF8AB2905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4595-05A0-4081-BF16-FCE376D321BA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E6E5-8285-41A6-A333-9FB9D4B243E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9F0C-1673-4FEE-ADAB-4649C6B863BF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16B9F-3F09-4CA2-A1FA-5FE7103F8E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923E-90DC-4DD0-B806-1B2E78A46EFD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5D5E8-370E-4FC6-857A-AE4D011E03A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3F4403-DF45-45B1-BA54-6E12AE78DA4C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DBAFC3F-3B40-4E42-8865-8F0EE950919A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medicineworld.org/images/blogs/6-2007/depression-prozac-and-zoloft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medicineworld.org/images/blogs/6-2007/depression-prozac-and-zoloft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39000">
              <a:schemeClr val="tx1"/>
            </a:gs>
            <a:gs pos="78000">
              <a:srgbClr val="0054A8"/>
            </a:gs>
            <a:gs pos="100000">
              <a:srgbClr val="4655C2">
                <a:alpha val="55686"/>
              </a:srgbClr>
            </a:gs>
            <a:gs pos="100000">
              <a:srgbClr val="0000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ictur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2600" y="381000"/>
            <a:ext cx="6096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An intense feeling of 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sadness </a:t>
            </a: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hopelessness  </a:t>
            </a:r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despair</a:t>
            </a: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  + </a:t>
            </a:r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inability to experience ordinary power  to cope with regular life events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30480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3072684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0405" y="30480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P</a:t>
            </a:r>
          </a:p>
        </p:txBody>
      </p:sp>
      <p:sp>
        <p:nvSpPr>
          <p:cNvPr id="8" name="Rectangle 7"/>
          <p:cNvSpPr/>
          <p:nvPr/>
        </p:nvSpPr>
        <p:spPr>
          <a:xfrm>
            <a:off x="4089042" y="303907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R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9042" y="3036195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01921" y="30480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3059805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800" y="31242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14800" y="30480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4800" y="31242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N</a:t>
            </a:r>
          </a:p>
        </p:txBody>
      </p:sp>
      <p:pic>
        <p:nvPicPr>
          <p:cNvPr id="15" name="Content Placeholder 3" descr="Antidepressants Associated With Lower Bone Density"/>
          <p:cNvPicPr>
            <a:picLocks/>
          </p:cNvPicPr>
          <p:nvPr/>
        </p:nvPicPr>
        <p:blipFill>
          <a:blip r:embed="rId3" r:link="rId4" cstate="print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rcRect l="7143" b="4791"/>
          <a:stretch>
            <a:fillRect/>
          </a:stretch>
        </p:blipFill>
        <p:spPr>
          <a:xfrm>
            <a:off x="3581400" y="2590800"/>
            <a:ext cx="1981200" cy="190500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9991E-6 L -0.31667 0.199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99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9565E-7 L -0.25 0.255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28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09991E-6 L -0.18455 0.2990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149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9584E-6 L -0.10555 0.322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161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96115E-6 L -0.03889 0.3452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17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9991E-6 L 0.05139 0.343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172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32192 " pathEditMode="relative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28862 " pathEditMode="relative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 0.25532 " pathEditMode="relative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069 L 0.35 0.188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5000">
                <a:srgbClr val="FFFF00">
                  <a:alpha val="24000"/>
                </a:srgbClr>
              </a:gs>
              <a:gs pos="43000">
                <a:schemeClr val="accent6">
                  <a:lumMod val="40000"/>
                  <a:lumOff val="60000"/>
                </a:schemeClr>
              </a:gs>
              <a:gs pos="75000">
                <a:schemeClr val="accent6">
                  <a:lumMod val="60000"/>
                  <a:lumOff val="40000"/>
                  <a:alpha val="48000"/>
                </a:schemeClr>
              </a:gs>
              <a:gs pos="85000">
                <a:schemeClr val="bg2">
                  <a:lumMod val="75000"/>
                  <a:alpha val="67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762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28600" y="990600"/>
            <a:ext cx="8686800" cy="1295400"/>
            <a:chOff x="228600" y="990600"/>
            <a:chExt cx="8686800" cy="1295400"/>
          </a:xfrm>
        </p:grpSpPr>
        <p:sp>
          <p:nvSpPr>
            <p:cNvPr id="21" name="Folded Corner 20"/>
            <p:cNvSpPr/>
            <p:nvPr/>
          </p:nvSpPr>
          <p:spPr>
            <a:xfrm>
              <a:off x="241479" y="990600"/>
              <a:ext cx="8610600" cy="1295400"/>
            </a:xfrm>
            <a:prstGeom prst="foldedCorner">
              <a:avLst>
                <a:gd name="adj" fmla="val 41147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228600" y="1066800"/>
              <a:ext cx="8686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800"/>
                </a:lnSpc>
                <a:buFontTx/>
                <a:buBlip>
                  <a:blip r:embed="rId2"/>
                </a:buBlip>
              </a:pPr>
              <a:r>
                <a:rPr lang="en-US" sz="2500" b="1" dirty="0">
                  <a:latin typeface="Arial Narrow" pitchFamily="34" charset="0"/>
                </a:rPr>
                <a:t>The concept of action of all drugs relay on </a:t>
              </a:r>
              <a:r>
                <a:rPr lang="en-US" sz="2500" b="1" dirty="0">
                  <a:latin typeface="Arial Narrow" pitchFamily="34" charset="0"/>
                  <a:sym typeface="Wingdings 3" pitchFamily="18" charset="2"/>
                </a:rPr>
                <a:t></a:t>
              </a:r>
              <a:r>
                <a:rPr lang="en-US" sz="2500" b="1" dirty="0">
                  <a:latin typeface="Arial Narrow" pitchFamily="34" charset="0"/>
                </a:rPr>
                <a:t>extracellular biogenic amines in the brain </a:t>
              </a:r>
              <a:r>
                <a:rPr lang="en-US" sz="2500" b="1" u="sng" dirty="0">
                  <a:latin typeface="Arial Narrow" pitchFamily="34" charset="0"/>
                </a:rPr>
                <a:t>indirectly </a:t>
              </a:r>
              <a:r>
                <a:rPr lang="en-US" sz="2500" b="1" dirty="0">
                  <a:latin typeface="Arial Narrow" pitchFamily="34" charset="0"/>
                </a:rPr>
                <a:t>by blocking their catabolism or </a:t>
              </a:r>
              <a:r>
                <a:rPr lang="en-US" sz="2500" b="1" u="sng" dirty="0">
                  <a:latin typeface="Arial Narrow" pitchFamily="34" charset="0"/>
                </a:rPr>
                <a:t>directly </a:t>
              </a:r>
              <a:r>
                <a:rPr lang="en-US" sz="2500" b="1" dirty="0">
                  <a:latin typeface="Arial Narrow" pitchFamily="34" charset="0"/>
                </a:rPr>
                <a:t>by preventing their uptake </a:t>
              </a:r>
              <a:r>
                <a:rPr lang="en-US" sz="2500" b="1" u="sng" dirty="0">
                  <a:latin typeface="Arial Narrow" pitchFamily="34" charset="0"/>
                </a:rPr>
                <a:t>+</a:t>
              </a:r>
              <a:r>
                <a:rPr lang="en-US" sz="2500" b="1" dirty="0">
                  <a:latin typeface="Arial Narrow" pitchFamily="34" charset="0"/>
                </a:rPr>
                <a:t>  altering receptor firing.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28600" y="2438400"/>
            <a:ext cx="8686800" cy="1600200"/>
            <a:chOff x="228600" y="2438400"/>
            <a:chExt cx="8686800" cy="1600200"/>
          </a:xfrm>
        </p:grpSpPr>
        <p:sp>
          <p:nvSpPr>
            <p:cNvPr id="24" name="Folded Corner 23"/>
            <p:cNvSpPr/>
            <p:nvPr/>
          </p:nvSpPr>
          <p:spPr>
            <a:xfrm>
              <a:off x="228600" y="2438400"/>
              <a:ext cx="8610600" cy="1600200"/>
            </a:xfrm>
            <a:prstGeom prst="foldedCorner">
              <a:avLst>
                <a:gd name="adj" fmla="val 44726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3"/>
            <p:cNvSpPr txBox="1">
              <a:spLocks noChangeArrowheads="1"/>
            </p:cNvSpPr>
            <p:nvPr/>
          </p:nvSpPr>
          <p:spPr>
            <a:xfrm>
              <a:off x="228600" y="2438400"/>
              <a:ext cx="8686800" cy="1524000"/>
            </a:xfrm>
            <a:prstGeom prst="rect">
              <a:avLst/>
            </a:prstGeom>
          </p:spPr>
          <p:txBody>
            <a:bodyPr/>
            <a:lstStyle/>
            <a:p>
              <a:pPr indent="-342900">
                <a:lnSpc>
                  <a:spcPts val="2800"/>
                </a:lnSpc>
                <a:spcBef>
                  <a:spcPts val="600"/>
                </a:spcBef>
                <a:buFontTx/>
                <a:buBlip>
                  <a:blip r:embed="rId3"/>
                </a:buBlip>
                <a:defRPr/>
              </a:pPr>
              <a:r>
                <a:rPr lang="en-US" sz="2500" b="1" dirty="0">
                  <a:latin typeface="Arial Narrow" pitchFamily="34" charset="0"/>
                  <a:cs typeface="+mn-cs"/>
                </a:rPr>
                <a:t>All drugs </a:t>
              </a:r>
              <a:r>
                <a:rPr lang="en-US" sz="2500" b="1" u="heavy" dirty="0">
                  <a:uFill>
                    <a:solidFill>
                      <a:schemeClr val="accent3">
                        <a:lumMod val="50000"/>
                      </a:schemeClr>
                    </a:solidFill>
                  </a:uFill>
                  <a:latin typeface="Arial Narrow" pitchFamily="34" charset="0"/>
                  <a:cs typeface="+mn-cs"/>
                </a:rPr>
                <a:t>take weeks to manifest </a:t>
              </a:r>
              <a:r>
                <a:rPr lang="en-US" sz="2500" b="1" dirty="0">
                  <a:latin typeface="Arial Narrow" pitchFamily="34" charset="0"/>
                  <a:cs typeface="+mn-cs"/>
                </a:rPr>
                <a:t>their clinical effect  [to control depressive manifestations], even though their pharmacological actions starts immediately </a:t>
              </a:r>
              <a:r>
                <a:rPr lang="en-US" sz="2500" b="1" dirty="0">
                  <a:latin typeface="Arial Narrow" pitchFamily="34" charset="0"/>
                  <a:cs typeface="+mn-cs"/>
                  <a:sym typeface="Wingdings 3"/>
                </a:rPr>
                <a:t></a:t>
              </a:r>
              <a:r>
                <a:rPr lang="en-US" sz="2500" dirty="0">
                  <a:latin typeface="Bernard MT Condensed" pitchFamily="18" charset="0"/>
                  <a:cs typeface="+mn-cs"/>
                </a:rPr>
                <a:t>indicating that secondary adaptive changes </a:t>
              </a:r>
              <a:r>
                <a:rPr lang="en-US" sz="2500" b="1" dirty="0">
                  <a:latin typeface="Arial Narrow" pitchFamily="34" charset="0"/>
                  <a:cs typeface="+mn-cs"/>
                </a:rPr>
                <a:t>must occur before the benefit is gained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4191000"/>
            <a:ext cx="8763000" cy="2286000"/>
            <a:chOff x="228600" y="4191000"/>
            <a:chExt cx="8763000" cy="2286000"/>
          </a:xfrm>
        </p:grpSpPr>
        <p:sp>
          <p:nvSpPr>
            <p:cNvPr id="15" name="Folded Corner 14"/>
            <p:cNvSpPr/>
            <p:nvPr/>
          </p:nvSpPr>
          <p:spPr>
            <a:xfrm>
              <a:off x="228600" y="4191000"/>
              <a:ext cx="8610600" cy="2286000"/>
            </a:xfrm>
            <a:prstGeom prst="foldedCorner">
              <a:avLst>
                <a:gd name="adj" fmla="val 21905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>
            <a:xfrm>
              <a:off x="304800" y="4191000"/>
              <a:ext cx="8686800" cy="2209800"/>
            </a:xfrm>
            <a:prstGeom prst="rect">
              <a:avLst/>
            </a:prstGeom>
          </p:spPr>
          <p:txBody>
            <a:bodyPr/>
            <a:lstStyle/>
            <a:p>
              <a:pPr indent="-342900">
                <a:lnSpc>
                  <a:spcPts val="2800"/>
                </a:lnSpc>
                <a:spcBef>
                  <a:spcPts val="600"/>
                </a:spcBef>
                <a:buFontTx/>
                <a:buBlip>
                  <a:blip r:embed="rId2"/>
                </a:buBlip>
              </a:pPr>
              <a:r>
                <a:rPr lang="en-US" sz="2500" b="1" dirty="0" smtClean="0">
                  <a:latin typeface="Arial Narrow" pitchFamily="34" charset="0"/>
                </a:rPr>
                <a:t>The delay  </a:t>
              </a:r>
              <a:r>
                <a:rPr lang="en-US" sz="2500" b="1" dirty="0" err="1" smtClean="0">
                  <a:latin typeface="Arial Narrow" pitchFamily="34" charset="0"/>
                </a:rPr>
                <a:t>presents</a:t>
              </a:r>
              <a:r>
                <a:rPr lang="en-US" sz="2500" b="1" dirty="0" err="1" smtClean="0">
                  <a:latin typeface="Arial Narrow" pitchFamily="34" charset="0"/>
                  <a:sym typeface="Wingdings 3"/>
                </a:rPr>
                <a:t></a:t>
              </a:r>
              <a:r>
                <a:rPr lang="en-US" sz="2500" b="1" dirty="0" err="1" smtClean="0">
                  <a:latin typeface="Arial Narrow" pitchFamily="34" charset="0"/>
                </a:rPr>
                <a:t>time</a:t>
              </a:r>
              <a:r>
                <a:rPr lang="en-US" sz="2500" b="1" dirty="0" smtClean="0">
                  <a:latin typeface="Arial Narrow" pitchFamily="34" charset="0"/>
                </a:rPr>
                <a:t>  </a:t>
              </a:r>
              <a:r>
                <a:rPr lang="en-US" sz="2500" b="1" dirty="0">
                  <a:latin typeface="Arial Narrow" pitchFamily="34" charset="0"/>
                </a:rPr>
                <a:t>needed for </a:t>
              </a:r>
              <a:r>
                <a:rPr lang="en-US" sz="2500" b="1" dirty="0" smtClean="0">
                  <a:latin typeface="Arial Narrow" pitchFamily="34" charset="0"/>
                </a:rPr>
                <a:t>inhibitory </a:t>
              </a:r>
              <a:r>
                <a:rPr lang="en-US" sz="2500" b="1" dirty="0" err="1" smtClean="0">
                  <a:latin typeface="Arial Narrow" pitchFamily="34" charset="0"/>
                </a:rPr>
                <a:t>somatodendritic</a:t>
              </a:r>
              <a:r>
                <a:rPr lang="en-US" sz="2500" b="1" dirty="0" smtClean="0">
                  <a:latin typeface="Arial Narrow" pitchFamily="34" charset="0"/>
                </a:rPr>
                <a:t> </a:t>
              </a:r>
              <a:r>
                <a:rPr lang="en-US" sz="2500" b="1" dirty="0" err="1">
                  <a:latin typeface="Arial Narrow" pitchFamily="34" charset="0"/>
                </a:rPr>
                <a:t>autoregulatory</a:t>
              </a:r>
              <a:r>
                <a:rPr lang="en-US" sz="2500" b="1" dirty="0">
                  <a:latin typeface="Arial Narrow" pitchFamily="34" charset="0"/>
                </a:rPr>
                <a:t> 5HT</a:t>
              </a:r>
              <a:r>
                <a:rPr lang="en-US" sz="2500" b="1" baseline="-25000" dirty="0">
                  <a:latin typeface="Arial Narrow" pitchFamily="34" charset="0"/>
                </a:rPr>
                <a:t>1A</a:t>
              </a:r>
              <a:r>
                <a:rPr lang="en-US" sz="2500" b="1" dirty="0">
                  <a:latin typeface="Arial Narrow" pitchFamily="34" charset="0"/>
                </a:rPr>
                <a:t> receptors or  axonal </a:t>
              </a:r>
              <a:r>
                <a:rPr lang="en-US" sz="2500" b="1" dirty="0" err="1">
                  <a:latin typeface="Arial Narrow" pitchFamily="34" charset="0"/>
                </a:rPr>
                <a:t>autoregulatory</a:t>
              </a:r>
              <a:r>
                <a:rPr lang="en-US" sz="2500" b="1" dirty="0">
                  <a:latin typeface="Arial Narrow" pitchFamily="34" charset="0"/>
                </a:rPr>
                <a:t> 5HT</a:t>
              </a:r>
              <a:r>
                <a:rPr lang="en-US" sz="2500" b="1" baseline="-25000" dirty="0">
                  <a:latin typeface="Arial Narrow" pitchFamily="34" charset="0"/>
                </a:rPr>
                <a:t>1D </a:t>
              </a:r>
              <a:r>
                <a:rPr lang="en-US" sz="2500" b="1" dirty="0" smtClean="0">
                  <a:latin typeface="Arial Narrow" pitchFamily="34" charset="0"/>
                </a:rPr>
                <a:t>to </a:t>
              </a:r>
              <a:r>
                <a:rPr lang="en-US" sz="2500" b="1" dirty="0">
                  <a:latin typeface="Arial Narrow" pitchFamily="34" charset="0"/>
                </a:rPr>
                <a:t>be sensitized [down regulated</a:t>
              </a:r>
              <a:r>
                <a:rPr lang="en-US" sz="2500" b="1" dirty="0" smtClean="0">
                  <a:latin typeface="Arial Narrow" pitchFamily="34" charset="0"/>
                </a:rPr>
                <a:t>] to permit more synthesis </a:t>
              </a:r>
              <a:r>
                <a:rPr lang="en-US" sz="2500" b="1" dirty="0">
                  <a:latin typeface="Arial Narrow" pitchFamily="34" charset="0"/>
                </a:rPr>
                <a:t>&amp; release of transmitter at synaptic cleft </a:t>
              </a:r>
              <a:r>
                <a:rPr lang="en-US" sz="2500" b="1" dirty="0" smtClean="0">
                  <a:latin typeface="Arial Narrow" pitchFamily="34" charset="0"/>
                </a:rPr>
                <a:t>with enhanced signaling at  postsynaptic  </a:t>
              </a:r>
              <a:r>
                <a:rPr lang="en-US" sz="2500" b="1" dirty="0" err="1" smtClean="0">
                  <a:latin typeface="Arial Narrow" pitchFamily="34" charset="0"/>
                </a:rPr>
                <a:t>serotonergic</a:t>
              </a:r>
              <a:r>
                <a:rPr lang="en-US" sz="2500" b="1" dirty="0" smtClean="0">
                  <a:latin typeface="Arial Narrow" pitchFamily="34" charset="0"/>
                </a:rPr>
                <a:t> </a:t>
              </a:r>
              <a:r>
                <a:rPr lang="en-US" sz="2500" b="1" dirty="0">
                  <a:latin typeface="Arial Narrow" pitchFamily="34" charset="0"/>
                </a:rPr>
                <a:t>&amp; adrenergic &gt; (</a:t>
              </a:r>
              <a:r>
                <a:rPr lang="en-US" sz="2400" b="1" dirty="0">
                  <a:latin typeface="Symbol" pitchFamily="18" charset="2"/>
                </a:rPr>
                <a:t>b</a:t>
              </a:r>
              <a:r>
                <a:rPr lang="en-US" sz="2400" b="1" dirty="0"/>
                <a:t>)</a:t>
              </a:r>
              <a:r>
                <a:rPr lang="en-US" b="1" dirty="0"/>
                <a:t> </a:t>
              </a:r>
              <a:r>
                <a:rPr lang="en-US" sz="2500" b="1" dirty="0" err="1" smtClean="0">
                  <a:latin typeface="Arial Narrow" pitchFamily="34" charset="0"/>
                </a:rPr>
                <a:t>neurones</a:t>
              </a:r>
              <a:r>
                <a:rPr lang="en-US" sz="2500" b="1" dirty="0" smtClean="0">
                  <a:latin typeface="Arial Narrow" pitchFamily="34" charset="0"/>
                </a:rPr>
                <a:t> </a:t>
              </a:r>
              <a:r>
                <a:rPr lang="en-US" sz="2500" b="1" dirty="0" smtClean="0">
                  <a:latin typeface="Calibri" pitchFamily="34" charset="0"/>
                </a:rPr>
                <a:t>→ </a:t>
              </a:r>
              <a:r>
                <a:rPr lang="en-US" sz="2500" b="1" dirty="0">
                  <a:latin typeface="Arial Narrow" pitchFamily="34" charset="0"/>
                </a:rPr>
                <a:t>therapeutic effect.</a:t>
              </a:r>
              <a:r>
                <a:rPr lang="en-US" sz="2500" b="1" dirty="0"/>
                <a:t>               </a:t>
              </a:r>
              <a:endParaRPr lang="en-US" sz="2500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43000">
                <a:srgbClr val="006192"/>
              </a:gs>
              <a:gs pos="75000">
                <a:srgbClr val="4A00B8"/>
              </a:gs>
              <a:gs pos="85000">
                <a:srgbClr val="4A00B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5" name="Picture 1" descr="C:\Users\Administrator\Pictures\Picture1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</p:spPr>
      </p:pic>
      <p:sp>
        <p:nvSpPr>
          <p:cNvPr id="5" name="AutoShape 292"/>
          <p:cNvSpPr>
            <a:spLocks noChangeArrowheads="1"/>
          </p:cNvSpPr>
          <p:nvPr/>
        </p:nvSpPr>
        <p:spPr bwMode="auto">
          <a:xfrm rot="-4886718">
            <a:off x="3107498" y="5781286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94"/>
          <p:cNvSpPr>
            <a:spLocks noChangeArrowheads="1"/>
          </p:cNvSpPr>
          <p:nvPr/>
        </p:nvSpPr>
        <p:spPr bwMode="auto">
          <a:xfrm rot="-5751964">
            <a:off x="1500878" y="5840183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54102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51816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5334000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200" y="5334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2800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38400" y="53340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81200" y="57912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6600" y="6015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48000" y="5257800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76600" y="5410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47800" y="6396335"/>
            <a:ext cx="4191000" cy="461665"/>
          </a:xfrm>
          <a:prstGeom prst="rect">
            <a:avLst/>
          </a:prstGeom>
          <a:solidFill>
            <a:srgbClr val="C7F2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They mediate therapeutic effects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0" name="AutoShape 292"/>
          <p:cNvSpPr>
            <a:spLocks noChangeArrowheads="1"/>
          </p:cNvSpPr>
          <p:nvPr/>
        </p:nvSpPr>
        <p:spPr bwMode="auto">
          <a:xfrm rot="-4886718">
            <a:off x="3069936" y="282006"/>
            <a:ext cx="304800" cy="228600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407"/>
          <p:cNvSpPr>
            <a:spLocks noChangeArrowheads="1"/>
          </p:cNvSpPr>
          <p:nvPr/>
        </p:nvSpPr>
        <p:spPr bwMode="auto">
          <a:xfrm rot="-294478">
            <a:off x="4202386" y="4606229"/>
            <a:ext cx="234950" cy="276225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0" y="762000"/>
            <a:ext cx="4038600" cy="2362200"/>
          </a:xfrm>
          <a:prstGeom prst="rect">
            <a:avLst/>
          </a:prstGeom>
          <a:solidFill>
            <a:srgbClr val="C7F2F1"/>
          </a:solidFill>
        </p:spPr>
        <p:txBody>
          <a:bodyPr/>
          <a:lstStyle/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Treatment should continue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6 months at full therapeutic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doses before withdrawal.</a:t>
            </a:r>
          </a:p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Withdrawal of drugs must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be very gradual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otherwise</a:t>
            </a:r>
          </a:p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 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nard MT Condensed" pitchFamily="18" charset="0"/>
                <a:cs typeface="+mn-cs"/>
              </a:rPr>
              <a:t>withdrawal symptoms   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/>
            </a:r>
            <a:b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            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295900" y="3124200"/>
            <a:ext cx="3352800" cy="381000"/>
          </a:xfrm>
          <a:prstGeom prst="downArrow">
            <a:avLst>
              <a:gd name="adj1" fmla="val 50000"/>
              <a:gd name="adj2" fmla="val 68641"/>
            </a:avLst>
          </a:prstGeom>
          <a:gradFill>
            <a:gsLst>
              <a:gs pos="15000">
                <a:srgbClr val="C7F2F1"/>
              </a:gs>
              <a:gs pos="43000">
                <a:srgbClr val="269D9A"/>
              </a:gs>
              <a:gs pos="75000">
                <a:schemeClr val="accent6">
                  <a:lumMod val="60000"/>
                  <a:lumOff val="40000"/>
                  <a:alpha val="48000"/>
                </a:schemeClr>
              </a:gs>
              <a:gs pos="85000">
                <a:schemeClr val="bg2">
                  <a:lumMod val="75000"/>
                  <a:alpha val="67000"/>
                </a:schemeClr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5800" y="5486400"/>
            <a:ext cx="3429000" cy="885372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57600" y="0"/>
            <a:ext cx="1524000" cy="762000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utoShape 109"/>
          <p:cNvSpPr>
            <a:spLocks noChangeArrowheads="1"/>
          </p:cNvSpPr>
          <p:nvPr/>
        </p:nvSpPr>
        <p:spPr bwMode="auto">
          <a:xfrm rot="9976267" flipV="1">
            <a:off x="1623653" y="4065852"/>
            <a:ext cx="257175" cy="228600"/>
          </a:xfrm>
          <a:prstGeom prst="flowChartOnlineStorag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72000" y="4648200"/>
            <a:ext cx="1219200" cy="762000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76900" y="3547408"/>
            <a:ext cx="2590800" cy="1938992"/>
          </a:xfrm>
          <a:prstGeom prst="rect">
            <a:avLst/>
          </a:prstGeom>
          <a:solidFill>
            <a:srgbClr val="C7F2F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Agitation</a:t>
            </a:r>
          </a:p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Worsening of the disease</a:t>
            </a:r>
          </a:p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Withdrawal manifestation</a:t>
            </a:r>
            <a:endParaRPr lang="en-US" sz="2400" b="1" dirty="0">
              <a:solidFill>
                <a:srgbClr val="001848"/>
              </a:solidFill>
              <a:latin typeface="Arial Narrow" pitchFamily="34" charset="0"/>
            </a:endParaRPr>
          </a:p>
        </p:txBody>
      </p:sp>
      <p:sp>
        <p:nvSpPr>
          <p:cNvPr id="30" name="Oval 856"/>
          <p:cNvSpPr/>
          <p:nvPr/>
        </p:nvSpPr>
        <p:spPr>
          <a:xfrm>
            <a:off x="2133600" y="53848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51125" y="5432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521075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49613" y="538162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470150" y="53514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560638" y="54324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30588" y="53165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51125" y="5432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249613" y="54625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792413" y="52466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340100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70150" y="5557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67050" y="53816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09850" y="5164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57538" y="54625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157538" y="53816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92413" y="51641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792413" y="5327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4010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40100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609850" y="5246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609850" y="54102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00338" y="53276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84500" y="5632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792413" y="5327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4010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3058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973388" y="5264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063875" y="51816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521075" y="54816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792413" y="54102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60700" y="57086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88290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09850" y="5246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609850" y="5164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23215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430588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608263" y="5708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308350" y="5634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521075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287588" y="541496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379663" y="5334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340100" y="5299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19710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165350" y="5557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141663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157538" y="52990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287588" y="5497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34010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19710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379663" y="5334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379663" y="549751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19710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067050" y="5299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287588" y="5497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908300" y="55562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970213" y="54451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990600" y="4724400"/>
            <a:ext cx="838200" cy="457200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28" idx="3"/>
          </p:cNvCxnSpPr>
          <p:nvPr/>
        </p:nvCxnSpPr>
        <p:spPr>
          <a:xfrm>
            <a:off x="838200" y="3810000"/>
            <a:ext cx="830764" cy="390497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000"/>
                            </p:stCondLst>
                            <p:childTnLst>
                              <p:par>
                                <p:cTn id="4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00"/>
                            </p:stCondLst>
                            <p:childTnLst>
                              <p:par>
                                <p:cTn id="4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7" grpId="0" animBg="1"/>
      <p:bldP spid="24" grpId="0" animBg="1"/>
      <p:bldP spid="25" grpId="0" animBg="1"/>
      <p:bldP spid="27" grpId="0" animBg="1"/>
      <p:bldP spid="29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9400" y="2438400"/>
            <a:ext cx="3048000" cy="1692771"/>
          </a:xfrm>
          <a:prstGeom prst="rect">
            <a:avLst/>
          </a:prstGeom>
          <a:solidFill>
            <a:srgbClr val="6402C6"/>
          </a:solidFill>
          <a:ln w="3810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MONOAMINE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 OXIDASE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 INHIBITORS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405684"/>
            <a:ext cx="7772400" cy="17279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is a mitochondrial enzyme found in nearly all tissues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Two forms of monoamine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oxidase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exist: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MAO-A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responsible for NE, 5-HT catabolism. It also metabolizes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tyramine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of ingested food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MAO-B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is more selective for dopamine metabolism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514600"/>
            <a:ext cx="8763000" cy="3200400"/>
          </a:xfrm>
          <a:prstGeom prst="rect">
            <a:avLst/>
          </a:prstGeom>
        </p:spPr>
        <p:txBody>
          <a:bodyPr/>
          <a:lstStyle/>
          <a:p>
            <a:pPr indent="-514350">
              <a:lnSpc>
                <a:spcPts val="29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Non Selective Inhibitors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(MAO-A &amp; MAO-B)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Irr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eversible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Phenelzine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long acting [persists 2w after stop]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Reversible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Tranylcypromine</a:t>
            </a:r>
            <a:r>
              <a:rPr lang="en-US" sz="2800" b="1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[persists 7 days after stop]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600"/>
              </a:spcBef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Selective Reversible Inhibitors</a:t>
            </a: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Moclobemide</a:t>
            </a:r>
            <a:r>
              <a:rPr lang="en-US" sz="2800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(MAO-A)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Selegiline</a:t>
            </a:r>
            <a:r>
              <a:rPr lang="en-US" sz="2800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(MAO-B)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6099394"/>
            <a:ext cx="800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All are well absorbed, metabolized &amp; excreted in urine</a:t>
            </a:r>
            <a:endParaRPr lang="en-US" sz="2600" dirty="0"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97568" y="3543837"/>
            <a:ext cx="4343400" cy="2552163"/>
            <a:chOff x="4697568" y="3276600"/>
            <a:chExt cx="4343400" cy="2552163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8354658" y="3761142"/>
              <a:ext cx="970672" cy="1588"/>
            </a:xfrm>
            <a:prstGeom prst="straightConnector1">
              <a:avLst/>
            </a:prstGeom>
            <a:ln w="57150">
              <a:solidFill>
                <a:srgbClr val="C7F2F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8204099" y="3999706"/>
              <a:ext cx="533400" cy="1588"/>
            </a:xfrm>
            <a:prstGeom prst="straightConnector1">
              <a:avLst/>
            </a:prstGeom>
            <a:ln w="57150">
              <a:solidFill>
                <a:srgbClr val="C7F2F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697568" y="4259103"/>
              <a:ext cx="4343400" cy="1569660"/>
            </a:xfrm>
            <a:prstGeom prst="rect">
              <a:avLst/>
            </a:prstGeom>
            <a:solidFill>
              <a:srgbClr val="C7F2F1"/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Seldom used now because; 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</a:t>
              </a:r>
              <a:r>
                <a:rPr lang="en-US" sz="2400" b="1" dirty="0" smtClean="0">
                  <a:latin typeface="Arial Narrow" pitchFamily="34" charset="0"/>
                </a:rPr>
                <a:t>ADR, Food &amp; Drug Interactions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 </a:t>
              </a:r>
              <a:r>
                <a:rPr lang="en-US" sz="2400" b="1" dirty="0" smtClean="0">
                  <a:latin typeface="Arial Narrow" pitchFamily="34" charset="0"/>
                </a:rPr>
                <a:t>Low antidepressant efficacy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= Low  benefit/risk ratio; </a:t>
              </a:r>
              <a:endParaRPr lang="en-US" sz="2400" dirty="0">
                <a:latin typeface="Arial Narrow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2057400"/>
            <a:ext cx="9144000" cy="1588"/>
          </a:xfrm>
          <a:prstGeom prst="line">
            <a:avLst/>
          </a:prstGeom>
          <a:ln>
            <a:solidFill>
              <a:srgbClr val="00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213360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Bodoni MT Black" pitchFamily="18" charset="0"/>
              </a:rPr>
              <a:t>MONOAMINE OXIDASE INHIBITORS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65000">
                <a:srgbClr val="664B9B">
                  <a:alpha val="89000"/>
                </a:srgbClr>
              </a:gs>
              <a:gs pos="75000">
                <a:srgbClr val="4D3EA4"/>
              </a:gs>
              <a:gs pos="85000">
                <a:schemeClr val="tx1">
                  <a:alpha val="8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 descr="C:\Users\Administrator\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389763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MAOIs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now only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reserved in atypical depression and depression resistant to other therapy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25766"/>
            <a:ext cx="4419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MAOIs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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activity of MAO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preventing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monamine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break down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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availability indirectly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447800"/>
            <a:ext cx="411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Possess both </a:t>
            </a:r>
            <a:r>
              <a:rPr lang="en-US" sz="26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Adrenoceptor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mAch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blocking effects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9942" y="3421740"/>
            <a:ext cx="1486304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5486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treatment of  social anxiety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agrophobia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</a:p>
        </p:txBody>
      </p:sp>
      <p:sp>
        <p:nvSpPr>
          <p:cNvPr id="10" name="Isosceles Triangle 9"/>
          <p:cNvSpPr/>
          <p:nvPr/>
        </p:nvSpPr>
        <p:spPr>
          <a:xfrm rot="10218199">
            <a:off x="4302721" y="2738380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9312763">
            <a:off x="1546075" y="2675628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248400" y="5463671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Distribution of 5-HT2 receptors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124200"/>
            <a:ext cx="6248400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Many foods containing </a:t>
            </a:r>
            <a:r>
              <a:rPr lang="en-US" sz="2400" b="1" dirty="0" err="1" smtClean="0">
                <a:solidFill>
                  <a:srgbClr val="FFFF99"/>
                </a:solidFill>
                <a:latin typeface="Arial Narrow" pitchFamily="34" charset="0"/>
              </a:rPr>
              <a:t>tyramine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normally degraded in the gut by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MAO-A </a:t>
            </a:r>
          </a:p>
          <a:p>
            <a:pPr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MAOIs inhibit this process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tyramine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absorbed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taken up into adrenergic neurons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converted into -a false transmitter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replaces NE in the vesicles &amp; massively released </a:t>
            </a:r>
          </a:p>
          <a:p>
            <a:pPr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results in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hypertensive crisis.</a:t>
            </a:r>
            <a:endParaRPr lang="en-US" sz="2400" b="1" u="heavy" dirty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539871"/>
            <a:ext cx="88392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AU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So avoid foods rich in </a:t>
            </a:r>
          </a:p>
          <a:p>
            <a:pPr>
              <a:lnSpc>
                <a:spcPct val="90000"/>
              </a:lnSpc>
              <a:defRPr/>
            </a:pPr>
            <a:r>
              <a:rPr lang="en-AU" sz="2400" b="1" dirty="0" err="1" smtClean="0">
                <a:solidFill>
                  <a:schemeClr val="bg1"/>
                </a:solidFill>
                <a:latin typeface="Arial Narrow" pitchFamily="34" charset="0"/>
              </a:rPr>
              <a:t>Tyramine</a:t>
            </a:r>
            <a:r>
              <a:rPr lang="en-AU" sz="2400" b="1" dirty="0" smtClean="0">
                <a:solidFill>
                  <a:schemeClr val="bg1"/>
                </a:solidFill>
                <a:latin typeface="Arial Narrow" pitchFamily="34" charset="0"/>
              </a:rPr>
              <a:t> ; </a:t>
            </a:r>
            <a:r>
              <a:rPr lang="en-AU" sz="2400" b="1" i="1" dirty="0" smtClean="0">
                <a:solidFill>
                  <a:srgbClr val="FFFF99"/>
                </a:solidFill>
                <a:latin typeface="Arial Narrow" pitchFamily="34" charset="0"/>
              </a:rPr>
              <a:t>A</a:t>
            </a:r>
            <a:r>
              <a:rPr lang="en-US" sz="2200" b="1" i="1" dirty="0" err="1" smtClean="0">
                <a:solidFill>
                  <a:srgbClr val="FFFF99"/>
                </a:solidFill>
                <a:latin typeface="Arial Narrow" pitchFamily="34" charset="0"/>
              </a:rPr>
              <a:t>ged</a:t>
            </a:r>
            <a:r>
              <a:rPr lang="en-US" sz="2200" b="1" i="1" dirty="0" smtClean="0">
                <a:solidFill>
                  <a:srgbClr val="FFFF99"/>
                </a:solidFill>
                <a:latin typeface="Arial Narrow" pitchFamily="34" charset="0"/>
              </a:rPr>
              <a:t> cheese, liver, sausages, fish , some meat  &amp;  yeast extracts.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Levodopa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;  </a:t>
            </a:r>
            <a:r>
              <a:rPr lang="en-US" sz="2200" b="1" i="1" dirty="0" smtClean="0">
                <a:solidFill>
                  <a:srgbClr val="FFFF99"/>
                </a:solidFill>
                <a:latin typeface="Arial Narrow" pitchFamily="34" charset="0"/>
              </a:rPr>
              <a:t>Broad beans, FAVA beans.</a:t>
            </a:r>
            <a:endParaRPr lang="en-US" sz="2200" b="1" i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pic>
        <p:nvPicPr>
          <p:cNvPr id="7" name="Picture 9" descr="images(0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1131887" cy="1003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12" descr="images(1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717467"/>
            <a:ext cx="1219200" cy="997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13" descr="images(1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886200"/>
            <a:ext cx="1143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28600" y="2590800"/>
            <a:ext cx="2222083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Food interactions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214532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Antimuscarinic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2- Postural hypotension.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3- Sexual dysfunction mainly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phenelzine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4- Sedation , sleep disturbance.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5- Weight gain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6-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Hepatotoxicity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phenelzine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04800"/>
            <a:ext cx="76815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pic>
        <p:nvPicPr>
          <p:cNvPr id="6" name="Picture 8" descr="images(05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858000" y="2133600"/>
            <a:ext cx="1049453" cy="1066800"/>
          </a:xfrm>
          <a:prstGeom prst="roundRect">
            <a:avLst>
              <a:gd name="adj" fmla="val 16667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10" descr="images(1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743199"/>
            <a:ext cx="990600" cy="1012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1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248400" y="51054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nard MT Condensed" pitchFamily="18" charset="0"/>
              </a:rPr>
              <a:t>Distribution of 5-HT2 receptors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28600"/>
            <a:ext cx="222528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Drug interactions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1. If with (indirect acting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sympathmimetic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, flue medications, local anesthetics &amp; TCA)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severe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hypertension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hypertensive crisis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2- If with SSRI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fatal serotonin syndrome [hyperthermia, muscle rigidity, cardiovascular collapse ]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so  keep  6 weeks space between their use </a:t>
            </a: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3- If with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pethidine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inhibition of metabolism </a:t>
            </a: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     </a:t>
            </a:r>
            <a:r>
              <a:rPr lang="en-US" sz="2600" b="1" dirty="0" smtClean="0">
                <a:solidFill>
                  <a:schemeClr val="bg1"/>
                </a:solidFill>
                <a:latin typeface="Calibri"/>
                <a:sym typeface="Wingdings"/>
              </a:rPr>
              <a:t>↑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 its levels leads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hyperpyrexia, irritability, hypotension  and coma.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" name="Picture 7" descr="MCj03708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4275" y="3270468"/>
            <a:ext cx="1228725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MCj039805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800600"/>
            <a:ext cx="12001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029200"/>
            <a:ext cx="1447800" cy="16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781" y="5410200"/>
            <a:ext cx="116621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7781" y="304800"/>
            <a:ext cx="116621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698120"/>
            <a:ext cx="937619" cy="10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819" y="5986040"/>
            <a:ext cx="814981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8181" y="101522"/>
            <a:ext cx="937619" cy="10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814981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3.77428E-6 L 0.17917 -0.0060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86000" y="2667000"/>
            <a:ext cx="4343400" cy="1752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TRICYCLIC ANTIDEPRESSANTS</a:t>
            </a:r>
            <a:endParaRPr 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143375" y="1990725"/>
            <a:ext cx="4786313" cy="4714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6172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1</a:t>
            </a:r>
            <a:r>
              <a:rPr lang="en-US" sz="2800" baseline="30000" dirty="0" smtClean="0">
                <a:solidFill>
                  <a:srgbClr val="FFFF99"/>
                </a:solidFill>
                <a:latin typeface="Bernard MT Condensed" pitchFamily="18" charset="0"/>
              </a:rPr>
              <a:t>st</a:t>
            </a: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Generation </a:t>
            </a:r>
            <a:r>
              <a:rPr lang="en-US" sz="2800" dirty="0" err="1" smtClean="0">
                <a:solidFill>
                  <a:srgbClr val="FFFF99"/>
                </a:solidFill>
                <a:latin typeface="Bernard MT Condensed" pitchFamily="18" charset="0"/>
              </a:rPr>
              <a:t>Tricyclic</a:t>
            </a: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Antidepressants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have three-ring nucleus structure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603045"/>
            <a:ext cx="35814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u="sng" dirty="0" smtClean="0">
                <a:solidFill>
                  <a:srgbClr val="FFFF99"/>
                </a:solidFill>
                <a:latin typeface="Bernard MT Condensed" pitchFamily="18" charset="0"/>
              </a:rPr>
              <a:t>Tertiary amines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Block 5HT&amp; NE reuptake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More side effects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  <a:cs typeface="Times New Roman" pitchFamily="18" charset="0"/>
              </a:rPr>
              <a:t>Imipramine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Tofranil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  <a:cs typeface="Times New Roman" pitchFamily="18" charset="0"/>
              </a:rPr>
              <a:t>Amitriptyline</a:t>
            </a:r>
            <a:r>
              <a:rPr lang="en-US" sz="2800" dirty="0" smtClean="0">
                <a:solidFill>
                  <a:srgbClr val="C7F2F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Elavil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3581400"/>
            <a:ext cx="38862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u="sng" dirty="0" smtClean="0">
                <a:solidFill>
                  <a:srgbClr val="FFFF99"/>
                </a:solidFill>
                <a:latin typeface="Bernard MT Condensed" pitchFamily="18" charset="0"/>
              </a:rPr>
              <a:t>Secondary amines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CN" sz="2600" b="1" dirty="0" smtClean="0">
                <a:solidFill>
                  <a:schemeClr val="bg1"/>
                </a:solidFill>
                <a:latin typeface="Arial Narrow" pitchFamily="34" charset="0"/>
                <a:ea typeface="SimSun" pitchFamily="2" charset="-122"/>
                <a:cs typeface="Times New Roman" pitchFamily="18" charset="0"/>
              </a:rPr>
              <a:t>More selective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NE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Less side effects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</a:rPr>
              <a:t>Desipramine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Norpramin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</a:rPr>
              <a:t>Nortriptyline</a:t>
            </a:r>
            <a:r>
              <a:rPr lang="en-US" sz="2800" dirty="0" smtClean="0">
                <a:solidFill>
                  <a:srgbClr val="C7F2F1"/>
                </a:solidFill>
                <a:latin typeface="Arial Narrow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Pamelor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19300" y="1143000"/>
            <a:ext cx="5105400" cy="2444260"/>
            <a:chOff x="457200" y="1143000"/>
            <a:chExt cx="5105400" cy="2444260"/>
          </a:xfrm>
        </p:grpSpPr>
        <p:pic>
          <p:nvPicPr>
            <p:cNvPr id="1027" name="Picture 3" descr="C:\Users\Administrator\Pictures\Picture bb.png"/>
            <p:cNvPicPr>
              <a:picLocks noChangeAspect="1" noChangeArrowheads="1"/>
            </p:cNvPicPr>
            <p:nvPr/>
          </p:nvPicPr>
          <p:blipFill>
            <a:blip r:embed="rId2" cstate="print"/>
            <a:srcRect l="7577" r="7814" b="51920"/>
            <a:stretch>
              <a:fillRect/>
            </a:stretch>
          </p:blipFill>
          <p:spPr bwMode="auto">
            <a:xfrm>
              <a:off x="457200" y="1143000"/>
              <a:ext cx="5105400" cy="1371600"/>
            </a:xfrm>
            <a:prstGeom prst="rect">
              <a:avLst/>
            </a:prstGeom>
            <a:noFill/>
          </p:spPr>
        </p:pic>
        <p:pic>
          <p:nvPicPr>
            <p:cNvPr id="15" name="Picture 3" descr="C:\Users\Administrator\Pictures\Picture bb.png"/>
            <p:cNvPicPr>
              <a:picLocks noChangeAspect="1" noChangeArrowheads="1"/>
            </p:cNvPicPr>
            <p:nvPr/>
          </p:nvPicPr>
          <p:blipFill>
            <a:blip r:embed="rId2" cstate="print"/>
            <a:srcRect l="7577" t="53422" r="7814" b="3840"/>
            <a:stretch>
              <a:fillRect/>
            </a:stretch>
          </p:blipFill>
          <p:spPr bwMode="auto">
            <a:xfrm>
              <a:off x="457200" y="2368060"/>
              <a:ext cx="5105400" cy="1219200"/>
            </a:xfrm>
            <a:prstGeom prst="rect">
              <a:avLst/>
            </a:prstGeom>
            <a:noFill/>
          </p:spPr>
        </p:pic>
      </p:grpSp>
      <p:sp>
        <p:nvSpPr>
          <p:cNvPr id="17" name="Rectangle 16"/>
          <p:cNvSpPr/>
          <p:nvPr/>
        </p:nvSpPr>
        <p:spPr>
          <a:xfrm>
            <a:off x="1066800" y="6248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+ Block ADR (</a:t>
            </a:r>
            <a:r>
              <a:rPr lang="el-GR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α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), Histamine  (H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 &amp; Ach (M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)receptors.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3" descr="C:\Users\User\Desktop\Drug_TCA_efficac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8153400" cy="5800510"/>
          </a:xfrm>
          <a:prstGeom prst="rect">
            <a:avLst/>
          </a:prstGeo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" y="6248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+ block adrenergic (</a:t>
            </a:r>
            <a:r>
              <a:rPr lang="el-GR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α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), histamine (H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 &amp;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muscarinic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 (M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)receptors. </a:t>
            </a:r>
          </a:p>
        </p:txBody>
      </p:sp>
      <p:sp>
        <p:nvSpPr>
          <p:cNvPr id="6" name="Isosceles Triangle 5"/>
          <p:cNvSpPr/>
          <p:nvPr/>
        </p:nvSpPr>
        <p:spPr>
          <a:xfrm rot="10218199">
            <a:off x="4237835" y="515223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1519781">
            <a:off x="5473377" y="522236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9499765">
            <a:off x="2010564" y="5363364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9927262">
            <a:off x="5058565" y="361076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9464932">
            <a:off x="2772565" y="3763164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1519781">
            <a:off x="6270387" y="5347871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28" t="2400" r="2128" b="528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1000" y="878919"/>
            <a:ext cx="8382000" cy="2092881"/>
          </a:xfrm>
          <a:prstGeom prst="rect">
            <a:avLst/>
          </a:prstGeom>
          <a:solidFill>
            <a:srgbClr val="1C376E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Disturbance in </a:t>
            </a:r>
            <a:r>
              <a:rPr lang="en-US" sz="2600" b="1" dirty="0" smtClean="0">
                <a:solidFill>
                  <a:srgbClr val="FF66FF"/>
                </a:solidFill>
                <a:latin typeface="Arial Narrow" pitchFamily="34" charset="0"/>
              </a:rPr>
              <a:t>MOOD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rather than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of thought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or behavior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Yet it affects the way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one feels about himself … (emotional changes), the way he person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eats,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sleeps,… (biological changes),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the way one thinks about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things….(though changes)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&amp; the way he reacts….(behavioral changes) 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304800"/>
            <a:ext cx="347082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An AFFECTIVE DISORDER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403"/>
            <a:ext cx="533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>
                <a:ln/>
                <a:solidFill>
                  <a:srgbClr val="6C91DA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cs typeface="Aharoni" pitchFamily="2" charset="-79"/>
              </a:rPr>
              <a:t>D E PRESSION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2895600"/>
            <a:ext cx="847898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srgbClr val="FF3399">
                      <a:alpha val="72000"/>
                    </a:srgbClr>
                  </a:outerShdw>
                </a:effectLst>
                <a:latin typeface="+mn-lt"/>
                <a:cs typeface="+mn-cs"/>
              </a:rPr>
              <a:t>CLASSIFICATION OF DEPRESSION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2924" y="3716456"/>
            <a:ext cx="261507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Unipolar</a:t>
            </a:r>
            <a:r>
              <a:rPr lang="en-US" sz="2400" dirty="0" smtClean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 Depression</a:t>
            </a:r>
            <a:r>
              <a:rPr lang="en-US" sz="2400" i="1" dirty="0" smtClean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 </a:t>
            </a:r>
            <a:endParaRPr lang="en-US" sz="2400" i="1" dirty="0">
              <a:solidFill>
                <a:srgbClr val="FF3399"/>
              </a:solidFill>
              <a:latin typeface="Bernard MT Condensed" pitchFamily="18" charset="0"/>
              <a:ea typeface="Times New Roman" pitchFamily="18" charset="0"/>
              <a:cs typeface="Andalus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0346" y="3716456"/>
            <a:ext cx="249645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18" charset="-78"/>
              </a:rPr>
              <a:t>Bipolar Depression </a:t>
            </a:r>
            <a:endParaRPr lang="en-US" sz="2400" dirty="0">
              <a:solidFill>
                <a:srgbClr val="FF3399"/>
              </a:solidFill>
              <a:latin typeface="Bernard MT Condensed" pitchFamily="18" charset="0"/>
              <a:ea typeface="Times New Roman" pitchFamily="18" charset="0"/>
              <a:cs typeface="Andalus" pitchFamily="18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62400" y="3720921"/>
            <a:ext cx="1371600" cy="622479"/>
            <a:chOff x="3962400" y="3441879"/>
            <a:chExt cx="1371600" cy="622479"/>
          </a:xfrm>
        </p:grpSpPr>
        <p:sp>
          <p:nvSpPr>
            <p:cNvPr id="16" name="Curved Left Arrow 15"/>
            <p:cNvSpPr/>
            <p:nvPr/>
          </p:nvSpPr>
          <p:spPr>
            <a:xfrm>
              <a:off x="3962400" y="3441879"/>
              <a:ext cx="685800" cy="609600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rgbClr val="FF6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urved Left Arrow 16"/>
            <p:cNvSpPr/>
            <p:nvPr/>
          </p:nvSpPr>
          <p:spPr>
            <a:xfrm flipH="1">
              <a:off x="4648200" y="3454758"/>
              <a:ext cx="685800" cy="609600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rgbClr val="FF6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25808" y="4194175"/>
            <a:ext cx="8286750" cy="2663825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CCCCFF">
                  <a:alpha val="77000"/>
                </a:srgbClr>
              </a:gs>
              <a:gs pos="17999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rgbClr val="FFFFFF"/>
              </a:gs>
              <a:gs pos="82001">
                <a:srgbClr val="CADCEE"/>
              </a:gs>
              <a:gs pos="100000">
                <a:srgbClr val="CCCCFF"/>
              </a:gs>
            </a:gsLst>
            <a:lin ang="0" scaled="0"/>
            <a:tileRect/>
          </a:gradFill>
          <a:ln w="9525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Unipolar</a:t>
            </a:r>
            <a:r>
              <a:rPr lang="en-US" sz="2800" dirty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 Depression</a:t>
            </a:r>
            <a:r>
              <a:rPr lang="en-US" sz="2000" i="1" dirty="0">
                <a:solidFill>
                  <a:srgbClr val="FF3399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Mood swings are always in the same direction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 &gt; common (75%) &gt; in elder /associated with stressful life effects </a:t>
            </a:r>
          </a:p>
          <a:p>
            <a:pPr algn="ctr"/>
            <a:r>
              <a:rPr lang="en-US" sz="2400" b="1" u="sng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+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 symptoms of anxiety and agitation (reactive depression)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The patients are usually inert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152401"/>
            <a:ext cx="6096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Given once daily 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Most are incompletely absorbed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Undergoe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first-pass metabolism.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Highly bound to plasma proteins.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Some of them give active metabolites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Imipramine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esipramine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Amitriptyline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ortriptyline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108138"/>
            <a:ext cx="8763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With lithium in depressed phase of bipolar depression</a:t>
            </a:r>
          </a:p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In resistant depression if other therapy fail </a:t>
            </a:r>
          </a:p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With antipsychotics in depressed psychotic patients.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3126938"/>
            <a:ext cx="2414444" cy="461665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Clinical Indications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304800"/>
            <a:ext cx="2303837" cy="461665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Pharmacokinetics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655873"/>
            <a:ext cx="3480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1- Treatment of depression;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3203138"/>
            <a:ext cx="5715000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Used for long duration without loss of effectiveness  [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preferable to MAOIs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]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Elevate mood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Improve mental alertness. </a:t>
            </a:r>
          </a:p>
          <a:p>
            <a:pPr marL="493713" lvl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Increase physical activity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0" y="4117538"/>
            <a:ext cx="2057400" cy="6858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FF99"/>
              </a:gs>
              <a:gs pos="100000">
                <a:srgbClr val="92D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555 " pathEditMode="relative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 animBg="1"/>
      <p:bldP spid="8" grpId="1"/>
      <p:bldP spid="9" grpId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533400"/>
            <a:ext cx="6934200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>
              <a:spcBef>
                <a:spcPts val="200"/>
              </a:spcBef>
              <a:defRPr/>
            </a:pPr>
            <a:endParaRPr lang="en-US" sz="1000" dirty="0" smtClean="0"/>
          </a:p>
          <a:p>
            <a:pPr marL="36513">
              <a:spcBef>
                <a:spcPts val="2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Obsessive-compulsive disorders (OCD)</a:t>
            </a:r>
          </a:p>
          <a:p>
            <a:pPr marL="36513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(OCD;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DA &amp; NE in the brain's  prefrontal cortex.)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Generalized anxiety disorders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Panic disorders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Anorexia nervosa</a:t>
            </a:r>
            <a:endParaRPr lang="en-US" sz="1050" dirty="0" smtClean="0"/>
          </a:p>
        </p:txBody>
      </p:sp>
      <p:pic>
        <p:nvPicPr>
          <p:cNvPr id="10" name="Picture 6" descr="ADH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47FB7"/>
              </a:clrFrom>
              <a:clrTo>
                <a:srgbClr val="747FB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10400" y="76200"/>
            <a:ext cx="2012490" cy="1887538"/>
          </a:xfrm>
          <a:prstGeom prst="rect">
            <a:avLst/>
          </a:prstGeom>
          <a:noFill/>
        </p:spPr>
      </p:pic>
      <p:pic>
        <p:nvPicPr>
          <p:cNvPr id="11" name="Picture 7" descr="bedw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86400" y="1676400"/>
            <a:ext cx="2675200" cy="241527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1000" y="304800"/>
            <a:ext cx="3703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2-Other psychiatric disorders;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489133"/>
            <a:ext cx="2393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3-Other disorders;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946333"/>
            <a:ext cx="8610600" cy="22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>
              <a:spcBef>
                <a:spcPts val="2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Control bed-wetting in children;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Arial Narrow" pitchFamily="34" charset="0"/>
              </a:rPr>
              <a:t>Imipramine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contraction of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internal sphincter of bladder .       Better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desmopressin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6513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Gradually withdrawn /  Treatment period do not exceed 3 months. </a:t>
            </a:r>
          </a:p>
          <a:p>
            <a:pPr>
              <a:lnSpc>
                <a:spcPct val="90000"/>
              </a:lnSpc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Neuropathic pain; better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Tertiary amines &gt;  modulate endorphins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   given at doses &lt; that prescribed for depression. </a:t>
            </a:r>
          </a:p>
          <a:p>
            <a:pPr>
              <a:lnSpc>
                <a:spcPct val="90000"/>
              </a:lnSpc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Prophylaxis of migraine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  <p:bldP spid="13" grpId="0"/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04800" y="5159514"/>
            <a:ext cx="8382000" cy="707886"/>
            <a:chOff x="1447800" y="130314"/>
            <a:chExt cx="8382000" cy="707886"/>
          </a:xfrm>
        </p:grpSpPr>
        <p:sp>
          <p:nvSpPr>
            <p:cNvPr id="15" name="TextBox 14"/>
            <p:cNvSpPr txBox="1"/>
            <p:nvPr/>
          </p:nvSpPr>
          <p:spPr>
            <a:xfrm>
              <a:off x="1447800" y="130314"/>
              <a:ext cx="838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Excitement, delirium , convulsions, respiratory depression , coma, atropine like- effects, cardiac arrhythmias, sudden death. </a:t>
              </a:r>
              <a:r>
                <a:rPr lang="en-US" sz="2400" dirty="0" smtClean="0">
                  <a:solidFill>
                    <a:schemeClr val="bg1"/>
                  </a:solidFill>
                  <a:latin typeface="Bernard MT Condensed" pitchFamily="18" charset="0"/>
                </a:rPr>
                <a:t>DIALYSIS</a:t>
              </a:r>
              <a:endParaRPr lang="en-US" sz="2400" dirty="0">
                <a:latin typeface="Bernard MT Condensed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8382000" y="381000"/>
              <a:ext cx="1066800" cy="381000"/>
            </a:xfrm>
            <a:prstGeom prst="line">
              <a:avLst/>
            </a:prstGeom>
            <a:ln w="571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382000" y="381000"/>
              <a:ext cx="1066800" cy="381000"/>
            </a:xfrm>
            <a:prstGeom prst="line">
              <a:avLst/>
            </a:prstGeom>
            <a:ln w="571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28600" y="685800"/>
            <a:ext cx="88392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Anti-cholinergic: Dry mouth, blurred vision, constipation &amp; urine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retention, aggravation of glaucoma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Anti-histaminic: Sedation, confusion. Stop sedatives 1-2 w before use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Anti-adrenergic (&gt;</a:t>
            </a:r>
            <a:r>
              <a:rPr lang="el-GR" sz="2400" b="1" dirty="0" smtClean="0">
                <a:solidFill>
                  <a:schemeClr val="bg1"/>
                </a:solidFill>
                <a:latin typeface="Arial Narrow" pitchFamily="34" charset="0"/>
              </a:rPr>
              <a:t>α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C.V.S ; Postural hypotension, arrhythmias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conduction defects ( prolonged Q-T interval - heart block )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Weight gain, sexual dysfunction &amp; impotence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seizure threshold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Aggravation of psychosis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641" y="228600"/>
            <a:ext cx="76815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5950803"/>
            <a:ext cx="9144000" cy="830997"/>
            <a:chOff x="0" y="6363237"/>
            <a:chExt cx="9144000" cy="830997"/>
          </a:xfrm>
        </p:grpSpPr>
        <p:sp>
          <p:nvSpPr>
            <p:cNvPr id="10" name="Rectangle 9"/>
            <p:cNvSpPr/>
            <p:nvPr/>
          </p:nvSpPr>
          <p:spPr>
            <a:xfrm>
              <a:off x="0" y="6400800"/>
              <a:ext cx="9144000" cy="7620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6363237"/>
              <a:ext cx="868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STOPAGE OF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400" b="1" u="heavy" dirty="0" smtClean="0">
                  <a:solidFill>
                    <a:schemeClr val="bg1"/>
                  </a:solidFill>
                  <a:uFill>
                    <a:solidFill>
                      <a:srgbClr val="00FFFF"/>
                    </a:solidFill>
                  </a:uFill>
                  <a:latin typeface="Arial Narrow" pitchFamily="34" charset="0"/>
                </a:rPr>
                <a:t>Withdrawal Symptoms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; characterized by cholinergic rebound, flu-like symptoms. 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3810000"/>
            <a:ext cx="9144000" cy="783270"/>
            <a:chOff x="0" y="4412398"/>
            <a:chExt cx="9144000" cy="783270"/>
          </a:xfrm>
        </p:grpSpPr>
        <p:sp>
          <p:nvSpPr>
            <p:cNvPr id="8" name="Rectangle 7"/>
            <p:cNvSpPr/>
            <p:nvPr/>
          </p:nvSpPr>
          <p:spPr>
            <a:xfrm>
              <a:off x="0" y="4433668"/>
              <a:ext cx="9144000" cy="7620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4412398"/>
              <a:ext cx="8915400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EARLY IN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During 1</a:t>
              </a:r>
              <a:r>
                <a:rPr lang="en-US" sz="2400" b="1" baseline="30000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st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month  aggravate suicidal thoughts specially in young aged.  Can happen less upon change of dose.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4648200"/>
            <a:ext cx="9144000" cy="461665"/>
            <a:chOff x="0" y="5253335"/>
            <a:chExt cx="9144000" cy="461665"/>
          </a:xfrm>
        </p:grpSpPr>
        <p:sp>
          <p:nvSpPr>
            <p:cNvPr id="9" name="Rectangle 8"/>
            <p:cNvSpPr/>
            <p:nvPr/>
          </p:nvSpPr>
          <p:spPr>
            <a:xfrm>
              <a:off x="0" y="5257800"/>
              <a:ext cx="9144000" cy="4572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5253335"/>
              <a:ext cx="891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DURING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narrow therapeutic index  toxicity can develop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676400"/>
            <a:ext cx="1269197" cy="2362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790813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Being strongly 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bound to plasma proteins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toxicity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enhanced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   by aspirin,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phenylbutazone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,  ….etc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Being metabolized by 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hepatic </a:t>
            </a:r>
            <a:r>
              <a:rPr lang="en-US" sz="2500" b="1" dirty="0" err="1" smtClean="0">
                <a:solidFill>
                  <a:srgbClr val="FFFF99"/>
                </a:solidFill>
                <a:latin typeface="Arial Narrow" pitchFamily="34" charset="0"/>
              </a:rPr>
              <a:t>microsomal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 enzymes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toxicity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enhanced by enzyme inhibitors.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With MAOIs, SSRIs or any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sympathomimetic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drugs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cause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   hypertensive crisis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Additive to sedatives or other CNS depressants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respiration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Additive to antipsychotics  &amp; anti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parkinsonisms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 anti-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cholinergic effects.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641" y="304800"/>
            <a:ext cx="1585690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Interactions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811012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Glaucoma 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Heart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Liver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Seizure disorder</a:t>
            </a:r>
          </a:p>
          <a:p>
            <a:pPr marL="457200" indent="-457200">
              <a:lnSpc>
                <a:spcPts val="27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Thyroid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Prostate hypertrophy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Pheochromocytoma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Chronic bronchitis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6928" y="5043268"/>
            <a:ext cx="2239716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Contraindications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953000" y="3852204"/>
            <a:ext cx="457200" cy="289560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046" t="43200" r="2888" b="2029"/>
          <a:stretch>
            <a:fillRect/>
          </a:stretch>
        </p:blipFill>
        <p:spPr bwMode="auto">
          <a:xfrm>
            <a:off x="533400" y="457200"/>
            <a:ext cx="52578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6200" y="14347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800600"/>
            <a:ext cx="7199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New 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5715000"/>
            <a:ext cx="42323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gradFill flip="none" rotWithShape="1"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9933"/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ush Script MT" pitchFamily="66" charset="0"/>
              </a:rPr>
              <a:t>To be Continued</a:t>
            </a:r>
            <a:endParaRPr lang="en-US" sz="6000" b="1" cap="none" spc="0" dirty="0">
              <a:ln/>
              <a:gradFill flip="none" rotWithShape="1">
                <a:gsLst>
                  <a:gs pos="0">
                    <a:srgbClr val="FFFF00"/>
                  </a:gs>
                  <a:gs pos="50000">
                    <a:srgbClr val="FFC000"/>
                  </a:gs>
                  <a:gs pos="100000">
                    <a:srgbClr val="FF9933"/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/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28" t="2400" r="2128" b="528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28624" y="944563"/>
            <a:ext cx="8258175" cy="3551237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CCCCFF">
                  <a:alpha val="77000"/>
                </a:srgbClr>
              </a:gs>
              <a:gs pos="17999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rgbClr val="FFFFFF"/>
              </a:gs>
              <a:gs pos="82001">
                <a:srgbClr val="CADCEE"/>
              </a:gs>
              <a:gs pos="100000">
                <a:srgbClr val="CCCCFF"/>
              </a:gs>
            </a:gsLst>
            <a:lin ang="0" scaled="0"/>
            <a:tileRect/>
          </a:gradFill>
          <a:ln w="9525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800" b="1" dirty="0">
              <a:latin typeface="Verdana" pitchFamily="34" charset="0"/>
              <a:ea typeface="Times New Roman" pitchFamily="18" charset="0"/>
              <a:cs typeface="Andalus" pitchFamily="18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18" charset="-78"/>
              </a:rPr>
              <a:t>Bipolar Depression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Depression 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alternates &amp; oscillates  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with 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mania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 &lt; common (25%), develops early in life, runs in families,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 hereditary 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nature 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(endogenous depression)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i.e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 related to genes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Episodes can sometimes be provoked  by stressful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experiences or physical illness</a:t>
            </a:r>
            <a:endParaRPr lang="en-US" sz="2400" b="1" dirty="0">
              <a:solidFill>
                <a:srgbClr val="0070C0"/>
              </a:solidFill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Times New Roman" pitchFamily="18" charset="0"/>
                <a:cs typeface="Andalus" pitchFamily="18" charset="-78"/>
              </a:rPr>
              <a:t> </a:t>
            </a:r>
          </a:p>
        </p:txBody>
      </p:sp>
      <p:pic>
        <p:nvPicPr>
          <p:cNvPr id="16393" name="Picture 4" descr="genetics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28600"/>
            <a:ext cx="32099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deperession\Copy of DODO\Copy of DODO\A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D9FF">
                <a:tint val="45000"/>
                <a:satMod val="400000"/>
              </a:srgbClr>
            </a:duotone>
          </a:blip>
          <a:srcRect r="17647" b="6897"/>
          <a:stretch>
            <a:fillRect/>
          </a:stretch>
        </p:blipFill>
        <p:spPr bwMode="auto">
          <a:xfrm>
            <a:off x="164205" y="152400"/>
            <a:ext cx="1981200" cy="1910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2" descr="Bipolar Grap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114800"/>
            <a:ext cx="4648200" cy="27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CDF2">
                  <a:alpha val="93000"/>
                </a:srgbClr>
              </a:gs>
              <a:gs pos="52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solidFill>
              <a:srgbClr val="00FFFF"/>
            </a:solidFill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Pictur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01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faculty.irsc.edu/faculty/sschwartz/saltatory_conduction.gif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2819400"/>
            <a:ext cx="533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0" y="0"/>
            <a:ext cx="86062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srgbClr val="FF3399">
                      <a:alpha val="72000"/>
                    </a:srgbClr>
                  </a:outerShdw>
                </a:effectLst>
                <a:latin typeface="+mn-lt"/>
                <a:cs typeface="+mn-cs"/>
              </a:rPr>
              <a:t>PATHOPHYSIOLOGY OF DEPRESSION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4724400"/>
            <a:ext cx="2438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4876800"/>
            <a:ext cx="46047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SYNAPTIC TRANSMISSION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59450" y="762000"/>
            <a:ext cx="29267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TRANSMITTERS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57589" y="1498600"/>
            <a:ext cx="22286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RECEPTORS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97473" y="2227997"/>
            <a:ext cx="428873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SIGNAL TRANSDUCTION</a:t>
            </a:r>
          </a:p>
        </p:txBody>
      </p:sp>
      <p:sp>
        <p:nvSpPr>
          <p:cNvPr id="17418" name="Rectangle 18"/>
          <p:cNvSpPr>
            <a:spLocks noChangeArrowheads="1"/>
          </p:cNvSpPr>
          <p:nvPr/>
        </p:nvSpPr>
        <p:spPr bwMode="auto">
          <a:xfrm>
            <a:off x="304800" y="762000"/>
            <a:ext cx="411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Too little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monoaminergic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activity</a:t>
            </a:r>
          </a:p>
        </p:txBody>
      </p:sp>
      <p:sp>
        <p:nvSpPr>
          <p:cNvPr id="17419" name="Rectangle 19"/>
          <p:cNvSpPr>
            <a:spLocks noChangeArrowheads="1"/>
          </p:cNvSpPr>
          <p:nvPr/>
        </p:nvSpPr>
        <p:spPr bwMode="auto">
          <a:xfrm>
            <a:off x="381000" y="1498600"/>
            <a:ext cx="369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Alteration in receptor density</a:t>
            </a:r>
          </a:p>
        </p:txBody>
      </p:sp>
      <p:sp>
        <p:nvSpPr>
          <p:cNvPr id="17420" name="Rectangle 20"/>
          <p:cNvSpPr>
            <a:spLocks noChangeArrowheads="1"/>
          </p:cNvSpPr>
          <p:nvPr/>
        </p:nvSpPr>
        <p:spPr bwMode="auto">
          <a:xfrm>
            <a:off x="381000" y="2209800"/>
            <a:ext cx="388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Abnormal 2</a:t>
            </a:r>
            <a:r>
              <a:rPr lang="en-US" sz="2400" b="1" baseline="30000" dirty="0">
                <a:solidFill>
                  <a:schemeClr val="bg1"/>
                </a:solidFill>
                <a:latin typeface="Arial Narrow" pitchFamily="34" charset="0"/>
              </a:rPr>
              <a:t>nd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messenger cascade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gene expression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7600" y="2971800"/>
            <a:ext cx="52286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NEUROTROPHIC REGULATION</a:t>
            </a:r>
          </a:p>
        </p:txBody>
      </p:sp>
      <p:sp>
        <p:nvSpPr>
          <p:cNvPr id="17422" name="Rectangle 21"/>
          <p:cNvSpPr>
            <a:spLocks noChangeArrowheads="1"/>
          </p:cNvSpPr>
          <p:nvPr/>
        </p:nvSpPr>
        <p:spPr bwMode="auto">
          <a:xfrm>
            <a:off x="5029200" y="3657600"/>
            <a:ext cx="396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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brain-derived neurotrophic factor 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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hippocampal atrophy &amp; 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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neurogenesis.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418" grpId="0"/>
      <p:bldP spid="17419" grpId="0"/>
      <p:bldP spid="17420" grpId="0"/>
      <p:bldP spid="16" grpId="0"/>
      <p:bldP spid="174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0"/>
            <a:ext cx="86062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srgbClr val="FF3399">
                      <a:alpha val="72000"/>
                    </a:srgbClr>
                  </a:outerShdw>
                </a:effectLst>
                <a:latin typeface="+mn-lt"/>
                <a:cs typeface="+mn-cs"/>
              </a:rPr>
              <a:t>PATHOPHYSIOLOGY OF DEPRESSION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4724400"/>
            <a:ext cx="2438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91000" y="762000"/>
            <a:ext cx="46047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SYNAPTIC TRANSMISSION</a:t>
            </a:r>
          </a:p>
        </p:txBody>
      </p:sp>
      <p:pic>
        <p:nvPicPr>
          <p:cNvPr id="18437" name="Picture 5" descr="http://www.deplin.com/template/img/photo_guy_causesandtreatment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8200" y="2097088"/>
            <a:ext cx="4491038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371600" y="1295400"/>
            <a:ext cx="7620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Neurotransmitter Imbalances &amp; </a:t>
            </a:r>
            <a:r>
              <a:rPr lang="en-US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Dysregulation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  <a:sym typeface="Wingdings 3"/>
              </a:rPr>
              <a:t> 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creates a state of deficiency in monoamines ???</a:t>
            </a:r>
          </a:p>
        </p:txBody>
      </p:sp>
      <p:pic>
        <p:nvPicPr>
          <p:cNvPr id="18439" name="Picture 6" descr="http://faculty.irsc.edu/faculty/sschwartz/synaptic_transmiss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09575" y="324802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5943600" y="4495800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DA</a:t>
            </a:r>
            <a:endParaRPr lang="en-US" sz="2400" b="1" u="sng" dirty="0">
              <a:latin typeface="Arial Narrow" pitchFamily="34" charset="0"/>
            </a:endParaRP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4953000" y="304353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NE</a:t>
            </a:r>
            <a:r>
              <a:rPr lang="en-US" sz="2400" dirty="0" smtClean="0">
                <a:latin typeface="Arial Narrow" pitchFamily="34" charset="0"/>
              </a:rPr>
              <a:t>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6629400" y="25146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5-HT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3616246">
            <a:off x="2770810" y="3995796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Not distinguished clearly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19840850">
            <a:off x="4759817" y="3097692"/>
            <a:ext cx="381000" cy="213360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29400" y="2428973"/>
            <a:ext cx="838200" cy="762000"/>
          </a:xfrm>
          <a:prstGeom prst="ellipse">
            <a:avLst/>
          </a:prstGeom>
          <a:noFill/>
          <a:ln w="38100">
            <a:solidFill>
              <a:srgbClr val="FFCDF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440" grpId="0"/>
      <p:bldP spid="18441" grpId="0"/>
      <p:bldP spid="18442" grpId="0"/>
      <p:bldP spid="15" grpId="0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roup 45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http://farm1.static.flickr.com/63/171449609_ca3f8640df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6600FF">
                  <a:tint val="45000"/>
                  <a:satMod val="400000"/>
                </a:srgbClr>
              </a:duotone>
            </a:blip>
            <a:srcRect l="2128" t="2400" r="2128" b="5280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00CC00"/>
            </a:solidFill>
          </p:spPr>
        </p:pic>
        <p:pic>
          <p:nvPicPr>
            <p:cNvPr id="458" name="Picture 2" descr="C:\Documents and Settings\Ahmed\My Documents\My Pictures\Picture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0"/>
              <a:ext cx="7543800" cy="6856341"/>
            </a:xfrm>
            <a:prstGeom prst="rect">
              <a:avLst/>
            </a:prstGeom>
            <a:noFill/>
          </p:spPr>
        </p:pic>
      </p:grpSp>
      <p:pic>
        <p:nvPicPr>
          <p:cNvPr id="433" name="Picture 436" descr="Picture7"/>
          <p:cNvPicPr>
            <a:picLocks noChangeAspect="1" noChangeArrowheads="1"/>
          </p:cNvPicPr>
          <p:nvPr/>
        </p:nvPicPr>
        <p:blipFill>
          <a:blip r:embed="rId5" cstate="print"/>
          <a:srcRect l="51652" t="42346" r="41863" b="51013"/>
          <a:stretch>
            <a:fillRect/>
          </a:stretch>
        </p:blipFill>
        <p:spPr bwMode="auto">
          <a:xfrm>
            <a:off x="5145156" y="2299252"/>
            <a:ext cx="533400" cy="496472"/>
          </a:xfrm>
          <a:prstGeom prst="ellipse">
            <a:avLst/>
          </a:prstGeom>
          <a:noFill/>
        </p:spPr>
      </p:pic>
      <p:pic>
        <p:nvPicPr>
          <p:cNvPr id="434" name="Picture 436" descr="Picture7"/>
          <p:cNvPicPr>
            <a:picLocks noChangeAspect="1" noChangeArrowheads="1"/>
          </p:cNvPicPr>
          <p:nvPr/>
        </p:nvPicPr>
        <p:blipFill>
          <a:blip r:embed="rId5" cstate="print"/>
          <a:srcRect l="8794" t="35785" r="84551" b="57777"/>
          <a:stretch>
            <a:fillRect/>
          </a:stretch>
        </p:blipFill>
        <p:spPr bwMode="auto">
          <a:xfrm>
            <a:off x="1474304" y="2438400"/>
            <a:ext cx="519861" cy="457200"/>
          </a:xfrm>
          <a:prstGeom prst="ellipse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08400" y="3200400"/>
            <a:ext cx="635000" cy="366713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ernard MT Condensed" pitchFamily="18" charset="0"/>
              </a:rPr>
              <a:t>SERT</a:t>
            </a:r>
          </a:p>
        </p:txBody>
      </p:sp>
      <p:sp>
        <p:nvSpPr>
          <p:cNvPr id="22535" name="TextBox 420"/>
          <p:cNvSpPr txBox="1">
            <a:spLocks noChangeArrowheads="1"/>
          </p:cNvSpPr>
          <p:nvPr/>
        </p:nvSpPr>
        <p:spPr bwMode="auto">
          <a:xfrm>
            <a:off x="7467600" y="3581400"/>
            <a:ext cx="498475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ernard MT Condensed" pitchFamily="18" charset="0"/>
              </a:rPr>
              <a:t>NET</a:t>
            </a:r>
          </a:p>
        </p:txBody>
      </p:sp>
      <p:sp>
        <p:nvSpPr>
          <p:cNvPr id="812" name="Oval 811"/>
          <p:cNvSpPr/>
          <p:nvPr/>
        </p:nvSpPr>
        <p:spPr>
          <a:xfrm>
            <a:off x="5486400" y="4800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3" name="Oval 812"/>
          <p:cNvSpPr/>
          <p:nvPr/>
        </p:nvSpPr>
        <p:spPr>
          <a:xfrm>
            <a:off x="539750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4" name="Oval 813"/>
          <p:cNvSpPr/>
          <p:nvPr/>
        </p:nvSpPr>
        <p:spPr>
          <a:xfrm>
            <a:off x="5487988" y="47625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5" name="Oval 814"/>
          <p:cNvSpPr/>
          <p:nvPr/>
        </p:nvSpPr>
        <p:spPr>
          <a:xfrm>
            <a:off x="4579938" y="44021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6" name="Oval 815"/>
          <p:cNvSpPr/>
          <p:nvPr/>
        </p:nvSpPr>
        <p:spPr>
          <a:xfrm>
            <a:off x="5578475" y="4843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7" name="Oval 816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8" name="Oval 817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" name="Oval 818"/>
          <p:cNvSpPr/>
          <p:nvPr/>
        </p:nvSpPr>
        <p:spPr>
          <a:xfrm>
            <a:off x="567055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0" name="Oval 819"/>
          <p:cNvSpPr/>
          <p:nvPr/>
        </p:nvSpPr>
        <p:spPr>
          <a:xfrm>
            <a:off x="53975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1" name="Oval 820"/>
          <p:cNvSpPr/>
          <p:nvPr/>
        </p:nvSpPr>
        <p:spPr>
          <a:xfrm>
            <a:off x="539750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2" name="Oval 821"/>
          <p:cNvSpPr/>
          <p:nvPr/>
        </p:nvSpPr>
        <p:spPr>
          <a:xfrm>
            <a:off x="548798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3" name="Oval 822"/>
          <p:cNvSpPr/>
          <p:nvPr/>
        </p:nvSpPr>
        <p:spPr>
          <a:xfrm>
            <a:off x="5487988" y="49260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4" name="Oval 823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5" name="Oval 824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6" name="Oval 825"/>
          <p:cNvSpPr/>
          <p:nvPr/>
        </p:nvSpPr>
        <p:spPr>
          <a:xfrm>
            <a:off x="576103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7" name="Oval 826"/>
          <p:cNvSpPr/>
          <p:nvPr/>
        </p:nvSpPr>
        <p:spPr>
          <a:xfrm>
            <a:off x="576103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8" name="Oval 827"/>
          <p:cNvSpPr/>
          <p:nvPr/>
        </p:nvSpPr>
        <p:spPr>
          <a:xfrm>
            <a:off x="43973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9" name="Oval 828"/>
          <p:cNvSpPr/>
          <p:nvPr/>
        </p:nvSpPr>
        <p:spPr>
          <a:xfrm>
            <a:off x="439737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0" name="Oval 829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1" name="Oval 830"/>
          <p:cNvSpPr/>
          <p:nvPr/>
        </p:nvSpPr>
        <p:spPr>
          <a:xfrm>
            <a:off x="5578475" y="52530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2" name="Oval 831"/>
          <p:cNvSpPr/>
          <p:nvPr/>
        </p:nvSpPr>
        <p:spPr>
          <a:xfrm>
            <a:off x="567055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3" name="Oval 832"/>
          <p:cNvSpPr/>
          <p:nvPr/>
        </p:nvSpPr>
        <p:spPr>
          <a:xfrm>
            <a:off x="567055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4" name="Oval 833"/>
          <p:cNvSpPr/>
          <p:nvPr/>
        </p:nvSpPr>
        <p:spPr>
          <a:xfrm>
            <a:off x="5124450" y="5072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5" name="Oval 834"/>
          <p:cNvSpPr/>
          <p:nvPr/>
        </p:nvSpPr>
        <p:spPr>
          <a:xfrm>
            <a:off x="5214938" y="47625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6" name="Oval 835"/>
          <p:cNvSpPr/>
          <p:nvPr/>
        </p:nvSpPr>
        <p:spPr>
          <a:xfrm>
            <a:off x="5307013" y="48434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7" name="Oval 836"/>
          <p:cNvSpPr/>
          <p:nvPr/>
        </p:nvSpPr>
        <p:spPr>
          <a:xfrm>
            <a:off x="5307013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8" name="Oval 837"/>
          <p:cNvSpPr/>
          <p:nvPr/>
        </p:nvSpPr>
        <p:spPr>
          <a:xfrm>
            <a:off x="53975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9" name="Oval 838"/>
          <p:cNvSpPr/>
          <p:nvPr/>
        </p:nvSpPr>
        <p:spPr>
          <a:xfrm>
            <a:off x="539750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0" name="Oval 839"/>
          <p:cNvSpPr/>
          <p:nvPr/>
        </p:nvSpPr>
        <p:spPr>
          <a:xfrm>
            <a:off x="5124450" y="5153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1" name="Oval 840"/>
          <p:cNvSpPr/>
          <p:nvPr/>
        </p:nvSpPr>
        <p:spPr>
          <a:xfrm>
            <a:off x="5124450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2" name="Oval 841"/>
          <p:cNvSpPr/>
          <p:nvPr/>
        </p:nvSpPr>
        <p:spPr>
          <a:xfrm>
            <a:off x="5214938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3" name="Oval 842"/>
          <p:cNvSpPr/>
          <p:nvPr/>
        </p:nvSpPr>
        <p:spPr>
          <a:xfrm>
            <a:off x="5214938" y="49260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4" name="Oval 843"/>
          <p:cNvSpPr/>
          <p:nvPr/>
        </p:nvSpPr>
        <p:spPr>
          <a:xfrm>
            <a:off x="4943475" y="5072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5" name="Oval 844"/>
          <p:cNvSpPr/>
          <p:nvPr/>
        </p:nvSpPr>
        <p:spPr>
          <a:xfrm>
            <a:off x="494347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6" name="Oval 845"/>
          <p:cNvSpPr/>
          <p:nvPr/>
        </p:nvSpPr>
        <p:spPr>
          <a:xfrm>
            <a:off x="5033963" y="51530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7" name="Oval 846"/>
          <p:cNvSpPr/>
          <p:nvPr/>
        </p:nvSpPr>
        <p:spPr>
          <a:xfrm>
            <a:off x="5033963" y="5072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8" name="Oval 847"/>
          <p:cNvSpPr/>
          <p:nvPr/>
        </p:nvSpPr>
        <p:spPr>
          <a:xfrm>
            <a:off x="5124450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9" name="Oval 848"/>
          <p:cNvSpPr/>
          <p:nvPr/>
        </p:nvSpPr>
        <p:spPr>
          <a:xfrm>
            <a:off x="5124450" y="53990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0" name="Oval 849"/>
          <p:cNvSpPr/>
          <p:nvPr/>
        </p:nvSpPr>
        <p:spPr>
          <a:xfrm>
            <a:off x="5214938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1" name="Oval 850"/>
          <p:cNvSpPr/>
          <p:nvPr/>
        </p:nvSpPr>
        <p:spPr>
          <a:xfrm>
            <a:off x="5214938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2" name="Oval 851"/>
          <p:cNvSpPr/>
          <p:nvPr/>
        </p:nvSpPr>
        <p:spPr>
          <a:xfrm>
            <a:off x="49434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3" name="Oval 852"/>
          <p:cNvSpPr/>
          <p:nvPr/>
        </p:nvSpPr>
        <p:spPr>
          <a:xfrm>
            <a:off x="4943475" y="54816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4" name="Oval 853"/>
          <p:cNvSpPr/>
          <p:nvPr/>
        </p:nvSpPr>
        <p:spPr>
          <a:xfrm>
            <a:off x="5033963" y="53990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5" name="Oval 854"/>
          <p:cNvSpPr/>
          <p:nvPr/>
        </p:nvSpPr>
        <p:spPr>
          <a:xfrm>
            <a:off x="5029200" y="5715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6" name="Oval 855"/>
          <p:cNvSpPr/>
          <p:nvPr/>
        </p:nvSpPr>
        <p:spPr>
          <a:xfrm>
            <a:off x="5124450" y="53990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8" name="Oval 857"/>
          <p:cNvSpPr/>
          <p:nvPr/>
        </p:nvSpPr>
        <p:spPr>
          <a:xfrm>
            <a:off x="5307013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9" name="Oval 858"/>
          <p:cNvSpPr/>
          <p:nvPr/>
        </p:nvSpPr>
        <p:spPr>
          <a:xfrm>
            <a:off x="5307013" y="533558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0" name="Oval 859"/>
          <p:cNvSpPr/>
          <p:nvPr/>
        </p:nvSpPr>
        <p:spPr>
          <a:xfrm>
            <a:off x="5397500" y="52530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1" name="Oval 860"/>
          <p:cNvSpPr/>
          <p:nvPr/>
        </p:nvSpPr>
        <p:spPr>
          <a:xfrm>
            <a:off x="539750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2" name="Oval 861"/>
          <p:cNvSpPr/>
          <p:nvPr/>
        </p:nvSpPr>
        <p:spPr>
          <a:xfrm>
            <a:off x="5124450" y="54816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3" name="Oval 862"/>
          <p:cNvSpPr/>
          <p:nvPr/>
        </p:nvSpPr>
        <p:spPr>
          <a:xfrm>
            <a:off x="5124450" y="56451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4" name="Oval 863"/>
          <p:cNvSpPr/>
          <p:nvPr/>
        </p:nvSpPr>
        <p:spPr>
          <a:xfrm>
            <a:off x="5214938" y="533558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5" name="Oval 864"/>
          <p:cNvSpPr/>
          <p:nvPr/>
        </p:nvSpPr>
        <p:spPr>
          <a:xfrm>
            <a:off x="5214938" y="52530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6" name="Oval 865"/>
          <p:cNvSpPr/>
          <p:nvPr/>
        </p:nvSpPr>
        <p:spPr>
          <a:xfrm>
            <a:off x="467042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7" name="Oval 866"/>
          <p:cNvSpPr/>
          <p:nvPr/>
        </p:nvSpPr>
        <p:spPr>
          <a:xfrm>
            <a:off x="4760913" y="51530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8" name="Oval 867"/>
          <p:cNvSpPr/>
          <p:nvPr/>
        </p:nvSpPr>
        <p:spPr>
          <a:xfrm>
            <a:off x="4851400" y="523557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9" name="Oval 868"/>
          <p:cNvSpPr/>
          <p:nvPr/>
        </p:nvSpPr>
        <p:spPr>
          <a:xfrm>
            <a:off x="4876800" y="5715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0" name="Oval 869"/>
          <p:cNvSpPr/>
          <p:nvPr/>
        </p:nvSpPr>
        <p:spPr>
          <a:xfrm>
            <a:off x="49434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1" name="Oval 870"/>
          <p:cNvSpPr/>
          <p:nvPr/>
        </p:nvSpPr>
        <p:spPr>
          <a:xfrm>
            <a:off x="494347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2" name="Oval 871"/>
          <p:cNvSpPr/>
          <p:nvPr/>
        </p:nvSpPr>
        <p:spPr>
          <a:xfrm>
            <a:off x="467042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3" name="Oval 872"/>
          <p:cNvSpPr/>
          <p:nvPr/>
        </p:nvSpPr>
        <p:spPr>
          <a:xfrm>
            <a:off x="4670425" y="54816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4" name="Oval 873"/>
          <p:cNvSpPr/>
          <p:nvPr/>
        </p:nvSpPr>
        <p:spPr>
          <a:xfrm>
            <a:off x="4760913" y="53990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5" name="Oval 874"/>
          <p:cNvSpPr/>
          <p:nvPr/>
        </p:nvSpPr>
        <p:spPr>
          <a:xfrm>
            <a:off x="4760913" y="531653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6" name="Oval 875"/>
          <p:cNvSpPr/>
          <p:nvPr/>
        </p:nvSpPr>
        <p:spPr>
          <a:xfrm>
            <a:off x="5578475" y="4843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7" name="Oval 876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8" name="Oval 877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9" name="Oval 878"/>
          <p:cNvSpPr/>
          <p:nvPr/>
        </p:nvSpPr>
        <p:spPr>
          <a:xfrm>
            <a:off x="567055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0" name="Oval 879"/>
          <p:cNvSpPr/>
          <p:nvPr/>
        </p:nvSpPr>
        <p:spPr>
          <a:xfrm>
            <a:off x="576103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1" name="Oval 880"/>
          <p:cNvSpPr/>
          <p:nvPr/>
        </p:nvSpPr>
        <p:spPr>
          <a:xfrm>
            <a:off x="576103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2" name="Oval 881"/>
          <p:cNvSpPr/>
          <p:nvPr/>
        </p:nvSpPr>
        <p:spPr>
          <a:xfrm>
            <a:off x="43973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3" name="Oval 882"/>
          <p:cNvSpPr/>
          <p:nvPr/>
        </p:nvSpPr>
        <p:spPr>
          <a:xfrm>
            <a:off x="439737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4" name="Oval 883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5" name="Oval 884"/>
          <p:cNvSpPr/>
          <p:nvPr/>
        </p:nvSpPr>
        <p:spPr>
          <a:xfrm>
            <a:off x="5578475" y="52530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6" name="Oval 885"/>
          <p:cNvSpPr/>
          <p:nvPr/>
        </p:nvSpPr>
        <p:spPr>
          <a:xfrm>
            <a:off x="567055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7" name="Oval 886"/>
          <p:cNvSpPr/>
          <p:nvPr/>
        </p:nvSpPr>
        <p:spPr>
          <a:xfrm>
            <a:off x="567055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8" name="Oval 887"/>
          <p:cNvSpPr/>
          <p:nvPr/>
        </p:nvSpPr>
        <p:spPr>
          <a:xfrm>
            <a:off x="576103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9" name="Oval 888"/>
          <p:cNvSpPr/>
          <p:nvPr/>
        </p:nvSpPr>
        <p:spPr>
          <a:xfrm>
            <a:off x="43973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0" name="Oval 889"/>
          <p:cNvSpPr/>
          <p:nvPr/>
        </p:nvSpPr>
        <p:spPr>
          <a:xfrm>
            <a:off x="4487863" y="53990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1" name="Oval 890"/>
          <p:cNvSpPr/>
          <p:nvPr/>
        </p:nvSpPr>
        <p:spPr>
          <a:xfrm>
            <a:off x="4487863" y="55626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2" name="Oval 891"/>
          <p:cNvSpPr/>
          <p:nvPr/>
        </p:nvSpPr>
        <p:spPr>
          <a:xfrm>
            <a:off x="4579938" y="54816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3" name="Oval 892"/>
          <p:cNvSpPr/>
          <p:nvPr/>
        </p:nvSpPr>
        <p:spPr>
          <a:xfrm>
            <a:off x="4579938" y="53990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4" name="Oval 893"/>
          <p:cNvSpPr/>
          <p:nvPr/>
        </p:nvSpPr>
        <p:spPr>
          <a:xfrm>
            <a:off x="5761038" y="525303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5" name="Oval 894"/>
          <p:cNvSpPr/>
          <p:nvPr/>
        </p:nvSpPr>
        <p:spPr>
          <a:xfrm>
            <a:off x="5761038" y="54165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6" name="Oval 895"/>
          <p:cNvSpPr/>
          <p:nvPr/>
        </p:nvSpPr>
        <p:spPr>
          <a:xfrm>
            <a:off x="4397375" y="5562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7" name="Oval 896"/>
          <p:cNvSpPr/>
          <p:nvPr/>
        </p:nvSpPr>
        <p:spPr>
          <a:xfrm>
            <a:off x="4397375" y="54816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8" name="Oval 897"/>
          <p:cNvSpPr/>
          <p:nvPr/>
        </p:nvSpPr>
        <p:spPr>
          <a:xfrm>
            <a:off x="5307013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9" name="Oval 898"/>
          <p:cNvSpPr/>
          <p:nvPr/>
        </p:nvSpPr>
        <p:spPr>
          <a:xfrm>
            <a:off x="53975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0" name="Oval 899"/>
          <p:cNvSpPr/>
          <p:nvPr/>
        </p:nvSpPr>
        <p:spPr>
          <a:xfrm>
            <a:off x="548798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1" name="Oval 900"/>
          <p:cNvSpPr/>
          <p:nvPr/>
        </p:nvSpPr>
        <p:spPr>
          <a:xfrm>
            <a:off x="548798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2" name="Oval 901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3" name="Oval 902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4" name="Oval 903"/>
          <p:cNvSpPr/>
          <p:nvPr/>
        </p:nvSpPr>
        <p:spPr>
          <a:xfrm>
            <a:off x="5307013" y="50895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5" name="Oval 904"/>
          <p:cNvSpPr/>
          <p:nvPr/>
        </p:nvSpPr>
        <p:spPr>
          <a:xfrm>
            <a:off x="5257800" y="5715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6" name="Oval 905"/>
          <p:cNvSpPr/>
          <p:nvPr/>
        </p:nvSpPr>
        <p:spPr>
          <a:xfrm>
            <a:off x="539750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7" name="Oval 906"/>
          <p:cNvSpPr/>
          <p:nvPr/>
        </p:nvSpPr>
        <p:spPr>
          <a:xfrm>
            <a:off x="539750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8" name="Oval 907"/>
          <p:cNvSpPr/>
          <p:nvPr/>
        </p:nvSpPr>
        <p:spPr>
          <a:xfrm>
            <a:off x="2670175" y="50069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9" name="Oval 908"/>
          <p:cNvSpPr/>
          <p:nvPr/>
        </p:nvSpPr>
        <p:spPr>
          <a:xfrm>
            <a:off x="2762250" y="492601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0" name="Oval 909"/>
          <p:cNvSpPr/>
          <p:nvPr/>
        </p:nvSpPr>
        <p:spPr>
          <a:xfrm>
            <a:off x="2852738" y="500697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1" name="Oval 910"/>
          <p:cNvSpPr/>
          <p:nvPr/>
        </p:nvSpPr>
        <p:spPr>
          <a:xfrm>
            <a:off x="285273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2" name="Oval 911"/>
          <p:cNvSpPr/>
          <p:nvPr/>
        </p:nvSpPr>
        <p:spPr>
          <a:xfrm>
            <a:off x="2943225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3" name="Oval 912"/>
          <p:cNvSpPr/>
          <p:nvPr/>
        </p:nvSpPr>
        <p:spPr>
          <a:xfrm>
            <a:off x="2943225" y="50069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4" name="Oval 913"/>
          <p:cNvSpPr/>
          <p:nvPr/>
        </p:nvSpPr>
        <p:spPr>
          <a:xfrm>
            <a:off x="2670175" y="50895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5" name="Oval 914"/>
          <p:cNvSpPr/>
          <p:nvPr/>
        </p:nvSpPr>
        <p:spPr>
          <a:xfrm>
            <a:off x="2670175" y="525303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6" name="Oval 915"/>
          <p:cNvSpPr/>
          <p:nvPr/>
        </p:nvSpPr>
        <p:spPr>
          <a:xfrm>
            <a:off x="2762250" y="51704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7" name="Oval 916"/>
          <p:cNvSpPr/>
          <p:nvPr/>
        </p:nvSpPr>
        <p:spPr>
          <a:xfrm>
            <a:off x="2762250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8" name="Oval 917"/>
          <p:cNvSpPr/>
          <p:nvPr/>
        </p:nvSpPr>
        <p:spPr>
          <a:xfrm>
            <a:off x="285273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9" name="Oval 918"/>
          <p:cNvSpPr/>
          <p:nvPr/>
        </p:nvSpPr>
        <p:spPr>
          <a:xfrm>
            <a:off x="2943225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0" name="Oval 919"/>
          <p:cNvSpPr/>
          <p:nvPr/>
        </p:nvSpPr>
        <p:spPr>
          <a:xfrm>
            <a:off x="3033713" y="51704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" name="Oval 920"/>
          <p:cNvSpPr/>
          <p:nvPr/>
        </p:nvSpPr>
        <p:spPr>
          <a:xfrm>
            <a:off x="3033713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" name="Oval 921"/>
          <p:cNvSpPr/>
          <p:nvPr/>
        </p:nvSpPr>
        <p:spPr>
          <a:xfrm>
            <a:off x="167163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3" name="Oval 922"/>
          <p:cNvSpPr/>
          <p:nvPr/>
        </p:nvSpPr>
        <p:spPr>
          <a:xfrm>
            <a:off x="1671638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4" name="Oval 923"/>
          <p:cNvSpPr/>
          <p:nvPr/>
        </p:nvSpPr>
        <p:spPr>
          <a:xfrm>
            <a:off x="2852738" y="52530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5" name="Oval 924"/>
          <p:cNvSpPr/>
          <p:nvPr/>
        </p:nvSpPr>
        <p:spPr>
          <a:xfrm>
            <a:off x="2852738" y="54165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6" name="Oval 925"/>
          <p:cNvSpPr/>
          <p:nvPr/>
        </p:nvSpPr>
        <p:spPr>
          <a:xfrm>
            <a:off x="2943225" y="53355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7" name="Oval 926"/>
          <p:cNvSpPr/>
          <p:nvPr/>
        </p:nvSpPr>
        <p:spPr>
          <a:xfrm>
            <a:off x="2943225" y="52530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8" name="Oval 927"/>
          <p:cNvSpPr/>
          <p:nvPr/>
        </p:nvSpPr>
        <p:spPr>
          <a:xfrm>
            <a:off x="2398713" y="523557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9" name="Oval 928"/>
          <p:cNvSpPr/>
          <p:nvPr/>
        </p:nvSpPr>
        <p:spPr>
          <a:xfrm>
            <a:off x="2489200" y="492601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0" name="Oval 929"/>
          <p:cNvSpPr/>
          <p:nvPr/>
        </p:nvSpPr>
        <p:spPr>
          <a:xfrm>
            <a:off x="2579688" y="500697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1" name="Oval 930"/>
          <p:cNvSpPr/>
          <p:nvPr/>
        </p:nvSpPr>
        <p:spPr>
          <a:xfrm>
            <a:off x="257968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2" name="Oval 931"/>
          <p:cNvSpPr/>
          <p:nvPr/>
        </p:nvSpPr>
        <p:spPr>
          <a:xfrm>
            <a:off x="2670175" y="50895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3" name="Oval 932"/>
          <p:cNvSpPr/>
          <p:nvPr/>
        </p:nvSpPr>
        <p:spPr>
          <a:xfrm>
            <a:off x="2670175" y="50069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4" name="Oval 933"/>
          <p:cNvSpPr/>
          <p:nvPr/>
        </p:nvSpPr>
        <p:spPr>
          <a:xfrm>
            <a:off x="2398713" y="53165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5" name="Oval 934"/>
          <p:cNvSpPr/>
          <p:nvPr/>
        </p:nvSpPr>
        <p:spPr>
          <a:xfrm>
            <a:off x="2398713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6" name="Oval 935"/>
          <p:cNvSpPr/>
          <p:nvPr/>
        </p:nvSpPr>
        <p:spPr>
          <a:xfrm>
            <a:off x="2489200" y="51704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7" name="Oval 936"/>
          <p:cNvSpPr/>
          <p:nvPr/>
        </p:nvSpPr>
        <p:spPr>
          <a:xfrm>
            <a:off x="2489200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8" name="Oval 937"/>
          <p:cNvSpPr/>
          <p:nvPr/>
        </p:nvSpPr>
        <p:spPr>
          <a:xfrm>
            <a:off x="2216150" y="523557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9" name="Oval 938"/>
          <p:cNvSpPr/>
          <p:nvPr/>
        </p:nvSpPr>
        <p:spPr>
          <a:xfrm>
            <a:off x="221615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0" name="Oval 939"/>
          <p:cNvSpPr/>
          <p:nvPr/>
        </p:nvSpPr>
        <p:spPr>
          <a:xfrm>
            <a:off x="2306638" y="531653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1" name="Oval 940"/>
          <p:cNvSpPr/>
          <p:nvPr/>
        </p:nvSpPr>
        <p:spPr>
          <a:xfrm>
            <a:off x="2306638" y="52355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2" name="Oval 941"/>
          <p:cNvSpPr/>
          <p:nvPr/>
        </p:nvSpPr>
        <p:spPr>
          <a:xfrm>
            <a:off x="2398713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3" name="Oval 942"/>
          <p:cNvSpPr/>
          <p:nvPr/>
        </p:nvSpPr>
        <p:spPr>
          <a:xfrm>
            <a:off x="2398713" y="55626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4" name="Oval 943"/>
          <p:cNvSpPr/>
          <p:nvPr/>
        </p:nvSpPr>
        <p:spPr>
          <a:xfrm>
            <a:off x="2489200" y="52530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5" name="Oval 944"/>
          <p:cNvSpPr/>
          <p:nvPr/>
        </p:nvSpPr>
        <p:spPr>
          <a:xfrm>
            <a:off x="2489200" y="51704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6" name="Oval 945"/>
          <p:cNvSpPr/>
          <p:nvPr/>
        </p:nvSpPr>
        <p:spPr>
          <a:xfrm>
            <a:off x="2216150" y="54816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7" name="Oval 946"/>
          <p:cNvSpPr/>
          <p:nvPr/>
        </p:nvSpPr>
        <p:spPr>
          <a:xfrm>
            <a:off x="2216150" y="5645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8" name="Oval 947"/>
          <p:cNvSpPr/>
          <p:nvPr/>
        </p:nvSpPr>
        <p:spPr>
          <a:xfrm>
            <a:off x="2306638" y="55626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9" name="Oval 948"/>
          <p:cNvSpPr/>
          <p:nvPr/>
        </p:nvSpPr>
        <p:spPr>
          <a:xfrm>
            <a:off x="2590800" y="58674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0" name="Oval 949"/>
          <p:cNvSpPr/>
          <p:nvPr/>
        </p:nvSpPr>
        <p:spPr>
          <a:xfrm>
            <a:off x="2398713" y="55626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1" name="Oval 950"/>
          <p:cNvSpPr/>
          <p:nvPr/>
        </p:nvSpPr>
        <p:spPr>
          <a:xfrm>
            <a:off x="2489200" y="52530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2" name="Oval 951"/>
          <p:cNvSpPr/>
          <p:nvPr/>
        </p:nvSpPr>
        <p:spPr>
          <a:xfrm>
            <a:off x="2579688" y="53355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3" name="Oval 952"/>
          <p:cNvSpPr/>
          <p:nvPr/>
        </p:nvSpPr>
        <p:spPr>
          <a:xfrm>
            <a:off x="2579688" y="54991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4" name="Oval 953"/>
          <p:cNvSpPr/>
          <p:nvPr/>
        </p:nvSpPr>
        <p:spPr>
          <a:xfrm>
            <a:off x="2670175" y="54165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5" name="Oval 954"/>
          <p:cNvSpPr/>
          <p:nvPr/>
        </p:nvSpPr>
        <p:spPr>
          <a:xfrm>
            <a:off x="2670175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6" name="Oval 955"/>
          <p:cNvSpPr/>
          <p:nvPr/>
        </p:nvSpPr>
        <p:spPr>
          <a:xfrm>
            <a:off x="2398713" y="5645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7" name="Oval 956"/>
          <p:cNvSpPr/>
          <p:nvPr/>
        </p:nvSpPr>
        <p:spPr>
          <a:xfrm>
            <a:off x="1785938" y="4465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9" name="Oval 958"/>
          <p:cNvSpPr/>
          <p:nvPr/>
        </p:nvSpPr>
        <p:spPr>
          <a:xfrm>
            <a:off x="2489200" y="54165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0" name="Oval 959"/>
          <p:cNvSpPr/>
          <p:nvPr/>
        </p:nvSpPr>
        <p:spPr>
          <a:xfrm>
            <a:off x="1943100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1" name="Oval 960"/>
          <p:cNvSpPr/>
          <p:nvPr/>
        </p:nvSpPr>
        <p:spPr>
          <a:xfrm>
            <a:off x="2035175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2" name="Oval 961"/>
          <p:cNvSpPr/>
          <p:nvPr/>
        </p:nvSpPr>
        <p:spPr>
          <a:xfrm>
            <a:off x="2125663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3" name="Oval 962"/>
          <p:cNvSpPr/>
          <p:nvPr/>
        </p:nvSpPr>
        <p:spPr>
          <a:xfrm>
            <a:off x="2125663" y="55626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4" name="Oval 963"/>
          <p:cNvSpPr/>
          <p:nvPr/>
        </p:nvSpPr>
        <p:spPr>
          <a:xfrm>
            <a:off x="2216150" y="54816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5" name="Oval 964"/>
          <p:cNvSpPr/>
          <p:nvPr/>
        </p:nvSpPr>
        <p:spPr>
          <a:xfrm>
            <a:off x="221615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6" name="Oval 965"/>
          <p:cNvSpPr/>
          <p:nvPr/>
        </p:nvSpPr>
        <p:spPr>
          <a:xfrm>
            <a:off x="1943100" y="54816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7" name="Oval 966"/>
          <p:cNvSpPr/>
          <p:nvPr/>
        </p:nvSpPr>
        <p:spPr>
          <a:xfrm>
            <a:off x="1943100" y="564515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8" name="Oval 967"/>
          <p:cNvSpPr/>
          <p:nvPr/>
        </p:nvSpPr>
        <p:spPr>
          <a:xfrm>
            <a:off x="2035175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9" name="Oval 968"/>
          <p:cNvSpPr/>
          <p:nvPr/>
        </p:nvSpPr>
        <p:spPr>
          <a:xfrm>
            <a:off x="2035175" y="54816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0" name="Oval 969"/>
          <p:cNvSpPr/>
          <p:nvPr/>
        </p:nvSpPr>
        <p:spPr>
          <a:xfrm>
            <a:off x="2852738" y="500697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1" name="Oval 970"/>
          <p:cNvSpPr/>
          <p:nvPr/>
        </p:nvSpPr>
        <p:spPr>
          <a:xfrm>
            <a:off x="285273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2" name="Oval 971"/>
          <p:cNvSpPr/>
          <p:nvPr/>
        </p:nvSpPr>
        <p:spPr>
          <a:xfrm>
            <a:off x="2943225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3" name="Oval 972"/>
          <p:cNvSpPr/>
          <p:nvPr/>
        </p:nvSpPr>
        <p:spPr>
          <a:xfrm>
            <a:off x="2943225" y="50069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4" name="Oval 973"/>
          <p:cNvSpPr/>
          <p:nvPr/>
        </p:nvSpPr>
        <p:spPr>
          <a:xfrm>
            <a:off x="3033713" y="51704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5" name="Oval 974"/>
          <p:cNvSpPr/>
          <p:nvPr/>
        </p:nvSpPr>
        <p:spPr>
          <a:xfrm>
            <a:off x="3033713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6" name="Oval 975"/>
          <p:cNvSpPr/>
          <p:nvPr/>
        </p:nvSpPr>
        <p:spPr>
          <a:xfrm>
            <a:off x="167163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7" name="Oval 976"/>
          <p:cNvSpPr/>
          <p:nvPr/>
        </p:nvSpPr>
        <p:spPr>
          <a:xfrm>
            <a:off x="1671638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8" name="Oval 977"/>
          <p:cNvSpPr/>
          <p:nvPr/>
        </p:nvSpPr>
        <p:spPr>
          <a:xfrm>
            <a:off x="2852738" y="52530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9" name="Oval 978"/>
          <p:cNvSpPr/>
          <p:nvPr/>
        </p:nvSpPr>
        <p:spPr>
          <a:xfrm>
            <a:off x="2852738" y="54165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0" name="Oval 979"/>
          <p:cNvSpPr/>
          <p:nvPr/>
        </p:nvSpPr>
        <p:spPr>
          <a:xfrm>
            <a:off x="2943225" y="53355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1" name="Oval 980"/>
          <p:cNvSpPr/>
          <p:nvPr/>
        </p:nvSpPr>
        <p:spPr>
          <a:xfrm>
            <a:off x="2943225" y="52530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2" name="Oval 981"/>
          <p:cNvSpPr/>
          <p:nvPr/>
        </p:nvSpPr>
        <p:spPr>
          <a:xfrm>
            <a:off x="3033713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3" name="Oval 982"/>
          <p:cNvSpPr/>
          <p:nvPr/>
        </p:nvSpPr>
        <p:spPr>
          <a:xfrm>
            <a:off x="167163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4" name="Oval 983"/>
          <p:cNvSpPr/>
          <p:nvPr/>
        </p:nvSpPr>
        <p:spPr>
          <a:xfrm>
            <a:off x="1762125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5" name="Oval 984"/>
          <p:cNvSpPr/>
          <p:nvPr/>
        </p:nvSpPr>
        <p:spPr>
          <a:xfrm>
            <a:off x="1762125" y="57261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6" name="Oval 985"/>
          <p:cNvSpPr/>
          <p:nvPr/>
        </p:nvSpPr>
        <p:spPr>
          <a:xfrm>
            <a:off x="1852613" y="5645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7" name="Oval 986"/>
          <p:cNvSpPr/>
          <p:nvPr/>
        </p:nvSpPr>
        <p:spPr>
          <a:xfrm>
            <a:off x="1852613" y="55626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8" name="Oval 987"/>
          <p:cNvSpPr/>
          <p:nvPr/>
        </p:nvSpPr>
        <p:spPr>
          <a:xfrm>
            <a:off x="3033713" y="54165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9" name="Oval 988"/>
          <p:cNvSpPr/>
          <p:nvPr/>
        </p:nvSpPr>
        <p:spPr>
          <a:xfrm>
            <a:off x="3033713" y="558006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0" name="Oval 989"/>
          <p:cNvSpPr/>
          <p:nvPr/>
        </p:nvSpPr>
        <p:spPr>
          <a:xfrm>
            <a:off x="1671638" y="57261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1" name="Oval 990"/>
          <p:cNvSpPr/>
          <p:nvPr/>
        </p:nvSpPr>
        <p:spPr>
          <a:xfrm>
            <a:off x="1671638" y="5645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2" name="Oval 991"/>
          <p:cNvSpPr/>
          <p:nvPr/>
        </p:nvSpPr>
        <p:spPr>
          <a:xfrm>
            <a:off x="257968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3" name="Oval 992"/>
          <p:cNvSpPr/>
          <p:nvPr/>
        </p:nvSpPr>
        <p:spPr>
          <a:xfrm>
            <a:off x="2670175" y="50895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4" name="Oval 993"/>
          <p:cNvSpPr/>
          <p:nvPr/>
        </p:nvSpPr>
        <p:spPr>
          <a:xfrm>
            <a:off x="2762250" y="51704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5" name="Oval 994"/>
          <p:cNvSpPr/>
          <p:nvPr/>
        </p:nvSpPr>
        <p:spPr>
          <a:xfrm>
            <a:off x="2762250" y="53355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6" name="Oval 995"/>
          <p:cNvSpPr/>
          <p:nvPr/>
        </p:nvSpPr>
        <p:spPr>
          <a:xfrm>
            <a:off x="2852738" y="52530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7" name="Oval 996"/>
          <p:cNvSpPr/>
          <p:nvPr/>
        </p:nvSpPr>
        <p:spPr>
          <a:xfrm>
            <a:off x="285273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8" name="Oval 997"/>
          <p:cNvSpPr/>
          <p:nvPr/>
        </p:nvSpPr>
        <p:spPr>
          <a:xfrm>
            <a:off x="2579688" y="52530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9" name="Oval 998"/>
          <p:cNvSpPr/>
          <p:nvPr/>
        </p:nvSpPr>
        <p:spPr>
          <a:xfrm>
            <a:off x="2286000" y="56388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0" name="Oval 999"/>
          <p:cNvSpPr/>
          <p:nvPr/>
        </p:nvSpPr>
        <p:spPr>
          <a:xfrm>
            <a:off x="2670175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1" name="Oval 1000"/>
          <p:cNvSpPr/>
          <p:nvPr/>
        </p:nvSpPr>
        <p:spPr>
          <a:xfrm>
            <a:off x="2670175" y="525303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2" name="Oval 1001"/>
          <p:cNvSpPr/>
          <p:nvPr/>
        </p:nvSpPr>
        <p:spPr>
          <a:xfrm>
            <a:off x="2306638" y="47434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3" name="Oval 1002"/>
          <p:cNvSpPr/>
          <p:nvPr/>
        </p:nvSpPr>
        <p:spPr>
          <a:xfrm>
            <a:off x="1524000" y="4191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4" name="Oval 1003"/>
          <p:cNvSpPr/>
          <p:nvPr/>
        </p:nvSpPr>
        <p:spPr>
          <a:xfrm>
            <a:off x="2489200" y="4743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5" name="Oval 1004"/>
          <p:cNvSpPr/>
          <p:nvPr/>
        </p:nvSpPr>
        <p:spPr>
          <a:xfrm>
            <a:off x="248920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6" name="Oval 1005"/>
          <p:cNvSpPr/>
          <p:nvPr/>
        </p:nvSpPr>
        <p:spPr>
          <a:xfrm>
            <a:off x="2306638" y="48260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7" name="Oval 1006"/>
          <p:cNvSpPr/>
          <p:nvPr/>
        </p:nvSpPr>
        <p:spPr>
          <a:xfrm>
            <a:off x="2306638" y="498951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8" name="Oval 1007"/>
          <p:cNvSpPr/>
          <p:nvPr/>
        </p:nvSpPr>
        <p:spPr>
          <a:xfrm>
            <a:off x="239871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9" name="Oval 1008"/>
          <p:cNvSpPr/>
          <p:nvPr/>
        </p:nvSpPr>
        <p:spPr>
          <a:xfrm>
            <a:off x="2398713" y="48260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0" name="Oval 1009"/>
          <p:cNvSpPr/>
          <p:nvPr/>
        </p:nvSpPr>
        <p:spPr>
          <a:xfrm>
            <a:off x="248920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1" name="Oval 1010"/>
          <p:cNvSpPr/>
          <p:nvPr/>
        </p:nvSpPr>
        <p:spPr>
          <a:xfrm>
            <a:off x="2489200" y="49895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2" name="Oval 1011"/>
          <p:cNvSpPr/>
          <p:nvPr/>
        </p:nvSpPr>
        <p:spPr>
          <a:xfrm>
            <a:off x="2489200" y="515302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3" name="Oval 1012"/>
          <p:cNvSpPr/>
          <p:nvPr/>
        </p:nvSpPr>
        <p:spPr>
          <a:xfrm>
            <a:off x="2125663" y="46624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4" name="Oval 1013"/>
          <p:cNvSpPr/>
          <p:nvPr/>
        </p:nvSpPr>
        <p:spPr>
          <a:xfrm>
            <a:off x="2216150" y="4743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5" name="Oval 1014"/>
          <p:cNvSpPr/>
          <p:nvPr/>
        </p:nvSpPr>
        <p:spPr>
          <a:xfrm>
            <a:off x="221615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6" name="Oval 1015"/>
          <p:cNvSpPr/>
          <p:nvPr/>
        </p:nvSpPr>
        <p:spPr>
          <a:xfrm>
            <a:off x="2306638" y="48260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7" name="Oval 1016"/>
          <p:cNvSpPr/>
          <p:nvPr/>
        </p:nvSpPr>
        <p:spPr>
          <a:xfrm>
            <a:off x="2306638" y="47434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8" name="Oval 1017"/>
          <p:cNvSpPr/>
          <p:nvPr/>
        </p:nvSpPr>
        <p:spPr>
          <a:xfrm>
            <a:off x="212566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9" name="Oval 1018"/>
          <p:cNvSpPr/>
          <p:nvPr/>
        </p:nvSpPr>
        <p:spPr>
          <a:xfrm>
            <a:off x="2125663" y="48260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0" name="Oval 1019"/>
          <p:cNvSpPr/>
          <p:nvPr/>
        </p:nvSpPr>
        <p:spPr>
          <a:xfrm>
            <a:off x="2125663" y="49895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1" name="Oval 1020"/>
          <p:cNvSpPr/>
          <p:nvPr/>
        </p:nvSpPr>
        <p:spPr>
          <a:xfrm>
            <a:off x="212566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2" name="Oval 1021"/>
          <p:cNvSpPr/>
          <p:nvPr/>
        </p:nvSpPr>
        <p:spPr>
          <a:xfrm>
            <a:off x="2125663" y="49895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3" name="Oval 1022"/>
          <p:cNvSpPr/>
          <p:nvPr/>
        </p:nvSpPr>
        <p:spPr>
          <a:xfrm>
            <a:off x="2216150" y="50720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" name="Oval 1023"/>
          <p:cNvSpPr/>
          <p:nvPr/>
        </p:nvSpPr>
        <p:spPr>
          <a:xfrm>
            <a:off x="2216150" y="523557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" name="Oval 1024"/>
          <p:cNvSpPr/>
          <p:nvPr/>
        </p:nvSpPr>
        <p:spPr>
          <a:xfrm>
            <a:off x="2306638" y="51530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6" name="Oval 1025"/>
          <p:cNvSpPr/>
          <p:nvPr/>
        </p:nvSpPr>
        <p:spPr>
          <a:xfrm>
            <a:off x="2306638" y="507206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Oval 1026"/>
          <p:cNvSpPr/>
          <p:nvPr/>
        </p:nvSpPr>
        <p:spPr>
          <a:xfrm>
            <a:off x="2125663" y="523557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Oval 1027"/>
          <p:cNvSpPr/>
          <p:nvPr/>
        </p:nvSpPr>
        <p:spPr>
          <a:xfrm>
            <a:off x="2125663" y="51530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Oval 1028"/>
          <p:cNvSpPr/>
          <p:nvPr/>
        </p:nvSpPr>
        <p:spPr>
          <a:xfrm>
            <a:off x="2209800" y="44958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Oval 1029"/>
          <p:cNvSpPr/>
          <p:nvPr/>
        </p:nvSpPr>
        <p:spPr>
          <a:xfrm>
            <a:off x="248920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1" name="Oval 1030"/>
          <p:cNvSpPr/>
          <p:nvPr/>
        </p:nvSpPr>
        <p:spPr>
          <a:xfrm>
            <a:off x="2489200" y="49895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2" name="Oval 1031"/>
          <p:cNvSpPr/>
          <p:nvPr/>
        </p:nvSpPr>
        <p:spPr>
          <a:xfrm>
            <a:off x="2489200" y="515302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Oval 1032"/>
          <p:cNvSpPr/>
          <p:nvPr/>
        </p:nvSpPr>
        <p:spPr>
          <a:xfrm>
            <a:off x="221615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Oval 1033"/>
          <p:cNvSpPr/>
          <p:nvPr/>
        </p:nvSpPr>
        <p:spPr>
          <a:xfrm>
            <a:off x="1600200" y="41148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5" name="Oval 1034"/>
          <p:cNvSpPr/>
          <p:nvPr/>
        </p:nvSpPr>
        <p:spPr>
          <a:xfrm>
            <a:off x="239871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Oval 1035"/>
          <p:cNvSpPr/>
          <p:nvPr/>
        </p:nvSpPr>
        <p:spPr>
          <a:xfrm>
            <a:off x="2398713" y="507206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7" name="Oval 1036"/>
          <p:cNvSpPr/>
          <p:nvPr/>
        </p:nvSpPr>
        <p:spPr>
          <a:xfrm>
            <a:off x="2489200" y="49895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8" name="Oval 1037"/>
          <p:cNvSpPr/>
          <p:nvPr/>
        </p:nvSpPr>
        <p:spPr>
          <a:xfrm>
            <a:off x="248920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9" name="Oval 1038"/>
          <p:cNvSpPr/>
          <p:nvPr/>
        </p:nvSpPr>
        <p:spPr>
          <a:xfrm>
            <a:off x="2216150" y="49895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0" name="Oval 1039"/>
          <p:cNvSpPr/>
          <p:nvPr/>
        </p:nvSpPr>
        <p:spPr>
          <a:xfrm>
            <a:off x="2216150" y="515302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1" name="Oval 1040"/>
          <p:cNvSpPr/>
          <p:nvPr/>
        </p:nvSpPr>
        <p:spPr>
          <a:xfrm>
            <a:off x="2306638" y="507206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3" name="Oval 1042"/>
          <p:cNvSpPr/>
          <p:nvPr/>
        </p:nvSpPr>
        <p:spPr>
          <a:xfrm>
            <a:off x="5487988" y="457993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4" name="Oval 1043"/>
          <p:cNvSpPr/>
          <p:nvPr/>
        </p:nvSpPr>
        <p:spPr>
          <a:xfrm>
            <a:off x="4943475" y="41973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5" name="Oval 1044"/>
          <p:cNvSpPr/>
          <p:nvPr/>
        </p:nvSpPr>
        <p:spPr>
          <a:xfrm>
            <a:off x="5033963" y="41878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6" name="Oval 1045"/>
          <p:cNvSpPr/>
          <p:nvPr/>
        </p:nvSpPr>
        <p:spPr>
          <a:xfrm>
            <a:off x="5578475" y="45799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7" name="Oval 1046"/>
          <p:cNvSpPr/>
          <p:nvPr/>
        </p:nvSpPr>
        <p:spPr>
          <a:xfrm>
            <a:off x="5124450" y="42703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8" name="Oval 1047"/>
          <p:cNvSpPr/>
          <p:nvPr/>
        </p:nvSpPr>
        <p:spPr>
          <a:xfrm>
            <a:off x="5124450" y="4433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9" name="Oval 1048"/>
          <p:cNvSpPr/>
          <p:nvPr/>
        </p:nvSpPr>
        <p:spPr>
          <a:xfrm>
            <a:off x="5214938" y="43529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0" name="Oval 1049"/>
          <p:cNvSpPr/>
          <p:nvPr/>
        </p:nvSpPr>
        <p:spPr>
          <a:xfrm>
            <a:off x="5214938" y="42703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1" name="Oval 1050"/>
          <p:cNvSpPr/>
          <p:nvPr/>
        </p:nvSpPr>
        <p:spPr>
          <a:xfrm>
            <a:off x="4943475" y="42783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2" name="Oval 1051"/>
          <p:cNvSpPr/>
          <p:nvPr/>
        </p:nvSpPr>
        <p:spPr>
          <a:xfrm>
            <a:off x="4943475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3" name="Oval 1052"/>
          <p:cNvSpPr/>
          <p:nvPr/>
        </p:nvSpPr>
        <p:spPr>
          <a:xfrm>
            <a:off x="5033963" y="44338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4" name="Oval 1053"/>
          <p:cNvSpPr/>
          <p:nvPr/>
        </p:nvSpPr>
        <p:spPr>
          <a:xfrm>
            <a:off x="5033963" y="43529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5" name="Oval 1054"/>
          <p:cNvSpPr/>
          <p:nvPr/>
        </p:nvSpPr>
        <p:spPr>
          <a:xfrm>
            <a:off x="5124450" y="4433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6" name="Oval 1055"/>
          <p:cNvSpPr/>
          <p:nvPr/>
        </p:nvSpPr>
        <p:spPr>
          <a:xfrm>
            <a:off x="5214938" y="43529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7" name="Oval 1056"/>
          <p:cNvSpPr/>
          <p:nvPr/>
        </p:nvSpPr>
        <p:spPr>
          <a:xfrm>
            <a:off x="5307013" y="44338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8" name="Oval 1057"/>
          <p:cNvSpPr/>
          <p:nvPr/>
        </p:nvSpPr>
        <p:spPr>
          <a:xfrm>
            <a:off x="5307013" y="4597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9" name="Oval 1058"/>
          <p:cNvSpPr/>
          <p:nvPr/>
        </p:nvSpPr>
        <p:spPr>
          <a:xfrm>
            <a:off x="5124450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0" name="Oval 1059"/>
          <p:cNvSpPr/>
          <p:nvPr/>
        </p:nvSpPr>
        <p:spPr>
          <a:xfrm>
            <a:off x="5124450" y="4679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1" name="Oval 1060"/>
          <p:cNvSpPr/>
          <p:nvPr/>
        </p:nvSpPr>
        <p:spPr>
          <a:xfrm>
            <a:off x="5214938" y="4597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2" name="Oval 1061"/>
          <p:cNvSpPr/>
          <p:nvPr/>
        </p:nvSpPr>
        <p:spPr>
          <a:xfrm>
            <a:off x="5214938" y="45164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3" name="Oval 1062"/>
          <p:cNvSpPr/>
          <p:nvPr/>
        </p:nvSpPr>
        <p:spPr>
          <a:xfrm>
            <a:off x="4670425" y="44243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4" name="Oval 1063"/>
          <p:cNvSpPr/>
          <p:nvPr/>
        </p:nvSpPr>
        <p:spPr>
          <a:xfrm>
            <a:off x="4760913" y="41148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5" name="Oval 1064"/>
          <p:cNvSpPr/>
          <p:nvPr/>
        </p:nvSpPr>
        <p:spPr>
          <a:xfrm>
            <a:off x="4800600" y="41148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6" name="Oval 1065"/>
          <p:cNvSpPr/>
          <p:nvPr/>
        </p:nvSpPr>
        <p:spPr>
          <a:xfrm>
            <a:off x="4851400" y="43608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7" name="Oval 1066"/>
          <p:cNvSpPr/>
          <p:nvPr/>
        </p:nvSpPr>
        <p:spPr>
          <a:xfrm>
            <a:off x="4943475" y="42783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8" name="Oval 1067"/>
          <p:cNvSpPr/>
          <p:nvPr/>
        </p:nvSpPr>
        <p:spPr>
          <a:xfrm>
            <a:off x="4943475" y="40386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9" name="Oval 1068"/>
          <p:cNvSpPr/>
          <p:nvPr/>
        </p:nvSpPr>
        <p:spPr>
          <a:xfrm>
            <a:off x="4670425" y="45799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0" name="Oval 1069"/>
          <p:cNvSpPr/>
          <p:nvPr/>
        </p:nvSpPr>
        <p:spPr>
          <a:xfrm>
            <a:off x="4670425" y="47434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1" name="Oval 1070"/>
          <p:cNvSpPr/>
          <p:nvPr/>
        </p:nvSpPr>
        <p:spPr>
          <a:xfrm>
            <a:off x="4760913" y="43608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2" name="Oval 1071"/>
          <p:cNvSpPr/>
          <p:nvPr/>
        </p:nvSpPr>
        <p:spPr>
          <a:xfrm>
            <a:off x="4760913" y="42783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3" name="Oval 1072"/>
          <p:cNvSpPr/>
          <p:nvPr/>
        </p:nvSpPr>
        <p:spPr>
          <a:xfrm>
            <a:off x="4670425" y="466248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4" name="Oval 1073"/>
          <p:cNvSpPr/>
          <p:nvPr/>
        </p:nvSpPr>
        <p:spPr>
          <a:xfrm>
            <a:off x="4670425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5" name="Oval 1074"/>
          <p:cNvSpPr/>
          <p:nvPr/>
        </p:nvSpPr>
        <p:spPr>
          <a:xfrm>
            <a:off x="4760913" y="45164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6" name="Oval 1075"/>
          <p:cNvSpPr/>
          <p:nvPr/>
        </p:nvSpPr>
        <p:spPr>
          <a:xfrm>
            <a:off x="4760913" y="43608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7" name="Oval 1076"/>
          <p:cNvSpPr/>
          <p:nvPr/>
        </p:nvSpPr>
        <p:spPr>
          <a:xfrm>
            <a:off x="4670425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8" name="Oval 1077"/>
          <p:cNvSpPr/>
          <p:nvPr/>
        </p:nvSpPr>
        <p:spPr>
          <a:xfrm>
            <a:off x="4760913" y="45164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9" name="Oval 1078"/>
          <p:cNvSpPr/>
          <p:nvPr/>
        </p:nvSpPr>
        <p:spPr>
          <a:xfrm>
            <a:off x="4851400" y="4597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0" name="Oval 1079"/>
          <p:cNvSpPr/>
          <p:nvPr/>
        </p:nvSpPr>
        <p:spPr>
          <a:xfrm>
            <a:off x="4851400" y="47625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1" name="Oval 1080"/>
          <p:cNvSpPr/>
          <p:nvPr/>
        </p:nvSpPr>
        <p:spPr>
          <a:xfrm>
            <a:off x="4943475" y="4679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2" name="Oval 1081"/>
          <p:cNvSpPr/>
          <p:nvPr/>
        </p:nvSpPr>
        <p:spPr>
          <a:xfrm>
            <a:off x="4943475" y="4597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3" name="Oval 1082"/>
          <p:cNvSpPr/>
          <p:nvPr/>
        </p:nvSpPr>
        <p:spPr>
          <a:xfrm>
            <a:off x="4670425" y="4908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4" name="Oval 1083"/>
          <p:cNvSpPr/>
          <p:nvPr/>
        </p:nvSpPr>
        <p:spPr>
          <a:xfrm>
            <a:off x="4670425" y="5072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5" name="Oval 1084"/>
          <p:cNvSpPr/>
          <p:nvPr/>
        </p:nvSpPr>
        <p:spPr>
          <a:xfrm>
            <a:off x="4648200" y="3962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6" name="Oval 1085"/>
          <p:cNvSpPr/>
          <p:nvPr/>
        </p:nvSpPr>
        <p:spPr>
          <a:xfrm>
            <a:off x="4760913" y="46799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7" name="Oval 1086"/>
          <p:cNvSpPr/>
          <p:nvPr/>
        </p:nvSpPr>
        <p:spPr>
          <a:xfrm>
            <a:off x="5124450" y="42703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8" name="Oval 1087"/>
          <p:cNvSpPr/>
          <p:nvPr/>
        </p:nvSpPr>
        <p:spPr>
          <a:xfrm>
            <a:off x="5124450" y="4433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9" name="Oval 1088"/>
          <p:cNvSpPr/>
          <p:nvPr/>
        </p:nvSpPr>
        <p:spPr>
          <a:xfrm>
            <a:off x="5214938" y="43529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0" name="Oval 1089"/>
          <p:cNvSpPr/>
          <p:nvPr/>
        </p:nvSpPr>
        <p:spPr>
          <a:xfrm>
            <a:off x="5214938" y="42703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1" name="Oval 1090"/>
          <p:cNvSpPr/>
          <p:nvPr/>
        </p:nvSpPr>
        <p:spPr>
          <a:xfrm>
            <a:off x="5307013" y="44338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2" name="Oval 1091"/>
          <p:cNvSpPr/>
          <p:nvPr/>
        </p:nvSpPr>
        <p:spPr>
          <a:xfrm>
            <a:off x="5307013" y="4597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3" name="Oval 1092"/>
          <p:cNvSpPr/>
          <p:nvPr/>
        </p:nvSpPr>
        <p:spPr>
          <a:xfrm>
            <a:off x="5124450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4" name="Oval 1093"/>
          <p:cNvSpPr/>
          <p:nvPr/>
        </p:nvSpPr>
        <p:spPr>
          <a:xfrm>
            <a:off x="5124450" y="4679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5" name="Oval 1094"/>
          <p:cNvSpPr/>
          <p:nvPr/>
        </p:nvSpPr>
        <p:spPr>
          <a:xfrm>
            <a:off x="5214938" y="4597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6" name="Oval 1095"/>
          <p:cNvSpPr/>
          <p:nvPr/>
        </p:nvSpPr>
        <p:spPr>
          <a:xfrm>
            <a:off x="5214938" y="45164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7" name="Oval 1096"/>
          <p:cNvSpPr/>
          <p:nvPr/>
        </p:nvSpPr>
        <p:spPr>
          <a:xfrm>
            <a:off x="5307013" y="4597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8" name="Oval 1097"/>
          <p:cNvSpPr/>
          <p:nvPr/>
        </p:nvSpPr>
        <p:spPr>
          <a:xfrm>
            <a:off x="5307013" y="46799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9" name="Oval 1098"/>
          <p:cNvSpPr/>
          <p:nvPr/>
        </p:nvSpPr>
        <p:spPr>
          <a:xfrm>
            <a:off x="5307013" y="48434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0" name="Oval 1099"/>
          <p:cNvSpPr/>
          <p:nvPr/>
        </p:nvSpPr>
        <p:spPr>
          <a:xfrm>
            <a:off x="4851400" y="43608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1" name="Oval 1100"/>
          <p:cNvSpPr/>
          <p:nvPr/>
        </p:nvSpPr>
        <p:spPr>
          <a:xfrm>
            <a:off x="4943475" y="42783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2" name="Oval 1101"/>
          <p:cNvSpPr/>
          <p:nvPr/>
        </p:nvSpPr>
        <p:spPr>
          <a:xfrm>
            <a:off x="5033963" y="44338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3" name="Oval 1102"/>
          <p:cNvSpPr/>
          <p:nvPr/>
        </p:nvSpPr>
        <p:spPr>
          <a:xfrm>
            <a:off x="5033963" y="4597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4" name="Oval 1103"/>
          <p:cNvSpPr/>
          <p:nvPr/>
        </p:nvSpPr>
        <p:spPr>
          <a:xfrm>
            <a:off x="5124450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5" name="Oval 1104"/>
          <p:cNvSpPr/>
          <p:nvPr/>
        </p:nvSpPr>
        <p:spPr>
          <a:xfrm>
            <a:off x="5124450" y="4433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6" name="Oval 1105"/>
          <p:cNvSpPr/>
          <p:nvPr/>
        </p:nvSpPr>
        <p:spPr>
          <a:xfrm>
            <a:off x="4851400" y="45164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7" name="Oval 1106"/>
          <p:cNvSpPr/>
          <p:nvPr/>
        </p:nvSpPr>
        <p:spPr>
          <a:xfrm>
            <a:off x="5089525" y="46799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8" name="Oval 1107"/>
          <p:cNvSpPr/>
          <p:nvPr/>
        </p:nvSpPr>
        <p:spPr>
          <a:xfrm>
            <a:off x="4943475" y="47434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9" name="Oval 1108"/>
          <p:cNvSpPr/>
          <p:nvPr/>
        </p:nvSpPr>
        <p:spPr>
          <a:xfrm>
            <a:off x="4943475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0" name="Oval 1109"/>
          <p:cNvSpPr/>
          <p:nvPr/>
        </p:nvSpPr>
        <p:spPr>
          <a:xfrm>
            <a:off x="1852613" y="47434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1" name="Oval 1110"/>
          <p:cNvSpPr/>
          <p:nvPr/>
        </p:nvSpPr>
        <p:spPr>
          <a:xfrm>
            <a:off x="1943100" y="48260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2" name="Oval 1111"/>
          <p:cNvSpPr/>
          <p:nvPr/>
        </p:nvSpPr>
        <p:spPr>
          <a:xfrm>
            <a:off x="1943100" y="498951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3" name="Oval 1112"/>
          <p:cNvSpPr/>
          <p:nvPr/>
        </p:nvSpPr>
        <p:spPr>
          <a:xfrm>
            <a:off x="1852613" y="49895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4" name="Oval 1113"/>
          <p:cNvSpPr/>
          <p:nvPr/>
        </p:nvSpPr>
        <p:spPr>
          <a:xfrm>
            <a:off x="185261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5" name="Oval 1114"/>
          <p:cNvSpPr/>
          <p:nvPr/>
        </p:nvSpPr>
        <p:spPr>
          <a:xfrm>
            <a:off x="1852613" y="507206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6" name="Oval 1115"/>
          <p:cNvSpPr/>
          <p:nvPr/>
        </p:nvSpPr>
        <p:spPr>
          <a:xfrm>
            <a:off x="1447800" y="41148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7" name="Oval 1116"/>
          <p:cNvSpPr/>
          <p:nvPr/>
        </p:nvSpPr>
        <p:spPr>
          <a:xfrm>
            <a:off x="1852613" y="507206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8" name="Oval 1117"/>
          <p:cNvSpPr/>
          <p:nvPr/>
        </p:nvSpPr>
        <p:spPr>
          <a:xfrm>
            <a:off x="1943100" y="51530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9" name="Oval 1118"/>
          <p:cNvSpPr/>
          <p:nvPr/>
        </p:nvSpPr>
        <p:spPr>
          <a:xfrm>
            <a:off x="1852613" y="523557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0" name="Oval 1119"/>
          <p:cNvSpPr/>
          <p:nvPr/>
        </p:nvSpPr>
        <p:spPr>
          <a:xfrm>
            <a:off x="1943100" y="498951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1" name="Oval 1120"/>
          <p:cNvSpPr/>
          <p:nvPr/>
        </p:nvSpPr>
        <p:spPr>
          <a:xfrm>
            <a:off x="1371600" y="41148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2" name="Oval 1121"/>
          <p:cNvSpPr/>
          <p:nvPr/>
        </p:nvSpPr>
        <p:spPr>
          <a:xfrm>
            <a:off x="1943100" y="52355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3" name="Oval 1122"/>
          <p:cNvSpPr/>
          <p:nvPr/>
        </p:nvSpPr>
        <p:spPr>
          <a:xfrm>
            <a:off x="4397375" y="46386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4" name="Oval 1123"/>
          <p:cNvSpPr/>
          <p:nvPr/>
        </p:nvSpPr>
        <p:spPr>
          <a:xfrm>
            <a:off x="4487863" y="46386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5" name="Oval 1124"/>
          <p:cNvSpPr/>
          <p:nvPr/>
        </p:nvSpPr>
        <p:spPr>
          <a:xfrm>
            <a:off x="4306888" y="48021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" name="Oval 1125"/>
          <p:cNvSpPr/>
          <p:nvPr/>
        </p:nvSpPr>
        <p:spPr>
          <a:xfrm>
            <a:off x="4397375" y="48021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" name="Oval 1126"/>
          <p:cNvSpPr/>
          <p:nvPr/>
        </p:nvSpPr>
        <p:spPr>
          <a:xfrm>
            <a:off x="4851400" y="496728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" name="Oval 1127"/>
          <p:cNvSpPr/>
          <p:nvPr/>
        </p:nvSpPr>
        <p:spPr>
          <a:xfrm>
            <a:off x="4943475" y="496728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9" name="Oval 1128"/>
          <p:cNvSpPr/>
          <p:nvPr/>
        </p:nvSpPr>
        <p:spPr>
          <a:xfrm>
            <a:off x="5214938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0" name="Oval 1129"/>
          <p:cNvSpPr/>
          <p:nvPr/>
        </p:nvSpPr>
        <p:spPr>
          <a:xfrm>
            <a:off x="5033963" y="490855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1" name="Oval 1130"/>
          <p:cNvSpPr/>
          <p:nvPr/>
        </p:nvSpPr>
        <p:spPr>
          <a:xfrm>
            <a:off x="5124450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2" name="Oval 1131"/>
          <p:cNvSpPr/>
          <p:nvPr/>
        </p:nvSpPr>
        <p:spPr>
          <a:xfrm>
            <a:off x="5214938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3" name="Oval 1132"/>
          <p:cNvSpPr/>
          <p:nvPr/>
        </p:nvSpPr>
        <p:spPr>
          <a:xfrm>
            <a:off x="5397500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4" name="Oval 1133"/>
          <p:cNvSpPr/>
          <p:nvPr/>
        </p:nvSpPr>
        <p:spPr>
          <a:xfrm>
            <a:off x="5397500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5" name="Oval 1134"/>
          <p:cNvSpPr/>
          <p:nvPr/>
        </p:nvSpPr>
        <p:spPr>
          <a:xfrm>
            <a:off x="5214938" y="4908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6" name="Oval 1135"/>
          <p:cNvSpPr/>
          <p:nvPr/>
        </p:nvSpPr>
        <p:spPr>
          <a:xfrm>
            <a:off x="5307013" y="4989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7" name="Oval 1136"/>
          <p:cNvSpPr/>
          <p:nvPr/>
        </p:nvSpPr>
        <p:spPr>
          <a:xfrm>
            <a:off x="5307013" y="490855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8" name="Oval 1137"/>
          <p:cNvSpPr/>
          <p:nvPr/>
        </p:nvSpPr>
        <p:spPr>
          <a:xfrm>
            <a:off x="4943475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9" name="Oval 1138"/>
          <p:cNvSpPr/>
          <p:nvPr/>
        </p:nvSpPr>
        <p:spPr>
          <a:xfrm>
            <a:off x="4851400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0" name="Oval 1139"/>
          <p:cNvSpPr/>
          <p:nvPr/>
        </p:nvSpPr>
        <p:spPr>
          <a:xfrm>
            <a:off x="4851400" y="4908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1" name="Oval 1140"/>
          <p:cNvSpPr/>
          <p:nvPr/>
        </p:nvSpPr>
        <p:spPr>
          <a:xfrm>
            <a:off x="4851400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2" name="Oval 1141"/>
          <p:cNvSpPr/>
          <p:nvPr/>
        </p:nvSpPr>
        <p:spPr>
          <a:xfrm>
            <a:off x="4851400" y="4908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3" name="Oval 1142"/>
          <p:cNvSpPr/>
          <p:nvPr/>
        </p:nvSpPr>
        <p:spPr>
          <a:xfrm>
            <a:off x="4943475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4" name="Oval 1143"/>
          <p:cNvSpPr/>
          <p:nvPr/>
        </p:nvSpPr>
        <p:spPr>
          <a:xfrm>
            <a:off x="5033963" y="4989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5" name="Oval 1144"/>
          <p:cNvSpPr/>
          <p:nvPr/>
        </p:nvSpPr>
        <p:spPr>
          <a:xfrm>
            <a:off x="5214938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6" name="Oval 1145"/>
          <p:cNvSpPr/>
          <p:nvPr/>
        </p:nvSpPr>
        <p:spPr>
          <a:xfrm>
            <a:off x="5397500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7" name="Oval 1146"/>
          <p:cNvSpPr/>
          <p:nvPr/>
        </p:nvSpPr>
        <p:spPr>
          <a:xfrm>
            <a:off x="5397500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8" name="Oval 1147"/>
          <p:cNvSpPr/>
          <p:nvPr/>
        </p:nvSpPr>
        <p:spPr>
          <a:xfrm>
            <a:off x="5214938" y="4908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9" name="Oval 1148"/>
          <p:cNvSpPr/>
          <p:nvPr/>
        </p:nvSpPr>
        <p:spPr>
          <a:xfrm>
            <a:off x="5307013" y="4989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0" name="Oval 1149"/>
          <p:cNvSpPr/>
          <p:nvPr/>
        </p:nvSpPr>
        <p:spPr>
          <a:xfrm>
            <a:off x="5307013" y="490855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1" name="Oval 1150"/>
          <p:cNvSpPr/>
          <p:nvPr/>
        </p:nvSpPr>
        <p:spPr>
          <a:xfrm>
            <a:off x="5397500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2" name="Oval 1151"/>
          <p:cNvSpPr/>
          <p:nvPr/>
        </p:nvSpPr>
        <p:spPr>
          <a:xfrm>
            <a:off x="5029200" y="3962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3" name="Oval 1152"/>
          <p:cNvSpPr/>
          <p:nvPr/>
        </p:nvSpPr>
        <p:spPr>
          <a:xfrm>
            <a:off x="5124450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4" name="Oval 1153"/>
          <p:cNvSpPr/>
          <p:nvPr/>
        </p:nvSpPr>
        <p:spPr>
          <a:xfrm>
            <a:off x="5124450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5" name="Oval 1154"/>
          <p:cNvSpPr/>
          <p:nvPr/>
        </p:nvSpPr>
        <p:spPr>
          <a:xfrm>
            <a:off x="5334000" y="5486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6" name="Oval 1155"/>
          <p:cNvSpPr/>
          <p:nvPr/>
        </p:nvSpPr>
        <p:spPr>
          <a:xfrm>
            <a:off x="5214938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7" name="Oval 1156"/>
          <p:cNvSpPr/>
          <p:nvPr/>
        </p:nvSpPr>
        <p:spPr>
          <a:xfrm>
            <a:off x="4943475" y="4908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8" name="Oval 1157"/>
          <p:cNvSpPr/>
          <p:nvPr/>
        </p:nvSpPr>
        <p:spPr>
          <a:xfrm>
            <a:off x="5033963" y="4989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Oval 1158"/>
          <p:cNvSpPr/>
          <p:nvPr/>
        </p:nvSpPr>
        <p:spPr>
          <a:xfrm>
            <a:off x="5033963" y="490855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0" name="Oval 1159"/>
          <p:cNvSpPr/>
          <p:nvPr/>
        </p:nvSpPr>
        <p:spPr>
          <a:xfrm>
            <a:off x="4640263" y="440372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1" name="Oval 1160"/>
          <p:cNvSpPr/>
          <p:nvPr/>
        </p:nvSpPr>
        <p:spPr>
          <a:xfrm>
            <a:off x="4800600" y="38100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2" name="Oval 1161"/>
          <p:cNvSpPr/>
          <p:nvPr/>
        </p:nvSpPr>
        <p:spPr>
          <a:xfrm>
            <a:off x="5095875" y="4273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3" name="Oval 1162"/>
          <p:cNvSpPr/>
          <p:nvPr/>
        </p:nvSpPr>
        <p:spPr>
          <a:xfrm>
            <a:off x="5186363" y="41910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4" name="Oval 1163"/>
          <p:cNvSpPr/>
          <p:nvPr/>
        </p:nvSpPr>
        <p:spPr>
          <a:xfrm>
            <a:off x="5276850" y="4273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5" name="Oval 1164"/>
          <p:cNvSpPr/>
          <p:nvPr/>
        </p:nvSpPr>
        <p:spPr>
          <a:xfrm>
            <a:off x="5276850" y="4437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6" name="Oval 1165"/>
          <p:cNvSpPr/>
          <p:nvPr/>
        </p:nvSpPr>
        <p:spPr>
          <a:xfrm>
            <a:off x="5367338" y="4354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7" name="Oval 1166"/>
          <p:cNvSpPr/>
          <p:nvPr/>
        </p:nvSpPr>
        <p:spPr>
          <a:xfrm>
            <a:off x="5367338" y="4273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8" name="Oval 1167"/>
          <p:cNvSpPr/>
          <p:nvPr/>
        </p:nvSpPr>
        <p:spPr>
          <a:xfrm>
            <a:off x="5095875" y="4354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9" name="Oval 1168"/>
          <p:cNvSpPr/>
          <p:nvPr/>
        </p:nvSpPr>
        <p:spPr>
          <a:xfrm>
            <a:off x="5095875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0" name="Oval 1169"/>
          <p:cNvSpPr/>
          <p:nvPr/>
        </p:nvSpPr>
        <p:spPr>
          <a:xfrm>
            <a:off x="5186363" y="4437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1" name="Oval 1170"/>
          <p:cNvSpPr/>
          <p:nvPr/>
        </p:nvSpPr>
        <p:spPr>
          <a:xfrm>
            <a:off x="5186363" y="4354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2" name="Oval 1171"/>
          <p:cNvSpPr/>
          <p:nvPr/>
        </p:nvSpPr>
        <p:spPr>
          <a:xfrm>
            <a:off x="5276850" y="4437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3" name="Oval 1172"/>
          <p:cNvSpPr/>
          <p:nvPr/>
        </p:nvSpPr>
        <p:spPr>
          <a:xfrm>
            <a:off x="5367338" y="4354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4" name="Oval 1173"/>
          <p:cNvSpPr/>
          <p:nvPr/>
        </p:nvSpPr>
        <p:spPr>
          <a:xfrm>
            <a:off x="5459413" y="4437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5" name="Oval 1174"/>
          <p:cNvSpPr/>
          <p:nvPr/>
        </p:nvSpPr>
        <p:spPr>
          <a:xfrm>
            <a:off x="5276850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6" name="Oval 1175"/>
          <p:cNvSpPr/>
          <p:nvPr/>
        </p:nvSpPr>
        <p:spPr>
          <a:xfrm>
            <a:off x="5367338" y="451802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7" name="Oval 1176"/>
          <p:cNvSpPr/>
          <p:nvPr/>
        </p:nvSpPr>
        <p:spPr>
          <a:xfrm>
            <a:off x="4822825" y="44275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8" name="Oval 1177"/>
          <p:cNvSpPr/>
          <p:nvPr/>
        </p:nvSpPr>
        <p:spPr>
          <a:xfrm>
            <a:off x="4913313" y="38862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480060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0" name="Oval 1179"/>
          <p:cNvSpPr/>
          <p:nvPr/>
        </p:nvSpPr>
        <p:spPr>
          <a:xfrm>
            <a:off x="5003800" y="43624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1" name="Oval 1180"/>
          <p:cNvSpPr/>
          <p:nvPr/>
        </p:nvSpPr>
        <p:spPr>
          <a:xfrm>
            <a:off x="5095875" y="4354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5095875" y="4273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3" name="Oval 1182"/>
          <p:cNvSpPr/>
          <p:nvPr/>
        </p:nvSpPr>
        <p:spPr>
          <a:xfrm>
            <a:off x="4913313" y="43624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4" name="Oval 1183"/>
          <p:cNvSpPr/>
          <p:nvPr/>
        </p:nvSpPr>
        <p:spPr>
          <a:xfrm>
            <a:off x="4913313" y="428148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5" name="Oval 1184"/>
          <p:cNvSpPr/>
          <p:nvPr/>
        </p:nvSpPr>
        <p:spPr>
          <a:xfrm>
            <a:off x="4913313" y="45180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6" name="Oval 1185"/>
          <p:cNvSpPr/>
          <p:nvPr/>
        </p:nvSpPr>
        <p:spPr>
          <a:xfrm>
            <a:off x="4913313" y="43624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7" name="Oval 1186"/>
          <p:cNvSpPr/>
          <p:nvPr/>
        </p:nvSpPr>
        <p:spPr>
          <a:xfrm>
            <a:off x="5091113" y="40386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8" name="Oval 1187"/>
          <p:cNvSpPr/>
          <p:nvPr/>
        </p:nvSpPr>
        <p:spPr>
          <a:xfrm>
            <a:off x="5276850" y="4273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9" name="Oval 1188"/>
          <p:cNvSpPr/>
          <p:nvPr/>
        </p:nvSpPr>
        <p:spPr>
          <a:xfrm>
            <a:off x="5276850" y="4437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0" name="Oval 1189"/>
          <p:cNvSpPr/>
          <p:nvPr/>
        </p:nvSpPr>
        <p:spPr>
          <a:xfrm>
            <a:off x="5367338" y="4354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1" name="Oval 1190"/>
          <p:cNvSpPr/>
          <p:nvPr/>
        </p:nvSpPr>
        <p:spPr>
          <a:xfrm>
            <a:off x="5367338" y="4273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2" name="Oval 1191"/>
          <p:cNvSpPr/>
          <p:nvPr/>
        </p:nvSpPr>
        <p:spPr>
          <a:xfrm>
            <a:off x="5459413" y="4437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3" name="Oval 1192"/>
          <p:cNvSpPr/>
          <p:nvPr/>
        </p:nvSpPr>
        <p:spPr>
          <a:xfrm>
            <a:off x="5276850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4" name="Oval 1193"/>
          <p:cNvSpPr/>
          <p:nvPr/>
        </p:nvSpPr>
        <p:spPr>
          <a:xfrm>
            <a:off x="5367338" y="451802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5" name="Oval 1194"/>
          <p:cNvSpPr/>
          <p:nvPr/>
        </p:nvSpPr>
        <p:spPr>
          <a:xfrm>
            <a:off x="5003800" y="43624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6" name="Oval 1195"/>
          <p:cNvSpPr/>
          <p:nvPr/>
        </p:nvSpPr>
        <p:spPr>
          <a:xfrm>
            <a:off x="5095875" y="4354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7" name="Oval 1196"/>
          <p:cNvSpPr/>
          <p:nvPr/>
        </p:nvSpPr>
        <p:spPr>
          <a:xfrm>
            <a:off x="5186363" y="4437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8" name="Oval 1197"/>
          <p:cNvSpPr/>
          <p:nvPr/>
        </p:nvSpPr>
        <p:spPr>
          <a:xfrm>
            <a:off x="5276850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9" name="Oval 1198"/>
          <p:cNvSpPr/>
          <p:nvPr/>
        </p:nvSpPr>
        <p:spPr>
          <a:xfrm>
            <a:off x="5276850" y="4437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0" name="Oval 1199"/>
          <p:cNvSpPr/>
          <p:nvPr/>
        </p:nvSpPr>
        <p:spPr>
          <a:xfrm>
            <a:off x="5003800" y="46418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1" name="Oval 1200"/>
          <p:cNvSpPr/>
          <p:nvPr/>
        </p:nvSpPr>
        <p:spPr>
          <a:xfrm>
            <a:off x="5095875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2" name="Oval 1201"/>
          <p:cNvSpPr/>
          <p:nvPr/>
        </p:nvSpPr>
        <p:spPr>
          <a:xfrm>
            <a:off x="1382713" y="43497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3" name="Oval 1202"/>
          <p:cNvSpPr/>
          <p:nvPr/>
        </p:nvSpPr>
        <p:spPr>
          <a:xfrm>
            <a:off x="1473200" y="4267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4" name="Oval 1203"/>
          <p:cNvSpPr/>
          <p:nvPr/>
        </p:nvSpPr>
        <p:spPr>
          <a:xfrm>
            <a:off x="1382713" y="4430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5" name="Oval 1204"/>
          <p:cNvSpPr/>
          <p:nvPr/>
        </p:nvSpPr>
        <p:spPr>
          <a:xfrm>
            <a:off x="2514600" y="5791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6" name="Oval 1205"/>
          <p:cNvSpPr/>
          <p:nvPr/>
        </p:nvSpPr>
        <p:spPr>
          <a:xfrm>
            <a:off x="1473200" y="45132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7" name="Oval 1206"/>
          <p:cNvSpPr/>
          <p:nvPr/>
        </p:nvSpPr>
        <p:spPr>
          <a:xfrm>
            <a:off x="1473200" y="44307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8" name="Oval 1207"/>
          <p:cNvSpPr/>
          <p:nvPr/>
        </p:nvSpPr>
        <p:spPr>
          <a:xfrm>
            <a:off x="1292225" y="43497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9" name="Oval 1208"/>
          <p:cNvSpPr/>
          <p:nvPr/>
        </p:nvSpPr>
        <p:spPr>
          <a:xfrm>
            <a:off x="1292225" y="45132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0" name="Oval 1209"/>
          <p:cNvSpPr/>
          <p:nvPr/>
        </p:nvSpPr>
        <p:spPr>
          <a:xfrm>
            <a:off x="1382713" y="4430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1" name="Oval 1210"/>
          <p:cNvSpPr/>
          <p:nvPr/>
        </p:nvSpPr>
        <p:spPr>
          <a:xfrm>
            <a:off x="1382713" y="43497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2" name="Oval 1211"/>
          <p:cNvSpPr/>
          <p:nvPr/>
        </p:nvSpPr>
        <p:spPr>
          <a:xfrm>
            <a:off x="1447800" y="51054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3" name="Oval 1212"/>
          <p:cNvSpPr/>
          <p:nvPr/>
        </p:nvSpPr>
        <p:spPr>
          <a:xfrm>
            <a:off x="1371600" y="42672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4" name="Oval 1213"/>
          <p:cNvSpPr/>
          <p:nvPr/>
        </p:nvSpPr>
        <p:spPr>
          <a:xfrm>
            <a:off x="1371600" y="4572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5" name="Oval 1214"/>
          <p:cNvSpPr/>
          <p:nvPr/>
        </p:nvSpPr>
        <p:spPr>
          <a:xfrm>
            <a:off x="2743200" y="56388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6" name="Oval 1215"/>
          <p:cNvSpPr/>
          <p:nvPr/>
        </p:nvSpPr>
        <p:spPr>
          <a:xfrm>
            <a:off x="2819400" y="5715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7" name="Oval 1216"/>
          <p:cNvSpPr/>
          <p:nvPr/>
        </p:nvSpPr>
        <p:spPr>
          <a:xfrm>
            <a:off x="1600200" y="4502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8" name="Oval 1217"/>
          <p:cNvSpPr/>
          <p:nvPr/>
        </p:nvSpPr>
        <p:spPr>
          <a:xfrm>
            <a:off x="1600200" y="4419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9" name="Oval 1218"/>
          <p:cNvSpPr/>
          <p:nvPr/>
        </p:nvSpPr>
        <p:spPr>
          <a:xfrm>
            <a:off x="1873250" y="4419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0" name="Oval 1219"/>
          <p:cNvSpPr/>
          <p:nvPr/>
        </p:nvSpPr>
        <p:spPr>
          <a:xfrm>
            <a:off x="2576513" y="568007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1" name="Oval 1220"/>
          <p:cNvSpPr/>
          <p:nvPr/>
        </p:nvSpPr>
        <p:spPr>
          <a:xfrm>
            <a:off x="1873250" y="4502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2" name="Oval 1221"/>
          <p:cNvSpPr/>
          <p:nvPr/>
        </p:nvSpPr>
        <p:spPr>
          <a:xfrm>
            <a:off x="1873250" y="46656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3" name="Oval 1222"/>
          <p:cNvSpPr/>
          <p:nvPr/>
        </p:nvSpPr>
        <p:spPr>
          <a:xfrm>
            <a:off x="1963738" y="45831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4" name="Oval 1223"/>
          <p:cNvSpPr/>
          <p:nvPr/>
        </p:nvSpPr>
        <p:spPr>
          <a:xfrm>
            <a:off x="1963738" y="4502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5" name="Oval 1224"/>
          <p:cNvSpPr/>
          <p:nvPr/>
        </p:nvSpPr>
        <p:spPr>
          <a:xfrm>
            <a:off x="1600200" y="4502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6" name="Oval 1225"/>
          <p:cNvSpPr/>
          <p:nvPr/>
        </p:nvSpPr>
        <p:spPr>
          <a:xfrm>
            <a:off x="1600200" y="4419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7" name="Oval 1226"/>
          <p:cNvSpPr/>
          <p:nvPr/>
        </p:nvSpPr>
        <p:spPr>
          <a:xfrm>
            <a:off x="1600200" y="4502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8" name="Oval 1227"/>
          <p:cNvSpPr/>
          <p:nvPr/>
        </p:nvSpPr>
        <p:spPr>
          <a:xfrm>
            <a:off x="1690688" y="458311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" name="Oval 1228"/>
          <p:cNvSpPr/>
          <p:nvPr/>
        </p:nvSpPr>
        <p:spPr>
          <a:xfrm>
            <a:off x="1690688" y="47466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0" name="Oval 1229"/>
          <p:cNvSpPr/>
          <p:nvPr/>
        </p:nvSpPr>
        <p:spPr>
          <a:xfrm>
            <a:off x="1782763" y="466566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1" name="Oval 1230"/>
          <p:cNvSpPr/>
          <p:nvPr/>
        </p:nvSpPr>
        <p:spPr>
          <a:xfrm>
            <a:off x="1782763" y="45831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2" name="Oval 1231"/>
          <p:cNvSpPr/>
          <p:nvPr/>
        </p:nvSpPr>
        <p:spPr>
          <a:xfrm>
            <a:off x="1600200" y="474662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3" name="Oval 1232"/>
          <p:cNvSpPr/>
          <p:nvPr/>
        </p:nvSpPr>
        <p:spPr>
          <a:xfrm>
            <a:off x="1600200" y="46656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961" name="AutoShape 433"/>
          <p:cNvSpPr>
            <a:spLocks noChangeArrowheads="1"/>
          </p:cNvSpPr>
          <p:nvPr/>
        </p:nvSpPr>
        <p:spPr bwMode="auto">
          <a:xfrm rot="-4630222">
            <a:off x="4886325" y="6134100"/>
            <a:ext cx="304800" cy="228600"/>
          </a:xfrm>
          <a:prstGeom prst="flowChartOnlineStorage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467995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467995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4862513" y="3962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4862513" y="41259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4679950" y="40449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679950" y="4208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4772025" y="41259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4772025" y="40449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467995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4862513" y="3962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4862513" y="41259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4679950" y="40449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4679950" y="4208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4772025" y="41259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4772025" y="40449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4862513" y="41259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4862513" y="42084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862513" y="4371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4679950" y="40449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467995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5" name="AutoShape 294"/>
          <p:cNvSpPr>
            <a:spLocks noChangeArrowheads="1"/>
          </p:cNvSpPr>
          <p:nvPr/>
        </p:nvSpPr>
        <p:spPr bwMode="auto">
          <a:xfrm rot="15848036">
            <a:off x="2919649" y="6068783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" name="TextBox 455"/>
          <p:cNvSpPr txBox="1">
            <a:spLocks noChangeArrowheads="1"/>
          </p:cNvSpPr>
          <p:nvPr/>
        </p:nvSpPr>
        <p:spPr bwMode="auto">
          <a:xfrm>
            <a:off x="1600200" y="533400"/>
            <a:ext cx="635000" cy="366713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5HT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57" name="TextBox 420"/>
          <p:cNvSpPr txBox="1">
            <a:spLocks noChangeArrowheads="1"/>
          </p:cNvSpPr>
          <p:nvPr/>
        </p:nvSpPr>
        <p:spPr bwMode="auto">
          <a:xfrm>
            <a:off x="6172200" y="457200"/>
            <a:ext cx="498475" cy="366713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NE</a:t>
            </a:r>
            <a:endParaRPr lang="en-US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82146E-6 C -0.00434 0.00902 -0.00868 0.01827 -0.01562 0.04718 C -0.02274 0.07609 -0.03767 0.15195 -0.04184 0.1729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8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8.60315E-7 C 0.00504 0.01434 0.00747 0.02891 0.00452 0.06036 C 0.00174 0.09181 -0.01145 0.16674 -0.01458 0.1887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6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2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4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0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0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2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5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8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7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0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6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2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5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8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0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9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5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8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1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0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3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6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2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8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1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4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7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0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3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6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2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8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1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4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7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0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3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6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9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2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5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8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1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4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7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3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6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9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2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5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8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1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4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7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0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3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6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9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2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5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8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1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4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7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0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3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6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9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2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5" dur="500"/>
                                        <p:tgtEl>
                                          <p:spTgt spid="2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8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4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0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6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5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1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3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6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9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5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8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1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4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7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0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3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6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9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2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5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8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1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0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3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6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9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2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5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8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1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4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7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0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3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6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2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5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8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1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4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0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3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6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9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2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5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8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1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4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7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0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3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6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9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2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5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8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1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4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7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0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3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6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9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2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5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8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1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4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7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0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3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6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9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2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5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8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1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4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7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0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3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6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9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2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5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8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1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4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7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0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3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6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9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2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5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8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1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4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7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0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3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6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9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2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5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8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1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4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7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0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3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6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9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2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5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8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1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4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7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0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7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3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6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9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2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5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8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1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4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7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0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3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6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9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2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5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8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1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4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0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3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6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9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2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8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1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4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7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0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3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6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9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2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5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8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1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4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7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0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3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6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9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0" fill="hold">
                      <p:stCondLst>
                        <p:cond delay="indefinite"/>
                      </p:stCondLst>
                      <p:childTnLst>
                        <p:par>
                          <p:cTn id="1331" fill="hold">
                            <p:stCondLst>
                              <p:cond delay="0"/>
                            </p:stCondLst>
                            <p:childTnLst>
                              <p:par>
                                <p:cTn id="13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4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2" fill="hold">
                      <p:stCondLst>
                        <p:cond delay="indefinite"/>
                      </p:stCondLst>
                      <p:childTnLst>
                        <p:par>
                          <p:cTn id="1343" fill="hold">
                            <p:stCondLst>
                              <p:cond delay="0"/>
                            </p:stCondLst>
                            <p:childTnLst>
                              <p:par>
                                <p:cTn id="13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45" dur="2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4"/>
                                            </p:cond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47" dur="2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6"/>
                                            </p:cond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49" dur="2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8"/>
                                            </p:cond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1" dur="2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0"/>
                                            </p:cond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3" dur="2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2"/>
                                            </p:cond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5" dur="2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4"/>
                                            </p:cond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7" dur="2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6"/>
                                            </p:cond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9" dur="2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8"/>
                                            </p:cond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1" dur="2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0"/>
                                            </p:cond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3" dur="2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2"/>
                                            </p:cond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5" dur="2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4"/>
                                            </p:cond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7" dur="2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6"/>
                                            </p:cond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9" dur="2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8"/>
                                            </p:cond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1" dur="2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0"/>
                                            </p:cond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3" dur="20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2"/>
                                            </p:cond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5" dur="2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4"/>
                                            </p:cond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7" dur="20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6"/>
                                            </p:cond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9" dur="2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8"/>
                                            </p:cond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1" dur="2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0"/>
                                            </p:cond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3" dur="2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2"/>
                                            </p:cond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5" dur="2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4"/>
                                            </p:cond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7" dur="2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6"/>
                                            </p:cond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9" dur="200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8"/>
                                            </p:cond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1" dur="2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0"/>
                                            </p:cond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3" dur="2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2"/>
                                            </p:cond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5" dur="20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4"/>
                                            </p:cond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7" dur="20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6"/>
                                            </p:cond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9" dur="20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8"/>
                                            </p:cond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1" dur="20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0"/>
                                            </p:cond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3" dur="2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2"/>
                                            </p:cond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5" dur="2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4"/>
                                            </p:cond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7" dur="2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6"/>
                                            </p:cond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9" dur="2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8"/>
                                            </p:cond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1" dur="2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0"/>
                                            </p:cond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3" dur="2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2"/>
                                            </p:cond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5" dur="2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4"/>
                                            </p:cond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6"/>
                                            </p:cond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8"/>
                                            </p:cond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0"/>
                                            </p:cond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2"/>
                                            </p:cond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4"/>
                                            </p:cond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6"/>
                                            </p:cond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8"/>
                                            </p:cond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1" dur="2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0"/>
                                            </p:cond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3" dur="2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2"/>
                                            </p:cond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5" dur="2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4"/>
                                            </p:cond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7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6"/>
                                            </p:cond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9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8"/>
                                            </p:cond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1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0"/>
                                            </p:cond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3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2"/>
                                            </p:cond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5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4"/>
                                            </p:cond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7" dur="2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6"/>
                                            </p:cond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9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8"/>
                                            </p:cond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1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0"/>
                                            </p:cond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3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2"/>
                                            </p:cond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5" dur="2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4"/>
                                            </p:cond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7" dur="2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6"/>
                                            </p:cond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9" dur="2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8"/>
                                            </p:cond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1" dur="2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0"/>
                                            </p:cond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3" dur="20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2"/>
                                            </p:cond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5" dur="2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4"/>
                                            </p:cond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7" dur="2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6"/>
                                            </p:cond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9" dur="20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8"/>
                                            </p:cond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1" dur="2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0"/>
                                            </p:cond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3" dur="2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2"/>
                                            </p:cond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5" dur="20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4"/>
                                            </p:cond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7" dur="2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6"/>
                                            </p:cond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9" dur="20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8"/>
                                            </p:cond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1" dur="20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0"/>
                                            </p:cond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3" dur="20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2"/>
                                            </p:cond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5" dur="20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4"/>
                                            </p:cond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7" dur="200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6"/>
                                            </p:cond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9" dur="20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8"/>
                                            </p:cond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1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0"/>
                                            </p:cond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3" dur="20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2"/>
                                            </p:cond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5" dur="20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4"/>
                                            </p:cond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7" dur="20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6"/>
                                            </p:cond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9" dur="20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8"/>
                                            </p:cond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1" dur="20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0"/>
                                            </p:cond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3" dur="20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2"/>
                                            </p:cond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5" dur="20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4"/>
                                            </p:cond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7" dur="20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6"/>
                                            </p:cond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9" dur="2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8"/>
                                            </p:cond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11" dur="20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0"/>
                                            </p:cond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535" grpId="0" animBg="1"/>
      <p:bldP spid="812" grpId="0" animBg="1"/>
      <p:bldP spid="812" grpId="1" animBg="1"/>
      <p:bldP spid="813" grpId="0" animBg="1"/>
      <p:bldP spid="814" grpId="0" animBg="1"/>
      <p:bldP spid="814" grpId="1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  <p:bldP spid="832" grpId="0" animBg="1"/>
      <p:bldP spid="833" grpId="0" animBg="1"/>
      <p:bldP spid="834" grpId="0" animBg="1"/>
      <p:bldP spid="835" grpId="0" animBg="1"/>
      <p:bldP spid="835" grpId="1" animBg="1"/>
      <p:bldP spid="836" grpId="0" animBg="1"/>
      <p:bldP spid="837" grpId="0" animBg="1"/>
      <p:bldP spid="838" grpId="0" animBg="1"/>
      <p:bldP spid="839" grpId="0" animBg="1"/>
      <p:bldP spid="840" grpId="0" animBg="1"/>
      <p:bldP spid="841" grpId="0" animBg="1"/>
      <p:bldP spid="842" grpId="0" animBg="1"/>
      <p:bldP spid="843" grpId="0" animBg="1"/>
      <p:bldP spid="844" grpId="0" animBg="1"/>
      <p:bldP spid="845" grpId="0" animBg="1"/>
      <p:bldP spid="846" grpId="0" animBg="1"/>
      <p:bldP spid="847" grpId="0" animBg="1"/>
      <p:bldP spid="848" grpId="0" animBg="1"/>
      <p:bldP spid="849" grpId="0" animBg="1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8" grpId="0" animBg="1"/>
      <p:bldP spid="859" grpId="0" animBg="1"/>
      <p:bldP spid="860" grpId="0" animBg="1"/>
      <p:bldP spid="861" grpId="0" animBg="1"/>
      <p:bldP spid="862" grpId="0" animBg="1"/>
      <p:bldP spid="863" grpId="0" animBg="1"/>
      <p:bldP spid="864" grpId="0" animBg="1"/>
      <p:bldP spid="865" grpId="0" animBg="1"/>
      <p:bldP spid="866" grpId="0" animBg="1"/>
      <p:bldP spid="867" grpId="0" animBg="1"/>
      <p:bldP spid="868" grpId="0" animBg="1"/>
      <p:bldP spid="869" grpId="0" animBg="1"/>
      <p:bldP spid="870" grpId="0" animBg="1"/>
      <p:bldP spid="871" grpId="0" animBg="1"/>
      <p:bldP spid="872" grpId="0" animBg="1"/>
      <p:bldP spid="873" grpId="0" animBg="1"/>
      <p:bldP spid="874" grpId="0" animBg="1"/>
      <p:bldP spid="875" grpId="0" animBg="1"/>
      <p:bldP spid="876" grpId="0" animBg="1"/>
      <p:bldP spid="877" grpId="0" animBg="1"/>
      <p:bldP spid="878" grpId="0" animBg="1"/>
      <p:bldP spid="879" grpId="0" animBg="1"/>
      <p:bldP spid="880" grpId="0" animBg="1"/>
      <p:bldP spid="881" grpId="0" animBg="1"/>
      <p:bldP spid="882" grpId="0" animBg="1"/>
      <p:bldP spid="883" grpId="0" animBg="1"/>
      <p:bldP spid="884" grpId="0" animBg="1"/>
      <p:bldP spid="885" grpId="0" animBg="1"/>
      <p:bldP spid="886" grpId="0" animBg="1"/>
      <p:bldP spid="887" grpId="0" animBg="1"/>
      <p:bldP spid="888" grpId="0" animBg="1"/>
      <p:bldP spid="889" grpId="0" animBg="1"/>
      <p:bldP spid="890" grpId="0" animBg="1"/>
      <p:bldP spid="891" grpId="0" animBg="1"/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8" grpId="1" animBg="1"/>
      <p:bldP spid="909" grpId="0" animBg="1"/>
      <p:bldP spid="909" grpId="1" animBg="1"/>
      <p:bldP spid="910" grpId="0" animBg="1"/>
      <p:bldP spid="910" grpId="1" animBg="1"/>
      <p:bldP spid="911" grpId="0" animBg="1"/>
      <p:bldP spid="911" grpId="1" animBg="1"/>
      <p:bldP spid="912" grpId="0" animBg="1"/>
      <p:bldP spid="912" grpId="1" animBg="1"/>
      <p:bldP spid="913" grpId="0" animBg="1"/>
      <p:bldP spid="913" grpId="1" animBg="1"/>
      <p:bldP spid="914" grpId="0" animBg="1"/>
      <p:bldP spid="914" grpId="1" animBg="1"/>
      <p:bldP spid="915" grpId="0" animBg="1"/>
      <p:bldP spid="916" grpId="0" animBg="1"/>
      <p:bldP spid="916" grpId="1" animBg="1"/>
      <p:bldP spid="917" grpId="0" animBg="1"/>
      <p:bldP spid="917" grpId="1" animBg="1"/>
      <p:bldP spid="918" grpId="0" animBg="1"/>
      <p:bldP spid="918" grpId="1" animBg="1"/>
      <p:bldP spid="919" grpId="0" animBg="1"/>
      <p:bldP spid="919" grpId="1" animBg="1"/>
      <p:bldP spid="920" grpId="0" animBg="1"/>
      <p:bldP spid="920" grpId="1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  <p:bldP spid="927" grpId="0" animBg="1"/>
      <p:bldP spid="928" grpId="0" animBg="1"/>
      <p:bldP spid="929" grpId="0" animBg="1"/>
      <p:bldP spid="929" grpId="1" animBg="1"/>
      <p:bldP spid="930" grpId="0" animBg="1"/>
      <p:bldP spid="930" grpId="1" animBg="1"/>
      <p:bldP spid="931" grpId="0" animBg="1"/>
      <p:bldP spid="931" grpId="1" animBg="1"/>
      <p:bldP spid="932" grpId="0" animBg="1"/>
      <p:bldP spid="932" grpId="1" animBg="1"/>
      <p:bldP spid="933" grpId="0" animBg="1"/>
      <p:bldP spid="933" grpId="1" animBg="1"/>
      <p:bldP spid="934" grpId="0" animBg="1"/>
      <p:bldP spid="935" grpId="0" animBg="1"/>
      <p:bldP spid="936" grpId="0" animBg="1"/>
      <p:bldP spid="936" grpId="1" animBg="1"/>
      <p:bldP spid="937" grpId="0" animBg="1"/>
      <p:bldP spid="937" grpId="1" animBg="1"/>
      <p:bldP spid="938" grpId="0" animBg="1"/>
      <p:bldP spid="939" grpId="0" animBg="1"/>
      <p:bldP spid="940" grpId="0" animBg="1"/>
      <p:bldP spid="941" grpId="0" animBg="1"/>
      <p:bldP spid="942" grpId="0" animBg="1"/>
      <p:bldP spid="943" grpId="0" animBg="1"/>
      <p:bldP spid="944" grpId="0" animBg="1"/>
      <p:bldP spid="945" grpId="0" animBg="1"/>
      <p:bldP spid="945" grpId="1" animBg="1"/>
      <p:bldP spid="946" grpId="0" animBg="1"/>
      <p:bldP spid="947" grpId="0" animBg="1"/>
      <p:bldP spid="948" grpId="0" animBg="1"/>
      <p:bldP spid="949" grpId="0" animBg="1"/>
      <p:bldP spid="950" grpId="0" animBg="1"/>
      <p:bldP spid="951" grpId="0" animBg="1"/>
      <p:bldP spid="952" grpId="0" animBg="1"/>
      <p:bldP spid="953" grpId="0" animBg="1"/>
      <p:bldP spid="954" grpId="0" animBg="1"/>
      <p:bldP spid="955" grpId="0" animBg="1"/>
      <p:bldP spid="956" grpId="0" animBg="1"/>
      <p:bldP spid="957" grpId="0" animBg="1"/>
      <p:bldP spid="959" grpId="0" animBg="1"/>
      <p:bldP spid="960" grpId="0" animBg="1"/>
      <p:bldP spid="961" grpId="0" animBg="1"/>
      <p:bldP spid="962" grpId="0" animBg="1"/>
      <p:bldP spid="963" grpId="0" animBg="1"/>
      <p:bldP spid="964" grpId="0" animBg="1"/>
      <p:bldP spid="965" grpId="0" animBg="1"/>
      <p:bldP spid="966" grpId="0" animBg="1"/>
      <p:bldP spid="967" grpId="0" animBg="1"/>
      <p:bldP spid="968" grpId="0" animBg="1"/>
      <p:bldP spid="969" grpId="0" animBg="1"/>
      <p:bldP spid="970" grpId="0" animBg="1"/>
      <p:bldP spid="970" grpId="1" animBg="1"/>
      <p:bldP spid="971" grpId="0" animBg="1"/>
      <p:bldP spid="971" grpId="1" animBg="1"/>
      <p:bldP spid="972" grpId="0" animBg="1"/>
      <p:bldP spid="972" grpId="1" animBg="1"/>
      <p:bldP spid="973" grpId="0" animBg="1"/>
      <p:bldP spid="973" grpId="1" animBg="1"/>
      <p:bldP spid="974" grpId="0" animBg="1"/>
      <p:bldP spid="974" grpId="1" animBg="1"/>
      <p:bldP spid="975" grpId="0" animBg="1"/>
      <p:bldP spid="976" grpId="0" animBg="1"/>
      <p:bldP spid="977" grpId="0" animBg="1"/>
      <p:bldP spid="978" grpId="0" animBg="1"/>
      <p:bldP spid="979" grpId="0" animBg="1"/>
      <p:bldP spid="980" grpId="0" animBg="1"/>
      <p:bldP spid="981" grpId="0" animBg="1"/>
      <p:bldP spid="982" grpId="0" animBg="1"/>
      <p:bldP spid="983" grpId="0" animBg="1"/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2" grpId="1" animBg="1"/>
      <p:bldP spid="993" grpId="0" animBg="1"/>
      <p:bldP spid="993" grpId="1" animBg="1"/>
      <p:bldP spid="994" grpId="0" animBg="1"/>
      <p:bldP spid="994" grpId="1" animBg="1"/>
      <p:bldP spid="995" grpId="0" animBg="1"/>
      <p:bldP spid="996" grpId="0" animBg="1"/>
      <p:bldP spid="997" grpId="0" animBg="1"/>
      <p:bldP spid="997" grpId="1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4" grpId="1" animBg="1"/>
      <p:bldP spid="1005" grpId="0" animBg="1"/>
      <p:bldP spid="1005" grpId="1" animBg="1"/>
      <p:bldP spid="1006" grpId="0" animBg="1"/>
      <p:bldP spid="1007" grpId="0" animBg="1"/>
      <p:bldP spid="1008" grpId="0" animBg="1"/>
      <p:bldP spid="1008" grpId="1" animBg="1"/>
      <p:bldP spid="1009" grpId="0" animBg="1"/>
      <p:bldP spid="1009" grpId="1" animBg="1"/>
      <p:bldP spid="1010" grpId="0" animBg="1"/>
      <p:bldP spid="1010" grpId="1" animBg="1"/>
      <p:bldP spid="1011" grpId="0" animBg="1"/>
      <p:bldP spid="1011" grpId="1" animBg="1"/>
      <p:bldP spid="1012" grpId="0" animBg="1"/>
      <p:bldP spid="1012" grpId="1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6" grpId="0" animBg="1"/>
      <p:bldP spid="1027" grpId="0" animBg="1"/>
      <p:bldP spid="1028" grpId="0" animBg="1"/>
      <p:bldP spid="1029" grpId="0" animBg="1"/>
      <p:bldP spid="1030" grpId="0" animBg="1"/>
      <p:bldP spid="1030" grpId="1" animBg="1"/>
      <p:bldP spid="1031" grpId="0" animBg="1"/>
      <p:bldP spid="1031" grpId="1" animBg="1"/>
      <p:bldP spid="1032" grpId="0" animBg="1"/>
      <p:bldP spid="1032" grpId="1" animBg="1"/>
      <p:bldP spid="1033" grpId="0" animBg="1"/>
      <p:bldP spid="1034" grpId="0" animBg="1"/>
      <p:bldP spid="1035" grpId="0" animBg="1"/>
      <p:bldP spid="1035" grpId="1" animBg="1"/>
      <p:bldP spid="1036" grpId="0" animBg="1"/>
      <p:bldP spid="1036" grpId="1" animBg="1"/>
      <p:bldP spid="1037" grpId="0" animBg="1"/>
      <p:bldP spid="1037" grpId="1" animBg="1"/>
      <p:bldP spid="1038" grpId="0" animBg="1"/>
      <p:bldP spid="1038" grpId="1" animBg="1"/>
      <p:bldP spid="1039" grpId="0" animBg="1"/>
      <p:bldP spid="1040" grpId="0" animBg="1"/>
      <p:bldP spid="1041" grpId="0" animBg="1"/>
      <p:bldP spid="1043" grpId="0" animBg="1"/>
      <p:bldP spid="1043" grpId="1" animBg="1"/>
      <p:bldP spid="1044" grpId="0" animBg="1"/>
      <p:bldP spid="1045" grpId="0" animBg="1"/>
      <p:bldP spid="1046" grpId="0" animBg="1"/>
      <p:bldP spid="1046" grpId="1" animBg="1"/>
      <p:bldP spid="1047" grpId="0" animBg="1"/>
      <p:bldP spid="1048" grpId="0" animBg="1"/>
      <p:bldP spid="1049" grpId="0" animBg="1"/>
      <p:bldP spid="1049" grpId="1" animBg="1"/>
      <p:bldP spid="1050" grpId="0" animBg="1"/>
      <p:bldP spid="1050" grpId="1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6" grpId="1" animBg="1"/>
      <p:bldP spid="1057" grpId="0" animBg="1"/>
      <p:bldP spid="1057" grpId="1" animBg="1"/>
      <p:bldP spid="1058" grpId="0" animBg="1"/>
      <p:bldP spid="1058" grpId="1" animBg="1"/>
      <p:bldP spid="1059" grpId="0" animBg="1"/>
      <p:bldP spid="1060" grpId="0" animBg="1"/>
      <p:bldP spid="1061" grpId="0" animBg="1"/>
      <p:bldP spid="1061" grpId="1" animBg="1"/>
      <p:bldP spid="1062" grpId="0" animBg="1"/>
      <p:bldP spid="1062" grpId="1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89" grpId="1" animBg="1"/>
      <p:bldP spid="1090" grpId="0" animBg="1"/>
      <p:bldP spid="1090" grpId="1" animBg="1"/>
      <p:bldP spid="1091" grpId="0" animBg="1"/>
      <p:bldP spid="1091" grpId="1" animBg="1"/>
      <p:bldP spid="1092" grpId="0" animBg="1"/>
      <p:bldP spid="1092" grpId="1" animBg="1"/>
      <p:bldP spid="1093" grpId="0" animBg="1"/>
      <p:bldP spid="1094" grpId="0" animBg="1"/>
      <p:bldP spid="1095" grpId="0" animBg="1"/>
      <p:bldP spid="1095" grpId="1" animBg="1"/>
      <p:bldP spid="1096" grpId="0" animBg="1"/>
      <p:bldP spid="1096" grpId="1" animBg="1"/>
      <p:bldP spid="1097" grpId="0" animBg="1"/>
      <p:bldP spid="1097" grpId="1" animBg="1"/>
      <p:bldP spid="1098" grpId="0" animBg="1"/>
      <p:bldP spid="1098" grpId="1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4" grpId="1" animBg="1"/>
      <p:bldP spid="1165" grpId="0" animBg="1"/>
      <p:bldP spid="1165" grpId="1" animBg="1"/>
      <p:bldP spid="1166" grpId="0" animBg="1"/>
      <p:bldP spid="1166" grpId="1" animBg="1"/>
      <p:bldP spid="1167" grpId="0" animBg="1"/>
      <p:bldP spid="1167" grpId="1" animBg="1"/>
      <p:bldP spid="1168" grpId="0" animBg="1"/>
      <p:bldP spid="1169" grpId="0" animBg="1"/>
      <p:bldP spid="1170" grpId="0" animBg="1"/>
      <p:bldP spid="1170" grpId="1" animBg="1"/>
      <p:bldP spid="1171" grpId="0" animBg="1"/>
      <p:bldP spid="1171" grpId="1" animBg="1"/>
      <p:bldP spid="1172" grpId="0" animBg="1"/>
      <p:bldP spid="1172" grpId="1" animBg="1"/>
      <p:bldP spid="1173" grpId="0" animBg="1"/>
      <p:bldP spid="1173" grpId="1" animBg="1"/>
      <p:bldP spid="1174" grpId="0" animBg="1"/>
      <p:bldP spid="1174" grpId="1" animBg="1"/>
      <p:bldP spid="1175" grpId="0" animBg="1"/>
      <p:bldP spid="1175" grpId="1" animBg="1"/>
      <p:bldP spid="1176" grpId="0" animBg="1"/>
      <p:bldP spid="1176" grpId="1" animBg="1"/>
      <p:bldP spid="1177" grpId="0" animBg="1"/>
      <p:bldP spid="1178" grpId="0" animBg="1"/>
      <p:bldP spid="1179" grpId="0" animBg="1"/>
      <p:bldP spid="1180" grpId="0" animBg="1"/>
      <p:bldP spid="1181" grpId="0" animBg="1"/>
      <p:bldP spid="1182" grpId="0" animBg="1"/>
      <p:bldP spid="1183" grpId="0" animBg="1"/>
      <p:bldP spid="1184" grpId="0" animBg="1"/>
      <p:bldP spid="1185" grpId="0" animBg="1"/>
      <p:bldP spid="1186" grpId="0" animBg="1"/>
      <p:bldP spid="1187" grpId="0" animBg="1"/>
      <p:bldP spid="1188" grpId="0" animBg="1"/>
      <p:bldP spid="1188" grpId="1" animBg="1"/>
      <p:bldP spid="1189" grpId="0" animBg="1"/>
      <p:bldP spid="1189" grpId="1" animBg="1"/>
      <p:bldP spid="1190" grpId="0" animBg="1"/>
      <p:bldP spid="1190" grpId="1" animBg="1"/>
      <p:bldP spid="1191" grpId="0" animBg="1"/>
      <p:bldP spid="1191" grpId="1" animBg="1"/>
      <p:bldP spid="1192" grpId="0" animBg="1"/>
      <p:bldP spid="1192" grpId="1" animBg="1"/>
      <p:bldP spid="1193" grpId="0" animBg="1"/>
      <p:bldP spid="1193" grpId="1" animBg="1"/>
      <p:bldP spid="1194" grpId="0" animBg="1"/>
      <p:bldP spid="1194" grpId="1" animBg="1"/>
      <p:bldP spid="1195" grpId="0" animBg="1"/>
      <p:bldP spid="1196" grpId="0" animBg="1"/>
      <p:bldP spid="1197" grpId="0" animBg="1"/>
      <p:bldP spid="1197" grpId="1" animBg="1"/>
      <p:bldP spid="1198" grpId="0" animBg="1"/>
      <p:bldP spid="1198" grpId="1" animBg="1"/>
      <p:bldP spid="1199" grpId="0" animBg="1"/>
      <p:bldP spid="1199" grpId="1" animBg="1"/>
      <p:bldP spid="1200" grpId="0" animBg="1"/>
      <p:bldP spid="1201" grpId="0" animBg="1"/>
      <p:bldP spid="1202" grpId="0" animBg="1"/>
      <p:bldP spid="1203" grpId="0" animBg="1"/>
      <p:bldP spid="1204" grpId="0" animBg="1"/>
      <p:bldP spid="1205" grpId="0" animBg="1"/>
      <p:bldP spid="1206" grpId="0" animBg="1"/>
      <p:bldP spid="1207" grpId="0" animBg="1"/>
      <p:bldP spid="1208" grpId="0" animBg="1"/>
      <p:bldP spid="1209" grpId="0" animBg="1"/>
      <p:bldP spid="1210" grpId="0" animBg="1"/>
      <p:bldP spid="1211" grpId="0" animBg="1"/>
      <p:bldP spid="1212" grpId="0" animBg="1"/>
      <p:bldP spid="1213" grpId="0" animBg="1"/>
      <p:bldP spid="1214" grpId="0" animBg="1"/>
      <p:bldP spid="1215" grpId="0" animBg="1"/>
      <p:bldP spid="1216" grpId="0" animBg="1"/>
      <p:bldP spid="1217" grpId="0" animBg="1"/>
      <p:bldP spid="1218" grpId="0" animBg="1"/>
      <p:bldP spid="1219" grpId="0" animBg="1"/>
      <p:bldP spid="1220" grpId="0" animBg="1"/>
      <p:bldP spid="1221" grpId="0" animBg="1"/>
      <p:bldP spid="1222" grpId="0" animBg="1"/>
      <p:bldP spid="1223" grpId="0" animBg="1"/>
      <p:bldP spid="1224" grpId="0" animBg="1"/>
      <p:bldP spid="1225" grpId="0" animBg="1"/>
      <p:bldP spid="1226" grpId="0" animBg="1"/>
      <p:bldP spid="1227" grpId="0" animBg="1"/>
      <p:bldP spid="1228" grpId="0" animBg="1"/>
      <p:bldP spid="1229" grpId="0" animBg="1"/>
      <p:bldP spid="1230" grpId="0" animBg="1"/>
      <p:bldP spid="1231" grpId="0" animBg="1"/>
      <p:bldP spid="1232" grpId="0" animBg="1"/>
      <p:bldP spid="1233" grpId="0" animBg="1"/>
      <p:bldP spid="22961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icture 2" descr="C:\Users\Administrator\Pictures\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392" name="TextBox 420"/>
          <p:cNvSpPr txBox="1">
            <a:spLocks noChangeArrowheads="1"/>
          </p:cNvSpPr>
          <p:nvPr/>
        </p:nvSpPr>
        <p:spPr bwMode="auto">
          <a:xfrm>
            <a:off x="3124200" y="6324600"/>
            <a:ext cx="381000" cy="369332"/>
          </a:xfrm>
          <a:prstGeom prst="rect">
            <a:avLst/>
          </a:prstGeom>
          <a:solidFill>
            <a:srgbClr val="CCFF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Symbol" pitchFamily="18" charset="2"/>
              </a:rPr>
              <a:t>b </a:t>
            </a:r>
            <a:endParaRPr lang="en-US" b="1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  <p:sp>
        <p:nvSpPr>
          <p:cNvPr id="1174" name="Oval 1173"/>
          <p:cNvSpPr/>
          <p:nvPr/>
        </p:nvSpPr>
        <p:spPr>
          <a:xfrm>
            <a:off x="2819400" y="48768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2" name="Oval 1191"/>
          <p:cNvSpPr/>
          <p:nvPr/>
        </p:nvSpPr>
        <p:spPr>
          <a:xfrm>
            <a:off x="2819400" y="48768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1" name="Oval 820"/>
          <p:cNvSpPr/>
          <p:nvPr/>
        </p:nvSpPr>
        <p:spPr>
          <a:xfrm>
            <a:off x="4829175" y="17954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0" name="Oval 829"/>
          <p:cNvSpPr/>
          <p:nvPr/>
        </p:nvSpPr>
        <p:spPr>
          <a:xfrm>
            <a:off x="6370638" y="49530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1" name="Oval 830"/>
          <p:cNvSpPr/>
          <p:nvPr/>
        </p:nvSpPr>
        <p:spPr>
          <a:xfrm>
            <a:off x="6370638" y="5116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2" name="Oval 831"/>
          <p:cNvSpPr/>
          <p:nvPr/>
        </p:nvSpPr>
        <p:spPr>
          <a:xfrm>
            <a:off x="6462713" y="50339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3" name="Oval 832"/>
          <p:cNvSpPr/>
          <p:nvPr/>
        </p:nvSpPr>
        <p:spPr>
          <a:xfrm>
            <a:off x="6462713" y="49530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4" name="Oval 833"/>
          <p:cNvSpPr/>
          <p:nvPr/>
        </p:nvSpPr>
        <p:spPr>
          <a:xfrm>
            <a:off x="5595938" y="2024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0" name="Oval 839"/>
          <p:cNvSpPr/>
          <p:nvPr/>
        </p:nvSpPr>
        <p:spPr>
          <a:xfrm>
            <a:off x="5595938" y="21050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1" name="Oval 840"/>
          <p:cNvSpPr/>
          <p:nvPr/>
        </p:nvSpPr>
        <p:spPr>
          <a:xfrm>
            <a:off x="2833688" y="49831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8" name="Oval 847"/>
          <p:cNvSpPr/>
          <p:nvPr/>
        </p:nvSpPr>
        <p:spPr>
          <a:xfrm>
            <a:off x="2881313" y="48593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9" name="Oval 848"/>
          <p:cNvSpPr/>
          <p:nvPr/>
        </p:nvSpPr>
        <p:spPr>
          <a:xfrm>
            <a:off x="2881313" y="50228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0" name="Oval 849"/>
          <p:cNvSpPr/>
          <p:nvPr/>
        </p:nvSpPr>
        <p:spPr>
          <a:xfrm>
            <a:off x="4862513" y="18145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6" name="Oval 855"/>
          <p:cNvSpPr/>
          <p:nvPr/>
        </p:nvSpPr>
        <p:spPr>
          <a:xfrm>
            <a:off x="2881313" y="50228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8" name="Oval 857"/>
          <p:cNvSpPr/>
          <p:nvPr/>
        </p:nvSpPr>
        <p:spPr>
          <a:xfrm>
            <a:off x="4954588" y="18954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9" name="Oval 858"/>
          <p:cNvSpPr/>
          <p:nvPr/>
        </p:nvSpPr>
        <p:spPr>
          <a:xfrm>
            <a:off x="3063875" y="49593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0" name="Oval 859"/>
          <p:cNvSpPr/>
          <p:nvPr/>
        </p:nvSpPr>
        <p:spPr>
          <a:xfrm>
            <a:off x="3154363" y="48768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1" name="Oval 860"/>
          <p:cNvSpPr/>
          <p:nvPr/>
        </p:nvSpPr>
        <p:spPr>
          <a:xfrm>
            <a:off x="4829175" y="18764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2" name="Oval 861"/>
          <p:cNvSpPr/>
          <p:nvPr/>
        </p:nvSpPr>
        <p:spPr>
          <a:xfrm>
            <a:off x="2881313" y="51054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3" name="Oval 862"/>
          <p:cNvSpPr/>
          <p:nvPr/>
        </p:nvSpPr>
        <p:spPr>
          <a:xfrm>
            <a:off x="2881313" y="52689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4" name="Oval 863"/>
          <p:cNvSpPr/>
          <p:nvPr/>
        </p:nvSpPr>
        <p:spPr>
          <a:xfrm>
            <a:off x="2971800" y="49593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5" name="Oval 864"/>
          <p:cNvSpPr/>
          <p:nvPr/>
        </p:nvSpPr>
        <p:spPr>
          <a:xfrm>
            <a:off x="2971800" y="48768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4" name="Oval 883"/>
          <p:cNvSpPr/>
          <p:nvPr/>
        </p:nvSpPr>
        <p:spPr>
          <a:xfrm>
            <a:off x="6370638" y="49530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5" name="Oval 884"/>
          <p:cNvSpPr/>
          <p:nvPr/>
        </p:nvSpPr>
        <p:spPr>
          <a:xfrm>
            <a:off x="6370638" y="5116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6" name="Oval 885"/>
          <p:cNvSpPr/>
          <p:nvPr/>
        </p:nvSpPr>
        <p:spPr>
          <a:xfrm>
            <a:off x="6462713" y="50339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7" name="Oval 886"/>
          <p:cNvSpPr/>
          <p:nvPr/>
        </p:nvSpPr>
        <p:spPr>
          <a:xfrm>
            <a:off x="6462713" y="49530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1" name="Oval 900"/>
          <p:cNvSpPr/>
          <p:nvPr/>
        </p:nvSpPr>
        <p:spPr>
          <a:xfrm>
            <a:off x="4919663" y="20510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2" name="Oval 901"/>
          <p:cNvSpPr/>
          <p:nvPr/>
        </p:nvSpPr>
        <p:spPr>
          <a:xfrm>
            <a:off x="6370638" y="49530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4" name="Oval 903"/>
          <p:cNvSpPr/>
          <p:nvPr/>
        </p:nvSpPr>
        <p:spPr>
          <a:xfrm>
            <a:off x="4954588" y="18145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5" name="Oval 904"/>
          <p:cNvSpPr/>
          <p:nvPr/>
        </p:nvSpPr>
        <p:spPr>
          <a:xfrm>
            <a:off x="3014663" y="53387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6" name="Oval 905"/>
          <p:cNvSpPr/>
          <p:nvPr/>
        </p:nvSpPr>
        <p:spPr>
          <a:xfrm>
            <a:off x="4829175" y="19748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7" name="Oval 906"/>
          <p:cNvSpPr/>
          <p:nvPr/>
        </p:nvSpPr>
        <p:spPr>
          <a:xfrm>
            <a:off x="4829175" y="17954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5" name="Oval 1154"/>
          <p:cNvSpPr/>
          <p:nvPr/>
        </p:nvSpPr>
        <p:spPr>
          <a:xfrm>
            <a:off x="3090863" y="51101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6" name="Oval 815"/>
          <p:cNvSpPr/>
          <p:nvPr/>
        </p:nvSpPr>
        <p:spPr>
          <a:xfrm>
            <a:off x="1874838" y="59324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7" name="Oval 816"/>
          <p:cNvSpPr/>
          <p:nvPr/>
        </p:nvSpPr>
        <p:spPr>
          <a:xfrm>
            <a:off x="1600200" y="57912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8" name="Oval 817"/>
          <p:cNvSpPr/>
          <p:nvPr/>
        </p:nvSpPr>
        <p:spPr>
          <a:xfrm>
            <a:off x="1966913" y="60150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" name="Oval 818"/>
          <p:cNvSpPr/>
          <p:nvPr/>
        </p:nvSpPr>
        <p:spPr>
          <a:xfrm>
            <a:off x="1966913" y="5932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4" name="Oval 823"/>
          <p:cNvSpPr/>
          <p:nvPr/>
        </p:nvSpPr>
        <p:spPr>
          <a:xfrm>
            <a:off x="1600200" y="57912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5" name="Oval 824"/>
          <p:cNvSpPr/>
          <p:nvPr/>
        </p:nvSpPr>
        <p:spPr>
          <a:xfrm>
            <a:off x="1966913" y="60150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6" name="Oval 825"/>
          <p:cNvSpPr/>
          <p:nvPr/>
        </p:nvSpPr>
        <p:spPr>
          <a:xfrm>
            <a:off x="1782763" y="57912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7" name="Oval 826"/>
          <p:cNvSpPr/>
          <p:nvPr/>
        </p:nvSpPr>
        <p:spPr>
          <a:xfrm>
            <a:off x="1782763" y="59547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Oval 829"/>
          <p:cNvSpPr/>
          <p:nvPr/>
        </p:nvSpPr>
        <p:spPr>
          <a:xfrm>
            <a:off x="1600200" y="58737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830"/>
          <p:cNvSpPr/>
          <p:nvPr/>
        </p:nvSpPr>
        <p:spPr>
          <a:xfrm>
            <a:off x="1600200" y="6037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831"/>
          <p:cNvSpPr/>
          <p:nvPr/>
        </p:nvSpPr>
        <p:spPr>
          <a:xfrm>
            <a:off x="1692275" y="59547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32"/>
          <p:cNvSpPr/>
          <p:nvPr/>
        </p:nvSpPr>
        <p:spPr>
          <a:xfrm>
            <a:off x="1692275" y="58737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7" name="Oval 856"/>
          <p:cNvSpPr/>
          <p:nvPr/>
        </p:nvSpPr>
        <p:spPr>
          <a:xfrm>
            <a:off x="5868988" y="15938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6" name="Oval 875"/>
          <p:cNvSpPr/>
          <p:nvPr/>
        </p:nvSpPr>
        <p:spPr>
          <a:xfrm>
            <a:off x="1874838" y="59324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7" name="Oval 876"/>
          <p:cNvSpPr/>
          <p:nvPr/>
        </p:nvSpPr>
        <p:spPr>
          <a:xfrm>
            <a:off x="1600200" y="57912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8" name="Oval 877"/>
          <p:cNvSpPr/>
          <p:nvPr/>
        </p:nvSpPr>
        <p:spPr>
          <a:xfrm>
            <a:off x="1966913" y="60150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9" name="Oval 878"/>
          <p:cNvSpPr/>
          <p:nvPr/>
        </p:nvSpPr>
        <p:spPr>
          <a:xfrm>
            <a:off x="1966913" y="5932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0" name="Oval 879"/>
          <p:cNvSpPr/>
          <p:nvPr/>
        </p:nvSpPr>
        <p:spPr>
          <a:xfrm>
            <a:off x="1782763" y="57912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1" name="Oval 880"/>
          <p:cNvSpPr/>
          <p:nvPr/>
        </p:nvSpPr>
        <p:spPr>
          <a:xfrm>
            <a:off x="1782763" y="59547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83"/>
          <p:cNvSpPr/>
          <p:nvPr/>
        </p:nvSpPr>
        <p:spPr>
          <a:xfrm>
            <a:off x="1600200" y="58737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84"/>
          <p:cNvSpPr/>
          <p:nvPr/>
        </p:nvSpPr>
        <p:spPr>
          <a:xfrm>
            <a:off x="1600200" y="6037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885"/>
          <p:cNvSpPr/>
          <p:nvPr/>
        </p:nvSpPr>
        <p:spPr>
          <a:xfrm>
            <a:off x="1692275" y="59547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886"/>
          <p:cNvSpPr/>
          <p:nvPr/>
        </p:nvSpPr>
        <p:spPr>
          <a:xfrm>
            <a:off x="1692275" y="58737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8" name="Oval 887"/>
          <p:cNvSpPr/>
          <p:nvPr/>
        </p:nvSpPr>
        <p:spPr>
          <a:xfrm>
            <a:off x="1782763" y="59547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4" name="Oval 893"/>
          <p:cNvSpPr/>
          <p:nvPr/>
        </p:nvSpPr>
        <p:spPr>
          <a:xfrm>
            <a:off x="1782763" y="60372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5" name="Oval 894"/>
          <p:cNvSpPr/>
          <p:nvPr/>
        </p:nvSpPr>
        <p:spPr>
          <a:xfrm>
            <a:off x="1782763" y="62007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901"/>
          <p:cNvSpPr/>
          <p:nvPr/>
        </p:nvSpPr>
        <p:spPr>
          <a:xfrm>
            <a:off x="1600200" y="58737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3" name="Oval 902"/>
          <p:cNvSpPr/>
          <p:nvPr/>
        </p:nvSpPr>
        <p:spPr>
          <a:xfrm>
            <a:off x="1600200" y="57912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6" name="Oval 1045"/>
          <p:cNvSpPr/>
          <p:nvPr/>
        </p:nvSpPr>
        <p:spPr>
          <a:xfrm>
            <a:off x="1874838" y="56689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816"/>
          <p:cNvSpPr/>
          <p:nvPr/>
        </p:nvSpPr>
        <p:spPr>
          <a:xfrm>
            <a:off x="1752600" y="56276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823"/>
          <p:cNvSpPr/>
          <p:nvPr/>
        </p:nvSpPr>
        <p:spPr>
          <a:xfrm>
            <a:off x="1752600" y="56276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829"/>
          <p:cNvSpPr/>
          <p:nvPr/>
        </p:nvSpPr>
        <p:spPr>
          <a:xfrm>
            <a:off x="1752600" y="57102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876"/>
          <p:cNvSpPr/>
          <p:nvPr/>
        </p:nvSpPr>
        <p:spPr>
          <a:xfrm>
            <a:off x="1752600" y="56276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883"/>
          <p:cNvSpPr/>
          <p:nvPr/>
        </p:nvSpPr>
        <p:spPr>
          <a:xfrm>
            <a:off x="1752600" y="57102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901"/>
          <p:cNvSpPr/>
          <p:nvPr/>
        </p:nvSpPr>
        <p:spPr>
          <a:xfrm>
            <a:off x="1752600" y="57102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902"/>
          <p:cNvSpPr/>
          <p:nvPr/>
        </p:nvSpPr>
        <p:spPr>
          <a:xfrm>
            <a:off x="1752600" y="56276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815"/>
          <p:cNvSpPr/>
          <p:nvPr/>
        </p:nvSpPr>
        <p:spPr>
          <a:xfrm>
            <a:off x="2255838" y="59848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816"/>
          <p:cNvSpPr/>
          <p:nvPr/>
        </p:nvSpPr>
        <p:spPr>
          <a:xfrm>
            <a:off x="1981200" y="58435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817"/>
          <p:cNvSpPr/>
          <p:nvPr/>
        </p:nvSpPr>
        <p:spPr>
          <a:xfrm>
            <a:off x="2347913" y="60674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818"/>
          <p:cNvSpPr/>
          <p:nvPr/>
        </p:nvSpPr>
        <p:spPr>
          <a:xfrm>
            <a:off x="2347913" y="59848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823"/>
          <p:cNvSpPr/>
          <p:nvPr/>
        </p:nvSpPr>
        <p:spPr>
          <a:xfrm>
            <a:off x="1981200" y="58435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824"/>
          <p:cNvSpPr/>
          <p:nvPr/>
        </p:nvSpPr>
        <p:spPr>
          <a:xfrm>
            <a:off x="2347913" y="60674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825"/>
          <p:cNvSpPr/>
          <p:nvPr/>
        </p:nvSpPr>
        <p:spPr>
          <a:xfrm>
            <a:off x="2163763" y="58435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826"/>
          <p:cNvSpPr/>
          <p:nvPr/>
        </p:nvSpPr>
        <p:spPr>
          <a:xfrm>
            <a:off x="2163763" y="60071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829"/>
          <p:cNvSpPr/>
          <p:nvPr/>
        </p:nvSpPr>
        <p:spPr>
          <a:xfrm>
            <a:off x="1981200" y="59261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830"/>
          <p:cNvSpPr/>
          <p:nvPr/>
        </p:nvSpPr>
        <p:spPr>
          <a:xfrm>
            <a:off x="1981200" y="60896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831"/>
          <p:cNvSpPr/>
          <p:nvPr/>
        </p:nvSpPr>
        <p:spPr>
          <a:xfrm>
            <a:off x="2073275" y="60071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832"/>
          <p:cNvSpPr/>
          <p:nvPr/>
        </p:nvSpPr>
        <p:spPr>
          <a:xfrm>
            <a:off x="2073275" y="59261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875"/>
          <p:cNvSpPr/>
          <p:nvPr/>
        </p:nvSpPr>
        <p:spPr>
          <a:xfrm>
            <a:off x="2255838" y="59848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0" name="Oval 876"/>
          <p:cNvSpPr/>
          <p:nvPr/>
        </p:nvSpPr>
        <p:spPr>
          <a:xfrm>
            <a:off x="1981200" y="58435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1" name="Oval 877"/>
          <p:cNvSpPr/>
          <p:nvPr/>
        </p:nvSpPr>
        <p:spPr>
          <a:xfrm>
            <a:off x="2347913" y="60674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2" name="Oval 878"/>
          <p:cNvSpPr/>
          <p:nvPr/>
        </p:nvSpPr>
        <p:spPr>
          <a:xfrm>
            <a:off x="2347913" y="59848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3" name="Oval 879"/>
          <p:cNvSpPr/>
          <p:nvPr/>
        </p:nvSpPr>
        <p:spPr>
          <a:xfrm>
            <a:off x="2163763" y="58435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4" name="Oval 880"/>
          <p:cNvSpPr/>
          <p:nvPr/>
        </p:nvSpPr>
        <p:spPr>
          <a:xfrm>
            <a:off x="2163763" y="60071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5" name="Oval 883"/>
          <p:cNvSpPr/>
          <p:nvPr/>
        </p:nvSpPr>
        <p:spPr>
          <a:xfrm>
            <a:off x="1981200" y="59261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6" name="Oval 884"/>
          <p:cNvSpPr/>
          <p:nvPr/>
        </p:nvSpPr>
        <p:spPr>
          <a:xfrm>
            <a:off x="1981200" y="60896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7" name="Oval 885"/>
          <p:cNvSpPr/>
          <p:nvPr/>
        </p:nvSpPr>
        <p:spPr>
          <a:xfrm>
            <a:off x="2073275" y="60071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8" name="Oval 886"/>
          <p:cNvSpPr/>
          <p:nvPr/>
        </p:nvSpPr>
        <p:spPr>
          <a:xfrm>
            <a:off x="2073275" y="59261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9" name="Oval 887"/>
          <p:cNvSpPr/>
          <p:nvPr/>
        </p:nvSpPr>
        <p:spPr>
          <a:xfrm>
            <a:off x="2163763" y="60071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0" name="Oval 893"/>
          <p:cNvSpPr/>
          <p:nvPr/>
        </p:nvSpPr>
        <p:spPr>
          <a:xfrm>
            <a:off x="2163763" y="60896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1" name="Oval 901"/>
          <p:cNvSpPr/>
          <p:nvPr/>
        </p:nvSpPr>
        <p:spPr>
          <a:xfrm>
            <a:off x="1981200" y="59261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5" name="Oval 902"/>
          <p:cNvSpPr/>
          <p:nvPr/>
        </p:nvSpPr>
        <p:spPr>
          <a:xfrm>
            <a:off x="1981200" y="58435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8" name="Oval 1045"/>
          <p:cNvSpPr/>
          <p:nvPr/>
        </p:nvSpPr>
        <p:spPr>
          <a:xfrm>
            <a:off x="2255838" y="57213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9" name="Oval 816"/>
          <p:cNvSpPr/>
          <p:nvPr/>
        </p:nvSpPr>
        <p:spPr>
          <a:xfrm>
            <a:off x="2133600" y="56800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2" name="Oval 823"/>
          <p:cNvSpPr/>
          <p:nvPr/>
        </p:nvSpPr>
        <p:spPr>
          <a:xfrm>
            <a:off x="2133600" y="56800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3" name="Oval 829"/>
          <p:cNvSpPr/>
          <p:nvPr/>
        </p:nvSpPr>
        <p:spPr>
          <a:xfrm>
            <a:off x="2133600" y="57626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4" name="Oval 876"/>
          <p:cNvSpPr/>
          <p:nvPr/>
        </p:nvSpPr>
        <p:spPr>
          <a:xfrm>
            <a:off x="2133600" y="56800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5" name="Oval 883"/>
          <p:cNvSpPr/>
          <p:nvPr/>
        </p:nvSpPr>
        <p:spPr>
          <a:xfrm>
            <a:off x="2133600" y="57626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6" name="Oval 901"/>
          <p:cNvSpPr/>
          <p:nvPr/>
        </p:nvSpPr>
        <p:spPr>
          <a:xfrm>
            <a:off x="2133600" y="57626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7" name="Oval 902"/>
          <p:cNvSpPr/>
          <p:nvPr/>
        </p:nvSpPr>
        <p:spPr>
          <a:xfrm>
            <a:off x="2133600" y="56800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87" name="AutoShape 107"/>
          <p:cNvSpPr>
            <a:spLocks noChangeArrowheads="1"/>
          </p:cNvSpPr>
          <p:nvPr/>
        </p:nvSpPr>
        <p:spPr bwMode="auto">
          <a:xfrm rot="-462714">
            <a:off x="2723463" y="5010498"/>
            <a:ext cx="228600" cy="309563"/>
          </a:xfrm>
          <a:prstGeom prst="flowChartOnlineStorag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8" name="AutoShape 108"/>
          <p:cNvSpPr>
            <a:spLocks noChangeArrowheads="1"/>
          </p:cNvSpPr>
          <p:nvPr/>
        </p:nvSpPr>
        <p:spPr bwMode="auto">
          <a:xfrm rot="6795112">
            <a:off x="4808538" y="1610083"/>
            <a:ext cx="304800" cy="228600"/>
          </a:xfrm>
          <a:prstGeom prst="flowChartOnlineStorag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9" name="AutoShape 109"/>
          <p:cNvSpPr>
            <a:spLocks noChangeArrowheads="1"/>
          </p:cNvSpPr>
          <p:nvPr/>
        </p:nvSpPr>
        <p:spPr bwMode="auto">
          <a:xfrm rot="11623733">
            <a:off x="6477000" y="5078148"/>
            <a:ext cx="257175" cy="228600"/>
          </a:xfrm>
          <a:prstGeom prst="flowChartOnlineStorag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2" name="Oval 811"/>
          <p:cNvSpPr/>
          <p:nvPr/>
        </p:nvSpPr>
        <p:spPr>
          <a:xfrm>
            <a:off x="6005513" y="46863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4" name="Oval 813"/>
          <p:cNvSpPr/>
          <p:nvPr/>
        </p:nvSpPr>
        <p:spPr>
          <a:xfrm>
            <a:off x="6007100" y="46482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8" name="Oval 815"/>
          <p:cNvSpPr/>
          <p:nvPr/>
        </p:nvSpPr>
        <p:spPr>
          <a:xfrm>
            <a:off x="6097588" y="47291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9" name="Oval 816"/>
          <p:cNvSpPr/>
          <p:nvPr/>
        </p:nvSpPr>
        <p:spPr>
          <a:xfrm>
            <a:off x="6097588" y="48926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0" name="Oval 817"/>
          <p:cNvSpPr/>
          <p:nvPr/>
        </p:nvSpPr>
        <p:spPr>
          <a:xfrm>
            <a:off x="6189663" y="48117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1" name="Oval 818"/>
          <p:cNvSpPr/>
          <p:nvPr/>
        </p:nvSpPr>
        <p:spPr>
          <a:xfrm>
            <a:off x="6189663" y="47291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2" name="Oval 821"/>
          <p:cNvSpPr/>
          <p:nvPr/>
        </p:nvSpPr>
        <p:spPr>
          <a:xfrm>
            <a:off x="6007100" y="48926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3" name="Oval 822"/>
          <p:cNvSpPr/>
          <p:nvPr/>
        </p:nvSpPr>
        <p:spPr>
          <a:xfrm>
            <a:off x="6007100" y="48117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2" name="Oval 823"/>
          <p:cNvSpPr/>
          <p:nvPr/>
        </p:nvSpPr>
        <p:spPr>
          <a:xfrm>
            <a:off x="6097588" y="48926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3" name="Oval 824"/>
          <p:cNvSpPr/>
          <p:nvPr/>
        </p:nvSpPr>
        <p:spPr>
          <a:xfrm>
            <a:off x="6189663" y="48117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4" name="Oval 825"/>
          <p:cNvSpPr/>
          <p:nvPr/>
        </p:nvSpPr>
        <p:spPr>
          <a:xfrm>
            <a:off x="6280150" y="48926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5" name="Oval 826"/>
          <p:cNvSpPr/>
          <p:nvPr/>
        </p:nvSpPr>
        <p:spPr>
          <a:xfrm>
            <a:off x="6280150" y="50561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6" name="Oval 829"/>
          <p:cNvSpPr/>
          <p:nvPr/>
        </p:nvSpPr>
        <p:spPr>
          <a:xfrm>
            <a:off x="6097588" y="49752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7" name="Oval 831"/>
          <p:cNvSpPr/>
          <p:nvPr/>
        </p:nvSpPr>
        <p:spPr>
          <a:xfrm>
            <a:off x="6189663" y="50561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8" name="Oval 832"/>
          <p:cNvSpPr/>
          <p:nvPr/>
        </p:nvSpPr>
        <p:spPr>
          <a:xfrm>
            <a:off x="6189663" y="49752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9" name="Oval 875"/>
          <p:cNvSpPr/>
          <p:nvPr/>
        </p:nvSpPr>
        <p:spPr>
          <a:xfrm>
            <a:off x="6097588" y="47291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0" name="Oval 876"/>
          <p:cNvSpPr/>
          <p:nvPr/>
        </p:nvSpPr>
        <p:spPr>
          <a:xfrm>
            <a:off x="6097588" y="48926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1" name="Oval 877"/>
          <p:cNvSpPr/>
          <p:nvPr/>
        </p:nvSpPr>
        <p:spPr>
          <a:xfrm>
            <a:off x="6189663" y="48117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2" name="Oval 878"/>
          <p:cNvSpPr/>
          <p:nvPr/>
        </p:nvSpPr>
        <p:spPr>
          <a:xfrm>
            <a:off x="6189663" y="47291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3" name="Oval 879"/>
          <p:cNvSpPr/>
          <p:nvPr/>
        </p:nvSpPr>
        <p:spPr>
          <a:xfrm>
            <a:off x="6280150" y="48926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6" name="Oval 880"/>
          <p:cNvSpPr/>
          <p:nvPr/>
        </p:nvSpPr>
        <p:spPr>
          <a:xfrm>
            <a:off x="6280150" y="50561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7" name="Oval 883"/>
          <p:cNvSpPr/>
          <p:nvPr/>
        </p:nvSpPr>
        <p:spPr>
          <a:xfrm>
            <a:off x="6097588" y="49752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8" name="Oval 885"/>
          <p:cNvSpPr/>
          <p:nvPr/>
        </p:nvSpPr>
        <p:spPr>
          <a:xfrm>
            <a:off x="6189663" y="50561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9" name="Oval 886"/>
          <p:cNvSpPr/>
          <p:nvPr/>
        </p:nvSpPr>
        <p:spPr>
          <a:xfrm>
            <a:off x="6189663" y="49752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00" name="Oval 887"/>
          <p:cNvSpPr/>
          <p:nvPr/>
        </p:nvSpPr>
        <p:spPr>
          <a:xfrm>
            <a:off x="6280150" y="50561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0" name="Oval 899"/>
          <p:cNvSpPr/>
          <p:nvPr/>
        </p:nvSpPr>
        <p:spPr>
          <a:xfrm>
            <a:off x="6007100" y="48926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01" name="Oval 900"/>
          <p:cNvSpPr/>
          <p:nvPr/>
        </p:nvSpPr>
        <p:spPr>
          <a:xfrm>
            <a:off x="6007100" y="50561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02" name="Oval 901"/>
          <p:cNvSpPr/>
          <p:nvPr/>
        </p:nvSpPr>
        <p:spPr>
          <a:xfrm>
            <a:off x="6097588" y="49752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03" name="Oval 902"/>
          <p:cNvSpPr/>
          <p:nvPr/>
        </p:nvSpPr>
        <p:spPr>
          <a:xfrm>
            <a:off x="6097588" y="48926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5" name="Oval 811"/>
          <p:cNvSpPr/>
          <p:nvPr/>
        </p:nvSpPr>
        <p:spPr>
          <a:xfrm>
            <a:off x="5118100" y="47640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3" name="Oval 812"/>
          <p:cNvSpPr/>
          <p:nvPr/>
        </p:nvSpPr>
        <p:spPr>
          <a:xfrm>
            <a:off x="5029200" y="4806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6" name="Oval 813"/>
          <p:cNvSpPr/>
          <p:nvPr/>
        </p:nvSpPr>
        <p:spPr>
          <a:xfrm>
            <a:off x="5638800" y="167798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7" name="Oval 815"/>
          <p:cNvSpPr/>
          <p:nvPr/>
        </p:nvSpPr>
        <p:spPr>
          <a:xfrm>
            <a:off x="5578475" y="4843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2" name="Oval 816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3" name="Oval 817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4" name="Oval 818"/>
          <p:cNvSpPr/>
          <p:nvPr/>
        </p:nvSpPr>
        <p:spPr>
          <a:xfrm>
            <a:off x="567055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0" name="Oval 819"/>
          <p:cNvSpPr/>
          <p:nvPr/>
        </p:nvSpPr>
        <p:spPr>
          <a:xfrm>
            <a:off x="5029200" y="48895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5" name="Oval 820"/>
          <p:cNvSpPr/>
          <p:nvPr/>
        </p:nvSpPr>
        <p:spPr>
          <a:xfrm>
            <a:off x="5029200" y="5053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6" name="Oval 821"/>
          <p:cNvSpPr/>
          <p:nvPr/>
        </p:nvSpPr>
        <p:spPr>
          <a:xfrm>
            <a:off x="5715000" y="18288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7" name="Oval 822"/>
          <p:cNvSpPr/>
          <p:nvPr/>
        </p:nvSpPr>
        <p:spPr>
          <a:xfrm>
            <a:off x="5119688" y="48895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1" name="Oval 823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2" name="Oval 824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3" name="Oval 825"/>
          <p:cNvSpPr/>
          <p:nvPr/>
        </p:nvSpPr>
        <p:spPr>
          <a:xfrm>
            <a:off x="576103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4" name="Oval 829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5" name="Oval 832"/>
          <p:cNvSpPr/>
          <p:nvPr/>
        </p:nvSpPr>
        <p:spPr>
          <a:xfrm>
            <a:off x="567055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8" name="Oval 837"/>
          <p:cNvSpPr/>
          <p:nvPr/>
        </p:nvSpPr>
        <p:spPr>
          <a:xfrm>
            <a:off x="5029200" y="48895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9" name="Oval 838"/>
          <p:cNvSpPr/>
          <p:nvPr/>
        </p:nvSpPr>
        <p:spPr>
          <a:xfrm>
            <a:off x="4953000" y="4800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6" name="Oval 856"/>
          <p:cNvSpPr/>
          <p:nvPr/>
        </p:nvSpPr>
        <p:spPr>
          <a:xfrm>
            <a:off x="6521450" y="57658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7" name="Oval 875"/>
          <p:cNvSpPr/>
          <p:nvPr/>
        </p:nvSpPr>
        <p:spPr>
          <a:xfrm>
            <a:off x="5578475" y="4843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8" name="Oval 876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9" name="Oval 877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0" name="Oval 878"/>
          <p:cNvSpPr/>
          <p:nvPr/>
        </p:nvSpPr>
        <p:spPr>
          <a:xfrm>
            <a:off x="567055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1" name="Oval 879"/>
          <p:cNvSpPr/>
          <p:nvPr/>
        </p:nvSpPr>
        <p:spPr>
          <a:xfrm>
            <a:off x="576103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2" name="Oval 883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3" name="Oval 886"/>
          <p:cNvSpPr/>
          <p:nvPr/>
        </p:nvSpPr>
        <p:spPr>
          <a:xfrm>
            <a:off x="567055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4" name="Oval 899"/>
          <p:cNvSpPr/>
          <p:nvPr/>
        </p:nvSpPr>
        <p:spPr>
          <a:xfrm>
            <a:off x="5715000" y="1922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5" name="Oval 901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2" name="Oval 902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3" name="Oval 906"/>
          <p:cNvSpPr/>
          <p:nvPr/>
        </p:nvSpPr>
        <p:spPr>
          <a:xfrm>
            <a:off x="5029200" y="5053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3" name="Oval 1042"/>
          <p:cNvSpPr/>
          <p:nvPr/>
        </p:nvSpPr>
        <p:spPr>
          <a:xfrm>
            <a:off x="5119688" y="45434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9" name="Oval 1045"/>
          <p:cNvSpPr/>
          <p:nvPr/>
        </p:nvSpPr>
        <p:spPr>
          <a:xfrm>
            <a:off x="5578475" y="45799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3" name="Oval 1132"/>
          <p:cNvSpPr/>
          <p:nvPr/>
        </p:nvSpPr>
        <p:spPr>
          <a:xfrm>
            <a:off x="5029200" y="4789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4" name="Oval 1133"/>
          <p:cNvSpPr/>
          <p:nvPr/>
        </p:nvSpPr>
        <p:spPr>
          <a:xfrm>
            <a:off x="5029200" y="4953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6" name="Oval 1145"/>
          <p:cNvSpPr/>
          <p:nvPr/>
        </p:nvSpPr>
        <p:spPr>
          <a:xfrm>
            <a:off x="4876800" y="4789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7" name="Oval 1146"/>
          <p:cNvSpPr/>
          <p:nvPr/>
        </p:nvSpPr>
        <p:spPr>
          <a:xfrm>
            <a:off x="4953000" y="4724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1" name="Oval 1150"/>
          <p:cNvSpPr/>
          <p:nvPr/>
        </p:nvSpPr>
        <p:spPr>
          <a:xfrm>
            <a:off x="4800600" y="46482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0" name="Oval 833"/>
          <p:cNvSpPr/>
          <p:nvPr/>
        </p:nvSpPr>
        <p:spPr>
          <a:xfrm>
            <a:off x="4146550" y="51879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1" name="Oval 839"/>
          <p:cNvSpPr/>
          <p:nvPr/>
        </p:nvSpPr>
        <p:spPr>
          <a:xfrm>
            <a:off x="4146550" y="52689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2" name="Oval 811"/>
          <p:cNvSpPr/>
          <p:nvPr/>
        </p:nvSpPr>
        <p:spPr>
          <a:xfrm>
            <a:off x="5638800" y="877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3" name="Oval 815"/>
          <p:cNvSpPr/>
          <p:nvPr/>
        </p:nvSpPr>
        <p:spPr>
          <a:xfrm>
            <a:off x="5730875" y="9207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36" name="Oval 816"/>
          <p:cNvSpPr/>
          <p:nvPr/>
        </p:nvSpPr>
        <p:spPr>
          <a:xfrm>
            <a:off x="5730875" y="1084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37" name="Oval 817"/>
          <p:cNvSpPr/>
          <p:nvPr/>
        </p:nvSpPr>
        <p:spPr>
          <a:xfrm>
            <a:off x="5822950" y="10033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38" name="Oval 818"/>
          <p:cNvSpPr/>
          <p:nvPr/>
        </p:nvSpPr>
        <p:spPr>
          <a:xfrm>
            <a:off x="5822950" y="9207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39" name="Oval 821"/>
          <p:cNvSpPr/>
          <p:nvPr/>
        </p:nvSpPr>
        <p:spPr>
          <a:xfrm>
            <a:off x="5640388" y="10842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0" name="Oval 822"/>
          <p:cNvSpPr/>
          <p:nvPr/>
        </p:nvSpPr>
        <p:spPr>
          <a:xfrm>
            <a:off x="5640388" y="10033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1" name="Oval 823"/>
          <p:cNvSpPr/>
          <p:nvPr/>
        </p:nvSpPr>
        <p:spPr>
          <a:xfrm>
            <a:off x="5730875" y="1084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2" name="Oval 824"/>
          <p:cNvSpPr/>
          <p:nvPr/>
        </p:nvSpPr>
        <p:spPr>
          <a:xfrm>
            <a:off x="5822950" y="10033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3" name="Oval 829"/>
          <p:cNvSpPr/>
          <p:nvPr/>
        </p:nvSpPr>
        <p:spPr>
          <a:xfrm>
            <a:off x="5730875" y="11668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4" name="Oval 832"/>
          <p:cNvSpPr/>
          <p:nvPr/>
        </p:nvSpPr>
        <p:spPr>
          <a:xfrm>
            <a:off x="5822950" y="11668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6" name="Oval 837"/>
          <p:cNvSpPr/>
          <p:nvPr/>
        </p:nvSpPr>
        <p:spPr>
          <a:xfrm>
            <a:off x="4267200" y="49530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7" name="Oval 875"/>
          <p:cNvSpPr/>
          <p:nvPr/>
        </p:nvSpPr>
        <p:spPr>
          <a:xfrm>
            <a:off x="5730875" y="9207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8" name="Oval 876"/>
          <p:cNvSpPr/>
          <p:nvPr/>
        </p:nvSpPr>
        <p:spPr>
          <a:xfrm>
            <a:off x="5730875" y="1084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9" name="Oval 877"/>
          <p:cNvSpPr/>
          <p:nvPr/>
        </p:nvSpPr>
        <p:spPr>
          <a:xfrm>
            <a:off x="5822950" y="10033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0" name="Oval 878"/>
          <p:cNvSpPr/>
          <p:nvPr/>
        </p:nvSpPr>
        <p:spPr>
          <a:xfrm>
            <a:off x="5822950" y="8382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1" name="Oval 883"/>
          <p:cNvSpPr/>
          <p:nvPr/>
        </p:nvSpPr>
        <p:spPr>
          <a:xfrm>
            <a:off x="5730875" y="11668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2" name="Oval 886"/>
          <p:cNvSpPr/>
          <p:nvPr/>
        </p:nvSpPr>
        <p:spPr>
          <a:xfrm>
            <a:off x="5822950" y="11668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9" name="Oval 898"/>
          <p:cNvSpPr/>
          <p:nvPr/>
        </p:nvSpPr>
        <p:spPr>
          <a:xfrm>
            <a:off x="4114800" y="50419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3" name="Oval 899"/>
          <p:cNvSpPr/>
          <p:nvPr/>
        </p:nvSpPr>
        <p:spPr>
          <a:xfrm>
            <a:off x="5640388" y="10842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4" name="Oval 901"/>
          <p:cNvSpPr/>
          <p:nvPr/>
        </p:nvSpPr>
        <p:spPr>
          <a:xfrm>
            <a:off x="5730875" y="11668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5" name="Oval 902"/>
          <p:cNvSpPr/>
          <p:nvPr/>
        </p:nvSpPr>
        <p:spPr>
          <a:xfrm>
            <a:off x="5730875" y="1084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6" name="Oval 1145"/>
          <p:cNvSpPr/>
          <p:nvPr/>
        </p:nvSpPr>
        <p:spPr>
          <a:xfrm>
            <a:off x="4419600" y="4724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7" name="Oval 1150"/>
          <p:cNvSpPr/>
          <p:nvPr/>
        </p:nvSpPr>
        <p:spPr>
          <a:xfrm>
            <a:off x="4267200" y="5105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4" name="AutoShape 214"/>
          <p:cNvSpPr>
            <a:spLocks noChangeArrowheads="1"/>
          </p:cNvSpPr>
          <p:nvPr/>
        </p:nvSpPr>
        <p:spPr bwMode="auto">
          <a:xfrm rot="-5557426">
            <a:off x="1562100" y="6269622"/>
            <a:ext cx="304800" cy="228600"/>
          </a:xfrm>
          <a:prstGeom prst="flowChartOnlineStorage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95" name="AutoShape 215"/>
          <p:cNvSpPr>
            <a:spLocks noChangeArrowheads="1"/>
          </p:cNvSpPr>
          <p:nvPr/>
        </p:nvSpPr>
        <p:spPr bwMode="auto">
          <a:xfrm rot="-4886718">
            <a:off x="2324100" y="6259388"/>
            <a:ext cx="304800" cy="228600"/>
          </a:xfrm>
          <a:prstGeom prst="flowChartOnlineStorage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58" name="Oval 817"/>
          <p:cNvSpPr/>
          <p:nvPr/>
        </p:nvSpPr>
        <p:spPr>
          <a:xfrm>
            <a:off x="36576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9" name="Oval 818"/>
          <p:cNvSpPr/>
          <p:nvPr/>
        </p:nvSpPr>
        <p:spPr>
          <a:xfrm>
            <a:off x="365760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0" name="Oval 824"/>
          <p:cNvSpPr/>
          <p:nvPr/>
        </p:nvSpPr>
        <p:spPr>
          <a:xfrm>
            <a:off x="36576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1" name="Oval 825"/>
          <p:cNvSpPr/>
          <p:nvPr/>
        </p:nvSpPr>
        <p:spPr>
          <a:xfrm>
            <a:off x="374808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2" name="Oval 826"/>
          <p:cNvSpPr/>
          <p:nvPr/>
        </p:nvSpPr>
        <p:spPr>
          <a:xfrm>
            <a:off x="374808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3" name="Oval 831"/>
          <p:cNvSpPr/>
          <p:nvPr/>
        </p:nvSpPr>
        <p:spPr>
          <a:xfrm>
            <a:off x="365760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4" name="Oval 832"/>
          <p:cNvSpPr/>
          <p:nvPr/>
        </p:nvSpPr>
        <p:spPr>
          <a:xfrm>
            <a:off x="365760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5" name="Oval 856"/>
          <p:cNvSpPr/>
          <p:nvPr/>
        </p:nvSpPr>
        <p:spPr>
          <a:xfrm>
            <a:off x="4921250" y="5105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6" name="Oval 877"/>
          <p:cNvSpPr/>
          <p:nvPr/>
        </p:nvSpPr>
        <p:spPr>
          <a:xfrm>
            <a:off x="3795713" y="49260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7" name="Oval 878"/>
          <p:cNvSpPr/>
          <p:nvPr/>
        </p:nvSpPr>
        <p:spPr>
          <a:xfrm>
            <a:off x="365760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6" name="Oval 879"/>
          <p:cNvSpPr/>
          <p:nvPr/>
        </p:nvSpPr>
        <p:spPr>
          <a:xfrm>
            <a:off x="374808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7" name="Oval 880"/>
          <p:cNvSpPr/>
          <p:nvPr/>
        </p:nvSpPr>
        <p:spPr>
          <a:xfrm>
            <a:off x="374808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8" name="Oval 885"/>
          <p:cNvSpPr/>
          <p:nvPr/>
        </p:nvSpPr>
        <p:spPr>
          <a:xfrm>
            <a:off x="365760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9" name="Oval 886"/>
          <p:cNvSpPr/>
          <p:nvPr/>
        </p:nvSpPr>
        <p:spPr>
          <a:xfrm>
            <a:off x="342900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0" name="Oval 887"/>
          <p:cNvSpPr/>
          <p:nvPr/>
        </p:nvSpPr>
        <p:spPr>
          <a:xfrm>
            <a:off x="374808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1" name="Oval 893"/>
          <p:cNvSpPr/>
          <p:nvPr/>
        </p:nvSpPr>
        <p:spPr>
          <a:xfrm>
            <a:off x="3581400" y="54038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2" name="Oval 894"/>
          <p:cNvSpPr/>
          <p:nvPr/>
        </p:nvSpPr>
        <p:spPr>
          <a:xfrm>
            <a:off x="3748088" y="54165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3" name="Oval 811"/>
          <p:cNvSpPr/>
          <p:nvPr/>
        </p:nvSpPr>
        <p:spPr>
          <a:xfrm>
            <a:off x="5897563" y="10302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6" name="Oval 815"/>
          <p:cNvSpPr/>
          <p:nvPr/>
        </p:nvSpPr>
        <p:spPr>
          <a:xfrm>
            <a:off x="5989638" y="10731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7" name="Oval 816"/>
          <p:cNvSpPr/>
          <p:nvPr/>
        </p:nvSpPr>
        <p:spPr>
          <a:xfrm>
            <a:off x="5989638" y="12366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8" name="Oval 817"/>
          <p:cNvSpPr/>
          <p:nvPr/>
        </p:nvSpPr>
        <p:spPr>
          <a:xfrm>
            <a:off x="6081713" y="11557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9" name="Oval 818"/>
          <p:cNvSpPr/>
          <p:nvPr/>
        </p:nvSpPr>
        <p:spPr>
          <a:xfrm>
            <a:off x="6081713" y="10731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0" name="Oval 821"/>
          <p:cNvSpPr/>
          <p:nvPr/>
        </p:nvSpPr>
        <p:spPr>
          <a:xfrm>
            <a:off x="5899150" y="12366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" name="Oval 822"/>
          <p:cNvSpPr/>
          <p:nvPr/>
        </p:nvSpPr>
        <p:spPr>
          <a:xfrm>
            <a:off x="5899150" y="11557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" name="Oval 823"/>
          <p:cNvSpPr/>
          <p:nvPr/>
        </p:nvSpPr>
        <p:spPr>
          <a:xfrm>
            <a:off x="5989638" y="12366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3" name="Oval 824"/>
          <p:cNvSpPr/>
          <p:nvPr/>
        </p:nvSpPr>
        <p:spPr>
          <a:xfrm>
            <a:off x="6081713" y="11557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4" name="Oval 829"/>
          <p:cNvSpPr/>
          <p:nvPr/>
        </p:nvSpPr>
        <p:spPr>
          <a:xfrm>
            <a:off x="5989638" y="13192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5" name="Oval 832"/>
          <p:cNvSpPr/>
          <p:nvPr/>
        </p:nvSpPr>
        <p:spPr>
          <a:xfrm>
            <a:off x="6081713" y="13192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6" name="Oval 875"/>
          <p:cNvSpPr/>
          <p:nvPr/>
        </p:nvSpPr>
        <p:spPr>
          <a:xfrm>
            <a:off x="5989638" y="10731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7" name="Oval 876"/>
          <p:cNvSpPr/>
          <p:nvPr/>
        </p:nvSpPr>
        <p:spPr>
          <a:xfrm>
            <a:off x="5989638" y="12366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8" name="Oval 877"/>
          <p:cNvSpPr/>
          <p:nvPr/>
        </p:nvSpPr>
        <p:spPr>
          <a:xfrm>
            <a:off x="6081713" y="11557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9" name="Oval 878"/>
          <p:cNvSpPr/>
          <p:nvPr/>
        </p:nvSpPr>
        <p:spPr>
          <a:xfrm>
            <a:off x="6081713" y="9906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70" name="Oval 883"/>
          <p:cNvSpPr/>
          <p:nvPr/>
        </p:nvSpPr>
        <p:spPr>
          <a:xfrm>
            <a:off x="5989638" y="13192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71" name="Oval 886"/>
          <p:cNvSpPr/>
          <p:nvPr/>
        </p:nvSpPr>
        <p:spPr>
          <a:xfrm>
            <a:off x="6081713" y="13192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75" name="Oval 899"/>
          <p:cNvSpPr/>
          <p:nvPr/>
        </p:nvSpPr>
        <p:spPr>
          <a:xfrm>
            <a:off x="5899150" y="12366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80" name="Oval 901"/>
          <p:cNvSpPr/>
          <p:nvPr/>
        </p:nvSpPr>
        <p:spPr>
          <a:xfrm>
            <a:off x="5989638" y="13192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84" name="Oval 902"/>
          <p:cNvSpPr/>
          <p:nvPr/>
        </p:nvSpPr>
        <p:spPr>
          <a:xfrm>
            <a:off x="5989638" y="12366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87" name="Oval 833"/>
          <p:cNvSpPr/>
          <p:nvPr/>
        </p:nvSpPr>
        <p:spPr>
          <a:xfrm>
            <a:off x="4800600" y="22352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88" name="Oval 839"/>
          <p:cNvSpPr/>
          <p:nvPr/>
        </p:nvSpPr>
        <p:spPr>
          <a:xfrm>
            <a:off x="4724400" y="23161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89" name="Oval 821"/>
          <p:cNvSpPr/>
          <p:nvPr/>
        </p:nvSpPr>
        <p:spPr>
          <a:xfrm>
            <a:off x="5091113" y="22209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0" name="Oval 822"/>
          <p:cNvSpPr/>
          <p:nvPr/>
        </p:nvSpPr>
        <p:spPr>
          <a:xfrm>
            <a:off x="4967288" y="22336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1" name="Oval 899"/>
          <p:cNvSpPr/>
          <p:nvPr/>
        </p:nvSpPr>
        <p:spPr>
          <a:xfrm>
            <a:off x="4919663" y="21336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5" name="AutoShape 265"/>
          <p:cNvSpPr>
            <a:spLocks noChangeArrowheads="1"/>
          </p:cNvSpPr>
          <p:nvPr/>
        </p:nvSpPr>
        <p:spPr bwMode="auto">
          <a:xfrm rot="11623733">
            <a:off x="6129469" y="685800"/>
            <a:ext cx="228600" cy="309563"/>
          </a:xfrm>
          <a:prstGeom prst="flowChartOnlineStorage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2" name="Oval 815"/>
          <p:cNvSpPr/>
          <p:nvPr/>
        </p:nvSpPr>
        <p:spPr>
          <a:xfrm>
            <a:off x="5943600" y="6096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3" name="Oval 816"/>
          <p:cNvSpPr/>
          <p:nvPr/>
        </p:nvSpPr>
        <p:spPr>
          <a:xfrm>
            <a:off x="5943600" y="7731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4" name="Oval 817"/>
          <p:cNvSpPr/>
          <p:nvPr/>
        </p:nvSpPr>
        <p:spPr>
          <a:xfrm>
            <a:off x="6035675" y="6921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5" name="Oval 818"/>
          <p:cNvSpPr/>
          <p:nvPr/>
        </p:nvSpPr>
        <p:spPr>
          <a:xfrm>
            <a:off x="6035675" y="609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6" name="Oval 823"/>
          <p:cNvSpPr/>
          <p:nvPr/>
        </p:nvSpPr>
        <p:spPr>
          <a:xfrm>
            <a:off x="5943600" y="7731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7" name="Oval 824"/>
          <p:cNvSpPr/>
          <p:nvPr/>
        </p:nvSpPr>
        <p:spPr>
          <a:xfrm>
            <a:off x="6035675" y="6921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8" name="Oval 829"/>
          <p:cNvSpPr/>
          <p:nvPr/>
        </p:nvSpPr>
        <p:spPr>
          <a:xfrm>
            <a:off x="5943600" y="8556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9" name="Oval 832"/>
          <p:cNvSpPr/>
          <p:nvPr/>
        </p:nvSpPr>
        <p:spPr>
          <a:xfrm>
            <a:off x="6035675" y="8556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7" name="Oval 875"/>
          <p:cNvSpPr/>
          <p:nvPr/>
        </p:nvSpPr>
        <p:spPr>
          <a:xfrm>
            <a:off x="5943600" y="6096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0" name="Oval 876"/>
          <p:cNvSpPr/>
          <p:nvPr/>
        </p:nvSpPr>
        <p:spPr>
          <a:xfrm>
            <a:off x="5943600" y="7731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1" name="Oval 877"/>
          <p:cNvSpPr/>
          <p:nvPr/>
        </p:nvSpPr>
        <p:spPr>
          <a:xfrm>
            <a:off x="6035675" y="6921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2" name="Oval 883"/>
          <p:cNvSpPr/>
          <p:nvPr/>
        </p:nvSpPr>
        <p:spPr>
          <a:xfrm>
            <a:off x="5943600" y="8556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3" name="Oval 886"/>
          <p:cNvSpPr/>
          <p:nvPr/>
        </p:nvSpPr>
        <p:spPr>
          <a:xfrm>
            <a:off x="6035675" y="8556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6" name="Oval 901"/>
          <p:cNvSpPr/>
          <p:nvPr/>
        </p:nvSpPr>
        <p:spPr>
          <a:xfrm>
            <a:off x="5943600" y="8556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7" name="Oval 902"/>
          <p:cNvSpPr/>
          <p:nvPr/>
        </p:nvSpPr>
        <p:spPr>
          <a:xfrm>
            <a:off x="5943600" y="7731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8" name="Oval 898"/>
          <p:cNvSpPr/>
          <p:nvPr/>
        </p:nvSpPr>
        <p:spPr>
          <a:xfrm>
            <a:off x="5884863" y="134937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9" name="Oval 812"/>
          <p:cNvSpPr/>
          <p:nvPr/>
        </p:nvSpPr>
        <p:spPr>
          <a:xfrm>
            <a:off x="2652713" y="57848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0" name="Oval 819"/>
          <p:cNvSpPr/>
          <p:nvPr/>
        </p:nvSpPr>
        <p:spPr>
          <a:xfrm>
            <a:off x="2514600" y="57388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1" name="Oval 820"/>
          <p:cNvSpPr/>
          <p:nvPr/>
        </p:nvSpPr>
        <p:spPr>
          <a:xfrm>
            <a:off x="2514600" y="59023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2" name="Oval 825"/>
          <p:cNvSpPr/>
          <p:nvPr/>
        </p:nvSpPr>
        <p:spPr>
          <a:xfrm>
            <a:off x="5791200" y="1524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3" name="Oval 838"/>
          <p:cNvSpPr/>
          <p:nvPr/>
        </p:nvSpPr>
        <p:spPr>
          <a:xfrm>
            <a:off x="2424113" y="57086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4" name="Oval 879"/>
          <p:cNvSpPr/>
          <p:nvPr/>
        </p:nvSpPr>
        <p:spPr>
          <a:xfrm>
            <a:off x="5791200" y="1524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5" name="Oval 906"/>
          <p:cNvSpPr/>
          <p:nvPr/>
        </p:nvSpPr>
        <p:spPr>
          <a:xfrm>
            <a:off x="2514600" y="59023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6" name="Oval 1132"/>
          <p:cNvSpPr/>
          <p:nvPr/>
        </p:nvSpPr>
        <p:spPr>
          <a:xfrm>
            <a:off x="2514600" y="5562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7" name="Oval 1133"/>
          <p:cNvSpPr/>
          <p:nvPr/>
        </p:nvSpPr>
        <p:spPr>
          <a:xfrm>
            <a:off x="2514600" y="60245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8" name="Oval 1146"/>
          <p:cNvSpPr/>
          <p:nvPr/>
        </p:nvSpPr>
        <p:spPr>
          <a:xfrm>
            <a:off x="2514600" y="58721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72" name="AutoShape 292"/>
          <p:cNvSpPr>
            <a:spLocks noChangeArrowheads="1"/>
          </p:cNvSpPr>
          <p:nvPr/>
        </p:nvSpPr>
        <p:spPr bwMode="auto">
          <a:xfrm rot="-4886718">
            <a:off x="7505700" y="6271193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73" name="AutoShape 293"/>
          <p:cNvSpPr>
            <a:spLocks noChangeArrowheads="1"/>
          </p:cNvSpPr>
          <p:nvPr/>
        </p:nvSpPr>
        <p:spPr bwMode="auto">
          <a:xfrm rot="-5751964">
            <a:off x="7048500" y="6199416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74" name="AutoShape 294"/>
          <p:cNvSpPr>
            <a:spLocks noChangeArrowheads="1"/>
          </p:cNvSpPr>
          <p:nvPr/>
        </p:nvSpPr>
        <p:spPr bwMode="auto">
          <a:xfrm rot="-5751964">
            <a:off x="6591300" y="6275616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79" name="AutoShape 299"/>
          <p:cNvSpPr>
            <a:spLocks noChangeArrowheads="1"/>
          </p:cNvSpPr>
          <p:nvPr/>
        </p:nvSpPr>
        <p:spPr bwMode="auto">
          <a:xfrm rot="13616092" flipH="1">
            <a:off x="7658100" y="1866900"/>
            <a:ext cx="304800" cy="228600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1" name="TextBox 420"/>
          <p:cNvSpPr txBox="1">
            <a:spLocks noChangeArrowheads="1"/>
          </p:cNvSpPr>
          <p:nvPr/>
        </p:nvSpPr>
        <p:spPr bwMode="auto">
          <a:xfrm>
            <a:off x="3810000" y="1676400"/>
            <a:ext cx="609600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ernard MT Condensed" pitchFamily="18" charset="0"/>
              </a:rPr>
              <a:t>NE </a:t>
            </a:r>
            <a:r>
              <a:rPr lang="en-US" baseline="-25000">
                <a:solidFill>
                  <a:schemeClr val="bg1"/>
                </a:solidFill>
                <a:latin typeface="Bernard MT Condensed" pitchFamily="18" charset="0"/>
              </a:rPr>
              <a:t>a2</a:t>
            </a:r>
          </a:p>
        </p:txBody>
      </p:sp>
      <p:sp>
        <p:nvSpPr>
          <p:cNvPr id="20782" name="TextBox 420"/>
          <p:cNvSpPr txBox="1">
            <a:spLocks noChangeArrowheads="1"/>
          </p:cNvSpPr>
          <p:nvPr/>
        </p:nvSpPr>
        <p:spPr bwMode="auto">
          <a:xfrm>
            <a:off x="3124200" y="4038600"/>
            <a:ext cx="609600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nard MT Condensed" pitchFamily="18" charset="0"/>
              </a:rPr>
              <a:t>NE </a:t>
            </a:r>
            <a:r>
              <a:rPr lang="en-US" baseline="-25000" dirty="0">
                <a:solidFill>
                  <a:schemeClr val="bg1"/>
                </a:solidFill>
                <a:latin typeface="Bernard MT Condensed" pitchFamily="18" charset="0"/>
              </a:rPr>
              <a:t>a2</a:t>
            </a:r>
          </a:p>
        </p:txBody>
      </p:sp>
      <p:sp>
        <p:nvSpPr>
          <p:cNvPr id="20783" name="TextBox 420"/>
          <p:cNvSpPr txBox="1">
            <a:spLocks noChangeArrowheads="1"/>
          </p:cNvSpPr>
          <p:nvPr/>
        </p:nvSpPr>
        <p:spPr bwMode="auto">
          <a:xfrm>
            <a:off x="5791200" y="3886200"/>
            <a:ext cx="609600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ernard MT Condensed" pitchFamily="18" charset="0"/>
              </a:rPr>
              <a:t>NE </a:t>
            </a:r>
            <a:r>
              <a:rPr lang="en-US" baseline="-25000">
                <a:solidFill>
                  <a:schemeClr val="bg1"/>
                </a:solidFill>
                <a:latin typeface="Bernard MT Condensed" pitchFamily="18" charset="0"/>
              </a:rPr>
              <a:t>a2</a:t>
            </a:r>
          </a:p>
        </p:txBody>
      </p:sp>
      <p:sp>
        <p:nvSpPr>
          <p:cNvPr id="20785" name="TextBox 420"/>
          <p:cNvSpPr txBox="1">
            <a:spLocks noChangeArrowheads="1"/>
          </p:cNvSpPr>
          <p:nvPr/>
        </p:nvSpPr>
        <p:spPr bwMode="auto">
          <a:xfrm>
            <a:off x="7848600" y="4267200"/>
            <a:ext cx="685800" cy="366713"/>
          </a:xfrm>
          <a:prstGeom prst="rect">
            <a:avLst/>
          </a:prstGeom>
          <a:solidFill>
            <a:srgbClr val="0099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nard MT Condensed" pitchFamily="18" charset="0"/>
              </a:rPr>
              <a:t>5HT</a:t>
            </a:r>
            <a:r>
              <a:rPr lang="en-US" baseline="-25000" dirty="0">
                <a:solidFill>
                  <a:schemeClr val="bg1"/>
                </a:solidFill>
                <a:latin typeface="Bernard MT Condensed" pitchFamily="18" charset="0"/>
              </a:rPr>
              <a:t>1D</a:t>
            </a:r>
            <a:r>
              <a:rPr lang="en-US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</a:p>
        </p:txBody>
      </p:sp>
      <p:sp>
        <p:nvSpPr>
          <p:cNvPr id="20786" name="TextBox 420"/>
          <p:cNvSpPr txBox="1">
            <a:spLocks noChangeArrowheads="1"/>
          </p:cNvSpPr>
          <p:nvPr/>
        </p:nvSpPr>
        <p:spPr bwMode="auto">
          <a:xfrm>
            <a:off x="8001000" y="1676400"/>
            <a:ext cx="685800" cy="366713"/>
          </a:xfrm>
          <a:prstGeom prst="rect">
            <a:avLst/>
          </a:prstGeom>
          <a:solidFill>
            <a:srgbClr val="0099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ernard MT Condensed" pitchFamily="18" charset="0"/>
              </a:rPr>
              <a:t>5HT</a:t>
            </a:r>
            <a:r>
              <a:rPr lang="en-US" baseline="-25000">
                <a:solidFill>
                  <a:schemeClr val="bg1"/>
                </a:solidFill>
                <a:latin typeface="Bernard MT Condensed" pitchFamily="18" charset="0"/>
              </a:rPr>
              <a:t>1A</a:t>
            </a:r>
            <a:r>
              <a:rPr lang="en-US">
                <a:solidFill>
                  <a:schemeClr val="bg1"/>
                </a:solidFill>
                <a:latin typeface="Bernard MT Condensed" pitchFamily="18" charset="0"/>
              </a:rPr>
              <a:t> </a:t>
            </a:r>
          </a:p>
        </p:txBody>
      </p:sp>
      <p:sp>
        <p:nvSpPr>
          <p:cNvPr id="908" name="Oval 907"/>
          <p:cNvSpPr/>
          <p:nvPr/>
        </p:nvSpPr>
        <p:spPr>
          <a:xfrm>
            <a:off x="7038975" y="5813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4" name="Oval 913"/>
          <p:cNvSpPr/>
          <p:nvPr/>
        </p:nvSpPr>
        <p:spPr>
          <a:xfrm>
            <a:off x="7038975" y="5895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5" name="Oval 914"/>
          <p:cNvSpPr/>
          <p:nvPr/>
        </p:nvSpPr>
        <p:spPr>
          <a:xfrm>
            <a:off x="7908925" y="5780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8" name="Oval 927"/>
          <p:cNvSpPr/>
          <p:nvPr/>
        </p:nvSpPr>
        <p:spPr>
          <a:xfrm>
            <a:off x="7637463" y="576262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9" name="Oval 928"/>
          <p:cNvSpPr/>
          <p:nvPr/>
        </p:nvSpPr>
        <p:spPr>
          <a:xfrm>
            <a:off x="6858000" y="57324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0" name="Oval 929"/>
          <p:cNvSpPr/>
          <p:nvPr/>
        </p:nvSpPr>
        <p:spPr>
          <a:xfrm>
            <a:off x="6948488" y="58134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1" name="Oval 930"/>
          <p:cNvSpPr/>
          <p:nvPr/>
        </p:nvSpPr>
        <p:spPr>
          <a:xfrm>
            <a:off x="7818438" y="56975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2" name="Oval 931"/>
          <p:cNvSpPr/>
          <p:nvPr/>
        </p:nvSpPr>
        <p:spPr>
          <a:xfrm>
            <a:off x="7038975" y="5895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3" name="Oval 932"/>
          <p:cNvSpPr/>
          <p:nvPr/>
        </p:nvSpPr>
        <p:spPr>
          <a:xfrm>
            <a:off x="7038975" y="5813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4" name="Oval 933"/>
          <p:cNvSpPr/>
          <p:nvPr/>
        </p:nvSpPr>
        <p:spPr>
          <a:xfrm>
            <a:off x="7637463" y="58435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5" name="Oval 934"/>
          <p:cNvSpPr/>
          <p:nvPr/>
        </p:nvSpPr>
        <p:spPr>
          <a:xfrm>
            <a:off x="7180263" y="56276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6" name="Oval 935"/>
          <p:cNvSpPr/>
          <p:nvPr/>
        </p:nvSpPr>
        <p:spPr>
          <a:xfrm>
            <a:off x="7727950" y="5697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7" name="Oval 936"/>
          <p:cNvSpPr/>
          <p:nvPr/>
        </p:nvSpPr>
        <p:spPr>
          <a:xfrm>
            <a:off x="6858000" y="5938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8" name="Oval 937"/>
          <p:cNvSpPr/>
          <p:nvPr/>
        </p:nvSpPr>
        <p:spPr>
          <a:xfrm>
            <a:off x="7454900" y="57626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9" name="Oval 938"/>
          <p:cNvSpPr/>
          <p:nvPr/>
        </p:nvSpPr>
        <p:spPr>
          <a:xfrm>
            <a:off x="6997700" y="5545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0" name="Oval 939"/>
          <p:cNvSpPr/>
          <p:nvPr/>
        </p:nvSpPr>
        <p:spPr>
          <a:xfrm>
            <a:off x="7545388" y="58435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1" name="Oval 940"/>
          <p:cNvSpPr/>
          <p:nvPr/>
        </p:nvSpPr>
        <p:spPr>
          <a:xfrm>
            <a:off x="7545388" y="57626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2" name="Oval 941"/>
          <p:cNvSpPr/>
          <p:nvPr/>
        </p:nvSpPr>
        <p:spPr>
          <a:xfrm>
            <a:off x="7180263" y="55451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3" name="Oval 942"/>
          <p:cNvSpPr/>
          <p:nvPr/>
        </p:nvSpPr>
        <p:spPr>
          <a:xfrm>
            <a:off x="7180263" y="5708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4" name="Oval 943"/>
          <p:cNvSpPr/>
          <p:nvPr/>
        </p:nvSpPr>
        <p:spPr>
          <a:xfrm>
            <a:off x="7727950" y="5780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5" name="Oval 944"/>
          <p:cNvSpPr/>
          <p:nvPr/>
        </p:nvSpPr>
        <p:spPr>
          <a:xfrm>
            <a:off x="7727950" y="5697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6" name="Oval 945"/>
          <p:cNvSpPr/>
          <p:nvPr/>
        </p:nvSpPr>
        <p:spPr>
          <a:xfrm>
            <a:off x="6997700" y="5627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7" name="Oval 946"/>
          <p:cNvSpPr/>
          <p:nvPr/>
        </p:nvSpPr>
        <p:spPr>
          <a:xfrm>
            <a:off x="6997700" y="57912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8" name="Oval 947"/>
          <p:cNvSpPr/>
          <p:nvPr/>
        </p:nvSpPr>
        <p:spPr>
          <a:xfrm>
            <a:off x="7088188" y="57086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9" name="Oval 948"/>
          <p:cNvSpPr/>
          <p:nvPr/>
        </p:nvSpPr>
        <p:spPr>
          <a:xfrm>
            <a:off x="7372350" y="6013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0" name="Oval 949"/>
          <p:cNvSpPr/>
          <p:nvPr/>
        </p:nvSpPr>
        <p:spPr>
          <a:xfrm>
            <a:off x="7180263" y="5708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1" name="Oval 950"/>
          <p:cNvSpPr/>
          <p:nvPr/>
        </p:nvSpPr>
        <p:spPr>
          <a:xfrm>
            <a:off x="7727950" y="5780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2" name="Oval 951"/>
          <p:cNvSpPr/>
          <p:nvPr/>
        </p:nvSpPr>
        <p:spPr>
          <a:xfrm>
            <a:off x="7818438" y="5862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3" name="Oval 952"/>
          <p:cNvSpPr/>
          <p:nvPr/>
        </p:nvSpPr>
        <p:spPr>
          <a:xfrm>
            <a:off x="7361238" y="5645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4" name="Oval 953"/>
          <p:cNvSpPr/>
          <p:nvPr/>
        </p:nvSpPr>
        <p:spPr>
          <a:xfrm>
            <a:off x="7451725" y="55626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5" name="Oval 954"/>
          <p:cNvSpPr/>
          <p:nvPr/>
        </p:nvSpPr>
        <p:spPr>
          <a:xfrm>
            <a:off x="7908925" y="58626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6" name="Oval 955"/>
          <p:cNvSpPr/>
          <p:nvPr/>
        </p:nvSpPr>
        <p:spPr>
          <a:xfrm>
            <a:off x="7180263" y="57912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8" name="Oval 957"/>
          <p:cNvSpPr/>
          <p:nvPr/>
        </p:nvSpPr>
        <p:spPr>
          <a:xfrm>
            <a:off x="7448550" y="60896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9" name="Oval 958"/>
          <p:cNvSpPr/>
          <p:nvPr/>
        </p:nvSpPr>
        <p:spPr>
          <a:xfrm>
            <a:off x="7270750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4" name="Oval 963"/>
          <p:cNvSpPr/>
          <p:nvPr/>
        </p:nvSpPr>
        <p:spPr>
          <a:xfrm>
            <a:off x="6997700" y="5627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5" name="Oval 964"/>
          <p:cNvSpPr/>
          <p:nvPr/>
        </p:nvSpPr>
        <p:spPr>
          <a:xfrm>
            <a:off x="6997700" y="5545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2" name="Oval 991"/>
          <p:cNvSpPr/>
          <p:nvPr/>
        </p:nvSpPr>
        <p:spPr>
          <a:xfrm>
            <a:off x="7620000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3" name="Oval 992"/>
          <p:cNvSpPr/>
          <p:nvPr/>
        </p:nvSpPr>
        <p:spPr>
          <a:xfrm>
            <a:off x="7038975" y="5895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8" name="Oval 997"/>
          <p:cNvSpPr/>
          <p:nvPr/>
        </p:nvSpPr>
        <p:spPr>
          <a:xfrm>
            <a:off x="7818438" y="5780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9" name="Oval 998"/>
          <p:cNvSpPr/>
          <p:nvPr/>
        </p:nvSpPr>
        <p:spPr>
          <a:xfrm>
            <a:off x="6996113" y="6089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0" name="Oval 999"/>
          <p:cNvSpPr/>
          <p:nvPr/>
        </p:nvSpPr>
        <p:spPr>
          <a:xfrm>
            <a:off x="7696200" y="6015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1" name="Oval 1000"/>
          <p:cNvSpPr/>
          <p:nvPr/>
        </p:nvSpPr>
        <p:spPr>
          <a:xfrm>
            <a:off x="7908925" y="5780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5" name="Oval 1004"/>
          <p:cNvSpPr/>
          <p:nvPr/>
        </p:nvSpPr>
        <p:spPr>
          <a:xfrm>
            <a:off x="685800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7" name="Oval 1006"/>
          <p:cNvSpPr/>
          <p:nvPr/>
        </p:nvSpPr>
        <p:spPr>
          <a:xfrm>
            <a:off x="6675438" y="579596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8" name="Oval 1007"/>
          <p:cNvSpPr/>
          <p:nvPr/>
        </p:nvSpPr>
        <p:spPr>
          <a:xfrm>
            <a:off x="6767513" y="5715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0" name="Oval 1009"/>
          <p:cNvSpPr/>
          <p:nvPr/>
        </p:nvSpPr>
        <p:spPr>
          <a:xfrm>
            <a:off x="685800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1" name="Oval 1010"/>
          <p:cNvSpPr/>
          <p:nvPr/>
        </p:nvSpPr>
        <p:spPr>
          <a:xfrm>
            <a:off x="6858000" y="5795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2" name="Oval 1011"/>
          <p:cNvSpPr/>
          <p:nvPr/>
        </p:nvSpPr>
        <p:spPr>
          <a:xfrm>
            <a:off x="7727950" y="5680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5" name="Oval 1014"/>
          <p:cNvSpPr/>
          <p:nvPr/>
        </p:nvSpPr>
        <p:spPr>
          <a:xfrm>
            <a:off x="658495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3" name="Oval 1022"/>
          <p:cNvSpPr/>
          <p:nvPr/>
        </p:nvSpPr>
        <p:spPr>
          <a:xfrm>
            <a:off x="6553200" y="5938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" name="Oval 1023"/>
          <p:cNvSpPr/>
          <p:nvPr/>
        </p:nvSpPr>
        <p:spPr>
          <a:xfrm>
            <a:off x="7529513" y="5862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" name="Oval 1024"/>
          <p:cNvSpPr/>
          <p:nvPr/>
        </p:nvSpPr>
        <p:spPr>
          <a:xfrm>
            <a:off x="7545388" y="56800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6" name="Oval 1025"/>
          <p:cNvSpPr/>
          <p:nvPr/>
        </p:nvSpPr>
        <p:spPr>
          <a:xfrm>
            <a:off x="6675438" y="5878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Oval 1029"/>
          <p:cNvSpPr/>
          <p:nvPr/>
        </p:nvSpPr>
        <p:spPr>
          <a:xfrm>
            <a:off x="685800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1" name="Oval 1030"/>
          <p:cNvSpPr/>
          <p:nvPr/>
        </p:nvSpPr>
        <p:spPr>
          <a:xfrm>
            <a:off x="6858000" y="5795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2" name="Oval 1031"/>
          <p:cNvSpPr/>
          <p:nvPr/>
        </p:nvSpPr>
        <p:spPr>
          <a:xfrm>
            <a:off x="7727950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Oval 1032"/>
          <p:cNvSpPr/>
          <p:nvPr/>
        </p:nvSpPr>
        <p:spPr>
          <a:xfrm>
            <a:off x="658495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5" name="Oval 1034"/>
          <p:cNvSpPr/>
          <p:nvPr/>
        </p:nvSpPr>
        <p:spPr>
          <a:xfrm>
            <a:off x="6767513" y="5715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Oval 1035"/>
          <p:cNvSpPr/>
          <p:nvPr/>
        </p:nvSpPr>
        <p:spPr>
          <a:xfrm>
            <a:off x="6767513" y="587851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7" name="Oval 1036"/>
          <p:cNvSpPr/>
          <p:nvPr/>
        </p:nvSpPr>
        <p:spPr>
          <a:xfrm>
            <a:off x="6858000" y="5795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8" name="Oval 1037"/>
          <p:cNvSpPr/>
          <p:nvPr/>
        </p:nvSpPr>
        <p:spPr>
          <a:xfrm>
            <a:off x="685800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9" name="Oval 1038"/>
          <p:cNvSpPr/>
          <p:nvPr/>
        </p:nvSpPr>
        <p:spPr>
          <a:xfrm>
            <a:off x="6584950" y="5795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0" name="Oval 1039"/>
          <p:cNvSpPr/>
          <p:nvPr/>
        </p:nvSpPr>
        <p:spPr>
          <a:xfrm>
            <a:off x="7454900" y="5680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1" name="Oval 1040"/>
          <p:cNvSpPr/>
          <p:nvPr/>
        </p:nvSpPr>
        <p:spPr>
          <a:xfrm>
            <a:off x="6675438" y="5878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5" name="Oval 1204"/>
          <p:cNvSpPr/>
          <p:nvPr/>
        </p:nvSpPr>
        <p:spPr>
          <a:xfrm>
            <a:off x="7296150" y="59372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0" name="Oval 1219"/>
          <p:cNvSpPr/>
          <p:nvPr/>
        </p:nvSpPr>
        <p:spPr>
          <a:xfrm>
            <a:off x="7358063" y="58261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2" name="Oval 1201"/>
          <p:cNvSpPr/>
          <p:nvPr/>
        </p:nvSpPr>
        <p:spPr>
          <a:xfrm>
            <a:off x="7939088" y="47244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3" name="Oval 1202"/>
          <p:cNvSpPr/>
          <p:nvPr/>
        </p:nvSpPr>
        <p:spPr>
          <a:xfrm>
            <a:off x="8029575" y="46418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4" name="Oval 1203"/>
          <p:cNvSpPr/>
          <p:nvPr/>
        </p:nvSpPr>
        <p:spPr>
          <a:xfrm>
            <a:off x="7939088" y="480536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6" name="Oval 1205"/>
          <p:cNvSpPr/>
          <p:nvPr/>
        </p:nvSpPr>
        <p:spPr>
          <a:xfrm>
            <a:off x="8029575" y="488791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7" name="Oval 1206"/>
          <p:cNvSpPr/>
          <p:nvPr/>
        </p:nvSpPr>
        <p:spPr>
          <a:xfrm>
            <a:off x="8029575" y="48053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8" name="Oval 1207"/>
          <p:cNvSpPr/>
          <p:nvPr/>
        </p:nvSpPr>
        <p:spPr>
          <a:xfrm>
            <a:off x="7848600" y="47244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9" name="Oval 1208"/>
          <p:cNvSpPr/>
          <p:nvPr/>
        </p:nvSpPr>
        <p:spPr>
          <a:xfrm>
            <a:off x="7848600" y="488791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0" name="Oval 1209"/>
          <p:cNvSpPr/>
          <p:nvPr/>
        </p:nvSpPr>
        <p:spPr>
          <a:xfrm>
            <a:off x="7939088" y="480536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1" name="Oval 1210"/>
          <p:cNvSpPr/>
          <p:nvPr/>
        </p:nvSpPr>
        <p:spPr>
          <a:xfrm>
            <a:off x="7939088" y="47244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3" name="Oval 1212"/>
          <p:cNvSpPr/>
          <p:nvPr/>
        </p:nvSpPr>
        <p:spPr>
          <a:xfrm>
            <a:off x="7939088" y="480536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4" name="Oval 1213"/>
          <p:cNvSpPr/>
          <p:nvPr/>
        </p:nvSpPr>
        <p:spPr>
          <a:xfrm>
            <a:off x="7927975" y="49466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7" name="Oval 1216"/>
          <p:cNvSpPr/>
          <p:nvPr/>
        </p:nvSpPr>
        <p:spPr>
          <a:xfrm>
            <a:off x="8156575" y="48768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8" name="Oval 1217"/>
          <p:cNvSpPr/>
          <p:nvPr/>
        </p:nvSpPr>
        <p:spPr>
          <a:xfrm>
            <a:off x="8156575" y="47942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5" name="Oval 1224"/>
          <p:cNvSpPr/>
          <p:nvPr/>
        </p:nvSpPr>
        <p:spPr>
          <a:xfrm>
            <a:off x="8156575" y="48768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6" name="Oval 1225"/>
          <p:cNvSpPr/>
          <p:nvPr/>
        </p:nvSpPr>
        <p:spPr>
          <a:xfrm>
            <a:off x="8156575" y="47942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7" name="Oval 1226"/>
          <p:cNvSpPr/>
          <p:nvPr/>
        </p:nvSpPr>
        <p:spPr>
          <a:xfrm>
            <a:off x="8156575" y="48768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9" name="Oval 1201"/>
          <p:cNvSpPr/>
          <p:nvPr/>
        </p:nvSpPr>
        <p:spPr>
          <a:xfrm>
            <a:off x="7939088" y="20637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0" name="Oval 1202"/>
          <p:cNvSpPr/>
          <p:nvPr/>
        </p:nvSpPr>
        <p:spPr>
          <a:xfrm>
            <a:off x="8029575" y="1981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1" name="Oval 1203"/>
          <p:cNvSpPr/>
          <p:nvPr/>
        </p:nvSpPr>
        <p:spPr>
          <a:xfrm>
            <a:off x="7939088" y="2144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2" name="Oval 1205"/>
          <p:cNvSpPr/>
          <p:nvPr/>
        </p:nvSpPr>
        <p:spPr>
          <a:xfrm>
            <a:off x="8029575" y="22272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3" name="Oval 1206"/>
          <p:cNvSpPr/>
          <p:nvPr/>
        </p:nvSpPr>
        <p:spPr>
          <a:xfrm>
            <a:off x="8029575" y="21447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4" name="Oval 1207"/>
          <p:cNvSpPr/>
          <p:nvPr/>
        </p:nvSpPr>
        <p:spPr>
          <a:xfrm>
            <a:off x="7848600" y="20637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5" name="Oval 1208"/>
          <p:cNvSpPr/>
          <p:nvPr/>
        </p:nvSpPr>
        <p:spPr>
          <a:xfrm>
            <a:off x="7848600" y="22272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6" name="Oval 1209"/>
          <p:cNvSpPr/>
          <p:nvPr/>
        </p:nvSpPr>
        <p:spPr>
          <a:xfrm>
            <a:off x="7939088" y="2144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7" name="Oval 1210"/>
          <p:cNvSpPr/>
          <p:nvPr/>
        </p:nvSpPr>
        <p:spPr>
          <a:xfrm>
            <a:off x="7939088" y="20637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8" name="Oval 1212"/>
          <p:cNvSpPr/>
          <p:nvPr/>
        </p:nvSpPr>
        <p:spPr>
          <a:xfrm>
            <a:off x="7939088" y="2144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9" name="Oval 1213"/>
          <p:cNvSpPr/>
          <p:nvPr/>
        </p:nvSpPr>
        <p:spPr>
          <a:xfrm>
            <a:off x="7927975" y="2286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0" name="Oval 1216"/>
          <p:cNvSpPr/>
          <p:nvPr/>
        </p:nvSpPr>
        <p:spPr>
          <a:xfrm>
            <a:off x="8156575" y="2216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1" name="Oval 1217"/>
          <p:cNvSpPr/>
          <p:nvPr/>
        </p:nvSpPr>
        <p:spPr>
          <a:xfrm>
            <a:off x="8156575" y="2133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64" name="Oval 1224"/>
          <p:cNvSpPr/>
          <p:nvPr/>
        </p:nvSpPr>
        <p:spPr>
          <a:xfrm>
            <a:off x="8156575" y="2216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65" name="Oval 1225"/>
          <p:cNvSpPr/>
          <p:nvPr/>
        </p:nvSpPr>
        <p:spPr>
          <a:xfrm>
            <a:off x="8156575" y="2133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66" name="Oval 1226"/>
          <p:cNvSpPr/>
          <p:nvPr/>
        </p:nvSpPr>
        <p:spPr>
          <a:xfrm>
            <a:off x="8156575" y="2216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87" name="AutoShape 407"/>
          <p:cNvSpPr>
            <a:spLocks noChangeArrowheads="1"/>
          </p:cNvSpPr>
          <p:nvPr/>
        </p:nvSpPr>
        <p:spPr bwMode="auto">
          <a:xfrm rot="-294478">
            <a:off x="7693025" y="4979988"/>
            <a:ext cx="234950" cy="276225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371600" y="609600"/>
            <a:ext cx="1447800" cy="129540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990600" y="5667828"/>
            <a:ext cx="2362200" cy="91440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5715000" y="381000"/>
            <a:ext cx="1066800" cy="91440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6324600" y="5820228"/>
            <a:ext cx="1676400" cy="885372"/>
          </a:xfrm>
          <a:prstGeom prst="ellipse">
            <a:avLst/>
          </a:prstGeom>
          <a:noFill/>
          <a:ln w="57150">
            <a:solidFill>
              <a:srgbClr val="00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6400800" y="609600"/>
            <a:ext cx="1447800" cy="1295400"/>
          </a:xfrm>
          <a:prstGeom prst="ellipse">
            <a:avLst/>
          </a:prstGeom>
          <a:noFill/>
          <a:ln w="57150">
            <a:solidFill>
              <a:srgbClr val="00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TextBox 389"/>
          <p:cNvSpPr txBox="1"/>
          <p:nvPr/>
        </p:nvSpPr>
        <p:spPr>
          <a:xfrm>
            <a:off x="5562600" y="6477000"/>
            <a:ext cx="3581400" cy="492443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Bernard MT Condensed" pitchFamily="18" charset="0"/>
              </a:rPr>
              <a:t>They mediate 5HT actions</a:t>
            </a:r>
            <a:endParaRPr lang="en-US" sz="2600" dirty="0">
              <a:latin typeface="Bernard MT Condensed" pitchFamily="18" charset="0"/>
            </a:endParaRPr>
          </a:p>
        </p:txBody>
      </p:sp>
      <p:sp>
        <p:nvSpPr>
          <p:cNvPr id="393" name="TextBox 420"/>
          <p:cNvSpPr txBox="1">
            <a:spLocks noChangeArrowheads="1"/>
          </p:cNvSpPr>
          <p:nvPr/>
        </p:nvSpPr>
        <p:spPr bwMode="auto">
          <a:xfrm>
            <a:off x="762000" y="6248400"/>
            <a:ext cx="457200" cy="369332"/>
          </a:xfrm>
          <a:prstGeom prst="rect">
            <a:avLst/>
          </a:prstGeom>
          <a:solidFill>
            <a:srgbClr val="CCFF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b="1" baseline="-25000" dirty="0" smtClean="0">
                <a:solidFill>
                  <a:srgbClr val="002060"/>
                </a:solidFill>
                <a:latin typeface="Symbol" pitchFamily="18" charset="2"/>
              </a:rPr>
              <a:t>1</a:t>
            </a:r>
            <a:endParaRPr lang="en-US" b="1" baseline="-25000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39" dur="2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41" dur="2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43" dur="2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45" dur="2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47" dur="2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49" dur="2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51" dur="2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53" dur="2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55" dur="20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5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6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6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6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6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69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7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7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75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77" dur="2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79" dur="2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81" dur="2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83" dur="20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85" dur="2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87" dur="2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89" dur="2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91" dur="20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93" dur="20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95" dur="20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97" dur="20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0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0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0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0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" grpId="0" animBg="1"/>
      <p:bldP spid="20785" grpId="0" animBg="1"/>
      <p:bldP spid="20786" grpId="0" animBg="1"/>
      <p:bldP spid="908" grpId="0" animBg="1"/>
      <p:bldP spid="914" grpId="0" animBg="1"/>
      <p:bldP spid="929" grpId="0" animBg="1"/>
      <p:bldP spid="932" grpId="0" animBg="1"/>
      <p:bldP spid="933" grpId="0" animBg="1"/>
      <p:bldP spid="935" grpId="0" animBg="1"/>
      <p:bldP spid="937" grpId="0" animBg="1"/>
      <p:bldP spid="943" grpId="0" animBg="1"/>
      <p:bldP spid="948" grpId="0" animBg="1"/>
      <p:bldP spid="950" grpId="0" animBg="1"/>
      <p:bldP spid="956" grpId="0" animBg="1"/>
      <p:bldP spid="993" grpId="0" animBg="1"/>
      <p:bldP spid="1005" grpId="0" animBg="1"/>
      <p:bldP spid="1007" grpId="0" animBg="1"/>
      <p:bldP spid="1008" grpId="0" animBg="1"/>
      <p:bldP spid="1010" grpId="0" animBg="1"/>
      <p:bldP spid="1011" grpId="0" animBg="1"/>
      <p:bldP spid="1015" grpId="0" animBg="1"/>
      <p:bldP spid="1023" grpId="0" animBg="1"/>
      <p:bldP spid="1026" grpId="0" animBg="1"/>
      <p:bldP spid="1030" grpId="0" animBg="1"/>
      <p:bldP spid="1031" grpId="0" animBg="1"/>
      <p:bldP spid="1033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1" grpId="0" animBg="1"/>
      <p:bldP spid="1205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tx1"/>
            </a:gs>
            <a:gs pos="0">
              <a:srgbClr val="000000"/>
            </a:gs>
            <a:gs pos="41000">
              <a:srgbClr val="000000"/>
            </a:gs>
            <a:gs pos="51000">
              <a:srgbClr val="1B416F"/>
            </a:gs>
            <a:gs pos="67000">
              <a:schemeClr val="accent1">
                <a:lumMod val="75000"/>
              </a:schemeClr>
            </a:gs>
            <a:gs pos="85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2044"/>
            <a:ext cx="8077200" cy="598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3" descr="Antidepressants Associated With Lower Bone Density"/>
          <p:cNvPicPr>
            <a:picLocks/>
          </p:cNvPicPr>
          <p:nvPr/>
        </p:nvPicPr>
        <p:blipFill>
          <a:blip r:embed="rId3" r:link="rId4" cstate="print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rcRect l="7143" b="4791"/>
          <a:stretch>
            <a:fillRect/>
          </a:stretch>
        </p:blipFill>
        <p:spPr>
          <a:xfrm>
            <a:off x="3581400" y="2286000"/>
            <a:ext cx="1981200" cy="190500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1052" y="517029"/>
            <a:ext cx="784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Both manic &amp; depressive phases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of the disorder are characterized by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low central 5HT function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; meaning that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5HT cannot exert its normal </a:t>
            </a:r>
            <a:r>
              <a:rPr lang="en-US" sz="2600" b="1" u="heavy" dirty="0" err="1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modulatory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  effects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on control of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monamines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and other neurotransmitters,  specially NE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673" y="4181206"/>
            <a:ext cx="79293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If 5HT fall, is not properly modulating NE and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NE also falls to abnormally low levels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, the patient becomes </a:t>
            </a:r>
            <a:r>
              <a:rPr lang="en-US" sz="2600" u="heavy" dirty="0" smtClean="0">
                <a:solidFill>
                  <a:srgbClr val="C7F2F1"/>
                </a:solidFill>
                <a:uFill>
                  <a:solidFill>
                    <a:srgbClr val="00FFFF"/>
                  </a:solidFill>
                </a:uFill>
                <a:latin typeface="Bernard MT Condensed" pitchFamily="18" charset="0"/>
              </a:rPr>
              <a:t>DEPRESSED</a:t>
            </a:r>
            <a:endParaRPr lang="en-US" sz="2600" u="heavy" dirty="0">
              <a:solidFill>
                <a:srgbClr val="C7F2F1"/>
              </a:solidFill>
              <a:uFill>
                <a:solidFill>
                  <a:srgbClr val="00FF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105400"/>
            <a:ext cx="8153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In reverse, is not properly modulating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NE,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so that it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becomes abnormally high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, the patient becomes </a:t>
            </a:r>
            <a:r>
              <a:rPr lang="en-US" sz="2600" u="heavy" dirty="0" smtClean="0">
                <a:solidFill>
                  <a:srgbClr val="C7F2F1"/>
                </a:solidFill>
                <a:uFill>
                  <a:solidFill>
                    <a:srgbClr val="00FFFF"/>
                  </a:solidFill>
                </a:uFill>
                <a:latin typeface="Bernard MT Condensed" pitchFamily="18" charset="0"/>
              </a:rPr>
              <a:t>MANIC.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2743200"/>
            <a:ext cx="1986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reestyle Script" pitchFamily="66" charset="0"/>
              </a:rPr>
              <a:t>New View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reestyle Script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2438400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DA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153656" y="3429000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DA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rgbClr val="FBD49C"/>
              </a:gs>
              <a:gs pos="41000">
                <a:srgbClr val="FDFA7E"/>
              </a:gs>
              <a:gs pos="46000">
                <a:srgbClr val="FAC77D">
                  <a:alpha val="96000"/>
                </a:srgbClr>
              </a:gs>
              <a:gs pos="82001">
                <a:schemeClr val="accent2">
                  <a:lumMod val="20000"/>
                  <a:lumOff val="80000"/>
                  <a:alpha val="48000"/>
                </a:schemeClr>
              </a:gs>
              <a:gs pos="93000">
                <a:srgbClr val="FBFBD1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1295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Restore the ability of 5HT to modulate NA, thus restoring the critical balance between transmitters that controls emotional behavior.</a:t>
            </a:r>
            <a:endParaRPr lang="en-US" sz="3200" b="1" dirty="0">
              <a:latin typeface="Arial Narrow" pitchFamily="34" charset="0"/>
            </a:endParaRPr>
          </a:p>
        </p:txBody>
      </p:sp>
      <p:pic>
        <p:nvPicPr>
          <p:cNvPr id="27649" name="Picture 1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3273" t="58661" r="25603" b="11703"/>
          <a:stretch>
            <a:fillRect/>
          </a:stretch>
        </p:blipFill>
        <p:spPr bwMode="auto">
          <a:xfrm>
            <a:off x="0" y="3048000"/>
            <a:ext cx="624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4778" y="762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chemeClr val="accent3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6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213" t="11919" r="2563" b="33887"/>
          <a:stretch>
            <a:fillRect/>
          </a:stretch>
        </p:blipFill>
        <p:spPr bwMode="auto">
          <a:xfrm>
            <a:off x="0" y="1981200"/>
            <a:ext cx="716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2361" t="2104" r="2806" b="43831"/>
          <a:stretch>
            <a:fillRect/>
          </a:stretch>
        </p:blipFill>
        <p:spPr bwMode="auto">
          <a:xfrm>
            <a:off x="0" y="9144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2129" t="2400" r="2129" b="553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91000" y="1143000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Bodoni MT Black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1566952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Bodoni MT Black" pitchFamily="18" charset="0"/>
              </a:rPr>
              <a:t>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1203</Words>
  <Application>Microsoft Office PowerPoint</Application>
  <PresentationFormat>On-screen Show (4:3)</PresentationFormat>
  <Paragraphs>206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GCUSER</cp:lastModifiedBy>
  <cp:revision>194</cp:revision>
  <dcterms:created xsi:type="dcterms:W3CDTF">2010-10-24T13:01:28Z</dcterms:created>
  <dcterms:modified xsi:type="dcterms:W3CDTF">2014-10-22T08:34:26Z</dcterms:modified>
</cp:coreProperties>
</file>