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99" r:id="rId9"/>
    <p:sldId id="291" r:id="rId10"/>
    <p:sldId id="266" r:id="rId11"/>
    <p:sldId id="293" r:id="rId12"/>
    <p:sldId id="267" r:id="rId13"/>
    <p:sldId id="268" r:id="rId14"/>
    <p:sldId id="271" r:id="rId15"/>
    <p:sldId id="272" r:id="rId16"/>
    <p:sldId id="303" r:id="rId1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FF"/>
    <a:srgbClr val="FFFFCC"/>
    <a:srgbClr val="0083C4"/>
    <a:srgbClr val="4F00C4"/>
    <a:srgbClr val="009999"/>
    <a:srgbClr val="99FF33"/>
    <a:srgbClr val="66FFFF"/>
    <a:srgbClr val="D5FFFF"/>
    <a:srgbClr val="3E009A"/>
    <a:srgbClr val="009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9CC59E-DB58-4757-B965-3839F8BA6106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C56758C0-D705-42D0-AB93-C11205479F3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51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0340-8C92-4221-84FF-46020D02FFFA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CB529-8E0A-4F5D-88EF-3604601A829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6C7A-BEE0-41A7-BB90-52318BE971A1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1F0F8-D46F-43C8-A530-C552F1B8CFF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CD48-4643-45E7-A78C-2073C32360A5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1868E-2B46-4138-8607-99E421AA2C6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CA63-D704-4E58-A6FC-D6873AC6D1B3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51579-701B-46E8-ABEC-C867474FF78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3EB3-A3C7-4481-B463-12E25FBF3677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DE2CA-62EB-4261-AC5B-53213200A75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0146-EF81-4308-BD8B-4DF4C05FF3C1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1131F-3012-4202-B950-F518AF2205B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752E-B47D-4AA6-A471-36BBA55C2B22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3ADDC-6AFB-4180-B5B3-8D1F1409486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8F55A-7D34-4659-9B6B-C52BEA983682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99F44-AFB9-42E6-9DC1-694462D28A2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9B25-AA01-422D-A3FD-000D14337E13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BACBF-2F6C-4EF9-A485-D61A21060C1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88D3D-86B7-461A-BDC6-B2DE82F8B3F3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2A0E-680F-42A2-B69D-E192CA1A1CC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8C25-0AF4-4598-80C5-8DC203A129D9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8F2D0-5377-445A-A1B7-BED53317CA0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2A8A35-3510-4CEC-B86E-5FA0AE90B1A0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26C0F03-263D-446F-ACA0-CDB179E7CAA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047" t="43201" r="2888" b="2029"/>
          <a:stretch>
            <a:fillRect/>
          </a:stretch>
        </p:blipFill>
        <p:spPr bwMode="auto">
          <a:xfrm>
            <a:off x="533400" y="45720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143470"/>
            <a:ext cx="69942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4800600"/>
            <a:ext cx="71993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New Antidepressants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304800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Serotonin Norepinephrine Reuptake Inhibitors  [ SNRIs ]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5" name="Rectangle 4"/>
          <p:cNvSpPr>
            <a:spLocks noChangeArrowheads="1"/>
          </p:cNvSpPr>
          <p:nvPr/>
        </p:nvSpPr>
        <p:spPr bwMode="auto">
          <a:xfrm>
            <a:off x="304800" y="914400"/>
            <a:ext cx="25400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Venalafaxine</a:t>
            </a:r>
          </a:p>
        </p:txBody>
      </p:sp>
      <p:pic>
        <p:nvPicPr>
          <p:cNvPr id="24586" name="Picture 2" descr="C:\Users\Administrator\Pictures\Picture1.jpg"/>
          <p:cNvPicPr>
            <a:picLocks noChangeAspect="1" noChangeArrowheads="1"/>
          </p:cNvPicPr>
          <p:nvPr/>
        </p:nvPicPr>
        <p:blipFill>
          <a:blip r:embed="rId2" cstate="print"/>
          <a:srcRect l="1682" t="1666" r="841" b="3333"/>
          <a:stretch>
            <a:fillRect/>
          </a:stretch>
        </p:blipFill>
        <p:spPr bwMode="auto">
          <a:xfrm>
            <a:off x="76200" y="1371600"/>
            <a:ext cx="51943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0"/>
          <p:cNvSpPr txBox="1">
            <a:spLocks noChangeArrowheads="1"/>
          </p:cNvSpPr>
          <p:nvPr/>
        </p:nvSpPr>
        <p:spPr bwMode="auto">
          <a:xfrm>
            <a:off x="4953000" y="1143000"/>
            <a:ext cx="3733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Restore the levels of NE &amp; 5HT  in the synaptic cleft by binding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NET &amp; SERT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Has mild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antimuscarinic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effect</a:t>
            </a:r>
          </a:p>
        </p:txBody>
      </p:sp>
      <p:sp>
        <p:nvSpPr>
          <p:cNvPr id="24588" name="TextBox 11"/>
          <p:cNvSpPr txBox="1">
            <a:spLocks noChangeArrowheads="1"/>
          </p:cNvSpPr>
          <p:nvPr/>
        </p:nvSpPr>
        <p:spPr bwMode="auto">
          <a:xfrm>
            <a:off x="4953000" y="3279775"/>
            <a:ext cx="4191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Short 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1/2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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HR &amp; BP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Side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effects similar to SSRI drugs but  may be withdrawal manifestations on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discontin-uation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may need dosage tapering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 rot="8427018">
            <a:off x="4457700" y="4318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 rot="7584844">
            <a:off x="2019300" y="42291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286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Norepinephrine Reuptake Inhibitors  [ NRIs ]</a:t>
            </a:r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4876800" y="1524000"/>
            <a:ext cx="40386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Block only NET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No affinity for 5HT, DA, ADR, H, mAch receptors</a:t>
            </a:r>
            <a:r>
              <a:rPr lang="en-US" sz="2400" b="1">
                <a:latin typeface="Arial Narrow" pitchFamily="34" charset="0"/>
              </a:rPr>
              <a:t> </a:t>
            </a:r>
          </a:p>
          <a:p>
            <a:pPr algn="l" rtl="0"/>
            <a:endParaRPr lang="en-US" sz="1000" b="1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So, has positive effects on the concentration and motivation in particular.</a:t>
            </a:r>
          </a:p>
          <a:p>
            <a:pPr algn="l" rtl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Safe to combine with SSRIs</a:t>
            </a:r>
          </a:p>
          <a:p>
            <a:pPr algn="l" rtl="0"/>
            <a:endParaRPr lang="en-US" sz="1000" b="1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Minimal side effects only related to activation of ADR system as  tremor, tachycardia, and urinary hesitancy</a:t>
            </a:r>
          </a:p>
        </p:txBody>
      </p:sp>
      <p:pic>
        <p:nvPicPr>
          <p:cNvPr id="25614" name="Picture 14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822825" cy="5486400"/>
          </a:xfrm>
          <a:prstGeom prst="rect">
            <a:avLst/>
          </a:prstGeom>
          <a:noFill/>
        </p:spPr>
      </p:pic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304800" y="914400"/>
            <a:ext cx="23622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rgbClr val="7030A0"/>
                </a:solidFill>
                <a:latin typeface="Cooper Black" pitchFamily="18" charset="0"/>
              </a:rPr>
              <a:t>Reboxetine</a:t>
            </a:r>
            <a:endParaRPr lang="en-US" sz="2800" dirty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 rot="7584844">
            <a:off x="3441700" y="45085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28600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800">
                <a:solidFill>
                  <a:srgbClr val="97FFFF"/>
                </a:solidFill>
                <a:latin typeface="Bernard MT Condensed" pitchFamily="18" charset="0"/>
              </a:rPr>
              <a:t>Noradrenergic &amp; Specific Serotonergic Antidepressants [ NaSSAs ]</a:t>
            </a:r>
          </a:p>
        </p:txBody>
      </p:sp>
      <p:pic>
        <p:nvPicPr>
          <p:cNvPr id="26629" name="Picture 4" descr="http://www.cnsforum.com/content/pictures/imagebank/hirespng/Drug_nas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6019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3733800" y="2362200"/>
            <a:ext cx="5410200" cy="2647950"/>
          </a:xfrm>
          <a:prstGeom prst="rect">
            <a:avLst/>
          </a:prstGeom>
          <a:gradFill rotWithShape="1">
            <a:gsLst>
              <a:gs pos="0">
                <a:srgbClr val="00918E"/>
              </a:gs>
              <a:gs pos="100000">
                <a:srgbClr val="3E009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 u="sng" dirty="0">
                <a:solidFill>
                  <a:srgbClr val="D5FFFF"/>
                </a:solidFill>
                <a:latin typeface="Arial Narrow" pitchFamily="34" charset="0"/>
              </a:rPr>
              <a:t>Preferred in cancer patients because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1. Improves appetite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2-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nausea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vomiting ( 5-HT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blocking)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3-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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body weight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4- Sedation (potent antihistaminic)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5- Less sexual dysfunction (5-HT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blocking)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6- Has no anti-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muscarinic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effect .</a:t>
            </a:r>
          </a:p>
        </p:txBody>
      </p:sp>
      <p:sp>
        <p:nvSpPr>
          <p:cNvPr id="26631" name="TextBox 17"/>
          <p:cNvSpPr txBox="1">
            <a:spLocks noChangeArrowheads="1"/>
          </p:cNvSpPr>
          <p:nvPr/>
        </p:nvSpPr>
        <p:spPr bwMode="auto">
          <a:xfrm>
            <a:off x="4419600" y="1219200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Blocks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presynaptic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adrenoceptors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                 + 5HT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&gt; 5HT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receptors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632" name="TextBox 18"/>
          <p:cNvSpPr txBox="1">
            <a:spLocks noChangeArrowheads="1"/>
          </p:cNvSpPr>
          <p:nvPr/>
        </p:nvSpPr>
        <p:spPr bwMode="auto">
          <a:xfrm>
            <a:off x="5562600" y="54864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 u="sng">
                <a:solidFill>
                  <a:srgbClr val="D5FFFF"/>
                </a:solidFill>
                <a:latin typeface="Arial Narrow" pitchFamily="34" charset="0"/>
              </a:rPr>
              <a:t>Side effects;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drowsiness,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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appetite, and weight gain.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304800" y="914400"/>
            <a:ext cx="24384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Mirtazapine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 rot="12353597">
            <a:off x="3009900" y="2514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 rot="4693660">
            <a:off x="1828800" y="5181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 rot="-4473075">
            <a:off x="4013200" y="51181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 rot="10800000">
            <a:off x="4864100" y="60960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 rot="10800000">
            <a:off x="4572000" y="60452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/>
      <p:bldP spid="266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" y="635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84" name="Picture 4" descr="http://journals.prous.com/journals/dot/20064210/html/dt420671/images/imag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4038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304800" y="914400"/>
            <a:ext cx="22860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Bupropion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304800"/>
            <a:ext cx="78486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AU" sz="2800">
                <a:solidFill>
                  <a:srgbClr val="97FFFF"/>
                </a:solidFill>
                <a:latin typeface="Bernard MT Condensed" pitchFamily="18" charset="0"/>
              </a:rPr>
              <a:t>Norepinephrine Dopamine Reuptake Inhibitors  (NDRIs)</a:t>
            </a:r>
          </a:p>
        </p:txBody>
      </p:sp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4114800" y="1143000"/>
            <a:ext cx="502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Is  unique in possessing significant potency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as NE and DA reuptake inhibitor, with no direct action on 5HT. A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cts as a nAch antagonist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4114800" y="2743200"/>
            <a:ext cx="5105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i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Therapeutic uses: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1- Treatment of major depression and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bipolar depression.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2- Can be used for smoking cessation.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As it reduces the severity of nicotine 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craving &amp; withdrawal symptoms</a:t>
            </a:r>
            <a:endParaRPr lang="en-US" sz="2400" b="1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152400" y="5216525"/>
            <a:ext cx="83820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Advantages: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No sexual dysfunction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given in young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                No weight gain [ No 5HT effect ] 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                No orthostatic hypotension.</a:t>
            </a:r>
          </a:p>
          <a:p>
            <a:pPr algn="l" rtl="0">
              <a:lnSpc>
                <a:spcPct val="85000"/>
              </a:lnSpc>
            </a:pPr>
            <a:r>
              <a:rPr lang="en-US" sz="2400" b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Side effects: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Seizures; it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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threshold of neuronal firing</a:t>
            </a:r>
            <a:endParaRPr lang="en-US" sz="24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304800" y="914400"/>
            <a:ext cx="21336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Trazodone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228600"/>
            <a:ext cx="8153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800">
                <a:solidFill>
                  <a:srgbClr val="97FFFF"/>
                </a:solidFill>
                <a:latin typeface="Bernard MT Condensed" pitchFamily="18" charset="0"/>
              </a:rPr>
              <a:t>Serotonin  Antagonists &amp; Reuptake Inhibitors (SARIs)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553200" y="901700"/>
            <a:ext cx="23622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Nafazodone</a:t>
            </a:r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152400" y="1447800"/>
            <a:ext cx="86868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Psychtropic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drug			          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Trazodone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is its precursor</a:t>
            </a:r>
            <a:r>
              <a:rPr lang="en-US" sz="2400" dirty="0"/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Weak block of SERT &gt; NET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 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 rtl="0"/>
            <a:r>
              <a:rPr lang="el-GR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α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- blocking effect ( hypotension)                                  No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Potent H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- blocker( sedation )			           No</a:t>
            </a:r>
          </a:p>
          <a:p>
            <a:pPr algn="l" rtl="0"/>
            <a:endParaRPr lang="en-US" sz="10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High protein bound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Extensive hepatic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metab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			    Inhibit Cyt450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Urine excretion</a:t>
            </a:r>
          </a:p>
          <a:p>
            <a:pPr algn="l" rtl="0"/>
            <a:endParaRPr lang="en-US" sz="12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Cause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priapism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400" b="1" dirty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a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antagonisim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)                         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Hepatic failure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l" rtl="0"/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Arrythmogenic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					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650875" y="1714500"/>
            <a:ext cx="78073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152400" y="2514600"/>
            <a:ext cx="4953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>
                <a:solidFill>
                  <a:srgbClr val="D5FFFF"/>
                </a:solidFill>
                <a:latin typeface="Arial Narrow" pitchFamily="34" charset="0"/>
              </a:rPr>
              <a:t>"augmenter"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drugs include: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Buspirone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 Antipsychotics; </a:t>
            </a:r>
            <a:r>
              <a:rPr lang="en-US" sz="2600" b="1" i="1">
                <a:solidFill>
                  <a:srgbClr val="66FFFF"/>
                </a:solidFill>
                <a:latin typeface="Arial Narrow" pitchFamily="34" charset="0"/>
              </a:rPr>
              <a:t>typical or atypical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>
                <a:solidFill>
                  <a:srgbClr val="66FFFF"/>
                </a:solidFill>
                <a:latin typeface="Arial Narrow" pitchFamily="34" charset="0"/>
              </a:rPr>
              <a:t> Lithium;</a:t>
            </a:r>
            <a:r>
              <a:rPr lang="en-US" sz="2800" b="1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is used to augment ADDs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in resistant unipolar depression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220663" y="90488"/>
            <a:ext cx="2522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800">
                <a:solidFill>
                  <a:srgbClr val="66FFFF"/>
                </a:solidFill>
                <a:latin typeface="Bernard MT Condensed" pitchFamily="18" charset="0"/>
              </a:rPr>
              <a:t>Augmenter drugs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5475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52400" y="55626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200" b="1" i="1">
                <a:solidFill>
                  <a:schemeClr val="bg1"/>
                </a:solidFill>
                <a:latin typeface="Arial Narrow" pitchFamily="34" charset="0"/>
              </a:rPr>
              <a:t>Trazadone, Nafazodone, Bupropion are sometimes included among augmenters but there use as such should be under strict clinical supervision</a:t>
            </a:r>
          </a:p>
        </p:txBody>
      </p:sp>
      <p:pic>
        <p:nvPicPr>
          <p:cNvPr id="32785" name="Picture 17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363" y="2209800"/>
            <a:ext cx="3729037" cy="3028950"/>
          </a:xfrm>
          <a:prstGeom prst="rect">
            <a:avLst/>
          </a:prstGeom>
          <a:noFill/>
        </p:spPr>
      </p:pic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57200" y="914400"/>
            <a:ext cx="800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Some antidepressants work better in some patients when used in combination with another drug.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6" name="Picture 6" descr="Picture2"/>
          <p:cNvPicPr>
            <a:picLocks noChangeAspect="1" noChangeArrowheads="1"/>
          </p:cNvPicPr>
          <p:nvPr/>
        </p:nvPicPr>
        <p:blipFill>
          <a:blip r:embed="rId2" cstate="print"/>
          <a:srcRect b="35229"/>
          <a:stretch>
            <a:fillRect/>
          </a:stretch>
        </p:blipFill>
        <p:spPr bwMode="auto">
          <a:xfrm>
            <a:off x="4572000" y="533400"/>
            <a:ext cx="4105275" cy="5638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225425" y="210146"/>
            <a:ext cx="6994222" cy="923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0" name="Rectangle 8"/>
          <p:cNvSpPr/>
          <p:nvPr/>
        </p:nvSpPr>
        <p:spPr>
          <a:xfrm>
            <a:off x="3276600" y="5791200"/>
            <a:ext cx="5469190" cy="6862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ANTIDEPRESSANTS</a:t>
            </a: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990600" y="3179763"/>
            <a:ext cx="6096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28600" y="2112963"/>
            <a:ext cx="8128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981200" y="5237163"/>
            <a:ext cx="6096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057400" y="2409825"/>
            <a:ext cx="5842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295400" y="4170363"/>
            <a:ext cx="609600" cy="9921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590800" y="3324225"/>
            <a:ext cx="711200" cy="877888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3352800" y="4238625"/>
            <a:ext cx="660400" cy="9636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1498600" y="1571625"/>
            <a:ext cx="609600" cy="9509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3" grpId="0" animBg="1"/>
      <p:bldP spid="3" grpId="1" animBg="1"/>
      <p:bldP spid="3" grpId="2" animBg="1"/>
      <p:bldP spid="3" grpId="3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705600" y="5334000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Trazodone</a:t>
            </a:r>
          </a:p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Nefazodone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6200" y="3429000"/>
            <a:ext cx="7543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ts val="2800"/>
              </a:lnSpc>
            </a:pPr>
            <a:r>
              <a:rPr lang="en-US" sz="2400">
                <a:solidFill>
                  <a:srgbClr val="66FFFF"/>
                </a:solidFill>
                <a:latin typeface="Bernard MT Condensed" pitchFamily="18" charset="0"/>
              </a:rPr>
              <a:t>Noradrenergic &amp; Specific Serotonergic Antidepressants (NaSSAs)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6200" y="5334000"/>
            <a:ext cx="815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400">
                <a:solidFill>
                  <a:srgbClr val="66FFFF"/>
                </a:solidFill>
                <a:latin typeface="Bernard MT Condensed" pitchFamily="18" charset="0"/>
              </a:rPr>
              <a:t>Serotonin  Antagonists &amp; Reuptake Inhibitors (SARIs)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6200" y="5746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Selective Serotonin Reuptake Inhibitors SSRIs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6200" y="2057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 dirty="0">
                <a:solidFill>
                  <a:srgbClr val="66FFFF"/>
                </a:solidFill>
                <a:latin typeface="Bernard MT Condensed" pitchFamily="18" charset="0"/>
              </a:rPr>
              <a:t>Serotonin </a:t>
            </a:r>
            <a:r>
              <a:rPr lang="en-AU" sz="2400" dirty="0" err="1">
                <a:solidFill>
                  <a:srgbClr val="66FFFF"/>
                </a:solidFill>
                <a:latin typeface="Bernard MT Condensed" pitchFamily="18" charset="0"/>
              </a:rPr>
              <a:t>Norepinephrine</a:t>
            </a:r>
            <a:r>
              <a:rPr lang="en-AU" sz="2400" dirty="0">
                <a:solidFill>
                  <a:srgbClr val="66FFFF"/>
                </a:solidFill>
                <a:latin typeface="Bernard MT Condensed" pitchFamily="18" charset="0"/>
              </a:rPr>
              <a:t> Reuptake Inhibitors </a:t>
            </a:r>
            <a:r>
              <a:rPr lang="en-AU" sz="2400" dirty="0" smtClean="0">
                <a:solidFill>
                  <a:srgbClr val="66FFFF"/>
                </a:solidFill>
                <a:latin typeface="Bernard MT Condensed" pitchFamily="18" charset="0"/>
              </a:rPr>
              <a:t>(SNRIs)</a:t>
            </a:r>
            <a:endParaRPr lang="en-AU" sz="2400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6200" y="2743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Norepinephrine Reuptake Inhibitors  (NRIs)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705600" y="25654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Reboxetine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705600" y="18288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Venalafaxine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05600" y="3819525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Mirtazapine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200" y="4495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Norepinephrine Dopamine Reuptake Inhibitors  (NDRIs)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629400" y="4295775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Bupropion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05600" y="0"/>
            <a:ext cx="2209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Fluoxetine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Fluvoxamine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800"/>
              <a:t>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Sertraline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Paroxetine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8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895600" y="2590800"/>
            <a:ext cx="3505200" cy="1752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r>
              <a:rPr lang="en-US" sz="6600">
                <a:solidFill>
                  <a:srgbClr val="FFFFFF"/>
                </a:solidFill>
                <a:latin typeface="Bernard MT Condensed" pitchFamily="18" charset="0"/>
                <a:cs typeface="Arial" charset="0"/>
              </a:rPr>
              <a:t>SSRIs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8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5748338" cy="5791200"/>
          </a:xfrm>
          <a:prstGeom prst="rect">
            <a:avLst/>
          </a:prstGeom>
          <a:noFill/>
        </p:spPr>
      </p:pic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5410200" y="32766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No effect on NET </a:t>
            </a:r>
          </a:p>
          <a:p>
            <a:pPr algn="l" rtl="0"/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No block to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mAch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, H, or  </a:t>
            </a:r>
            <a:r>
              <a:rPr lang="en-US" sz="2800" b="1" dirty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800" b="1" baseline="-25000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Adrenoceptor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638800" y="2057400"/>
            <a:ext cx="335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Binds to SERT </a:t>
            </a:r>
            <a:r>
              <a:rPr lang="en-US" sz="2600" b="1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en-US" sz="2800" b="1">
                <a:solidFill>
                  <a:schemeClr val="bg1"/>
                </a:solidFill>
                <a:sym typeface="Wingdings 3" pitchFamily="18" charset="2"/>
              </a:rPr>
              <a:t></a:t>
            </a:r>
            <a:r>
              <a:rPr lang="en-US">
                <a:sym typeface="Wingdings" pitchFamily="2" charset="2"/>
              </a:rPr>
              <a:t> 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5-HT levels in synapse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34200" y="0"/>
            <a:ext cx="2209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Fluvoxamine</a:t>
            </a:r>
            <a:endParaRPr lang="en-US" sz="2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500" dirty="0" smtClean="0"/>
              <a:t> </a:t>
            </a: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5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04800" y="5943600"/>
            <a:ext cx="8839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They are nearly of comparable efficacy but of preferential response  in each individual 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 rot="7584844">
            <a:off x="4152900" y="37719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2286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1/2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: </a:t>
            </a:r>
          </a:p>
          <a:p>
            <a:pPr marL="0" lvl="2" indent="-2286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   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Too long (3-11 days):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(Prozac)</a:t>
            </a:r>
          </a:p>
          <a:p>
            <a:pPr marL="0" lvl="2" indent="-2286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Moderate length (~24hr):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. </a:t>
            </a:r>
          </a:p>
          <a:p>
            <a:pPr indent="-3429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Metabolism: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P450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then conjugation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  <a:p>
            <a:pPr indent="-342900" algn="l" rtl="0">
              <a:lnSpc>
                <a:spcPts val="29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They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are enzyme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inhibitors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  <a:p>
            <a:pPr indent="-3429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   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Weak  inhibitors  &lt;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interaction </a:t>
            </a:r>
          </a:p>
          <a:p>
            <a:pPr indent="-342900"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Strong inhibitors &gt;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metabolism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/>
            </a:r>
            <a:b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</a:b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of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TCA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neuroleptic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some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antiarrhythmic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l-GR" sz="26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β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-blockers.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  <a:p>
            <a:pPr indent="-342900" algn="l" rtl="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Primarily excreted through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kidney; not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&amp;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undergo partially fecal excretion.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228600" y="304800"/>
            <a:ext cx="2303463" cy="461963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400"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04800" y="4897438"/>
            <a:ext cx="87630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900"/>
              </a:lnSpc>
            </a:pP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differs from others members of this class in :</a:t>
            </a:r>
          </a:p>
          <a:p>
            <a:pPr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1- It has a longer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1/2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(50hrs).</a:t>
            </a:r>
          </a:p>
          <a:p>
            <a:pPr algn="l" rtl="0">
              <a:lnSpc>
                <a:spcPts val="29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2- Available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as sustained release preparations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once weekly.</a:t>
            </a:r>
          </a:p>
          <a:p>
            <a:pPr algn="l" rtl="0">
              <a:lnSpc>
                <a:spcPts val="29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3- Metabolite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norfluoxetine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= potent as parent drug 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1/2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10 days.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P spid="184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28600"/>
            <a:ext cx="2414588" cy="461963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400">
                <a:latin typeface="Bernard MT Condensed" pitchFamily="18" charset="0"/>
              </a:rPr>
              <a:t>Clinical Indications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52400" y="1978025"/>
            <a:ext cx="92964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Fluoxetine is approved in children, adolescence, elderly males with prostatic hypertrophy &amp; relatively safe in pregnancy.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600200" y="2960688"/>
            <a:ext cx="7391400" cy="38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Anxiety and panic disorders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Obsessive-compulsive disorders</a:t>
            </a:r>
          </a:p>
          <a:p>
            <a:pPr indent="-265113" algn="l" rtl="0">
              <a:lnSpc>
                <a:spcPts val="2875"/>
              </a:lnSpc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Generalized anxiety disorder (GAD).</a:t>
            </a:r>
          </a:p>
          <a:p>
            <a:pPr indent="-265113" algn="l" rtl="0">
              <a:lnSpc>
                <a:spcPts val="2875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Anorexia nervosa.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Some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eating disorders (bulimia)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Premenstrual syndrome.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Pain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associated with diabetic neuropathy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Premature ejaculation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Alcohol abuse. </a:t>
            </a:r>
          </a:p>
          <a:p>
            <a:pPr indent="-265113" algn="l" rtl="0">
              <a:lnSpc>
                <a:spcPts val="2875"/>
              </a:lnSpc>
              <a:buFontTx/>
              <a:buBlip>
                <a:blip r:embed="rId2"/>
              </a:buBlip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152400" y="2884488"/>
            <a:ext cx="1905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Used in: 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28600" y="7620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First choice for most depression. Comparable efficacy as TCAs  but much safer &lt; sedation &amp; antimuscarinic side effects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                &lt; toxicity in over doses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9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 build="p"/>
      <p:bldP spid="194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98450" y="228600"/>
            <a:ext cx="768350" cy="425450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609600" y="7620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Insomnia, anxiety, agitation, nervousness &gt;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&gt;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</a:t>
            </a:r>
          </a:p>
          <a:p>
            <a:pPr indent="-342900"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        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 useful in fatigued patients</a:t>
            </a:r>
            <a:endParaRPr lang="en-US" sz="2600" b="1" dirty="0">
              <a:solidFill>
                <a:srgbClr val="D5FFFF"/>
              </a:solidFill>
              <a:latin typeface="Arial Narrow" pitchFamily="34" charset="0"/>
            </a:endParaRP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Sedation &amp; lassitude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&gt;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  <a:p>
            <a:pPr indent="-342900"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    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</a:rPr>
              <a:t>useful in patients with difficult sleep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.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GIT upset ( nausea, vomiting, diarrhea) (indirect stimulation of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5-HT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receptors in the enteric nervous system )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Anorexia &amp; weight loss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Impotence &amp; sexual dysfunction; loss libido, delayed </a:t>
            </a:r>
            <a:b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    ejaculation (Indirect CNS stimulation of 5-HT</a:t>
            </a:r>
            <a:r>
              <a:rPr lang="en-US" sz="2600" b="1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)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</a:t>
            </a:r>
          </a:p>
          <a:p>
            <a:pPr indent="-342900"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        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600" b="1" dirty="0">
                <a:solidFill>
                  <a:srgbClr val="D5FFFF"/>
                </a:solidFill>
                <a:latin typeface="Arial Narrow" pitchFamily="34" charset="0"/>
              </a:rPr>
              <a:t> useful in patients who have premature ejaculation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rgbClr val="FFD5FF"/>
                </a:solidFill>
                <a:latin typeface="Arial Narrow" pitchFamily="34" charset="0"/>
              </a:rPr>
              <a:t>Mild CV &amp; minimal </a:t>
            </a:r>
            <a:r>
              <a:rPr lang="en-US" sz="2600" b="1" dirty="0" err="1">
                <a:solidFill>
                  <a:srgbClr val="FFD5FF"/>
                </a:solidFill>
                <a:latin typeface="Arial Narrow" pitchFamily="34" charset="0"/>
              </a:rPr>
              <a:t>antimuscarinc</a:t>
            </a:r>
            <a:r>
              <a:rPr lang="en-US" sz="2600" b="1" dirty="0">
                <a:solidFill>
                  <a:srgbClr val="FFD5FF"/>
                </a:solidFill>
                <a:latin typeface="Arial Narrow" pitchFamily="34" charset="0"/>
              </a:rPr>
              <a:t> side effects  unlike TCAs</a:t>
            </a:r>
          </a:p>
          <a:p>
            <a:pPr indent="-342900"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rgbClr val="FFD5FF"/>
                </a:solidFill>
                <a:latin typeface="Arial Narrow" pitchFamily="34" charset="0"/>
              </a:rPr>
              <a:t>Withdrawal manifestation &lt; intensity than TCAs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219200"/>
            <a:ext cx="8534400" cy="2819400"/>
          </a:xfrm>
          <a:prstGeom prst="rect">
            <a:avLst/>
          </a:prstGeo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Serotonin  Syndrome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if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combined with MAOIs &gt; other ADDs </a:t>
            </a:r>
          </a:p>
          <a:p>
            <a:pPr algn="l" rtl="0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[Autonomic instability (changes in BP, pulse, hyperthermia), muscle rigidity, respiratory depression,  mental confusion, shivering, sweating and diarrhea ]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Enzyme inhibitors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metabolism  =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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toxicity of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TCA,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neuroleptic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some </a:t>
            </a:r>
            <a:r>
              <a:rPr lang="en-US" sz="2600" b="1" dirty="0" err="1">
                <a:solidFill>
                  <a:schemeClr val="bg1"/>
                </a:solidFill>
                <a:latin typeface="Arial Narrow" pitchFamily="34" charset="0"/>
              </a:rPr>
              <a:t>antiarrhythmic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l-GR" sz="26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β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-blockers.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98450" y="488950"/>
            <a:ext cx="1585913" cy="425450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latin typeface="Bernard MT Condensed" pitchFamily="18" charset="0"/>
              </a:rPr>
              <a:t>Interactions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6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133600" y="1828800"/>
            <a:ext cx="5181600" cy="2895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Bernard MT Condensed" pitchFamily="18" charset="0"/>
              </a:rPr>
              <a:t>Reuptake Inhibitors &amp; Mixed Action Novel ADDs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708</Words>
  <Application>Microsoft Office PowerPoint</Application>
  <PresentationFormat>On-screen Show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GCUSER</cp:lastModifiedBy>
  <cp:revision>46</cp:revision>
  <dcterms:created xsi:type="dcterms:W3CDTF">2010-10-31T18:29:02Z</dcterms:created>
  <dcterms:modified xsi:type="dcterms:W3CDTF">2014-10-23T07:56:23Z</dcterms:modified>
</cp:coreProperties>
</file>