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55" r:id="rId2"/>
    <p:sldId id="315" r:id="rId3"/>
    <p:sldId id="322" r:id="rId4"/>
    <p:sldId id="326" r:id="rId5"/>
    <p:sldId id="317" r:id="rId6"/>
    <p:sldId id="328" r:id="rId7"/>
    <p:sldId id="329" r:id="rId8"/>
    <p:sldId id="342" r:id="rId9"/>
    <p:sldId id="333" r:id="rId10"/>
    <p:sldId id="331" r:id="rId11"/>
    <p:sldId id="334" r:id="rId12"/>
    <p:sldId id="353" r:id="rId13"/>
    <p:sldId id="336" r:id="rId14"/>
    <p:sldId id="354" r:id="rId15"/>
    <p:sldId id="339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4" r:id="rId32"/>
    <p:sldId id="371" r:id="rId33"/>
    <p:sldId id="372" r:id="rId34"/>
    <p:sldId id="37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33"/>
    <a:srgbClr val="66FFFF"/>
    <a:srgbClr val="FFCDF2"/>
    <a:srgbClr val="FF66FF"/>
    <a:srgbClr val="FF69D8"/>
    <a:srgbClr val="00FFFF"/>
    <a:srgbClr val="C7F2F1"/>
    <a:srgbClr val="FF99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1BF165-97D4-48D0-93BA-91B66A7470E6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37B4C1B-BE83-4DE1-99F8-9BFE56E9E0C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20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8095-A71D-4F55-84F6-413FCDABD62A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381F-F53E-46C2-A31A-5754CE0B0D8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C29C-259B-4C42-90A9-C4C2EC482FF9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5D324-4401-45A4-958B-81820E276EA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9749-41CD-409D-AEBF-354FDC9009BA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61C4-25D9-4FC8-B16B-A940D70C249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56D6-4562-49D9-866C-04A2FAE0CE74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24F33-91B1-4FEE-8AA0-CD431AF1B6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3A32-4A32-42C2-91C0-CCB4745A8340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F27F-DFA8-492D-8B61-4619C20CA6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B254-0341-4D25-84DD-0B1FF541F425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FC4AB-E683-44A7-8BB9-4A54C4BED3A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7EAE-646C-409F-AD2C-D2ACC0F1E2ED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B7EB-45CB-4CFD-BF2A-A774CE093E1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9348-D1D7-471C-BEB1-1348B45D6297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65DA-25D3-4D2B-9302-59DF8AB2905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4595-05A0-4081-BF16-FCE376D321BA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E6E5-8285-41A6-A333-9FB9D4B243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9F0C-1673-4FEE-ADAB-4649C6B863BF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16B9F-3F09-4CA2-A1FA-5FE7103F8E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923E-90DC-4DD0-B806-1B2E78A46EFD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5D5E8-370E-4FC6-857A-AE4D011E03A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F4403-DF45-45B1-BA54-6E12AE78DA4C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DBAFC3F-3B40-4E42-8865-8F0EE950919A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pic>
        <p:nvPicPr>
          <p:cNvPr id="8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046" t="43200" r="2888" b="2029"/>
          <a:stretch>
            <a:fillRect/>
          </a:stretch>
        </p:blipFill>
        <p:spPr bwMode="auto">
          <a:xfrm>
            <a:off x="5638800" y="304800"/>
            <a:ext cx="3301139" cy="28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6200" y="14347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2416314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/>
                <a:solidFill>
                  <a:srgbClr val="CCFF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OLD &amp; NEW</a:t>
            </a:r>
            <a:endParaRPr lang="en-US" sz="4000" dirty="0">
              <a:solidFill>
                <a:srgbClr val="CCFF33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219033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Realize neurotransmitter defects in different types of depression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Elaborate on how antidepressants generally act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Classify the existing antidepressant into elder (TCAs &amp; MAO Is) and </a:t>
            </a:r>
            <a:b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   newer groups (SSRIs, SNRIs, NRIs, NAASs, NDRIs, SARIs)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Expand on pharmacology of  each group; setting examples, </a:t>
            </a:r>
            <a:b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  discussing </a:t>
            </a:r>
            <a:r>
              <a:rPr lang="en-US" sz="2400" b="1" dirty="0" err="1" smtClean="0">
                <a:solidFill>
                  <a:srgbClr val="FFFF99"/>
                </a:solidFill>
                <a:latin typeface="Arial Narrow" pitchFamily="34" charset="0"/>
              </a:rPr>
              <a:t>pharmacodynamic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potentials, pharmacokinetic differences, </a:t>
            </a:r>
            <a:b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  varied indications, contraindications and side effects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Enumerate augmenter drugs used in depression   </a:t>
            </a:r>
            <a:endParaRPr lang="en-US" sz="24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057400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ILOs</a:t>
            </a:r>
            <a:endParaRPr lang="en-US" sz="32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143375" y="1990725"/>
            <a:ext cx="4786313" cy="4714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617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1</a:t>
            </a:r>
            <a:r>
              <a:rPr lang="en-US" sz="2800" baseline="30000" dirty="0" smtClean="0">
                <a:solidFill>
                  <a:srgbClr val="FFFF99"/>
                </a:solidFill>
                <a:latin typeface="Bernard MT Condensed" pitchFamily="18" charset="0"/>
              </a:rPr>
              <a:t>st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Generation </a:t>
            </a:r>
            <a:r>
              <a:rPr lang="en-US" sz="2800" dirty="0" err="1" smtClean="0">
                <a:solidFill>
                  <a:srgbClr val="FFFF99"/>
                </a:solidFill>
                <a:latin typeface="Bernard MT Condensed" pitchFamily="18" charset="0"/>
              </a:rPr>
              <a:t>Tricyclic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Antidepressants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have three-ring nucleus structure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603045"/>
            <a:ext cx="35814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Tertiary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Block 5HT&amp; NE reuptake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More side effects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Imipramine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Tofranil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Amitriptyline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Elavil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581400"/>
            <a:ext cx="38862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Secondary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2600" b="1" dirty="0" smtClean="0">
                <a:solidFill>
                  <a:schemeClr val="bg1"/>
                </a:solidFill>
                <a:latin typeface="Arial Narrow" pitchFamily="34" charset="0"/>
                <a:ea typeface="SimSun" pitchFamily="2" charset="-122"/>
                <a:cs typeface="Times New Roman" pitchFamily="18" charset="0"/>
              </a:rPr>
              <a:t>More selective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NE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Less side effects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Desipramine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Norpramin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b="1" i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Nortriptyline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Pamelor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19300" y="1143000"/>
            <a:ext cx="5105400" cy="2444260"/>
            <a:chOff x="457200" y="1143000"/>
            <a:chExt cx="5105400" cy="2444260"/>
          </a:xfrm>
        </p:grpSpPr>
        <p:pic>
          <p:nvPicPr>
            <p:cNvPr id="1027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r="7814" b="51920"/>
            <a:stretch>
              <a:fillRect/>
            </a:stretch>
          </p:blipFill>
          <p:spPr bwMode="auto">
            <a:xfrm>
              <a:off x="457200" y="1143000"/>
              <a:ext cx="5105400" cy="1371600"/>
            </a:xfrm>
            <a:prstGeom prst="rect">
              <a:avLst/>
            </a:prstGeom>
            <a:noFill/>
          </p:spPr>
        </p:pic>
        <p:pic>
          <p:nvPicPr>
            <p:cNvPr id="15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t="53422" r="7814" b="3840"/>
            <a:stretch>
              <a:fillRect/>
            </a:stretch>
          </p:blipFill>
          <p:spPr bwMode="auto">
            <a:xfrm>
              <a:off x="457200" y="2368060"/>
              <a:ext cx="5105400" cy="1219200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1066800" y="6248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Ach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 descr="C:\Users\User\Desktop\Drug_TCA_effica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153400" cy="5800510"/>
          </a:xfrm>
          <a:prstGeom prst="rect">
            <a:avLst/>
          </a:prstGeo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" y="6248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adrenergic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muscarinic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  <p:sp>
        <p:nvSpPr>
          <p:cNvPr id="14" name="Isosceles Triangle 13"/>
          <p:cNvSpPr/>
          <p:nvPr/>
        </p:nvSpPr>
        <p:spPr>
          <a:xfrm rot="10218199">
            <a:off x="4237835" y="515223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1519781">
            <a:off x="5473377" y="52223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9927262">
            <a:off x="5058565" y="36107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9464932">
            <a:off x="2772565" y="3763164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1519781">
            <a:off x="6270387" y="5347871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572000"/>
            <a:ext cx="8763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With lithium in depressed phase of bipolar depression</a:t>
            </a: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In resistant depression if other therapy fail </a:t>
            </a: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With antipsychotics in depressed psychotic patients.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2057400"/>
            <a:ext cx="2414444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Clinical Indications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304800"/>
            <a:ext cx="2303837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Pharmacokinetics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2662535"/>
            <a:ext cx="348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1- Treatment of depression;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2209800"/>
            <a:ext cx="5715000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Used for long duration without loss of effectiveness  [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preferable to MAOIs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]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Elevate mood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Improve mental alertness. </a:t>
            </a:r>
          </a:p>
          <a:p>
            <a:pPr marL="493713" lvl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Increase physical activity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0" y="3124200"/>
            <a:ext cx="2057400" cy="6858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99"/>
              </a:gs>
              <a:gs pos="100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05200" y="152401"/>
            <a:ext cx="5638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Given once daily 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Some of them give active metabolites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esipramine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Amitriptyline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ortriptyline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6" descr="ADH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47FB7"/>
              </a:clrFrom>
              <a:clrTo>
                <a:srgbClr val="747FB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10400" y="76200"/>
            <a:ext cx="2012490" cy="1887538"/>
          </a:xfrm>
          <a:prstGeom prst="rect">
            <a:avLst/>
          </a:prstGeom>
          <a:noFill/>
        </p:spPr>
      </p:pic>
      <p:pic>
        <p:nvPicPr>
          <p:cNvPr id="11" name="Picture 7" descr="bedw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86400" y="1676400"/>
            <a:ext cx="2675200" cy="241527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000" y="304800"/>
            <a:ext cx="370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2-Other psychiatric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489133"/>
            <a:ext cx="2393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3-Other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946333"/>
            <a:ext cx="8610600" cy="22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buBlip>
                <a:blip r:embed="rId4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Control bed-wetting in children;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contraction of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internal sphincter of bladder .       Better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desmopressin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Gradually withdrawn /  Treatment period do not exceed 3 months.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Neuropathic pain; better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Tertiary amines &gt;  modulate endorphins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   Give in smaller doses than that prescribed for depression.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Prophylaxis of migraine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3400"/>
            <a:ext cx="6934200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defRPr/>
            </a:pPr>
            <a:endParaRPr lang="en-US" sz="1000" dirty="0" smtClean="0"/>
          </a:p>
          <a:p>
            <a:pPr marL="36513">
              <a:spcBef>
                <a:spcPts val="200"/>
              </a:spcBef>
              <a:buBlip>
                <a:blip r:embed="rId4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Obsessive-compulsive disorders (OCD)</a:t>
            </a: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(OCD;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DA &amp; NE in the brain's  prefrontal cortex.)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Generalized anxiety disorders</a:t>
            </a:r>
          </a:p>
          <a:p>
            <a:pPr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Panic disorders</a:t>
            </a:r>
          </a:p>
          <a:p>
            <a:pPr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Anorexia nervosa</a:t>
            </a:r>
            <a:endParaRPr lang="en-US" sz="1050" dirty="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5159514"/>
            <a:ext cx="8382000" cy="707886"/>
            <a:chOff x="1447800" y="130314"/>
            <a:chExt cx="8382000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1447800" y="130314"/>
              <a:ext cx="838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Excitement, delirium , convulsions, respiratory depression , coma, atropine like- effects, cardiac arrhythmias, sudden death. </a:t>
              </a:r>
              <a:r>
                <a:rPr lang="en-US" sz="2400" dirty="0" smtClean="0">
                  <a:solidFill>
                    <a:schemeClr val="bg1"/>
                  </a:solidFill>
                  <a:latin typeface="Bernard MT Condensed" pitchFamily="18" charset="0"/>
                </a:rPr>
                <a:t>DIALYSIS</a:t>
              </a:r>
              <a:endParaRPr lang="en-US" sz="2400" dirty="0">
                <a:latin typeface="Bernard MT Condensed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28600" y="685800"/>
            <a:ext cx="88392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Anti-cholinergic: Dry mouth, blurred vision, constipation &amp; urine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retention, aggravation of glaucoma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Anti-histaminic: Sedation, confusion. Stop sedatives 1-2 w before use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Anti-adrenergic (&gt;</a:t>
            </a:r>
            <a:r>
              <a:rPr lang="el-GR" sz="2400" b="1" dirty="0" smtClean="0">
                <a:solidFill>
                  <a:schemeClr val="bg1"/>
                </a:solidFill>
                <a:latin typeface="Arial Narrow" pitchFamily="34" charset="0"/>
              </a:rPr>
              <a:t>α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C.V.S ; Postural hypotension, arrhythmias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conduction defects ( prolonged Q-T interval - heart block )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Weight gain, sexual dysfunction &amp; impotence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seizure threshold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Aggravation of psychosis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641" y="2286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5950803"/>
            <a:ext cx="9144000" cy="830997"/>
            <a:chOff x="0" y="6363237"/>
            <a:chExt cx="9144000" cy="830997"/>
          </a:xfrm>
        </p:grpSpPr>
        <p:sp>
          <p:nvSpPr>
            <p:cNvPr id="10" name="Rectangle 9"/>
            <p:cNvSpPr/>
            <p:nvPr/>
          </p:nvSpPr>
          <p:spPr>
            <a:xfrm>
              <a:off x="0" y="6400800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6363237"/>
              <a:ext cx="868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STOPAGE OF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400" b="1" u="heavy" dirty="0" smtClean="0">
                  <a:solidFill>
                    <a:schemeClr val="bg1"/>
                  </a:solidFill>
                  <a:uFill>
                    <a:solidFill>
                      <a:srgbClr val="00FFFF"/>
                    </a:solidFill>
                  </a:uFill>
                  <a:latin typeface="Arial Narrow" pitchFamily="34" charset="0"/>
                </a:rPr>
                <a:t>Withdrawal Symptoms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; characterized by cholinergic rebound, flu-like symptoms. 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810000"/>
            <a:ext cx="9144000" cy="783270"/>
            <a:chOff x="0" y="4412398"/>
            <a:chExt cx="9144000" cy="783270"/>
          </a:xfrm>
        </p:grpSpPr>
        <p:sp>
          <p:nvSpPr>
            <p:cNvPr id="8" name="Rectangle 7"/>
            <p:cNvSpPr/>
            <p:nvPr/>
          </p:nvSpPr>
          <p:spPr>
            <a:xfrm>
              <a:off x="0" y="4433668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4412398"/>
              <a:ext cx="8915400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EARLY IN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During 1</a:t>
              </a:r>
              <a:r>
                <a:rPr lang="en-US" sz="2400" b="1" baseline="30000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st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month  aggravate suicidal thoughts specially in young aged.  Can happen less upon change of dose.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4648200"/>
            <a:ext cx="9144000" cy="461665"/>
            <a:chOff x="0" y="5253335"/>
            <a:chExt cx="9144000" cy="461665"/>
          </a:xfrm>
        </p:grpSpPr>
        <p:sp>
          <p:nvSpPr>
            <p:cNvPr id="9" name="Rectangle 8"/>
            <p:cNvSpPr/>
            <p:nvPr/>
          </p:nvSpPr>
          <p:spPr>
            <a:xfrm>
              <a:off x="0" y="5257800"/>
              <a:ext cx="9144000" cy="4572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5253335"/>
              <a:ext cx="891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DURING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narrow therapeutic index  toxicity can develop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76400"/>
            <a:ext cx="1269197" cy="2362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790813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strongly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bound to plasma proteins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by aspirin,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phenylbutazone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,  ….etc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metabolized by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hepatic </a:t>
            </a:r>
            <a:r>
              <a:rPr lang="en-US" sz="2500" b="1" dirty="0" err="1" smtClean="0">
                <a:solidFill>
                  <a:srgbClr val="FFFF99"/>
                </a:solidFill>
                <a:latin typeface="Arial Narrow" pitchFamily="34" charset="0"/>
              </a:rPr>
              <a:t>microsomal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 enzymes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by enzyme inhibitors.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With MAOIs, SSRIs or any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sympathomimetic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drugs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cause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hypertensive crisis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Additive to sedatives or other CNS depressants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respiration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Additive to antipsychotics  &amp; anti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parkinsonisms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 anti-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cholinergic effects.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641" y="304800"/>
            <a:ext cx="1585690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811012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Glaucoma 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Heart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Liver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Seizure disorder</a:t>
            </a:r>
          </a:p>
          <a:p>
            <a:pPr marL="457200" indent="-457200">
              <a:lnSpc>
                <a:spcPts val="27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Thyroid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Prostate hypertrophy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Pheochromocytoma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Chronic bronchitis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6928" y="5043268"/>
            <a:ext cx="2239716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Contraindications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953000" y="3852204"/>
            <a:ext cx="457200" cy="289560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047" t="43201" r="2888" b="2029"/>
          <a:stretch>
            <a:fillRect/>
          </a:stretch>
        </p:blipFill>
        <p:spPr bwMode="auto">
          <a:xfrm>
            <a:off x="533400" y="4572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143470"/>
            <a:ext cx="69942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71993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New Antidepressants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705600" y="53340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Trazodone</a:t>
            </a: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Nefazodone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6200" y="3429000"/>
            <a:ext cx="7543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ts val="2800"/>
              </a:lnSpc>
            </a:pPr>
            <a:r>
              <a:rPr lang="en-US" sz="2400">
                <a:solidFill>
                  <a:srgbClr val="66FFFF"/>
                </a:solidFill>
                <a:latin typeface="Bernard MT Condensed" pitchFamily="18" charset="0"/>
              </a:rPr>
              <a:t>Noradrenergic &amp; Specific Serotonergic Antidepressants (NaSSAs)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200" y="5334000"/>
            <a:ext cx="815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400">
                <a:solidFill>
                  <a:srgbClr val="66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6200" y="5746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Selective Serotonin Reuptake Inhibitors SSRIs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6200" y="2057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Serotonin </a:t>
            </a:r>
            <a:r>
              <a:rPr lang="en-AU" sz="2400" dirty="0" err="1">
                <a:solidFill>
                  <a:srgbClr val="66FFFF"/>
                </a:solidFill>
                <a:latin typeface="Bernard MT Condensed" pitchFamily="18" charset="0"/>
              </a:rPr>
              <a:t>Norepinephrine</a:t>
            </a:r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 Reuptake Inhibitors </a:t>
            </a:r>
            <a:r>
              <a:rPr lang="en-AU" sz="2400" dirty="0" smtClean="0">
                <a:solidFill>
                  <a:srgbClr val="66FFFF"/>
                </a:solidFill>
                <a:latin typeface="Bernard MT Condensed" pitchFamily="18" charset="0"/>
              </a:rPr>
              <a:t>(SNRIs)</a:t>
            </a:r>
            <a:endParaRPr lang="en-AU" sz="2400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6200" y="2743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Reuptake Inhibitors  (NRIs)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705600" y="25654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Reboxetine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05600" y="18288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Venalafaxine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05600" y="3819525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Mirtazapine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200" y="4495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29400" y="42672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Bupropion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05600" y="0"/>
            <a:ext cx="2209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Fluoxetine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Fluvoxamine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800"/>
              <a:t>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Sertraline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Paroxetine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895600" y="2590800"/>
            <a:ext cx="3505200" cy="1752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r>
              <a:rPr lang="en-US" sz="6600">
                <a:solidFill>
                  <a:srgbClr val="FFFFFF"/>
                </a:solidFill>
                <a:latin typeface="Bernard MT Condensed" pitchFamily="18" charset="0"/>
                <a:cs typeface="Arial" charset="0"/>
              </a:rPr>
              <a:t>SSRIs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8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748338" cy="5791200"/>
          </a:xfrm>
          <a:prstGeom prst="rect">
            <a:avLst/>
          </a:prstGeom>
          <a:noFill/>
        </p:spPr>
      </p:pic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5410200" y="32766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effect on NET </a:t>
            </a:r>
          </a:p>
          <a:p>
            <a:pPr algn="l" rtl="0"/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block to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, H, or  </a:t>
            </a:r>
            <a:r>
              <a:rPr lang="en-US" sz="2800" b="1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800" b="1" baseline="-25000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 so no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antimuscarinic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nor sedative effects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638800" y="2057400"/>
            <a:ext cx="335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Binds to SERT </a:t>
            </a:r>
            <a:r>
              <a:rPr lang="en-US" sz="2600" b="1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en-US" sz="2800" b="1">
                <a:solidFill>
                  <a:schemeClr val="bg1"/>
                </a:solidFill>
                <a:sym typeface="Wingdings 3" pitchFamily="18" charset="2"/>
              </a:rPr>
              <a:t></a:t>
            </a:r>
            <a:r>
              <a:rPr lang="en-US">
                <a:sym typeface="Wingdings" pitchFamily="2" charset="2"/>
              </a:rPr>
              <a:t> 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5-HT levels in synapse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34200" y="0"/>
            <a:ext cx="220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Fluvoxamine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5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04800" y="5943600"/>
            <a:ext cx="8839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They are nearly of comparable efficacy but of preferential response  in each individual 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7584844">
            <a:off x="4152900" y="37719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5000">
                <a:srgbClr val="FFFF00">
                  <a:alpha val="24000"/>
                </a:srgbClr>
              </a:gs>
              <a:gs pos="43000">
                <a:schemeClr val="accent6">
                  <a:lumMod val="40000"/>
                  <a:lumOff val="60000"/>
                </a:schemeClr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762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28600" y="990600"/>
            <a:ext cx="8686800" cy="1295400"/>
            <a:chOff x="228600" y="990600"/>
            <a:chExt cx="8686800" cy="1295400"/>
          </a:xfrm>
        </p:grpSpPr>
        <p:sp>
          <p:nvSpPr>
            <p:cNvPr id="21" name="Folded Corner 20"/>
            <p:cNvSpPr/>
            <p:nvPr/>
          </p:nvSpPr>
          <p:spPr>
            <a:xfrm>
              <a:off x="241479" y="990600"/>
              <a:ext cx="8610600" cy="1295400"/>
            </a:xfrm>
            <a:prstGeom prst="foldedCorner">
              <a:avLst>
                <a:gd name="adj" fmla="val 41147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228600" y="1066800"/>
              <a:ext cx="8686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800"/>
                </a:lnSpc>
                <a:buFontTx/>
                <a:buBlip>
                  <a:blip r:embed="rId2"/>
                </a:buBlip>
              </a:pPr>
              <a:r>
                <a:rPr lang="en-US" sz="2500" b="1" dirty="0">
                  <a:latin typeface="Arial Narrow" pitchFamily="34" charset="0"/>
                </a:rPr>
                <a:t>The concept of action of all drugs relay on </a:t>
              </a:r>
              <a:r>
                <a:rPr lang="en-US" sz="2500" b="1" dirty="0">
                  <a:latin typeface="Arial Narrow" pitchFamily="34" charset="0"/>
                  <a:sym typeface="Wingdings 3" pitchFamily="18" charset="2"/>
                </a:rPr>
                <a:t></a:t>
              </a:r>
              <a:r>
                <a:rPr lang="en-US" sz="2500" b="1" dirty="0">
                  <a:latin typeface="Arial Narrow" pitchFamily="34" charset="0"/>
                </a:rPr>
                <a:t>extracellular biogenic amines in the brain </a:t>
              </a:r>
              <a:r>
                <a:rPr lang="en-US" sz="2500" b="1" u="sng" dirty="0">
                  <a:latin typeface="Arial Narrow" pitchFamily="34" charset="0"/>
                </a:rPr>
                <a:t>indirectly </a:t>
              </a:r>
              <a:r>
                <a:rPr lang="en-US" sz="2500" b="1" dirty="0">
                  <a:latin typeface="Arial Narrow" pitchFamily="34" charset="0"/>
                </a:rPr>
                <a:t>by blocking their catabolism or </a:t>
              </a:r>
              <a:r>
                <a:rPr lang="en-US" sz="2500" b="1" u="sng" dirty="0">
                  <a:latin typeface="Arial Narrow" pitchFamily="34" charset="0"/>
                </a:rPr>
                <a:t>directly </a:t>
              </a:r>
              <a:r>
                <a:rPr lang="en-US" sz="2500" b="1" dirty="0">
                  <a:latin typeface="Arial Narrow" pitchFamily="34" charset="0"/>
                </a:rPr>
                <a:t>by preventing their uptake </a:t>
              </a:r>
              <a:r>
                <a:rPr lang="en-US" sz="2500" b="1" u="sng" dirty="0">
                  <a:latin typeface="Arial Narrow" pitchFamily="34" charset="0"/>
                </a:rPr>
                <a:t>+</a:t>
              </a:r>
              <a:r>
                <a:rPr lang="en-US" sz="2500" b="1" dirty="0">
                  <a:latin typeface="Arial Narrow" pitchFamily="34" charset="0"/>
                </a:rPr>
                <a:t>  altering receptor firing.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28600" y="2438400"/>
            <a:ext cx="8686800" cy="1600200"/>
            <a:chOff x="228600" y="2438400"/>
            <a:chExt cx="8686800" cy="1600200"/>
          </a:xfrm>
        </p:grpSpPr>
        <p:sp>
          <p:nvSpPr>
            <p:cNvPr id="24" name="Folded Corner 23"/>
            <p:cNvSpPr/>
            <p:nvPr/>
          </p:nvSpPr>
          <p:spPr>
            <a:xfrm>
              <a:off x="228600" y="2438400"/>
              <a:ext cx="8610600" cy="1600200"/>
            </a:xfrm>
            <a:prstGeom prst="foldedCorner">
              <a:avLst>
                <a:gd name="adj" fmla="val 44726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>
            <a:xfrm>
              <a:off x="228600" y="2438400"/>
              <a:ext cx="8686800" cy="1524000"/>
            </a:xfrm>
            <a:prstGeom prst="rect">
              <a:avLst/>
            </a:prstGeom>
          </p:spPr>
          <p:txBody>
            <a:bodyPr/>
            <a:lstStyle/>
            <a:p>
              <a:pPr indent="-342900">
                <a:lnSpc>
                  <a:spcPts val="2800"/>
                </a:lnSpc>
                <a:spcBef>
                  <a:spcPts val="600"/>
                </a:spcBef>
                <a:buFontTx/>
                <a:buBlip>
                  <a:blip r:embed="rId3"/>
                </a:buBlip>
                <a:defRPr/>
              </a:pPr>
              <a:r>
                <a:rPr lang="en-US" sz="2500" b="1" dirty="0">
                  <a:latin typeface="Arial Narrow" pitchFamily="34" charset="0"/>
                  <a:cs typeface="+mn-cs"/>
                </a:rPr>
                <a:t>All drugs </a:t>
              </a:r>
              <a:r>
                <a:rPr lang="en-US" sz="2500" b="1" u="heavy" dirty="0">
                  <a:uFill>
                    <a:solidFill>
                      <a:schemeClr val="accent3">
                        <a:lumMod val="50000"/>
                      </a:schemeClr>
                    </a:solidFill>
                  </a:uFill>
                  <a:latin typeface="Arial Narrow" pitchFamily="34" charset="0"/>
                  <a:cs typeface="+mn-cs"/>
                </a:rPr>
                <a:t>take weeks to manifest </a:t>
              </a:r>
              <a:r>
                <a:rPr lang="en-US" sz="2500" b="1" dirty="0">
                  <a:latin typeface="Arial Narrow" pitchFamily="34" charset="0"/>
                  <a:cs typeface="+mn-cs"/>
                </a:rPr>
                <a:t>their clinical effect  [to control depressive manifestations], even though their pharmacological actions starts immediately </a:t>
              </a:r>
              <a:r>
                <a:rPr lang="en-US" sz="2500" b="1" dirty="0">
                  <a:latin typeface="Arial Narrow" pitchFamily="34" charset="0"/>
                  <a:cs typeface="+mn-cs"/>
                  <a:sym typeface="Wingdings 3"/>
                </a:rPr>
                <a:t></a:t>
              </a:r>
              <a:r>
                <a:rPr lang="en-US" sz="2500" dirty="0">
                  <a:latin typeface="Bernard MT Condensed" pitchFamily="18" charset="0"/>
                  <a:cs typeface="+mn-cs"/>
                </a:rPr>
                <a:t>indicating that secondary adaptive changes </a:t>
              </a:r>
              <a:r>
                <a:rPr lang="en-US" sz="2500" b="1" dirty="0">
                  <a:latin typeface="Arial Narrow" pitchFamily="34" charset="0"/>
                  <a:cs typeface="+mn-cs"/>
                </a:rPr>
                <a:t>must occur before the benefit is gained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4191000"/>
            <a:ext cx="8763000" cy="2286000"/>
            <a:chOff x="228600" y="4191000"/>
            <a:chExt cx="8763000" cy="2286000"/>
          </a:xfrm>
        </p:grpSpPr>
        <p:sp>
          <p:nvSpPr>
            <p:cNvPr id="15" name="Folded Corner 14"/>
            <p:cNvSpPr/>
            <p:nvPr/>
          </p:nvSpPr>
          <p:spPr>
            <a:xfrm>
              <a:off x="228600" y="4191000"/>
              <a:ext cx="8610600" cy="2286000"/>
            </a:xfrm>
            <a:prstGeom prst="foldedCorner">
              <a:avLst>
                <a:gd name="adj" fmla="val 21905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>
            <a:xfrm>
              <a:off x="304800" y="4191000"/>
              <a:ext cx="8686800" cy="2209800"/>
            </a:xfrm>
            <a:prstGeom prst="rect">
              <a:avLst/>
            </a:prstGeom>
          </p:spPr>
          <p:txBody>
            <a:bodyPr/>
            <a:lstStyle/>
            <a:p>
              <a:pPr indent="-342900">
                <a:lnSpc>
                  <a:spcPts val="2800"/>
                </a:lnSpc>
                <a:spcBef>
                  <a:spcPts val="600"/>
                </a:spcBef>
                <a:buFontTx/>
                <a:buBlip>
                  <a:blip r:embed="rId2"/>
                </a:buBlip>
              </a:pPr>
              <a:r>
                <a:rPr lang="en-US" sz="2500" b="1" dirty="0" smtClean="0">
                  <a:latin typeface="Arial Narrow" pitchFamily="34" charset="0"/>
                </a:rPr>
                <a:t>The delay  </a:t>
              </a:r>
              <a:r>
                <a:rPr lang="en-US" sz="2500" b="1" dirty="0" err="1" smtClean="0">
                  <a:latin typeface="Arial Narrow" pitchFamily="34" charset="0"/>
                </a:rPr>
                <a:t>presents</a:t>
              </a:r>
              <a:r>
                <a:rPr lang="en-US" sz="2500" b="1" dirty="0" err="1" smtClean="0">
                  <a:latin typeface="Arial Narrow" pitchFamily="34" charset="0"/>
                  <a:sym typeface="Wingdings 3"/>
                </a:rPr>
                <a:t></a:t>
              </a:r>
              <a:r>
                <a:rPr lang="en-US" sz="2500" b="1" dirty="0" err="1" smtClean="0">
                  <a:latin typeface="Arial Narrow" pitchFamily="34" charset="0"/>
                </a:rPr>
                <a:t>time</a:t>
              </a:r>
              <a:r>
                <a:rPr lang="en-US" sz="2500" b="1" dirty="0" smtClean="0">
                  <a:latin typeface="Arial Narrow" pitchFamily="34" charset="0"/>
                </a:rPr>
                <a:t>  </a:t>
              </a:r>
              <a:r>
                <a:rPr lang="en-US" sz="2500" b="1" dirty="0">
                  <a:latin typeface="Arial Narrow" pitchFamily="34" charset="0"/>
                </a:rPr>
                <a:t>needed for </a:t>
              </a:r>
              <a:r>
                <a:rPr lang="en-US" sz="2500" b="1" dirty="0" smtClean="0">
                  <a:latin typeface="Arial Narrow" pitchFamily="34" charset="0"/>
                </a:rPr>
                <a:t>inhibitory </a:t>
              </a:r>
              <a:r>
                <a:rPr lang="en-US" sz="2500" b="1" dirty="0" err="1" smtClean="0">
                  <a:latin typeface="Arial Narrow" pitchFamily="34" charset="0"/>
                </a:rPr>
                <a:t>somatodendritic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 err="1">
                  <a:latin typeface="Arial Narrow" pitchFamily="34" charset="0"/>
                </a:rPr>
                <a:t>autoregulatory</a:t>
              </a:r>
              <a:r>
                <a:rPr lang="en-US" sz="2500" b="1" dirty="0">
                  <a:latin typeface="Arial Narrow" pitchFamily="34" charset="0"/>
                </a:rPr>
                <a:t> 5HT</a:t>
              </a:r>
              <a:r>
                <a:rPr lang="en-US" sz="2500" b="1" baseline="-25000" dirty="0">
                  <a:latin typeface="Arial Narrow" pitchFamily="34" charset="0"/>
                </a:rPr>
                <a:t>1A</a:t>
              </a:r>
              <a:r>
                <a:rPr lang="en-US" sz="2500" b="1" dirty="0">
                  <a:latin typeface="Arial Narrow" pitchFamily="34" charset="0"/>
                </a:rPr>
                <a:t> receptors or  axonal </a:t>
              </a:r>
              <a:r>
                <a:rPr lang="en-US" sz="2500" b="1" dirty="0" err="1">
                  <a:latin typeface="Arial Narrow" pitchFamily="34" charset="0"/>
                </a:rPr>
                <a:t>autoregulatory</a:t>
              </a:r>
              <a:r>
                <a:rPr lang="en-US" sz="2500" b="1" dirty="0">
                  <a:latin typeface="Arial Narrow" pitchFamily="34" charset="0"/>
                </a:rPr>
                <a:t> 5HT</a:t>
              </a:r>
              <a:r>
                <a:rPr lang="en-US" sz="2500" b="1" baseline="-25000" dirty="0">
                  <a:latin typeface="Arial Narrow" pitchFamily="34" charset="0"/>
                </a:rPr>
                <a:t>1D </a:t>
              </a:r>
              <a:r>
                <a:rPr lang="en-US" sz="2500" b="1" dirty="0" smtClean="0">
                  <a:latin typeface="Arial Narrow" pitchFamily="34" charset="0"/>
                </a:rPr>
                <a:t>to </a:t>
              </a:r>
              <a:r>
                <a:rPr lang="en-US" sz="2500" b="1" dirty="0">
                  <a:latin typeface="Arial Narrow" pitchFamily="34" charset="0"/>
                </a:rPr>
                <a:t>be sensitized [down regulated</a:t>
              </a:r>
              <a:r>
                <a:rPr lang="en-US" sz="2500" b="1" dirty="0" smtClean="0">
                  <a:latin typeface="Arial Narrow" pitchFamily="34" charset="0"/>
                </a:rPr>
                <a:t>] to permit more synthesis </a:t>
              </a:r>
              <a:r>
                <a:rPr lang="en-US" sz="2500" b="1" dirty="0">
                  <a:latin typeface="Arial Narrow" pitchFamily="34" charset="0"/>
                </a:rPr>
                <a:t>&amp; release of transmitter at synaptic cleft </a:t>
              </a:r>
              <a:r>
                <a:rPr lang="en-US" sz="2500" b="1" dirty="0" smtClean="0">
                  <a:latin typeface="Arial Narrow" pitchFamily="34" charset="0"/>
                </a:rPr>
                <a:t>with enhanced signaling at  </a:t>
              </a:r>
              <a:r>
                <a:rPr lang="en-US" sz="2500" b="1" dirty="0" err="1" smtClean="0">
                  <a:latin typeface="Arial Narrow" pitchFamily="34" charset="0"/>
                </a:rPr>
                <a:t>postsynaptically</a:t>
              </a:r>
              <a:r>
                <a:rPr lang="en-US" sz="2500" b="1" dirty="0" smtClean="0">
                  <a:latin typeface="Arial Narrow" pitchFamily="34" charset="0"/>
                </a:rPr>
                <a:t>  </a:t>
              </a:r>
              <a:r>
                <a:rPr lang="en-US" sz="2500" b="1" dirty="0" err="1" smtClean="0">
                  <a:latin typeface="Arial Narrow" pitchFamily="34" charset="0"/>
                </a:rPr>
                <a:t>serotonergic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>
                  <a:latin typeface="Arial Narrow" pitchFamily="34" charset="0"/>
                </a:rPr>
                <a:t>&amp; adrenergic &gt; (</a:t>
              </a:r>
              <a:r>
                <a:rPr lang="en-US" sz="2400" b="1" dirty="0">
                  <a:latin typeface="Symbol" pitchFamily="18" charset="2"/>
                </a:rPr>
                <a:t>b</a:t>
              </a:r>
              <a:r>
                <a:rPr lang="en-US" sz="2400" b="1" dirty="0"/>
                <a:t>)</a:t>
              </a:r>
              <a:r>
                <a:rPr lang="en-US" b="1" dirty="0"/>
                <a:t> </a:t>
              </a:r>
              <a:r>
                <a:rPr lang="en-US" sz="2500" b="1" dirty="0" err="1" smtClean="0">
                  <a:latin typeface="Arial Narrow" pitchFamily="34" charset="0"/>
                </a:rPr>
                <a:t>neurones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 smtClean="0">
                  <a:latin typeface="Calibri" pitchFamily="34" charset="0"/>
                </a:rPr>
                <a:t>→ </a:t>
              </a:r>
              <a:r>
                <a:rPr lang="en-US" sz="2500" b="1" dirty="0">
                  <a:latin typeface="Arial Narrow" pitchFamily="34" charset="0"/>
                </a:rPr>
                <a:t>therapeutic effect.</a:t>
              </a:r>
              <a:r>
                <a:rPr lang="en-US" sz="2500" b="1" dirty="0"/>
                <a:t>               </a:t>
              </a:r>
              <a:endParaRPr lang="en-US" sz="2500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2286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1/2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: </a:t>
            </a:r>
          </a:p>
          <a:p>
            <a:pPr marL="0" lvl="2" indent="-2286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Too long (3-11 days):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(Prozac)</a:t>
            </a:r>
          </a:p>
          <a:p>
            <a:pPr marL="0" lvl="2" indent="-2286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Moderate length (~24hr):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. </a:t>
            </a:r>
          </a:p>
          <a:p>
            <a:pPr indent="-3429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Metabolism: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P450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then conjugation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342900" algn="l" rtl="0">
              <a:lnSpc>
                <a:spcPts val="29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They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are enzyme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inhibitors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  <a:p>
            <a:pPr indent="-3429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Weak  inhibitors  &lt;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interaction </a:t>
            </a:r>
          </a:p>
          <a:p>
            <a:pPr indent="-3429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Strong inhibitors 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/>
            </a:r>
            <a:b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of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TCA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neuroleptic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some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antiarrhythmic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l-GR" sz="26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-blockers.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  <a:p>
            <a:pPr indent="-3429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Primarily excreted through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kidney; not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&amp;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undergo partially fecal excretion.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28600" y="304800"/>
            <a:ext cx="2303463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04800" y="4897438"/>
            <a:ext cx="87630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900"/>
              </a:lnSpc>
            </a:pP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differs from others members of this class in :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1- It has a longer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(50hrs).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2- Available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as sustained release preparations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once weekly.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3- Metabolite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norfluoxetine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= potent as parent drug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10 days.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184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28600"/>
            <a:ext cx="2414588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>
                <a:latin typeface="Bernard MT Condensed" pitchFamily="18" charset="0"/>
              </a:rPr>
              <a:t>Clinical Indications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52400" y="1978025"/>
            <a:ext cx="9296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Fluoxetine is approved in children, adolescence, elderly males with prostatic hypertrophy &amp; relatively safe in pregnancy.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600200" y="2960688"/>
            <a:ext cx="7391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Anxiety and panic disorders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Obsessive-compulsive disorders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Some eating disorders (bulimia)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Pain associated with diabetic neuropathy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Premature ejaculation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Premenstrual syndrome.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Alcohol abuse. 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Anorexia nervosa.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Generalized anxiety disorder (GAD).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52400" y="2884488"/>
            <a:ext cx="1905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Used in: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28600" y="7620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First choice for most depression. Comparable efficacy as TCAs  but much safer &lt; sedation &amp; antimuscarinic side effects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                &lt; toxicity in over doses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 build="p"/>
      <p:bldP spid="194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98450" y="228600"/>
            <a:ext cx="768350" cy="425450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609600" y="7620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Insomnia, anxiety, agitation, nervousness 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&gt;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 useful in fatigued patients</a:t>
            </a:r>
            <a:endParaRPr lang="en-US" sz="2600" b="1" dirty="0">
              <a:solidFill>
                <a:srgbClr val="D5FFFF"/>
              </a:solidFill>
              <a:latin typeface="Arial Narrow" pitchFamily="34" charset="0"/>
            </a:endParaRP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Sedation &amp; lassitude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</a:rPr>
              <a:t>useful in patients with difficult sleep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.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GIT upset ( nausea, vomiting, diarrhea) (indirect stimulation of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5-HT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receptors in the enteric nervous system )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Anorexia &amp; weight loss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Impotence &amp; sexual dysfunction; loss libido, delayed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ejaculation (Indirect CNS stimulation of 5-HT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)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</a:rPr>
              <a:t> useful in patients who have premature ejaculation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Mild CV &amp; minimal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antimuscarinc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side effects  unlike TCAs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Withdrawal manifestation &lt; intensity than TCAs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219200"/>
            <a:ext cx="8534400" cy="2819400"/>
          </a:xfrm>
          <a:prstGeom prst="rect">
            <a:avLst/>
          </a:prstGeo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Serotonin  Syndrome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if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combined with MAOIs &gt; other ADDs 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[Autonomic instability (changes in BP, pulse, hyperthermia), muscle rigidity, respiratory depression,  mental confusion, shivering, sweating and diarrhea ]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Enzyme inhibitors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 =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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toxicity of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TCA,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neuroleptic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some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antiarrhythmic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l-GR" sz="26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-blockers.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98450" y="488950"/>
            <a:ext cx="1585913" cy="425450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Bernard MT Condensed" pitchFamily="18" charset="0"/>
              </a:rPr>
              <a:t>Interactions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133600" y="1828800"/>
            <a:ext cx="5181600" cy="2895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Bernard MT Condensed" pitchFamily="18" charset="0"/>
              </a:rPr>
              <a:t>Reuptake Inhibitors &amp; Mixed Action Novel ADDs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30480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Serotonin Norepinephrine Reuptake Inhibitors  [ SNRIs ]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304800" y="914400"/>
            <a:ext cx="2540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Venalafaxine</a:t>
            </a:r>
          </a:p>
        </p:txBody>
      </p:sp>
      <p:pic>
        <p:nvPicPr>
          <p:cNvPr id="24586" name="Picture 2" descr="C:\Users\Administrator\Pictures\Picture1.jpg"/>
          <p:cNvPicPr>
            <a:picLocks noChangeAspect="1" noChangeArrowheads="1"/>
          </p:cNvPicPr>
          <p:nvPr/>
        </p:nvPicPr>
        <p:blipFill>
          <a:blip r:embed="rId2" cstate="print"/>
          <a:srcRect l="1682" t="1666" r="841" b="3333"/>
          <a:stretch>
            <a:fillRect/>
          </a:stretch>
        </p:blipFill>
        <p:spPr bwMode="auto">
          <a:xfrm>
            <a:off x="76200" y="1371600"/>
            <a:ext cx="5194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4953000" y="1143000"/>
            <a:ext cx="3733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Restore the levels of NE &amp; 5HT  in the synaptic cleft by binding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NET &amp; SERT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Has mild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antimuscarinic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effect</a:t>
            </a:r>
          </a:p>
        </p:txBody>
      </p:sp>
      <p:sp>
        <p:nvSpPr>
          <p:cNvPr id="24588" name="TextBox 11"/>
          <p:cNvSpPr txBox="1">
            <a:spLocks noChangeArrowheads="1"/>
          </p:cNvSpPr>
          <p:nvPr/>
        </p:nvSpPr>
        <p:spPr bwMode="auto">
          <a:xfrm>
            <a:off x="4953000" y="3279775"/>
            <a:ext cx="4191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Short 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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HR &amp; BP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Side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effects similar to SSRI drugs but  may be withdrawal manifestations on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discontin-uation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may need dosage tapering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8427018">
            <a:off x="4457700" y="4318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 rot="7584844">
            <a:off x="2019300" y="42291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8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Norepinephrine Reuptake Inhibitors  [ NRIs ]</a:t>
            </a: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4876800" y="1524000"/>
            <a:ext cx="40386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Block only NET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No affinity for 5HT, DA, ADR, H, mAch receptors</a:t>
            </a:r>
            <a:r>
              <a:rPr lang="en-US" sz="2400" b="1">
                <a:latin typeface="Arial Narrow" pitchFamily="34" charset="0"/>
              </a:rPr>
              <a:t> 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So, has positive effects on the concentration and motivation in particular.</a:t>
            </a:r>
          </a:p>
          <a:p>
            <a:pPr algn="l" rtl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Safe to combine with SSRIs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Minimal side effects only related to activation of ADR system as  tremor, tachycardia, and urinary hesitancy</a:t>
            </a:r>
          </a:p>
        </p:txBody>
      </p:sp>
      <p:pic>
        <p:nvPicPr>
          <p:cNvPr id="25614" name="Picture 14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822825" cy="5486400"/>
          </a:xfrm>
          <a:prstGeom prst="rect">
            <a:avLst/>
          </a:prstGeom>
          <a:noFill/>
        </p:spPr>
      </p:pic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304800" y="9144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rgbClr val="7030A0"/>
                </a:solidFill>
                <a:latin typeface="Cooper Black" pitchFamily="18" charset="0"/>
              </a:rPr>
              <a:t>Reboxetine</a:t>
            </a:r>
            <a:endParaRPr lang="en-US" sz="28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7584844">
            <a:off x="3441700" y="45085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28600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800">
                <a:solidFill>
                  <a:srgbClr val="97FFFF"/>
                </a:solidFill>
                <a:latin typeface="Bernard MT Condensed" pitchFamily="18" charset="0"/>
              </a:rPr>
              <a:t>Noradrenergic &amp; Specific Serotonergic Antidepressants [ NaSSAs ]</a:t>
            </a:r>
          </a:p>
        </p:txBody>
      </p:sp>
      <p:pic>
        <p:nvPicPr>
          <p:cNvPr id="26629" name="Picture 4" descr="http://www.cnsforum.com/content/pictures/imagebank/hirespng/Drug_nas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019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3733800" y="2362200"/>
            <a:ext cx="5410200" cy="2647950"/>
          </a:xfrm>
          <a:prstGeom prst="rect">
            <a:avLst/>
          </a:prstGeom>
          <a:gradFill rotWithShape="1">
            <a:gsLst>
              <a:gs pos="0">
                <a:srgbClr val="00918E"/>
              </a:gs>
              <a:gs pos="100000">
                <a:srgbClr val="3E009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 u="sng" dirty="0">
                <a:solidFill>
                  <a:srgbClr val="D5FFFF"/>
                </a:solidFill>
                <a:latin typeface="Arial Narrow" pitchFamily="34" charset="0"/>
              </a:rPr>
              <a:t>Preferred in cancer patients because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1. Improves appetite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2-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nausea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vomiting ( 5-HT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blocking)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3-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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body weight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4- Sedation (potent antihistaminic)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5- Less sexual dysfunction (5-HT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blocking)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6- Has no anti-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muscarinic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effect .</a:t>
            </a: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4419600" y="1219200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Blocks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presynaptic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                 + 5HT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&gt; 5HT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receptors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632" name="TextBox 18"/>
          <p:cNvSpPr txBox="1">
            <a:spLocks noChangeArrowheads="1"/>
          </p:cNvSpPr>
          <p:nvPr/>
        </p:nvSpPr>
        <p:spPr bwMode="auto">
          <a:xfrm>
            <a:off x="5562600" y="54864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 u="sng">
                <a:solidFill>
                  <a:srgbClr val="D5FFFF"/>
                </a:solidFill>
                <a:latin typeface="Arial Narrow" pitchFamily="34" charset="0"/>
              </a:rPr>
              <a:t>Side effects;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drowsiness,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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appetite, and weight gain.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304800" y="914400"/>
            <a:ext cx="24384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Mirtazapine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rot="12353597">
            <a:off x="3009900" y="2514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4693660">
            <a:off x="1828800" y="5181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 rot="-4473075">
            <a:off x="4013200" y="51181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 rot="10800000">
            <a:off x="4864100" y="60960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 rot="10800000">
            <a:off x="4572000" y="6045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/>
      <p:bldP spid="266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" y="635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84" name="Picture 4" descr="http://journals.prous.com/journals/dot/20064210/html/dt420671/images/ima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4038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304800" y="914400"/>
            <a:ext cx="2286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Bupropion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304800"/>
            <a:ext cx="7848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4114800" y="1143000"/>
            <a:ext cx="502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Is  unique in possessing significant potency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as NE and DA reuptake inhibitor, with no direct action on 5HT. A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cts as a nAch antagonist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4114800" y="2743200"/>
            <a:ext cx="5105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Therapeutic uses: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1- Treatment of major depression and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bipolar depression.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2- Can be used for smoking cessation.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As it reduces the severity of nicotine 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craving &amp; withdrawal symptoms</a:t>
            </a:r>
            <a:endParaRPr lang="en-US" sz="2400" b="1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52400" y="5216525"/>
            <a:ext cx="8382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Advantages: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No sexual dysfunction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given in young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weight gain [ No 5HT effect ] 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orthostatic hypotension.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Side effects: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Seizures; it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threshold of neuronal firing</a:t>
            </a:r>
            <a:endParaRPr lang="en-US" sz="24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304800" y="914400"/>
            <a:ext cx="21336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Trazodone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228600"/>
            <a:ext cx="8153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800">
                <a:solidFill>
                  <a:srgbClr val="97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553200" y="9017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Nafazodone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152400" y="1447800"/>
            <a:ext cx="86868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Psychtropic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drug			          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Trazodone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is its precursor</a:t>
            </a:r>
            <a:r>
              <a:rPr lang="en-US" sz="2400" dirty="0"/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Weak block of SERT &gt; NET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l-GR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α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 blocking effect ( hypotension)                                  No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Potent H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 blocker( sedation )			           No</a:t>
            </a:r>
          </a:p>
          <a:p>
            <a:pPr algn="l" rtl="0"/>
            <a:endParaRPr lang="en-US" sz="10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High protein bound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Extensive hepatic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metab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			    Inhibit Cyt450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Urine excretion</a:t>
            </a:r>
          </a:p>
          <a:p>
            <a:pPr algn="l" rtl="0"/>
            <a:endParaRPr lang="en-US" sz="12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Cause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priapism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400" b="1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antagonisim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)                        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Hepatic failure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Arrythmogenic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					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43000">
                <a:srgbClr val="006192"/>
              </a:gs>
              <a:gs pos="75000">
                <a:srgbClr val="4A00B8"/>
              </a:gs>
              <a:gs pos="85000">
                <a:srgbClr val="4A00B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5" name="Picture 1" descr="C:\Users\Administrator\Pictures\Picture1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</p:spPr>
      </p:pic>
      <p:sp>
        <p:nvSpPr>
          <p:cNvPr id="5" name="AutoShape 292"/>
          <p:cNvSpPr>
            <a:spLocks noChangeArrowheads="1"/>
          </p:cNvSpPr>
          <p:nvPr/>
        </p:nvSpPr>
        <p:spPr bwMode="auto">
          <a:xfrm rot="-4886718">
            <a:off x="3107498" y="5781286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94"/>
          <p:cNvSpPr>
            <a:spLocks noChangeArrowheads="1"/>
          </p:cNvSpPr>
          <p:nvPr/>
        </p:nvSpPr>
        <p:spPr bwMode="auto">
          <a:xfrm rot="-5751964">
            <a:off x="1500878" y="584018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54102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51816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53340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0" y="5334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38400" y="53340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57912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6015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8000" y="52578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76600" y="5410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7800" y="6396335"/>
            <a:ext cx="4191000" cy="461665"/>
          </a:xfrm>
          <a:prstGeom prst="rect">
            <a:avLst/>
          </a:prstGeom>
          <a:solidFill>
            <a:srgbClr val="C7F2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They mediate therapeutic effects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0" name="AutoShape 292"/>
          <p:cNvSpPr>
            <a:spLocks noChangeArrowheads="1"/>
          </p:cNvSpPr>
          <p:nvPr/>
        </p:nvSpPr>
        <p:spPr bwMode="auto">
          <a:xfrm rot="-4886718">
            <a:off x="3069936" y="282006"/>
            <a:ext cx="304800" cy="228600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407"/>
          <p:cNvSpPr>
            <a:spLocks noChangeArrowheads="1"/>
          </p:cNvSpPr>
          <p:nvPr/>
        </p:nvSpPr>
        <p:spPr bwMode="auto">
          <a:xfrm rot="-294478">
            <a:off x="4202386" y="4606229"/>
            <a:ext cx="234950" cy="276225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0" y="762000"/>
            <a:ext cx="4038600" cy="2362200"/>
          </a:xfrm>
          <a:prstGeom prst="rect">
            <a:avLst/>
          </a:prstGeom>
          <a:solidFill>
            <a:srgbClr val="C7F2F1"/>
          </a:solidFill>
        </p:spPr>
        <p:txBody>
          <a:bodyPr/>
          <a:lstStyle/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Treatment should continue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6 months at full therapeutic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doses before withdrawal.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Withdrawal of drugs must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be very gradual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otherwise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nard MT Condensed" pitchFamily="18" charset="0"/>
                <a:cs typeface="+mn-cs"/>
              </a:rPr>
              <a:t>withdrawal symptoms   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/>
            </a:r>
            <a:b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         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295900" y="3124200"/>
            <a:ext cx="3352800" cy="381000"/>
          </a:xfrm>
          <a:prstGeom prst="downArrow">
            <a:avLst>
              <a:gd name="adj1" fmla="val 50000"/>
              <a:gd name="adj2" fmla="val 68641"/>
            </a:avLst>
          </a:prstGeom>
          <a:gradFill>
            <a:gsLst>
              <a:gs pos="15000">
                <a:srgbClr val="C7F2F1"/>
              </a:gs>
              <a:gs pos="43000">
                <a:srgbClr val="269D9A"/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5800" y="5486400"/>
            <a:ext cx="3429000" cy="885372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57600" y="0"/>
            <a:ext cx="15240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utoShape 109"/>
          <p:cNvSpPr>
            <a:spLocks noChangeArrowheads="1"/>
          </p:cNvSpPr>
          <p:nvPr/>
        </p:nvSpPr>
        <p:spPr bwMode="auto">
          <a:xfrm rot="9976267" flipV="1">
            <a:off x="1623653" y="4065852"/>
            <a:ext cx="257175" cy="228600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2000" y="4648200"/>
            <a:ext cx="12192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76900" y="3547408"/>
            <a:ext cx="2590800" cy="1938992"/>
          </a:xfrm>
          <a:prstGeom prst="rect">
            <a:avLst/>
          </a:prstGeom>
          <a:solidFill>
            <a:srgbClr val="C7F2F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Agitation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Worsening of the disease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Withdrawal manifestation</a:t>
            </a:r>
            <a:endParaRPr lang="en-US" sz="2400" b="1" dirty="0">
              <a:solidFill>
                <a:srgbClr val="001848"/>
              </a:solidFill>
              <a:latin typeface="Arial Narrow" pitchFamily="34" charset="0"/>
            </a:endParaRPr>
          </a:p>
        </p:txBody>
      </p:sp>
      <p:sp>
        <p:nvSpPr>
          <p:cNvPr id="30" name="Oval 856"/>
          <p:cNvSpPr/>
          <p:nvPr/>
        </p:nvSpPr>
        <p:spPr>
          <a:xfrm>
            <a:off x="2133600" y="53848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49613" y="538162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470150" y="53514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60638" y="54324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30588" y="5316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49613" y="54625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92413" y="52466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701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67050" y="53816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57538" y="54625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157538" y="53816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92413" y="51641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609850" y="54102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00338" y="53276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84500" y="5632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3058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73388" y="5264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63875" y="5181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21075" y="5481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92413" y="54102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60700" y="57086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8829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23215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43058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608263" y="5708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308350" y="5634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87588" y="54149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34010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1653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141663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157538" y="52990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3401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379663" y="549751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9710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06705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908300" y="5556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970213" y="54451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990600" y="4724400"/>
            <a:ext cx="838200" cy="457200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28" idx="3"/>
          </p:cNvCxnSpPr>
          <p:nvPr/>
        </p:nvCxnSpPr>
        <p:spPr>
          <a:xfrm>
            <a:off x="838200" y="3810000"/>
            <a:ext cx="830764" cy="390497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650875" y="1714500"/>
            <a:ext cx="78073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52400" y="2514600"/>
            <a:ext cx="4953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>
                <a:solidFill>
                  <a:srgbClr val="D5FFFF"/>
                </a:solidFill>
                <a:latin typeface="Arial Narrow" pitchFamily="34" charset="0"/>
              </a:rPr>
              <a:t>"augmenter"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drugs include: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Buspirone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 Antipsychotics; </a:t>
            </a:r>
            <a:r>
              <a:rPr lang="en-US" sz="2600" b="1" i="1">
                <a:solidFill>
                  <a:srgbClr val="66FFFF"/>
                </a:solidFill>
                <a:latin typeface="Arial Narrow" pitchFamily="34" charset="0"/>
              </a:rPr>
              <a:t>typical or atypical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 Lithium;</a:t>
            </a:r>
            <a:r>
              <a:rPr lang="en-US" sz="2800" b="1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is used to augment ADDs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in resistant unipolar depression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220663" y="90488"/>
            <a:ext cx="2522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800">
                <a:solidFill>
                  <a:srgbClr val="66FFFF"/>
                </a:solidFill>
                <a:latin typeface="Bernard MT Condensed" pitchFamily="18" charset="0"/>
              </a:rPr>
              <a:t>Augmenter drugs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5475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52400" y="5562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200" b="1" i="1">
                <a:solidFill>
                  <a:schemeClr val="bg1"/>
                </a:solidFill>
                <a:latin typeface="Arial Narrow" pitchFamily="34" charset="0"/>
              </a:rPr>
              <a:t>Trazadone, Nafazodone, Bupropion are sometimes included among augmenters but there use as such should be under strict clinical supervision</a:t>
            </a:r>
          </a:p>
        </p:txBody>
      </p:sp>
      <p:pic>
        <p:nvPicPr>
          <p:cNvPr id="32785" name="Picture 17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2209800"/>
            <a:ext cx="3729037" cy="3028950"/>
          </a:xfrm>
          <a:prstGeom prst="rect">
            <a:avLst/>
          </a:prstGeom>
          <a:noFill/>
        </p:spPr>
      </p:pic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57200" y="914400"/>
            <a:ext cx="800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Some antidepressants work better in some patients when used in combination with another drug.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065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Antidepressants when block other postsynaptic receptors can  confer side effects. Such receptors include mainly </a:t>
            </a:r>
            <a:r>
              <a:rPr lang="en-US" sz="2000" b="1" dirty="0" err="1" smtClean="0">
                <a:latin typeface="Arial Narrow" pitchFamily="34" charset="0"/>
              </a:rPr>
              <a:t>histaminergic</a:t>
            </a:r>
            <a:r>
              <a:rPr lang="en-US" sz="2000" b="1" dirty="0" smtClean="0">
                <a:latin typeface="Arial Narrow" pitchFamily="34" charset="0"/>
              </a:rPr>
              <a:t> [H</a:t>
            </a:r>
            <a:r>
              <a:rPr lang="en-US" sz="2000" b="1" baseline="-25000" dirty="0" smtClean="0">
                <a:latin typeface="Arial Narrow" pitchFamily="34" charset="0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], </a:t>
            </a:r>
            <a:r>
              <a:rPr lang="en-US" sz="2000" b="1" dirty="0" err="1" smtClean="0">
                <a:latin typeface="Arial Narrow" pitchFamily="34" charset="0"/>
              </a:rPr>
              <a:t>muscarinic</a:t>
            </a:r>
            <a:r>
              <a:rPr lang="en-US" sz="2000" b="1" dirty="0" smtClean="0">
                <a:latin typeface="Arial Narrow" pitchFamily="34" charset="0"/>
              </a:rPr>
              <a:t>, [a</a:t>
            </a:r>
            <a:r>
              <a:rPr lang="en-US" sz="2000" b="1" baseline="-25000" dirty="0" smtClean="0">
                <a:latin typeface="Arial Narrow" pitchFamily="34" charset="0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]-adrenergic.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" y="892314"/>
            <a:ext cx="876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latin typeface="Arial Narrow" pitchFamily="34" charset="0"/>
              </a:rPr>
              <a:t>Histaminergic</a:t>
            </a:r>
            <a:r>
              <a:rPr lang="en-US" sz="2000" b="1" u="sng" dirty="0" smtClean="0">
                <a:latin typeface="Arial Narrow" pitchFamily="34" charset="0"/>
              </a:rPr>
              <a:t> antagonism </a:t>
            </a:r>
            <a:r>
              <a:rPr lang="en-US" sz="2000" b="1" dirty="0" smtClean="0">
                <a:latin typeface="Arial Narrow" pitchFamily="34" charset="0"/>
              </a:rPr>
              <a:t>has been associated with sedation and drowsiness. Can contribute to increased appetite &amp; weight gain.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99" y="1578114"/>
            <a:ext cx="876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latin typeface="Arial Narrow" pitchFamily="34" charset="0"/>
              </a:rPr>
              <a:t>Muscarinic</a:t>
            </a:r>
            <a:r>
              <a:rPr lang="en-US" sz="2000" b="1" u="sng" dirty="0" smtClean="0">
                <a:latin typeface="Arial Narrow" pitchFamily="34" charset="0"/>
              </a:rPr>
              <a:t>-receptor antagonism </a:t>
            </a:r>
            <a:r>
              <a:rPr lang="en-US" sz="2000" b="1" dirty="0" smtClean="0">
                <a:latin typeface="Arial Narrow" pitchFamily="34" charset="0"/>
              </a:rPr>
              <a:t>is responsible for gastrointestinal disturbances; constipation, dry mouth,  tachycardia, blurred vision, urine retention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99" y="2263914"/>
            <a:ext cx="876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 Narrow" pitchFamily="34" charset="0"/>
              </a:rPr>
              <a:t>Block of the [a</a:t>
            </a:r>
            <a:r>
              <a:rPr lang="en-US" sz="2000" b="1" u="sng" baseline="-25000" dirty="0" smtClean="0">
                <a:latin typeface="Arial Narrow" pitchFamily="34" charset="0"/>
              </a:rPr>
              <a:t>1</a:t>
            </a:r>
            <a:r>
              <a:rPr lang="en-US" sz="2000" b="1" u="sng" dirty="0" smtClean="0">
                <a:latin typeface="Arial Narrow" pitchFamily="34" charset="0"/>
              </a:rPr>
              <a:t>]-adrenergic receptor </a:t>
            </a:r>
            <a:r>
              <a:rPr lang="en-US" sz="2000" b="1" dirty="0" smtClean="0">
                <a:latin typeface="Arial Narrow" pitchFamily="34" charset="0"/>
              </a:rPr>
              <a:t>may be responsible for dizziness and orthostatic hypotension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473244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 Narrow" pitchFamily="34" charset="0"/>
              </a:rPr>
              <a:t>Increased NE transmission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000" b="1" dirty="0" smtClean="0">
                <a:latin typeface="Arial Narrow" pitchFamily="34" charset="0"/>
              </a:rPr>
              <a:t> tremors, insomnia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778044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 Narrow" pitchFamily="34" charset="0"/>
              </a:rPr>
              <a:t>Increased 5HT transmission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000" b="1" dirty="0" smtClean="0">
                <a:latin typeface="Arial Narrow" pitchFamily="34" charset="0"/>
              </a:rPr>
              <a:t> sedation, and a decrease in sexual drive.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2672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Antidepressants &amp; sexual dysfunction?</a:t>
            </a:r>
          </a:p>
          <a:p>
            <a:r>
              <a:rPr lang="en-US" sz="2000" b="1" dirty="0" smtClean="0">
                <a:latin typeface="Arial Narrow" pitchFamily="34" charset="0"/>
              </a:rPr>
              <a:t>Through acting on 5HT</a:t>
            </a:r>
            <a:r>
              <a:rPr lang="en-US" sz="2000" b="1" baseline="-25000" dirty="0" smtClean="0">
                <a:latin typeface="Arial Narrow" pitchFamily="34" charset="0"/>
              </a:rPr>
              <a:t>2  </a:t>
            </a:r>
            <a:r>
              <a:rPr lang="en-US" sz="2000" b="1" dirty="0" smtClean="0">
                <a:latin typeface="Arial Narrow" pitchFamily="34" charset="0"/>
              </a:rPr>
              <a:t>→ sexual dysfunction (loss of sexual desire and impaired sexual response (ejaculatory delay, erectile dysfunction, </a:t>
            </a:r>
            <a:r>
              <a:rPr lang="en-US" sz="2000" b="1" dirty="0" err="1" smtClean="0">
                <a:latin typeface="Arial Narrow" pitchFamily="34" charset="0"/>
              </a:rPr>
              <a:t>anorgasmia</a:t>
            </a:r>
            <a:r>
              <a:rPr lang="en-US" sz="2000" b="1" dirty="0" smtClean="0">
                <a:latin typeface="Arial Narrow" pitchFamily="34" charset="0"/>
              </a:rPr>
              <a:t>)</a:t>
            </a:r>
            <a:r>
              <a:rPr lang="en-US" sz="2000" b="1" baseline="-25000" dirty="0" smtClean="0">
                <a:latin typeface="Arial Narrow" pitchFamily="34" charset="0"/>
              </a:rPr>
              <a:t> </a:t>
            </a:r>
            <a:endParaRPr lang="en-US" sz="2000" b="1" baseline="-250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5229761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ADDs with </a:t>
            </a:r>
          </a:p>
          <a:p>
            <a:r>
              <a:rPr lang="en-US" sz="2000" b="1" dirty="0" smtClean="0">
                <a:latin typeface="Arial Narrow" pitchFamily="34" charset="0"/>
              </a:rPr>
              <a:t>5HT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blocking action as </a:t>
            </a:r>
            <a:r>
              <a:rPr lang="en-US" sz="2000" b="1" dirty="0" err="1" smtClean="0">
                <a:latin typeface="Arial Narrow" pitchFamily="34" charset="0"/>
              </a:rPr>
              <a:t>mirtazipine</a:t>
            </a:r>
            <a:r>
              <a:rPr lang="en-US" sz="2000" b="1" dirty="0" smtClean="0">
                <a:latin typeface="Arial Narrow" pitchFamily="34" charset="0"/>
              </a:rPr>
              <a:t>, has minimal action on sexual dysfunction.</a:t>
            </a:r>
          </a:p>
          <a:p>
            <a:r>
              <a:rPr lang="en-US" sz="2000" b="1" dirty="0" smtClean="0">
                <a:latin typeface="Arial Narrow" pitchFamily="34" charset="0"/>
              </a:rPr>
              <a:t>With &gt; NE than 5HT as </a:t>
            </a:r>
            <a:r>
              <a:rPr lang="en-US" sz="2000" b="1" dirty="0" err="1" smtClean="0">
                <a:latin typeface="Arial Narrow" pitchFamily="34" charset="0"/>
              </a:rPr>
              <a:t>Bupropion</a:t>
            </a:r>
            <a:r>
              <a:rPr lang="en-US" sz="2000" b="1" dirty="0" smtClean="0">
                <a:latin typeface="Arial Narrow" pitchFamily="34" charset="0"/>
              </a:rPr>
              <a:t> ,    have minimal sexual side effects</a:t>
            </a:r>
          </a:p>
          <a:p>
            <a:r>
              <a:rPr lang="en-US" sz="2000" b="1" dirty="0" err="1" smtClean="0">
                <a:latin typeface="Arial Narrow" pitchFamily="34" charset="0"/>
              </a:rPr>
              <a:t>Trazodone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nafazodone</a:t>
            </a:r>
            <a:r>
              <a:rPr lang="en-US" sz="2000" b="1" dirty="0" smtClean="0">
                <a:latin typeface="Arial Narrow" pitchFamily="34" charset="0"/>
              </a:rPr>
              <a:t>,</a:t>
            </a:r>
          </a:p>
          <a:p>
            <a:r>
              <a:rPr lang="en-US" sz="2000" b="1" dirty="0" smtClean="0">
                <a:latin typeface="Arial Narrow" pitchFamily="34" charset="0"/>
              </a:rPr>
              <a:t>With dual action are better than SSRIs with respect to sexual side effects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02889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200" y="3092244"/>
            <a:ext cx="757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Antidepressants  increase variably the availability of 5HT &amp; NE at </a:t>
            </a:r>
            <a:r>
              <a:rPr lang="en-US" sz="2000" b="1" dirty="0" err="1" smtClean="0">
                <a:latin typeface="Arial Narrow" pitchFamily="34" charset="0"/>
              </a:rPr>
              <a:t>synapes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205748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u="sng" dirty="0" smtClean="0">
                <a:latin typeface="Arial Narrow" pitchFamily="34" charset="0"/>
              </a:rPr>
              <a:t>Antidepressants  &amp; Sedation  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smtClean="0">
                <a:latin typeface="Arial Narrow" pitchFamily="34" charset="0"/>
              </a:rPr>
              <a:t>Sedating ADDs are; </a:t>
            </a:r>
            <a:r>
              <a:rPr lang="en-US" sz="2000" b="1" dirty="0" err="1" smtClean="0">
                <a:latin typeface="Arial Narrow" pitchFamily="34" charset="0"/>
              </a:rPr>
              <a:t>Amitryptyline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Paroxiteine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Sertraline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Mirtazapine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Trazadone</a:t>
            </a:r>
            <a:r>
              <a:rPr lang="en-US" sz="2000" b="1" dirty="0" smtClean="0">
                <a:latin typeface="Arial Narrow" pitchFamily="34" charset="0"/>
              </a:rPr>
              <a:t>, So better given near bed time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Less Sedating ADDs are;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Bupropion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Venalafoxine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, MOA Is, 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So can be given in the morning as some cause insomnia as side effect.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951704"/>
            <a:ext cx="9067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u="sng" dirty="0" smtClean="0">
                <a:latin typeface="Arial Narrow" pitchFamily="34" charset="0"/>
              </a:rPr>
              <a:t>Antidepressants and appetite???</a:t>
            </a:r>
          </a:p>
          <a:p>
            <a:pPr algn="l"/>
            <a:r>
              <a:rPr lang="en-US" sz="2000" b="1" dirty="0" smtClean="0">
                <a:latin typeface="Arial Narrow" pitchFamily="34" charset="0"/>
              </a:rPr>
              <a:t> DA is responsible for eating. 5HT action on 5HT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halts dopamine release so suppress appetite. </a:t>
            </a:r>
          </a:p>
          <a:p>
            <a:pPr algn="l"/>
            <a:r>
              <a:rPr lang="en-US" sz="2000" b="1" dirty="0" smtClean="0">
                <a:latin typeface="Arial Narrow" pitchFamily="34" charset="0"/>
              </a:rPr>
              <a:t>Depression is accompanied more by weight loss.</a:t>
            </a:r>
          </a:p>
          <a:p>
            <a:pPr algn="l"/>
            <a:r>
              <a:rPr lang="en-US" sz="2000" b="1" dirty="0" smtClean="0">
                <a:latin typeface="Arial Narrow" pitchFamily="34" charset="0"/>
              </a:rPr>
              <a:t>SSRIs by </a:t>
            </a:r>
            <a:r>
              <a:rPr lang="en-US" sz="2000" b="1" dirty="0" smtClean="0">
                <a:latin typeface="Calibri"/>
              </a:rPr>
              <a:t>↑ 5HT availability to  act on 5HT</a:t>
            </a:r>
            <a:r>
              <a:rPr lang="en-US" sz="2000" b="1" baseline="-25000" dirty="0" smtClean="0">
                <a:latin typeface="Calibri"/>
              </a:rPr>
              <a:t>2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could suppress appetite. At least no weight gain with SSRIs.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Most TCAs have dual reuptake inhibition + sedation + antihistaminic effects  </a:t>
            </a:r>
            <a:r>
              <a:rPr lang="en-US" sz="2000" b="1" dirty="0" smtClean="0">
                <a:latin typeface="Calibri"/>
              </a:rPr>
              <a:t>↑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weight gain</a:t>
            </a:r>
          </a:p>
          <a:p>
            <a:pPr algn="l"/>
            <a:r>
              <a:rPr lang="en-US" sz="2000" b="1" dirty="0" err="1" smtClean="0">
                <a:latin typeface="Arial Narrow" pitchFamily="34" charset="0"/>
                <a:sym typeface="Wingdings 3"/>
              </a:rPr>
              <a:t>Mirtazepine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blocks 5HT</a:t>
            </a:r>
            <a:r>
              <a:rPr lang="en-US" sz="20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 so cannot shut off dopamine  signals  </a:t>
            </a:r>
            <a:r>
              <a:rPr lang="en-US" sz="2000" b="1" dirty="0" smtClean="0">
                <a:latin typeface="Calibri"/>
              </a:rPr>
              <a:t>↑ weight gain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endParaRPr lang="en-US" sz="1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N.B. A</a:t>
            </a:r>
            <a:r>
              <a:rPr lang="en-US" sz="2000" b="1" dirty="0" smtClean="0">
                <a:latin typeface="Arial Narrow" pitchFamily="34" charset="0"/>
              </a:rPr>
              <a:t>ntidepressants isn't always a direct cause to cause alteration in weight. Other contributing factors to weight gain during antidepressant therapy are for example: ↑ day time sleep, ↑ craving for food when mood alleviates, 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9369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200" y="5867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5924490"/>
            <a:ext cx="906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 smtClean="0">
                <a:latin typeface="Arial Narrow" pitchFamily="34" charset="0"/>
              </a:rPr>
              <a:t>Nausa</a:t>
            </a:r>
            <a:r>
              <a:rPr lang="en-US" sz="2000" b="1" u="sng" dirty="0" smtClean="0">
                <a:latin typeface="Arial Narrow" pitchFamily="34" charset="0"/>
              </a:rPr>
              <a:t> &amp; Vomiting </a:t>
            </a:r>
            <a:r>
              <a:rPr lang="en-US" sz="2000" b="1" dirty="0" smtClean="0">
                <a:latin typeface="Arial Narrow" pitchFamily="34" charset="0"/>
              </a:rPr>
              <a:t>by SSRIs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Calibri"/>
              </a:rPr>
              <a:t>↑ 5HT availability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act on 5HT3  nausea &amp; vomiting 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1384"/>
            <a:ext cx="9067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latin typeface="Arial Narrow" pitchFamily="34" charset="0"/>
              </a:rPr>
              <a:t>Antidepressants  safe combinations;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Bupropion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+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Desipramine</a:t>
            </a:r>
            <a:endParaRPr lang="en-US" sz="2000" b="1" dirty="0" smtClean="0">
              <a:latin typeface="Arial Narrow" pitchFamily="34" charset="0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SSRIs +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Mertazepine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 </a:t>
            </a:r>
            <a:r>
              <a:rPr lang="en-US" sz="2000" b="1" dirty="0" err="1" smtClean="0">
                <a:latin typeface="Arial Narrow" pitchFamily="34" charset="0"/>
              </a:rPr>
              <a:t>Reboxetine</a:t>
            </a:r>
            <a:r>
              <a:rPr lang="en-US" sz="2000" b="1" dirty="0" smtClean="0">
                <a:latin typeface="Arial Narrow" pitchFamily="34" charset="0"/>
              </a:rPr>
              <a:t> or any other NRIs / SNRIs/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 algn="l"/>
            <a:endParaRPr lang="en-US" sz="1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Antidepressant approved for use in children;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fluoxetine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endParaRPr lang="en-US" sz="1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Antidepressants good for elderly are SSRIs because they can be used at lower dosage giving least side effects in this age group</a:t>
            </a:r>
          </a:p>
          <a:p>
            <a:pPr algn="l"/>
            <a:endParaRPr lang="en-US" sz="1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SSRIs use is more than TCAs because they are better tolerated by patients </a:t>
            </a:r>
          </a:p>
          <a:p>
            <a:pPr algn="l"/>
            <a:endParaRPr lang="en-US" sz="1000" b="1" dirty="0" smtClean="0">
              <a:latin typeface="Arial Narrow" pitchFamily="34" charset="0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</a:rPr>
              <a:t>Antidepressants dangerous combinations;  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MAO Is  + SSRIs  Serotonin syndrome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Paroxetine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/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Fluoxetine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/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Nefazodone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/  +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Desipramine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Nortryptiline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 severe sedation </a:t>
            </a:r>
            <a:br>
              <a:rPr lang="en-US" sz="2000" b="1" dirty="0" smtClean="0">
                <a:latin typeface="Arial Narrow" pitchFamily="34" charset="0"/>
                <a:sym typeface="Wingdings 3"/>
              </a:rPr>
            </a:br>
            <a:r>
              <a:rPr lang="en-US" sz="2000" b="1" dirty="0" smtClean="0">
                <a:latin typeface="Arial Narrow" pitchFamily="34" charset="0"/>
                <a:sym typeface="Wingdings 3"/>
              </a:rPr>
              <a:t>    or  &gt; toxicity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Arial Narrow" pitchFamily="34" charset="0"/>
              </a:rPr>
              <a:t>Enuresis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Imipramine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Chronic pain  TCAs (Tertiary better than 2ndry amines )  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Duloxetine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                             SSRIs not effective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Bulimia 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Fluoxetine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Obsessive convulsive disorder SSRIs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Cancer associated depression 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Mirtazapine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Depression in Adolescence and young adults 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Bupropion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Depressive phase of bipolar add? 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Lamotrigine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(anticonvulsant) or lithium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18941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6" name="Picture 6" descr="Picture2"/>
          <p:cNvPicPr>
            <a:picLocks noChangeAspect="1" noChangeArrowheads="1"/>
          </p:cNvPicPr>
          <p:nvPr/>
        </p:nvPicPr>
        <p:blipFill>
          <a:blip r:embed="rId2" cstate="print"/>
          <a:srcRect b="35229"/>
          <a:stretch>
            <a:fillRect/>
          </a:stretch>
        </p:blipFill>
        <p:spPr bwMode="auto">
          <a:xfrm>
            <a:off x="4572000" y="533400"/>
            <a:ext cx="4105275" cy="5638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225425" y="210146"/>
            <a:ext cx="6994222" cy="923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0" name="Rectangle 8"/>
          <p:cNvSpPr/>
          <p:nvPr/>
        </p:nvSpPr>
        <p:spPr>
          <a:xfrm>
            <a:off x="3276600" y="5791200"/>
            <a:ext cx="5469190" cy="6862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90600" y="3179763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28600" y="2112963"/>
            <a:ext cx="8128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981200" y="5237163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057400" y="2409825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295400" y="4170363"/>
            <a:ext cx="609600" cy="9921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590800" y="3324225"/>
            <a:ext cx="711200" cy="87788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3352800" y="4238625"/>
            <a:ext cx="660400" cy="9636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1498600" y="1571625"/>
            <a:ext cx="609600" cy="9509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2438400"/>
            <a:ext cx="3048000" cy="1692771"/>
          </a:xfrm>
          <a:prstGeom prst="rect">
            <a:avLst/>
          </a:prstGeom>
          <a:solidFill>
            <a:srgbClr val="6402C6"/>
          </a:solidFill>
          <a:ln w="3810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MONOAMINE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OXIDASE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INHIBITORS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405684"/>
            <a:ext cx="7772400" cy="17279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a mitochondrial enzyme found in nearly all tissues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Two forms of monoamine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oxidase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exist: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responsible for NE, 5-HT catabolism. It also metabolizes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tyramine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of ingested food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more selective for dopamine metabolism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514600"/>
            <a:ext cx="8763000" cy="3200400"/>
          </a:xfrm>
          <a:prstGeom prst="rect">
            <a:avLst/>
          </a:prstGeom>
        </p:spPr>
        <p:txBody>
          <a:bodyPr/>
          <a:lstStyle/>
          <a:p>
            <a:pPr indent="-514350">
              <a:lnSpc>
                <a:spcPts val="29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Non Selective Inhibitors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 &amp; 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Irr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Phenelzine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long acting [persists 2w after stop]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Reversible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Tranylcypromine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[persists 7 days after stop]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60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Selective Reversible Inhibitors</a:t>
            </a: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Moclobemide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Selegiline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6099394"/>
            <a:ext cx="800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All are well absorbed, metabolized &amp; excreted in urine</a:t>
            </a:r>
            <a:endParaRPr lang="en-US" sz="2600" dirty="0"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97568" y="3543837"/>
            <a:ext cx="4343400" cy="2552163"/>
            <a:chOff x="4697568" y="3276600"/>
            <a:chExt cx="4343400" cy="2552163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8354658" y="3761142"/>
              <a:ext cx="970672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8204099" y="3999706"/>
              <a:ext cx="533400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97568" y="4259103"/>
              <a:ext cx="4343400" cy="1569660"/>
            </a:xfrm>
            <a:prstGeom prst="rect">
              <a:avLst/>
            </a:prstGeom>
            <a:solidFill>
              <a:srgbClr val="C7F2F1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Seldom used now because; 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</a:t>
              </a:r>
              <a:r>
                <a:rPr lang="en-US" sz="2400" b="1" dirty="0" smtClean="0">
                  <a:latin typeface="Arial Narrow" pitchFamily="34" charset="0"/>
                </a:rPr>
                <a:t>ADR, Food &amp; Drug Interactions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 </a:t>
              </a:r>
              <a:r>
                <a:rPr lang="en-US" sz="2400" b="1" dirty="0" smtClean="0">
                  <a:latin typeface="Arial Narrow" pitchFamily="34" charset="0"/>
                </a:rPr>
                <a:t>Low antidepressant efficacy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= Low  benefit/risk ratio; </a:t>
              </a:r>
              <a:endParaRPr lang="en-US" sz="2400" dirty="0">
                <a:latin typeface="Arial Narrow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2057400"/>
            <a:ext cx="9144000" cy="1588"/>
          </a:xfrm>
          <a:prstGeom prst="line">
            <a:avLst/>
          </a:prstGeom>
          <a:ln>
            <a:solidFill>
              <a:srgbClr val="00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21336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Bodoni MT Black" pitchFamily="18" charset="0"/>
              </a:rPr>
              <a:t>MONOAMINE OXIDASE INHIBITORS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65000">
                <a:srgbClr val="664B9B">
                  <a:alpha val="89000"/>
                </a:srgbClr>
              </a:gs>
              <a:gs pos="75000">
                <a:srgbClr val="4D3EA4"/>
              </a:gs>
              <a:gs pos="85000">
                <a:schemeClr val="tx1">
                  <a:alpha val="8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C:\Users\Administrator\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389763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now only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reserved in atypical depression and depression resistant to other therapy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25766"/>
            <a:ext cx="441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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activity of MAO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preventing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monamine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break down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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availability indirectly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411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Possess both </a:t>
            </a:r>
            <a:r>
              <a:rPr lang="en-US" sz="26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blocking effects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9942" y="3421740"/>
            <a:ext cx="1486304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5486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treatment of  social anxiety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agrophobia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</a:p>
        </p:txBody>
      </p:sp>
      <p:sp>
        <p:nvSpPr>
          <p:cNvPr id="10" name="Isosceles Triangle 9"/>
          <p:cNvSpPr/>
          <p:nvPr/>
        </p:nvSpPr>
        <p:spPr>
          <a:xfrm rot="10218199">
            <a:off x="4302721" y="2738380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9312763">
            <a:off x="1546075" y="2675628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463671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624840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Many foods containing </a:t>
            </a:r>
            <a:r>
              <a:rPr lang="en-US" sz="2400" b="1" dirty="0" err="1" smtClean="0">
                <a:solidFill>
                  <a:srgbClr val="FFFF99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normally degraded in the gut by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MAO-A 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inhibit this process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absorbed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taken up into adrenergic neurons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converted into a false transmitter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replaces NE in vesicles &amp; when massively released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results in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hypertensive crisis.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539871"/>
            <a:ext cx="8839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So avoid foods rich in </a:t>
            </a:r>
          </a:p>
          <a:p>
            <a:pPr>
              <a:lnSpc>
                <a:spcPct val="90000"/>
              </a:lnSpc>
              <a:defRPr/>
            </a:pPr>
            <a:r>
              <a:rPr lang="en-AU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AU" sz="2400" b="1" dirty="0" smtClean="0">
                <a:solidFill>
                  <a:schemeClr val="bg1"/>
                </a:solidFill>
                <a:latin typeface="Arial Narrow" pitchFamily="34" charset="0"/>
              </a:rPr>
              <a:t> ; </a:t>
            </a:r>
            <a:r>
              <a:rPr lang="en-AU" sz="2400" b="1" i="1" dirty="0" smtClean="0">
                <a:solidFill>
                  <a:srgbClr val="FFFF99"/>
                </a:solidFill>
                <a:latin typeface="Arial Narrow" pitchFamily="34" charset="0"/>
              </a:rPr>
              <a:t>A</a:t>
            </a:r>
            <a:r>
              <a:rPr lang="en-US" sz="2200" b="1" i="1" dirty="0" err="1" smtClean="0">
                <a:solidFill>
                  <a:srgbClr val="FFFF99"/>
                </a:solidFill>
                <a:latin typeface="Arial Narrow" pitchFamily="34" charset="0"/>
              </a:rPr>
              <a:t>ged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 cheese, liver, sausages, fish , some meat  &amp;  yeast extracts.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Levodopa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;  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Broad beans, FAVA beans.</a:t>
            </a:r>
            <a:endParaRPr lang="en-US" sz="2200" b="1" i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pic>
        <p:nvPicPr>
          <p:cNvPr id="7" name="Picture 9" descr="images(0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1131887" cy="1003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12" descr="images(1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717467"/>
            <a:ext cx="1219200" cy="997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13" descr="images(1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886200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28600" y="2590800"/>
            <a:ext cx="2222083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Food interactions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214532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Antimuscarinic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2- Postural hypotension.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3- Sexual dysfunction mainly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4- Sedation , sleep disturbance.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5- Weight gain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6-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Hepatotoxicity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048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pic>
        <p:nvPicPr>
          <p:cNvPr id="6" name="Picture 8" descr="images(0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58000" y="2133600"/>
            <a:ext cx="1049453" cy="1066800"/>
          </a:xfrm>
          <a:prstGeom prst="roundRect">
            <a:avLst>
              <a:gd name="adj" fmla="val 16667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10" descr="images(1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743199"/>
            <a:ext cx="990600" cy="101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1054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nard MT Condensed" pitchFamily="18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222528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Drug 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pic>
        <p:nvPicPr>
          <p:cNvPr id="14" name="Picture 3" descr="MCj039805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00600"/>
            <a:ext cx="12001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029200"/>
            <a:ext cx="1447800" cy="16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781" y="54102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781" y="3048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698120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819" y="598604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181" y="101522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9144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1. If with (indirect acting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sympathmimetic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flue medications, local anesthetics &amp; TCA)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severe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hypertension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hypertensive crisis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2- If with SSRI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fatal serotonin syndrome [hyperthermia, muscle rigidity, cardiovascular collapse ]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so  keep  6 weeks space between their use </a:t>
            </a: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3- If with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pethidine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inhibition of metabolism </a:t>
            </a: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     </a:t>
            </a:r>
            <a:r>
              <a:rPr lang="en-US" sz="2600" b="1" dirty="0" smtClean="0">
                <a:solidFill>
                  <a:schemeClr val="bg1"/>
                </a:solidFill>
                <a:latin typeface="Calibri"/>
                <a:sym typeface="Wingdings"/>
              </a:rPr>
              <a:t>↑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 its levels leads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hyperpyrexia, irritability, hypotension  and coma.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7" name="Picture 7" descr="MCj037084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5" y="3270468"/>
            <a:ext cx="1228725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86000" y="2667000"/>
            <a:ext cx="4343400" cy="1752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TRICYCLIC ANTIDEPRESSANTS</a:t>
            </a: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2081</Words>
  <Application>Microsoft Office PowerPoint</Application>
  <PresentationFormat>On-screen Show (4:3)</PresentationFormat>
  <Paragraphs>324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GCUSER</cp:lastModifiedBy>
  <cp:revision>191</cp:revision>
  <dcterms:created xsi:type="dcterms:W3CDTF">2010-10-24T13:01:28Z</dcterms:created>
  <dcterms:modified xsi:type="dcterms:W3CDTF">2014-10-23T08:00:13Z</dcterms:modified>
</cp:coreProperties>
</file>