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562" r:id="rId3"/>
    <p:sldId id="563" r:id="rId4"/>
    <p:sldId id="564" r:id="rId5"/>
    <p:sldId id="565" r:id="rId6"/>
    <p:sldId id="566" r:id="rId7"/>
    <p:sldId id="515" r:id="rId8"/>
    <p:sldId id="486" r:id="rId9"/>
    <p:sldId id="433" r:id="rId10"/>
    <p:sldId id="446" r:id="rId11"/>
    <p:sldId id="492" r:id="rId12"/>
    <p:sldId id="473" r:id="rId13"/>
    <p:sldId id="413" r:id="rId14"/>
    <p:sldId id="411" r:id="rId15"/>
    <p:sldId id="553" r:id="rId16"/>
    <p:sldId id="459" r:id="rId17"/>
    <p:sldId id="458" r:id="rId18"/>
    <p:sldId id="491" r:id="rId19"/>
    <p:sldId id="453" r:id="rId20"/>
    <p:sldId id="487" r:id="rId21"/>
    <p:sldId id="561" r:id="rId22"/>
    <p:sldId id="488" r:id="rId23"/>
    <p:sldId id="462" r:id="rId24"/>
    <p:sldId id="449" r:id="rId25"/>
    <p:sldId id="455" r:id="rId26"/>
    <p:sldId id="464" r:id="rId27"/>
    <p:sldId id="510" r:id="rId28"/>
    <p:sldId id="465" r:id="rId29"/>
    <p:sldId id="532" r:id="rId30"/>
    <p:sldId id="418" r:id="rId31"/>
    <p:sldId id="463" r:id="rId32"/>
    <p:sldId id="536" r:id="rId33"/>
    <p:sldId id="567" r:id="rId34"/>
    <p:sldId id="568" r:id="rId35"/>
    <p:sldId id="569" r:id="rId36"/>
    <p:sldId id="570" r:id="rId37"/>
    <p:sldId id="501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FFFF"/>
    <a:srgbClr val="3333FF"/>
    <a:srgbClr val="FFCC00"/>
    <a:srgbClr val="008000"/>
    <a:srgbClr val="CC3399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7" autoAdjust="0"/>
    <p:restoredTop sz="98611" autoAdjust="0"/>
  </p:normalViewPr>
  <p:slideViewPr>
    <p:cSldViewPr>
      <p:cViewPr>
        <p:scale>
          <a:sx n="70" d="100"/>
          <a:sy n="7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7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7E508DF9-9FBF-417E-AE61-CCAF046FCCAB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13833F9F-3AE3-4321-9159-9AAA01717570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869FD6-DBC9-4F8D-80C6-AE0FBF33F049}" type="slidenum">
              <a:rPr lang="ar-SA" smtClean="0"/>
              <a:pPr/>
              <a:t>29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DA36C1-1627-45FB-ACA4-8D7D37288A7C}" type="slidenum">
              <a:rPr lang="ar-SA" smtClean="0"/>
              <a:pPr/>
              <a:t>31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Loss of DA --. Lose excitatory effect on direct, lose inhibition of indirect</a:t>
            </a:r>
          </a:p>
          <a:p>
            <a:endParaRPr lang="en-US" smtClean="0"/>
          </a:p>
          <a:p>
            <a:r>
              <a:rPr lang="en-US" smtClean="0"/>
              <a:t>Overactive GPi and overactive STN </a:t>
            </a:r>
            <a:r>
              <a:rPr lang="en-US" smtClean="0">
                <a:sym typeface="Wingdings" pitchFamily="2" charset="2"/>
              </a:rPr>
              <a:t> increased inhibition of motor thalamus</a:t>
            </a:r>
          </a:p>
          <a:p>
            <a:endParaRPr lang="en-US" smtClean="0">
              <a:sym typeface="Wingdings" pitchFamily="2" charset="2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B969-D1DB-4929-8698-6C64DB0D68F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55E6-1F1D-437B-9AB4-B7B9EF956E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A8B9-E373-41F6-8858-D5C2A39AE3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55787-648B-4EAD-A136-F557C8893C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AFD6-A00B-45C4-883F-44BC4AAE80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3EA4-CDC4-4C5B-BE19-4DE3ADF8FB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EA25-D3C1-4011-9297-5670CEA4355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88D4-33DF-442D-BB53-AD5BC93DB7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A18D-607A-4907-9BB4-43A58970F5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0351-9904-4BE4-8C13-893ED1F5E4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CBB7C-9FD7-4A47-A793-043CDE17F5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628C-B327-40E9-83C3-31EB8AEBB1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88FE-B5BB-4410-AC85-38DFBC5B1D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21AF792C-8696-4773-936C-FEF247A28327}" type="slidenum">
              <a:rPr lang="ar-SA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m.gov/education/00_resources/articles/understanding_ecosystem_management/images/evolution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81200"/>
            <a:ext cx="7772400" cy="1524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</a:rPr>
              <a:t>The </a:t>
            </a:r>
            <a:r>
              <a:rPr lang="en-US" sz="4800" b="1" smtClean="0">
                <a:solidFill>
                  <a:srgbClr val="FFFF00"/>
                </a:solidFill>
              </a:rPr>
              <a:t>Autonomic</a:t>
            </a:r>
            <a:r>
              <a:rPr lang="en-US" b="1" smtClean="0">
                <a:solidFill>
                  <a:srgbClr val="FFFF00"/>
                </a:solidFill>
              </a:rPr>
              <a:t> Nervous                 System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مستطيل 3"/>
          <p:cNvSpPr>
            <a:spLocks noChangeArrowheads="1"/>
          </p:cNvSpPr>
          <p:nvPr/>
        </p:nvSpPr>
        <p:spPr bwMode="auto">
          <a:xfrm>
            <a:off x="179388" y="4365625"/>
            <a:ext cx="34020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Fawzia</a:t>
            </a:r>
            <a:r>
              <a:rPr lang="en-US" dirty="0">
                <a:solidFill>
                  <a:srgbClr val="FFFF00"/>
                </a:solidFill>
              </a:rPr>
              <a:t> Al-</a:t>
            </a:r>
            <a:r>
              <a:rPr lang="en-US" dirty="0" err="1">
                <a:solidFill>
                  <a:srgbClr val="FFFF00"/>
                </a:solidFill>
              </a:rPr>
              <a:t>Rouq</a:t>
            </a:r>
            <a:r>
              <a:rPr lang="en-US" dirty="0">
                <a:solidFill>
                  <a:srgbClr val="FFFF00"/>
                </a:solidFill>
              </a:rPr>
              <a:t>  </a:t>
            </a:r>
          </a:p>
          <a:p>
            <a:r>
              <a:rPr lang="en-US" dirty="0">
                <a:solidFill>
                  <a:srgbClr val="FFFF00"/>
                </a:solidFill>
              </a:rPr>
              <a:t>Department of Physiology</a:t>
            </a:r>
          </a:p>
          <a:p>
            <a:r>
              <a:rPr lang="en-US" dirty="0">
                <a:solidFill>
                  <a:srgbClr val="FFFF00"/>
                </a:solidFill>
              </a:rPr>
              <a:t>College of Medicine</a:t>
            </a:r>
          </a:p>
          <a:p>
            <a:r>
              <a:rPr lang="en-US" dirty="0">
                <a:solidFill>
                  <a:srgbClr val="FFFF00"/>
                </a:solidFill>
              </a:rPr>
              <a:t>King Saud University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979613" y="1557338"/>
            <a:ext cx="5184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BASAL GANGLIA</a:t>
            </a:r>
            <a:endParaRPr lang="en-US" altLang="zh-CN" sz="4400" b="1">
              <a:solidFill>
                <a:srgbClr val="FFFF00"/>
              </a:solidFill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c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90800" y="2667000"/>
            <a:ext cx="397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u="sng">
                <a:solidFill>
                  <a:srgbClr val="0000FF"/>
                </a:solidFill>
                <a:latin typeface="Arial" charset="0"/>
                <a:cs typeface="Arial" charset="0"/>
              </a:rPr>
              <a:t>CONNECTIONS</a:t>
            </a:r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1676400" y="1371600"/>
            <a:ext cx="5867400" cy="1219200"/>
          </a:xfrm>
          <a:custGeom>
            <a:avLst/>
            <a:gdLst>
              <a:gd name="T0" fmla="*/ 121175 w 5520"/>
              <a:gd name="T1" fmla="*/ 300038 h 768"/>
              <a:gd name="T2" fmla="*/ 2073786 w 5520"/>
              <a:gd name="T3" fmla="*/ 158750 h 768"/>
              <a:gd name="T4" fmla="*/ 5500688 w 5520"/>
              <a:gd name="T5" fmla="*/ 214313 h 768"/>
              <a:gd name="T6" fmla="*/ 5867400 w 5520"/>
              <a:gd name="T7" fmla="*/ 354012 h 768"/>
              <a:gd name="T8" fmla="*/ 5845078 w 5520"/>
              <a:gd name="T9" fmla="*/ 941388 h 768"/>
              <a:gd name="T10" fmla="*/ 5683512 w 5520"/>
              <a:gd name="T11" fmla="*/ 1081088 h 768"/>
              <a:gd name="T12" fmla="*/ 4845920 w 5520"/>
              <a:gd name="T13" fmla="*/ 1176338 h 768"/>
              <a:gd name="T14" fmla="*/ 4442005 w 5520"/>
              <a:gd name="T15" fmla="*/ 1219200 h 768"/>
              <a:gd name="T16" fmla="*/ 1385004 w 5520"/>
              <a:gd name="T17" fmla="*/ 1192213 h 768"/>
              <a:gd name="T18" fmla="*/ 1009788 w 5520"/>
              <a:gd name="T19" fmla="*/ 1193800 h 768"/>
              <a:gd name="T20" fmla="*/ 303999 w 5520"/>
              <a:gd name="T21" fmla="*/ 1081088 h 768"/>
              <a:gd name="T22" fmla="*/ 165818 w 5520"/>
              <a:gd name="T23" fmla="*/ 1023938 h 768"/>
              <a:gd name="T24" fmla="*/ 97790 w 5520"/>
              <a:gd name="T25" fmla="*/ 995363 h 768"/>
              <a:gd name="T26" fmla="*/ 5315 w 5520"/>
              <a:gd name="T27" fmla="*/ 631825 h 768"/>
              <a:gd name="T28" fmla="*/ 29762 w 5520"/>
              <a:gd name="T29" fmla="*/ 409575 h 768"/>
              <a:gd name="T30" fmla="*/ 181762 w 5520"/>
              <a:gd name="T31" fmla="*/ 390525 h 768"/>
              <a:gd name="T32" fmla="*/ 12117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828800" y="16764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  <a:t>BASAL GANGLIA</a:t>
            </a:r>
          </a:p>
        </p:txBody>
      </p:sp>
      <p:pic>
        <p:nvPicPr>
          <p:cNvPr id="24582" name="Picture 6" descr="cbell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429000"/>
            <a:ext cx="31813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how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81000"/>
            <a:ext cx="58801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81000" y="914400"/>
            <a:ext cx="3276600" cy="19383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Arial" charset="0"/>
                <a:cs typeface="Arial" charset="0"/>
              </a:rPr>
              <a:t>Connections for Motor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09600" y="2209800"/>
            <a:ext cx="7848600" cy="4419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75000"/>
              </a:lnSpc>
            </a:pPr>
            <a:r>
              <a:rPr lang="en-US" sz="4400" b="1">
                <a:latin typeface="Rockwell Condensed" pitchFamily="18" charset="0"/>
                <a:cs typeface="Arial" charset="0"/>
              </a:rPr>
              <a:t>Basal </a:t>
            </a:r>
          </a:p>
          <a:p>
            <a:pPr>
              <a:lnSpc>
                <a:spcPct val="75000"/>
              </a:lnSpc>
            </a:pPr>
            <a:r>
              <a:rPr lang="en-US" sz="4400" b="1">
                <a:latin typeface="Rockwell Condensed" pitchFamily="18" charset="0"/>
                <a:cs typeface="Arial" charset="0"/>
              </a:rPr>
              <a:t>Nuclei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352800" y="5181600"/>
            <a:ext cx="34290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Subthalamic Nucleus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352800" y="2362200"/>
            <a:ext cx="2514600" cy="137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Caudate 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Nucleus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352800" y="3810000"/>
            <a:ext cx="25146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Putamen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352800" y="4495800"/>
            <a:ext cx="25146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Globus Pallidus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352800" y="5867400"/>
            <a:ext cx="34290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Substantia Nigra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1447800" y="3886200"/>
            <a:ext cx="2209800" cy="1143000"/>
          </a:xfrm>
          <a:prstGeom prst="rightArrowCallout">
            <a:avLst>
              <a:gd name="adj1" fmla="val 20000"/>
              <a:gd name="adj2" fmla="val 50000"/>
              <a:gd name="adj3" fmla="val 28472"/>
              <a:gd name="adj4" fmla="val 7894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Lentiform</a:t>
            </a: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5334000" y="2667000"/>
            <a:ext cx="2133600" cy="1600200"/>
          </a:xfrm>
          <a:prstGeom prst="leftArrowCallout">
            <a:avLst>
              <a:gd name="adj1" fmla="val 25000"/>
              <a:gd name="adj2" fmla="val 50000"/>
              <a:gd name="adj3" fmla="val 33679"/>
              <a:gd name="adj4" fmla="val 6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latin typeface="Arial" charset="0"/>
              <a:cs typeface="Arial" charset="0"/>
            </a:endParaRPr>
          </a:p>
          <a:p>
            <a:pPr algn="ctr"/>
            <a:r>
              <a:rPr lang="en-US" b="1">
                <a:latin typeface="Arial" charset="0"/>
                <a:cs typeface="Arial" charset="0"/>
              </a:rPr>
              <a:t>Corpus 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Striatum</a:t>
            </a:r>
          </a:p>
          <a:p>
            <a:pPr algn="ctr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28638" y="228600"/>
            <a:ext cx="8081962" cy="16748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3200" b="1">
                <a:latin typeface="Arial" charset="0"/>
                <a:cs typeface="Arial" charset="0"/>
              </a:rPr>
              <a:t>3 Connections to remember</a:t>
            </a:r>
          </a:p>
          <a:p>
            <a:pPr marL="457200" indent="-457200" algn="ctr">
              <a:buFontTx/>
              <a:buAutoNum type="arabicPeriod"/>
            </a:pPr>
            <a:r>
              <a:rPr lang="en-US" b="1">
                <a:latin typeface="Arial" charset="0"/>
                <a:cs typeface="Arial" charset="0"/>
              </a:rPr>
              <a:t>Main input to the basal ganglia</a:t>
            </a:r>
          </a:p>
          <a:p>
            <a:pPr marL="457200" indent="-457200" algn="ctr">
              <a:buFontTx/>
              <a:buAutoNum type="arabicPeriod"/>
            </a:pPr>
            <a:r>
              <a:rPr lang="en-US" b="1">
                <a:latin typeface="Arial" charset="0"/>
                <a:cs typeface="Arial" charset="0"/>
              </a:rPr>
              <a:t>Main output from the basal ganglia</a:t>
            </a:r>
          </a:p>
          <a:p>
            <a:pPr marL="457200" indent="-457200" algn="ctr">
              <a:buFontTx/>
              <a:buAutoNum type="arabicPeriod"/>
            </a:pPr>
            <a:r>
              <a:rPr lang="en-US" b="1">
                <a:latin typeface="Arial" charset="0"/>
                <a:cs typeface="Arial" charset="0"/>
              </a:rPr>
              <a:t>Connections between parts of basal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101013" cy="1524000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The comes from the cerebral cortex (motor area) and projects to the 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NEOSTRIATUM</a:t>
            </a:r>
            <a:r>
              <a:rPr lang="en-US" sz="2400" b="1" smtClean="0">
                <a:latin typeface="Arial" charset="0"/>
                <a:cs typeface="Arial" charset="0"/>
              </a:rPr>
              <a:t>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(a term for the caudate nucleus and putamen) </a:t>
            </a:r>
            <a:endParaRPr lang="en-US" sz="2400" smtClean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19200" y="228600"/>
            <a:ext cx="6723063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  <a:cs typeface="Arial" charset="0"/>
              </a:rPr>
              <a:t>MAIN INPUT TO THE BASAL GANGLIA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62000" y="3006725"/>
            <a:ext cx="73914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b="1">
                <a:latin typeface="Arial" charset="0"/>
                <a:cs typeface="Arial" charset="0"/>
              </a:rPr>
              <a:t>Is via the thalamus to the cerebral cortex 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b="1">
                <a:latin typeface="Arial" charset="0"/>
                <a:cs typeface="Arial" charset="0"/>
              </a:rPr>
              <a:t>(motor area)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819400" y="2438400"/>
            <a:ext cx="3463925" cy="5191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  <a:cs typeface="Arial" charset="0"/>
              </a:rPr>
              <a:t>THE MAIN OUTPUT</a:t>
            </a:r>
          </a:p>
        </p:txBody>
      </p:sp>
      <p:pic>
        <p:nvPicPr>
          <p:cNvPr id="27654" name="Picture 6" descr="cbell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011613"/>
            <a:ext cx="3810000" cy="263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latin typeface="Arial" charset="0"/>
                <a:cs typeface="Arial" charset="0"/>
              </a:rPr>
              <a:t>BASIC CIRCUITS OF BASAL GANGLIA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5029200"/>
          </a:xfrm>
          <a:ln>
            <a:solidFill>
              <a:srgbClr val="FF0000"/>
            </a:solidFill>
          </a:ln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Motor loop (putamen circuit) </a:t>
            </a:r>
            <a:r>
              <a:rPr lang="en-US" sz="2400" b="1" smtClean="0">
                <a:latin typeface="Arial" charset="0"/>
                <a:cs typeface="Arial" charset="0"/>
              </a:rPr>
              <a:t>concerned with learned movment.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rabicPeriod"/>
            </a:pPr>
            <a:r>
              <a:rPr lang="en-US" sz="28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Cognitive loop (Caudate circuit)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smtClean="0">
                <a:latin typeface="Arial" charset="0"/>
                <a:cs typeface="Arial" charset="0"/>
              </a:rPr>
              <a:t>concerned with cognitive control of sequences of motor pattern. Basically it is concerned with motor intentions.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r>
              <a:rPr lang="en-US" sz="2400" b="1" smtClean="0">
                <a:latin typeface="Arial" charset="0"/>
                <a:cs typeface="Arial" charset="0"/>
              </a:rPr>
              <a:t>      </a:t>
            </a:r>
            <a:r>
              <a:rPr lang="en-US" sz="2000" b="1" smtClean="0">
                <a:latin typeface="Arial" charset="0"/>
                <a:cs typeface="Arial" charset="0"/>
              </a:rPr>
              <a:t>(Note: cognition means thinking process using sensory input with information already stored in memory.)</a:t>
            </a:r>
            <a:endParaRPr lang="en-US" sz="2400" b="1" smtClean="0">
              <a:latin typeface="Arial" charset="0"/>
              <a:cs typeface="Arial" charset="0"/>
            </a:endParaRPr>
          </a:p>
          <a:p>
            <a:pPr marL="514350" indent="-514350" eaLnBrk="1" hangingPunct="1">
              <a:spcBef>
                <a:spcPct val="0"/>
              </a:spcBef>
              <a:buFontTx/>
              <a:buAutoNum type="arabicPeriod" startAt="3"/>
            </a:pPr>
            <a:r>
              <a:rPr lang="en-US" sz="28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Limbic loop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smtClean="0">
                <a:latin typeface="Arial" charset="0"/>
                <a:cs typeface="Arial" charset="0"/>
              </a:rPr>
              <a:t>involved in giving motor expression to emotions like, smiling, aggressive or submissive posture.</a:t>
            </a:r>
          </a:p>
          <a:p>
            <a:pPr marL="514350" indent="-514350" eaLnBrk="1" hangingPunct="1">
              <a:spcBef>
                <a:spcPct val="0"/>
              </a:spcBef>
              <a:buFontTx/>
              <a:buAutoNum type="arabicPeriod" startAt="3"/>
            </a:pPr>
            <a:r>
              <a:rPr lang="en-US" sz="2800" b="1" u="sng" smtClean="0">
                <a:solidFill>
                  <a:srgbClr val="FF0000"/>
                </a:solidFill>
                <a:latin typeface="Arial" charset="0"/>
                <a:cs typeface="Arial" charset="0"/>
              </a:rPr>
              <a:t>Occulomotor loop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smtClean="0">
                <a:latin typeface="Arial" charset="0"/>
                <a:cs typeface="Arial" charset="0"/>
              </a:rPr>
              <a:t>concerned with voluntary eye movement [ saccadic movement]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en-US" sz="2400" b="1" smtClean="0">
              <a:latin typeface="Arial" charset="0"/>
              <a:cs typeface="Arial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D801B7-53CB-47A3-B418-7202204FDA39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show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93" r="12622" b="4745"/>
          <a:stretch>
            <a:fillRect/>
          </a:stretch>
        </p:blipFill>
        <p:spPr bwMode="auto">
          <a:xfrm>
            <a:off x="1371600" y="1647825"/>
            <a:ext cx="60198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Line 7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0" name="Freeform 8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6096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  <a:cs typeface="Arial" charset="0"/>
              </a:rPr>
              <a:t>The Putamen Circuit</a:t>
            </a:r>
          </a:p>
        </p:txBody>
      </p:sp>
      <p:pic>
        <p:nvPicPr>
          <p:cNvPr id="29702" name="Picture 4" descr="Putamen circuit"/>
          <p:cNvPicPr>
            <a:picLocks noChangeAspect="1" noChangeArrowheads="1"/>
          </p:cNvPicPr>
          <p:nvPr/>
        </p:nvPicPr>
        <p:blipFill>
          <a:blip r:embed="rId3" cstate="print"/>
          <a:srcRect t="3615" b="20482"/>
          <a:stretch>
            <a:fillRect/>
          </a:stretch>
        </p:blipFill>
        <p:spPr bwMode="auto">
          <a:xfrm>
            <a:off x="7086600" y="381000"/>
            <a:ext cx="838200" cy="6683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76491" name="AutoShape 11"/>
          <p:cNvSpPr>
            <a:spLocks noChangeArrowheads="1"/>
          </p:cNvSpPr>
          <p:nvPr/>
        </p:nvSpPr>
        <p:spPr bwMode="auto">
          <a:xfrm>
            <a:off x="6172200" y="2438400"/>
            <a:ext cx="2743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20000"/>
                </a:srgbClr>
              </a:gs>
              <a:gs pos="50000">
                <a:srgbClr val="FFFF00">
                  <a:gamma/>
                  <a:shade val="46275"/>
                  <a:invGamma/>
                  <a:alpha val="14000"/>
                </a:srgbClr>
              </a:gs>
              <a:gs pos="100000">
                <a:srgbClr val="FFFF00"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xtLst>
            <a:ext uri="{AF507438-7753-43e0-B8FC-AC1667EBCBE1}"/>
          </a:extLst>
        </p:spPr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Premotor</a:t>
            </a:r>
          </a:p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Suppl Motor</a:t>
            </a:r>
          </a:p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Somatosensory Cortex</a:t>
            </a:r>
          </a:p>
        </p:txBody>
      </p:sp>
      <p:sp>
        <p:nvSpPr>
          <p:cNvPr id="276492" name="AutoShape 12"/>
          <p:cNvSpPr>
            <a:spLocks noChangeArrowheads="1"/>
          </p:cNvSpPr>
          <p:nvPr/>
        </p:nvSpPr>
        <p:spPr bwMode="auto">
          <a:xfrm>
            <a:off x="7239000" y="37338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FFFF00">
                  <a:alpha val="4999"/>
                </a:srgbClr>
              </a:gs>
              <a:gs pos="100000">
                <a:srgbClr val="767600">
                  <a:alpha val="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493" name="AutoShape 13"/>
          <p:cNvSpPr>
            <a:spLocks noChangeArrowheads="1"/>
          </p:cNvSpPr>
          <p:nvPr/>
        </p:nvSpPr>
        <p:spPr bwMode="auto">
          <a:xfrm flipV="1">
            <a:off x="1219200" y="33528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gradFill rotWithShape="1">
            <a:gsLst>
              <a:gs pos="0">
                <a:srgbClr val="FFFF00">
                  <a:alpha val="4999"/>
                </a:srgbClr>
              </a:gs>
              <a:gs pos="100000">
                <a:srgbClr val="767600">
                  <a:alpha val="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494" name="AutoShape 14"/>
          <p:cNvSpPr>
            <a:spLocks noChangeArrowheads="1"/>
          </p:cNvSpPr>
          <p:nvPr/>
        </p:nvSpPr>
        <p:spPr bwMode="auto">
          <a:xfrm>
            <a:off x="152400" y="2057400"/>
            <a:ext cx="27432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20000"/>
                </a:srgbClr>
              </a:gs>
              <a:gs pos="50000">
                <a:srgbClr val="FFFF00">
                  <a:gamma/>
                  <a:shade val="46275"/>
                  <a:invGamma/>
                  <a:alpha val="14000"/>
                </a:srgbClr>
              </a:gs>
              <a:gs pos="100000">
                <a:srgbClr val="FFFF00"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xtLst>
            <a:ext uri="{AF507438-7753-43e0-B8FC-AC1667EBCBE1}"/>
          </a:extLst>
        </p:spPr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Prim Motor Cortex</a:t>
            </a:r>
          </a:p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Premotor</a:t>
            </a:r>
          </a:p>
          <a:p>
            <a:pPr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Suppl Motor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2" grpId="0" animBg="1"/>
      <p:bldP spid="2764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show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2" r="12372" b="4965"/>
          <a:stretch>
            <a:fillRect/>
          </a:stretch>
        </p:blipFill>
        <p:spPr bwMode="auto">
          <a:xfrm>
            <a:off x="914400" y="1600200"/>
            <a:ext cx="6629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Line 10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24" name="Freeform 11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Rectangle 1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  <a:cs typeface="Arial" charset="0"/>
              </a:rPr>
              <a:t>The Caudate Circuit </a:t>
            </a:r>
          </a:p>
        </p:txBody>
      </p:sp>
      <p:pic>
        <p:nvPicPr>
          <p:cNvPr id="30726" name="Picture 4" descr="Caudate circuit"/>
          <p:cNvPicPr>
            <a:picLocks noChangeAspect="1" noChangeArrowheads="1"/>
          </p:cNvPicPr>
          <p:nvPr/>
        </p:nvPicPr>
        <p:blipFill>
          <a:blip r:embed="rId3" cstate="print"/>
          <a:srcRect t="13513" b="13591"/>
          <a:stretch>
            <a:fillRect/>
          </a:stretch>
        </p:blipFill>
        <p:spPr bwMode="auto">
          <a:xfrm>
            <a:off x="7162800" y="457200"/>
            <a:ext cx="838200" cy="568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75469" name="AutoShape 13"/>
          <p:cNvSpPr>
            <a:spLocks noChangeArrowheads="1"/>
          </p:cNvSpPr>
          <p:nvPr/>
        </p:nvSpPr>
        <p:spPr bwMode="auto">
          <a:xfrm>
            <a:off x="7010400" y="2743200"/>
            <a:ext cx="16764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20000"/>
                </a:srgbClr>
              </a:gs>
              <a:gs pos="50000">
                <a:srgbClr val="FFFF00">
                  <a:gamma/>
                  <a:shade val="46275"/>
                  <a:invGamma/>
                  <a:alpha val="14000"/>
                </a:srgbClr>
              </a:gs>
              <a:gs pos="100000">
                <a:srgbClr val="FFFF00"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Agency FB" pitchFamily="34" charset="0"/>
              </a:rPr>
              <a:t>Association </a:t>
            </a:r>
          </a:p>
          <a:p>
            <a:pPr algn="ctr">
              <a:defRPr/>
            </a:pPr>
            <a:r>
              <a:rPr lang="en-US" b="1">
                <a:latin typeface="Agency FB" pitchFamily="34" charset="0"/>
              </a:rPr>
              <a:t>Areas</a:t>
            </a:r>
          </a:p>
        </p:txBody>
      </p:sp>
      <p:sp>
        <p:nvSpPr>
          <p:cNvPr id="275470" name="AutoShape 14"/>
          <p:cNvSpPr>
            <a:spLocks noChangeArrowheads="1"/>
          </p:cNvSpPr>
          <p:nvPr/>
        </p:nvSpPr>
        <p:spPr bwMode="auto">
          <a:xfrm>
            <a:off x="152400" y="2514600"/>
            <a:ext cx="16764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20000"/>
                </a:srgbClr>
              </a:gs>
              <a:gs pos="50000">
                <a:srgbClr val="FFFF00">
                  <a:gamma/>
                  <a:shade val="46275"/>
                  <a:invGamma/>
                  <a:alpha val="14000"/>
                </a:srgbClr>
              </a:gs>
              <a:gs pos="100000">
                <a:srgbClr val="FFFF00"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Prefrontal</a:t>
            </a:r>
          </a:p>
          <a:p>
            <a:pPr algn="ctr"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Premotor</a:t>
            </a:r>
          </a:p>
          <a:p>
            <a:pPr algn="ctr">
              <a:buFontTx/>
              <a:buChar char="•"/>
              <a:defRPr/>
            </a:pPr>
            <a:r>
              <a:rPr lang="en-US" b="1">
                <a:latin typeface="Agency FB" pitchFamily="34" charset="0"/>
              </a:rPr>
              <a:t>Suppl Motor</a:t>
            </a:r>
          </a:p>
        </p:txBody>
      </p:sp>
      <p:sp>
        <p:nvSpPr>
          <p:cNvPr id="275472" name="AutoShape 16"/>
          <p:cNvSpPr>
            <a:spLocks noChangeArrowheads="1"/>
          </p:cNvSpPr>
          <p:nvPr/>
        </p:nvSpPr>
        <p:spPr bwMode="auto">
          <a:xfrm>
            <a:off x="7620000" y="37338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gradFill rotWithShape="1">
            <a:gsLst>
              <a:gs pos="0">
                <a:srgbClr val="FFFF00">
                  <a:alpha val="4999"/>
                </a:srgbClr>
              </a:gs>
              <a:gs pos="100000">
                <a:srgbClr val="767600">
                  <a:alpha val="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5473" name="AutoShape 17"/>
          <p:cNvSpPr>
            <a:spLocks noChangeArrowheads="1"/>
          </p:cNvSpPr>
          <p:nvPr/>
        </p:nvSpPr>
        <p:spPr bwMode="auto">
          <a:xfrm flipV="1">
            <a:off x="685800" y="3810000"/>
            <a:ext cx="457200" cy="838200"/>
          </a:xfrm>
          <a:prstGeom prst="downArrow">
            <a:avLst>
              <a:gd name="adj1" fmla="val 50000"/>
              <a:gd name="adj2" fmla="val 45833"/>
            </a:avLst>
          </a:prstGeom>
          <a:gradFill rotWithShape="1">
            <a:gsLst>
              <a:gs pos="0">
                <a:srgbClr val="FFFF00">
                  <a:alpha val="4999"/>
                </a:srgbClr>
              </a:gs>
              <a:gs pos="100000">
                <a:srgbClr val="767600">
                  <a:alpha val="7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7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72" grpId="0" animBg="1"/>
      <p:bldP spid="2754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4"/>
          <p:cNvSpPr>
            <a:spLocks/>
          </p:cNvSpPr>
          <p:nvPr/>
        </p:nvSpPr>
        <p:spPr bwMode="auto">
          <a:xfrm>
            <a:off x="914400" y="2133600"/>
            <a:ext cx="7239000" cy="1524000"/>
          </a:xfrm>
          <a:custGeom>
            <a:avLst/>
            <a:gdLst>
              <a:gd name="T0" fmla="*/ 149501 w 5520"/>
              <a:gd name="T1" fmla="*/ 375047 h 768"/>
              <a:gd name="T2" fmla="*/ 2558567 w 5520"/>
              <a:gd name="T3" fmla="*/ 198437 h 768"/>
              <a:gd name="T4" fmla="*/ 6786563 w 5520"/>
              <a:gd name="T5" fmla="*/ 267891 h 768"/>
              <a:gd name="T6" fmla="*/ 7239000 w 5520"/>
              <a:gd name="T7" fmla="*/ 442516 h 768"/>
              <a:gd name="T8" fmla="*/ 7211460 w 5520"/>
              <a:gd name="T9" fmla="*/ 1176734 h 768"/>
              <a:gd name="T10" fmla="*/ 7012126 w 5520"/>
              <a:gd name="T11" fmla="*/ 1351359 h 768"/>
              <a:gd name="T12" fmla="*/ 5978733 w 5520"/>
              <a:gd name="T13" fmla="*/ 1470422 h 768"/>
              <a:gd name="T14" fmla="*/ 5480396 w 5520"/>
              <a:gd name="T15" fmla="*/ 1524000 h 768"/>
              <a:gd name="T16" fmla="*/ 1708771 w 5520"/>
              <a:gd name="T17" fmla="*/ 1490266 h 768"/>
              <a:gd name="T18" fmla="*/ 1245842 w 5520"/>
              <a:gd name="T19" fmla="*/ 1492250 h 768"/>
              <a:gd name="T20" fmla="*/ 375064 w 5520"/>
              <a:gd name="T21" fmla="*/ 1351359 h 768"/>
              <a:gd name="T22" fmla="*/ 204580 w 5520"/>
              <a:gd name="T23" fmla="*/ 1279922 h 768"/>
              <a:gd name="T24" fmla="*/ 120650 w 5520"/>
              <a:gd name="T25" fmla="*/ 1244203 h 768"/>
              <a:gd name="T26" fmla="*/ 6557 w 5520"/>
              <a:gd name="T27" fmla="*/ 789781 h 768"/>
              <a:gd name="T28" fmla="*/ 36720 w 5520"/>
              <a:gd name="T29" fmla="*/ 511969 h 768"/>
              <a:gd name="T30" fmla="*/ 224252 w 5520"/>
              <a:gd name="T31" fmla="*/ 488156 h 768"/>
              <a:gd name="T32" fmla="*/ 149501 w 5520"/>
              <a:gd name="T33" fmla="*/ 375047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685800" y="25146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Arial" charset="0"/>
                <a:cs typeface="Arial" charset="0"/>
              </a:rPr>
              <a:t>Basal Ganglial Pathways</a:t>
            </a:r>
            <a:br>
              <a:rPr lang="en-US" sz="3200" b="1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3200" b="1">
                <a:solidFill>
                  <a:schemeClr val="tx2"/>
                </a:solidFill>
                <a:latin typeface="Arial" charset="0"/>
                <a:cs typeface="Arial" charset="0"/>
              </a:rPr>
              <a:t>Direct and Indirect</a:t>
            </a:r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8" name="Oval 16"/>
          <p:cNvSpPr>
            <a:spLocks noChangeArrowheads="1"/>
          </p:cNvSpPr>
          <p:nvPr/>
        </p:nvSpPr>
        <p:spPr bwMode="auto">
          <a:xfrm>
            <a:off x="5181600" y="5410200"/>
            <a:ext cx="11430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4" name="AutoShape 2"/>
          <p:cNvSpPr>
            <a:spLocks noChangeArrowheads="1"/>
          </p:cNvSpPr>
          <p:nvPr/>
        </p:nvSpPr>
        <p:spPr bwMode="auto">
          <a:xfrm flipV="1">
            <a:off x="914400" y="3124200"/>
            <a:ext cx="2895600" cy="1295400"/>
          </a:xfrm>
          <a:custGeom>
            <a:avLst/>
            <a:gdLst>
              <a:gd name="T0" fmla="*/ 315101625 w 21600"/>
              <a:gd name="T1" fmla="*/ 38844009 h 21600"/>
              <a:gd name="T2" fmla="*/ 194085630 w 21600"/>
              <a:gd name="T3" fmla="*/ 77688019 h 21600"/>
              <a:gd name="T4" fmla="*/ 73069669 w 21600"/>
              <a:gd name="T5" fmla="*/ 38844009 h 21600"/>
              <a:gd name="T6" fmla="*/ 1940856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66 w 21600"/>
              <a:gd name="T13" fmla="*/ 5866 h 21600"/>
              <a:gd name="T14" fmla="*/ 15734 w 21600"/>
              <a:gd name="T15" fmla="*/ 15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32" y="21600"/>
                </a:lnTo>
                <a:lnTo>
                  <a:pt x="1346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5" name="AutoShape 3"/>
          <p:cNvSpPr>
            <a:spLocks noChangeArrowheads="1"/>
          </p:cNvSpPr>
          <p:nvPr/>
        </p:nvSpPr>
        <p:spPr bwMode="auto">
          <a:xfrm flipH="1">
            <a:off x="4419600" y="3124200"/>
            <a:ext cx="2438400" cy="2057400"/>
          </a:xfrm>
          <a:prstGeom prst="rtTriangle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6" name="AutoShape 4"/>
          <p:cNvSpPr>
            <a:spLocks noChangeArrowheads="1"/>
          </p:cNvSpPr>
          <p:nvPr/>
        </p:nvSpPr>
        <p:spPr bwMode="auto">
          <a:xfrm flipH="1">
            <a:off x="4419600" y="3886200"/>
            <a:ext cx="1524000" cy="1295400"/>
          </a:xfrm>
          <a:prstGeom prst="rtTriangl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9317" name="Picture 5" descr="3_18"/>
          <p:cNvPicPr>
            <a:picLocks noChangeAspect="1" noChangeArrowheads="1"/>
          </p:cNvPicPr>
          <p:nvPr/>
        </p:nvPicPr>
        <p:blipFill>
          <a:blip r:embed="rId2" cstate="print"/>
          <a:srcRect l="8070" t="6544" r="46532" b="67281"/>
          <a:stretch>
            <a:fillRect/>
          </a:stretch>
        </p:blipFill>
        <p:spPr bwMode="auto">
          <a:xfrm>
            <a:off x="2133600" y="609600"/>
            <a:ext cx="6172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9318" name="AutoShape 6"/>
          <p:cNvSpPr>
            <a:spLocks noChangeArrowheads="1"/>
          </p:cNvSpPr>
          <p:nvPr/>
        </p:nvSpPr>
        <p:spPr bwMode="auto">
          <a:xfrm flipH="1">
            <a:off x="4419600" y="4343400"/>
            <a:ext cx="990600" cy="838200"/>
          </a:xfrm>
          <a:prstGeom prst="rtTriangle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H="1">
            <a:off x="6324600" y="1295400"/>
            <a:ext cx="457200" cy="25908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 flipH="1">
            <a:off x="5029200" y="3962400"/>
            <a:ext cx="1219200" cy="9906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 flipH="1" flipV="1">
            <a:off x="2667000" y="3886200"/>
            <a:ext cx="2286000" cy="9906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22" name="Line 10"/>
          <p:cNvSpPr>
            <a:spLocks noChangeShapeType="1"/>
          </p:cNvSpPr>
          <p:nvPr/>
        </p:nvSpPr>
        <p:spPr bwMode="auto">
          <a:xfrm flipV="1">
            <a:off x="2819400" y="990600"/>
            <a:ext cx="3505200" cy="27432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6629400" y="5715000"/>
            <a:ext cx="1143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Line 12"/>
          <p:cNvSpPr>
            <a:spLocks noChangeShapeType="1"/>
          </p:cNvSpPr>
          <p:nvPr/>
        </p:nvSpPr>
        <p:spPr bwMode="auto">
          <a:xfrm flipH="1" flipV="1">
            <a:off x="6400800" y="3886200"/>
            <a:ext cx="914400" cy="21336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6096000" y="4191000"/>
            <a:ext cx="3048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269333" name="Rectangle 21"/>
          <p:cNvSpPr>
            <a:spLocks noChangeArrowheads="1"/>
          </p:cNvSpPr>
          <p:nvPr/>
        </p:nvSpPr>
        <p:spPr bwMode="auto">
          <a:xfrm>
            <a:off x="5257800" y="3810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269334" name="Rectangle 22"/>
          <p:cNvSpPr>
            <a:spLocks noChangeArrowheads="1"/>
          </p:cNvSpPr>
          <p:nvPr/>
        </p:nvSpPr>
        <p:spPr bwMode="auto">
          <a:xfrm>
            <a:off x="4648200" y="4191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GPi</a:t>
            </a:r>
          </a:p>
        </p:txBody>
      </p:sp>
      <p:sp>
        <p:nvSpPr>
          <p:cNvPr id="269335" name="Rectangle 23"/>
          <p:cNvSpPr>
            <a:spLocks noChangeArrowheads="1"/>
          </p:cNvSpPr>
          <p:nvPr/>
        </p:nvSpPr>
        <p:spPr bwMode="auto">
          <a:xfrm>
            <a:off x="1524000" y="4495800"/>
            <a:ext cx="1676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269336" name="Rectangle 24"/>
          <p:cNvSpPr>
            <a:spLocks noChangeArrowheads="1"/>
          </p:cNvSpPr>
          <p:nvPr/>
        </p:nvSpPr>
        <p:spPr bwMode="auto">
          <a:xfrm>
            <a:off x="6934200" y="62484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SNPC</a:t>
            </a:r>
          </a:p>
        </p:txBody>
      </p:sp>
      <p:sp>
        <p:nvSpPr>
          <p:cNvPr id="269337" name="Rectangle 25"/>
          <p:cNvSpPr>
            <a:spLocks noChangeArrowheads="1"/>
          </p:cNvSpPr>
          <p:nvPr/>
        </p:nvSpPr>
        <p:spPr bwMode="auto">
          <a:xfrm>
            <a:off x="5410200" y="60960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SThN</a:t>
            </a:r>
          </a:p>
        </p:txBody>
      </p:sp>
      <p:sp>
        <p:nvSpPr>
          <p:cNvPr id="269343" name="Oval 31"/>
          <p:cNvSpPr>
            <a:spLocks noChangeArrowheads="1"/>
          </p:cNvSpPr>
          <p:nvPr/>
        </p:nvSpPr>
        <p:spPr bwMode="auto">
          <a:xfrm>
            <a:off x="6400800" y="4038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+</a:t>
            </a:r>
          </a:p>
        </p:txBody>
      </p:sp>
      <p:sp>
        <p:nvSpPr>
          <p:cNvPr id="269344" name="Oval 32"/>
          <p:cNvSpPr>
            <a:spLocks noChangeArrowheads="1"/>
          </p:cNvSpPr>
          <p:nvPr/>
        </p:nvSpPr>
        <p:spPr bwMode="auto">
          <a:xfrm>
            <a:off x="6248400" y="3505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3814" name="Freeform 34"/>
          <p:cNvSpPr>
            <a:spLocks/>
          </p:cNvSpPr>
          <p:nvPr/>
        </p:nvSpPr>
        <p:spPr bwMode="auto">
          <a:xfrm>
            <a:off x="1066800" y="76200"/>
            <a:ext cx="3810000" cy="1219200"/>
          </a:xfrm>
          <a:custGeom>
            <a:avLst/>
            <a:gdLst>
              <a:gd name="T0" fmla="*/ 78685 w 5520"/>
              <a:gd name="T1" fmla="*/ 300038 h 768"/>
              <a:gd name="T2" fmla="*/ 1346614 w 5520"/>
              <a:gd name="T3" fmla="*/ 158750 h 768"/>
              <a:gd name="T4" fmla="*/ 3571875 w 5520"/>
              <a:gd name="T5" fmla="*/ 214313 h 768"/>
              <a:gd name="T6" fmla="*/ 3810000 w 5520"/>
              <a:gd name="T7" fmla="*/ 354012 h 768"/>
              <a:gd name="T8" fmla="*/ 3795505 w 5520"/>
              <a:gd name="T9" fmla="*/ 941388 h 768"/>
              <a:gd name="T10" fmla="*/ 3690592 w 5520"/>
              <a:gd name="T11" fmla="*/ 1081088 h 768"/>
              <a:gd name="T12" fmla="*/ 3146701 w 5520"/>
              <a:gd name="T13" fmla="*/ 1176338 h 768"/>
              <a:gd name="T14" fmla="*/ 2884419 w 5520"/>
              <a:gd name="T15" fmla="*/ 1219200 h 768"/>
              <a:gd name="T16" fmla="*/ 899353 w 5520"/>
              <a:gd name="T17" fmla="*/ 1192213 h 768"/>
              <a:gd name="T18" fmla="*/ 655706 w 5520"/>
              <a:gd name="T19" fmla="*/ 1193800 h 768"/>
              <a:gd name="T20" fmla="*/ 197402 w 5520"/>
              <a:gd name="T21" fmla="*/ 1081088 h 768"/>
              <a:gd name="T22" fmla="*/ 107674 w 5520"/>
              <a:gd name="T23" fmla="*/ 1023938 h 768"/>
              <a:gd name="T24" fmla="*/ 63500 w 5520"/>
              <a:gd name="T25" fmla="*/ 995363 h 768"/>
              <a:gd name="T26" fmla="*/ 3451 w 5520"/>
              <a:gd name="T27" fmla="*/ 631825 h 768"/>
              <a:gd name="T28" fmla="*/ 19326 w 5520"/>
              <a:gd name="T29" fmla="*/ 409575 h 768"/>
              <a:gd name="T30" fmla="*/ 118027 w 5520"/>
              <a:gd name="T31" fmla="*/ 390525 h 768"/>
              <a:gd name="T32" fmla="*/ 7868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Rectangle 35"/>
          <p:cNvSpPr>
            <a:spLocks noChangeArrowheads="1"/>
          </p:cNvSpPr>
          <p:nvPr/>
        </p:nvSpPr>
        <p:spPr bwMode="auto">
          <a:xfrm>
            <a:off x="1143000" y="2286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Direct Basal Ganglial Pathway</a:t>
            </a:r>
          </a:p>
        </p:txBody>
      </p:sp>
      <p:sp>
        <p:nvSpPr>
          <p:cNvPr id="33816" name="Line 36"/>
          <p:cNvSpPr>
            <a:spLocks noChangeShapeType="1"/>
          </p:cNvSpPr>
          <p:nvPr/>
        </p:nvSpPr>
        <p:spPr bwMode="auto">
          <a:xfrm>
            <a:off x="990600" y="1447800"/>
            <a:ext cx="403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269349" name="Oval 37"/>
          <p:cNvSpPr>
            <a:spLocks noChangeArrowheads="1"/>
          </p:cNvSpPr>
          <p:nvPr/>
        </p:nvSpPr>
        <p:spPr bwMode="auto">
          <a:xfrm>
            <a:off x="3276600" y="4114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269350" name="Oval 38"/>
          <p:cNvSpPr>
            <a:spLocks noChangeArrowheads="1"/>
          </p:cNvSpPr>
          <p:nvPr/>
        </p:nvSpPr>
        <p:spPr bwMode="auto">
          <a:xfrm>
            <a:off x="4572000" y="2514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269351" name="Rectangle 39"/>
          <p:cNvSpPr>
            <a:spLocks noChangeArrowheads="1"/>
          </p:cNvSpPr>
          <p:nvPr/>
        </p:nvSpPr>
        <p:spPr bwMode="auto">
          <a:xfrm>
            <a:off x="5791200" y="381000"/>
            <a:ext cx="28956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↑ </a:t>
            </a:r>
            <a:r>
              <a:rPr lang="en-US" sz="1800" b="1">
                <a:latin typeface="Arial" charset="0"/>
                <a:cs typeface="Arial" charset="0"/>
              </a:rPr>
              <a:t>MOTOR ACTIVITY</a:t>
            </a:r>
          </a:p>
        </p:txBody>
      </p:sp>
      <p:sp>
        <p:nvSpPr>
          <p:cNvPr id="269353" name="Rectangle 41"/>
          <p:cNvSpPr>
            <a:spLocks noChangeArrowheads="1"/>
          </p:cNvSpPr>
          <p:nvPr/>
        </p:nvSpPr>
        <p:spPr bwMode="auto">
          <a:xfrm>
            <a:off x="6172200" y="29718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269354" name="Rectangle 42"/>
          <p:cNvSpPr>
            <a:spLocks noChangeArrowheads="1"/>
          </p:cNvSpPr>
          <p:nvPr/>
        </p:nvSpPr>
        <p:spPr bwMode="auto">
          <a:xfrm>
            <a:off x="5257800" y="4572000"/>
            <a:ext cx="762000" cy="3048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FFFF"/>
                </a:solidFill>
                <a:latin typeface="Arial" charset="0"/>
                <a:cs typeface="Arial" charset="0"/>
              </a:rPr>
              <a:t>↑ GABA</a:t>
            </a:r>
          </a:p>
        </p:txBody>
      </p:sp>
      <p:sp>
        <p:nvSpPr>
          <p:cNvPr id="269355" name="Rectangle 43"/>
          <p:cNvSpPr>
            <a:spLocks noChangeArrowheads="1"/>
          </p:cNvSpPr>
          <p:nvPr/>
        </p:nvSpPr>
        <p:spPr bwMode="auto">
          <a:xfrm>
            <a:off x="2514600" y="4114800"/>
            <a:ext cx="7620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↓GABA</a:t>
            </a:r>
          </a:p>
        </p:txBody>
      </p:sp>
      <p:sp>
        <p:nvSpPr>
          <p:cNvPr id="269357" name="Rectangle 45"/>
          <p:cNvSpPr>
            <a:spLocks noChangeArrowheads="1"/>
          </p:cNvSpPr>
          <p:nvPr/>
        </p:nvSpPr>
        <p:spPr bwMode="auto">
          <a:xfrm>
            <a:off x="6629400" y="41148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DA1+</a:t>
            </a:r>
          </a:p>
        </p:txBody>
      </p:sp>
      <p:sp>
        <p:nvSpPr>
          <p:cNvPr id="269360" name="Rectangle 48"/>
          <p:cNvSpPr>
            <a:spLocks noChangeArrowheads="1"/>
          </p:cNvSpPr>
          <p:nvPr/>
        </p:nvSpPr>
        <p:spPr bwMode="auto">
          <a:xfrm>
            <a:off x="4038600" y="2514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3825" name="AutoShape 49"/>
          <p:cNvSpPr>
            <a:spLocks noChangeArrowheads="1"/>
          </p:cNvSpPr>
          <p:nvPr/>
        </p:nvSpPr>
        <p:spPr bwMode="auto">
          <a:xfrm>
            <a:off x="609600" y="5334000"/>
            <a:ext cx="4114800" cy="1066800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Thalamocortical Neurons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are disinhibited</a:t>
            </a:r>
            <a:endParaRPr lang="en-GB" b="1">
              <a:latin typeface="Arial" charset="0"/>
              <a:cs typeface="Arial" charset="0"/>
            </a:endParaRPr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H="1" flipV="1">
            <a:off x="6477000" y="4800600"/>
            <a:ext cx="533400" cy="12954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Oval 40"/>
          <p:cNvSpPr>
            <a:spLocks noChangeArrowheads="1"/>
          </p:cNvSpPr>
          <p:nvPr/>
        </p:nvSpPr>
        <p:spPr bwMode="auto">
          <a:xfrm>
            <a:off x="6553200" y="5029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6172200" y="52578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DA2 -</a:t>
            </a:r>
          </a:p>
        </p:txBody>
      </p:sp>
      <p:sp>
        <p:nvSpPr>
          <p:cNvPr id="269345" name="Oval 33"/>
          <p:cNvSpPr>
            <a:spLocks noChangeArrowheads="1"/>
          </p:cNvSpPr>
          <p:nvPr/>
        </p:nvSpPr>
        <p:spPr bwMode="auto">
          <a:xfrm>
            <a:off x="5257800" y="4343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6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6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6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26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6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8" grpId="0" animBg="1"/>
      <p:bldP spid="269314" grpId="0" animBg="1"/>
      <p:bldP spid="269315" grpId="0" animBg="1"/>
      <p:bldP spid="269316" grpId="0" animBg="1"/>
      <p:bldP spid="269318" grpId="0" animBg="1"/>
      <p:bldP spid="269319" grpId="0" animBg="1"/>
      <p:bldP spid="269320" grpId="0" animBg="1"/>
      <p:bldP spid="269321" grpId="0" animBg="1"/>
      <p:bldP spid="269322" grpId="0" animBg="1"/>
      <p:bldP spid="269323" grpId="0" animBg="1"/>
      <p:bldP spid="269324" grpId="0" animBg="1"/>
      <p:bldP spid="269332" grpId="0" animBg="1"/>
      <p:bldP spid="269333" grpId="0" animBg="1"/>
      <p:bldP spid="269334" grpId="0" animBg="1"/>
      <p:bldP spid="269335" grpId="0" animBg="1"/>
      <p:bldP spid="269336" grpId="0" animBg="1"/>
      <p:bldP spid="269337" grpId="0" animBg="1"/>
      <p:bldP spid="269343" grpId="0" animBg="1"/>
      <p:bldP spid="269344" grpId="0" animBg="1"/>
      <p:bldP spid="269349" grpId="0" animBg="1"/>
      <p:bldP spid="269350" grpId="0" animBg="1"/>
      <p:bldP spid="269351" grpId="0" animBg="1"/>
      <p:bldP spid="269353" grpId="0" animBg="1"/>
      <p:bldP spid="269354" grpId="0" animBg="1"/>
      <p:bldP spid="269355" grpId="0" animBg="1"/>
      <p:bldP spid="269357" grpId="0" animBg="1"/>
      <p:bldP spid="269360" grpId="0" animBg="1"/>
      <p:bldP spid="35" grpId="0" animBg="1"/>
      <p:bldP spid="36" grpId="0" animBg="1"/>
      <p:bldP spid="37" grpId="0" animBg="1"/>
      <p:bldP spid="2693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Oval 2"/>
          <p:cNvSpPr>
            <a:spLocks noChangeArrowheads="1"/>
          </p:cNvSpPr>
          <p:nvPr/>
        </p:nvSpPr>
        <p:spPr bwMode="auto">
          <a:xfrm>
            <a:off x="5105400" y="5410200"/>
            <a:ext cx="11430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51" name="AutoShape 3"/>
          <p:cNvSpPr>
            <a:spLocks noChangeArrowheads="1"/>
          </p:cNvSpPr>
          <p:nvPr/>
        </p:nvSpPr>
        <p:spPr bwMode="auto">
          <a:xfrm flipV="1">
            <a:off x="838200" y="3124200"/>
            <a:ext cx="2895600" cy="1295400"/>
          </a:xfrm>
          <a:custGeom>
            <a:avLst/>
            <a:gdLst>
              <a:gd name="T0" fmla="*/ 315101625 w 21600"/>
              <a:gd name="T1" fmla="*/ 38844009 h 21600"/>
              <a:gd name="T2" fmla="*/ 194085630 w 21600"/>
              <a:gd name="T3" fmla="*/ 77688019 h 21600"/>
              <a:gd name="T4" fmla="*/ 73069669 w 21600"/>
              <a:gd name="T5" fmla="*/ 38844009 h 21600"/>
              <a:gd name="T6" fmla="*/ 1940856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66 w 21600"/>
              <a:gd name="T13" fmla="*/ 5866 h 21600"/>
              <a:gd name="T14" fmla="*/ 15734 w 21600"/>
              <a:gd name="T15" fmla="*/ 15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32" y="21600"/>
                </a:lnTo>
                <a:lnTo>
                  <a:pt x="1346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52" name="AutoShape 4"/>
          <p:cNvSpPr>
            <a:spLocks noChangeArrowheads="1"/>
          </p:cNvSpPr>
          <p:nvPr/>
        </p:nvSpPr>
        <p:spPr bwMode="auto">
          <a:xfrm flipH="1">
            <a:off x="4343400" y="3124200"/>
            <a:ext cx="2438400" cy="2057400"/>
          </a:xfrm>
          <a:prstGeom prst="rtTriangle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53" name="AutoShape 5"/>
          <p:cNvSpPr>
            <a:spLocks noChangeArrowheads="1"/>
          </p:cNvSpPr>
          <p:nvPr/>
        </p:nvSpPr>
        <p:spPr bwMode="auto">
          <a:xfrm flipH="1">
            <a:off x="4343400" y="3886200"/>
            <a:ext cx="1524000" cy="1295400"/>
          </a:xfrm>
          <a:prstGeom prst="rtTriangl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9254" name="Picture 6" descr="3_18"/>
          <p:cNvPicPr>
            <a:picLocks noChangeAspect="1" noChangeArrowheads="1"/>
          </p:cNvPicPr>
          <p:nvPr/>
        </p:nvPicPr>
        <p:blipFill>
          <a:blip r:embed="rId2" cstate="print"/>
          <a:srcRect l="8070" t="6544" r="46532" b="67281"/>
          <a:stretch>
            <a:fillRect/>
          </a:stretch>
        </p:blipFill>
        <p:spPr bwMode="auto">
          <a:xfrm>
            <a:off x="2057400" y="609600"/>
            <a:ext cx="6172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9255" name="AutoShape 7"/>
          <p:cNvSpPr>
            <a:spLocks noChangeArrowheads="1"/>
          </p:cNvSpPr>
          <p:nvPr/>
        </p:nvSpPr>
        <p:spPr bwMode="auto">
          <a:xfrm flipH="1">
            <a:off x="4343400" y="4343400"/>
            <a:ext cx="990600" cy="838200"/>
          </a:xfrm>
          <a:prstGeom prst="rtTriangle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60" name="Oval 12"/>
          <p:cNvSpPr>
            <a:spLocks noChangeArrowheads="1"/>
          </p:cNvSpPr>
          <p:nvPr/>
        </p:nvSpPr>
        <p:spPr bwMode="auto">
          <a:xfrm>
            <a:off x="6553200" y="5715000"/>
            <a:ext cx="1143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477000" y="1447800"/>
            <a:ext cx="533400" cy="3124200"/>
          </a:xfrm>
          <a:prstGeom prst="line">
            <a:avLst/>
          </a:prstGeom>
          <a:ln w="57150">
            <a:solidFill>
              <a:srgbClr val="0000FF"/>
            </a:solidFill>
            <a:prstDash val="solid"/>
            <a:round/>
            <a:headEnd type="oval" w="med" len="med"/>
            <a:tailEnd type="triangle" w="med" len="sm"/>
          </a:ln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09263" name="Line 15"/>
          <p:cNvSpPr>
            <a:spLocks noChangeShapeType="1"/>
          </p:cNvSpPr>
          <p:nvPr/>
        </p:nvSpPr>
        <p:spPr bwMode="auto">
          <a:xfrm flipH="1">
            <a:off x="5562600" y="46482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4" name="Line 16"/>
          <p:cNvSpPr>
            <a:spLocks noChangeShapeType="1"/>
          </p:cNvSpPr>
          <p:nvPr/>
        </p:nvSpPr>
        <p:spPr bwMode="auto">
          <a:xfrm flipH="1">
            <a:off x="5638800" y="4800600"/>
            <a:ext cx="0" cy="1066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 flipH="1" flipV="1">
            <a:off x="4724400" y="5029200"/>
            <a:ext cx="838200" cy="9144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H="1" flipV="1">
            <a:off x="2438400" y="3886200"/>
            <a:ext cx="2209800" cy="1143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7" name="Line 19"/>
          <p:cNvSpPr>
            <a:spLocks noChangeShapeType="1"/>
          </p:cNvSpPr>
          <p:nvPr/>
        </p:nvSpPr>
        <p:spPr bwMode="auto">
          <a:xfrm flipV="1">
            <a:off x="2362200" y="838200"/>
            <a:ext cx="3505200" cy="2971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68" name="Rectangle 20"/>
          <p:cNvSpPr>
            <a:spLocks noChangeArrowheads="1"/>
          </p:cNvSpPr>
          <p:nvPr/>
        </p:nvSpPr>
        <p:spPr bwMode="auto">
          <a:xfrm>
            <a:off x="6019800" y="3962400"/>
            <a:ext cx="3048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309269" name="Rectangle 21"/>
          <p:cNvSpPr>
            <a:spLocks noChangeArrowheads="1"/>
          </p:cNvSpPr>
          <p:nvPr/>
        </p:nvSpPr>
        <p:spPr bwMode="auto">
          <a:xfrm>
            <a:off x="5181600" y="3810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4572000" y="41910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GPi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>
            <a:off x="1447800" y="4495800"/>
            <a:ext cx="1676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309272" name="Rectangle 24"/>
          <p:cNvSpPr>
            <a:spLocks noChangeArrowheads="1"/>
          </p:cNvSpPr>
          <p:nvPr/>
        </p:nvSpPr>
        <p:spPr bwMode="auto">
          <a:xfrm>
            <a:off x="6858000" y="62484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SNPC</a:t>
            </a:r>
          </a:p>
        </p:txBody>
      </p:sp>
      <p:sp>
        <p:nvSpPr>
          <p:cNvPr id="309273" name="Rectangle 25"/>
          <p:cNvSpPr>
            <a:spLocks noChangeArrowheads="1"/>
          </p:cNvSpPr>
          <p:nvPr/>
        </p:nvSpPr>
        <p:spPr bwMode="auto">
          <a:xfrm>
            <a:off x="5334000" y="60960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SThN</a:t>
            </a:r>
          </a:p>
        </p:txBody>
      </p:sp>
      <p:sp>
        <p:nvSpPr>
          <p:cNvPr id="309274" name="Line 26"/>
          <p:cNvSpPr>
            <a:spLocks noChangeShapeType="1"/>
          </p:cNvSpPr>
          <p:nvPr/>
        </p:nvSpPr>
        <p:spPr bwMode="auto">
          <a:xfrm flipH="1" flipV="1">
            <a:off x="6477000" y="4800600"/>
            <a:ext cx="533400" cy="1371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280" name="Oval 32"/>
          <p:cNvSpPr>
            <a:spLocks noChangeArrowheads="1"/>
          </p:cNvSpPr>
          <p:nvPr/>
        </p:nvSpPr>
        <p:spPr bwMode="auto">
          <a:xfrm>
            <a:off x="4876800" y="5257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4839" name="Freeform 36"/>
          <p:cNvSpPr>
            <a:spLocks/>
          </p:cNvSpPr>
          <p:nvPr/>
        </p:nvSpPr>
        <p:spPr bwMode="auto">
          <a:xfrm>
            <a:off x="990600" y="76200"/>
            <a:ext cx="3810000" cy="1219200"/>
          </a:xfrm>
          <a:custGeom>
            <a:avLst/>
            <a:gdLst>
              <a:gd name="T0" fmla="*/ 78685 w 5520"/>
              <a:gd name="T1" fmla="*/ 300038 h 768"/>
              <a:gd name="T2" fmla="*/ 1346614 w 5520"/>
              <a:gd name="T3" fmla="*/ 158750 h 768"/>
              <a:gd name="T4" fmla="*/ 3571875 w 5520"/>
              <a:gd name="T5" fmla="*/ 214313 h 768"/>
              <a:gd name="T6" fmla="*/ 3810000 w 5520"/>
              <a:gd name="T7" fmla="*/ 354012 h 768"/>
              <a:gd name="T8" fmla="*/ 3795505 w 5520"/>
              <a:gd name="T9" fmla="*/ 941388 h 768"/>
              <a:gd name="T10" fmla="*/ 3690592 w 5520"/>
              <a:gd name="T11" fmla="*/ 1081088 h 768"/>
              <a:gd name="T12" fmla="*/ 3146701 w 5520"/>
              <a:gd name="T13" fmla="*/ 1176338 h 768"/>
              <a:gd name="T14" fmla="*/ 2884419 w 5520"/>
              <a:gd name="T15" fmla="*/ 1219200 h 768"/>
              <a:gd name="T16" fmla="*/ 899353 w 5520"/>
              <a:gd name="T17" fmla="*/ 1192213 h 768"/>
              <a:gd name="T18" fmla="*/ 655706 w 5520"/>
              <a:gd name="T19" fmla="*/ 1193800 h 768"/>
              <a:gd name="T20" fmla="*/ 197402 w 5520"/>
              <a:gd name="T21" fmla="*/ 1081088 h 768"/>
              <a:gd name="T22" fmla="*/ 107674 w 5520"/>
              <a:gd name="T23" fmla="*/ 1023938 h 768"/>
              <a:gd name="T24" fmla="*/ 63500 w 5520"/>
              <a:gd name="T25" fmla="*/ 995363 h 768"/>
              <a:gd name="T26" fmla="*/ 3451 w 5520"/>
              <a:gd name="T27" fmla="*/ 631825 h 768"/>
              <a:gd name="T28" fmla="*/ 19326 w 5520"/>
              <a:gd name="T29" fmla="*/ 409575 h 768"/>
              <a:gd name="T30" fmla="*/ 118027 w 5520"/>
              <a:gd name="T31" fmla="*/ 390525 h 768"/>
              <a:gd name="T32" fmla="*/ 7868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Rectangle 37"/>
          <p:cNvSpPr>
            <a:spLocks noChangeArrowheads="1"/>
          </p:cNvSpPr>
          <p:nvPr/>
        </p:nvSpPr>
        <p:spPr bwMode="auto">
          <a:xfrm>
            <a:off x="1066800" y="2286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Indirect Basal Ganglial Pathway</a:t>
            </a:r>
          </a:p>
        </p:txBody>
      </p:sp>
      <p:sp>
        <p:nvSpPr>
          <p:cNvPr id="34841" name="Line 38"/>
          <p:cNvSpPr>
            <a:spLocks noChangeShapeType="1"/>
          </p:cNvSpPr>
          <p:nvPr/>
        </p:nvSpPr>
        <p:spPr bwMode="auto">
          <a:xfrm>
            <a:off x="914400" y="1447800"/>
            <a:ext cx="403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>
            <a:off x="5410200" y="304800"/>
            <a:ext cx="26670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↓</a:t>
            </a:r>
            <a:r>
              <a:rPr lang="en-US" sz="1800" b="1">
                <a:latin typeface="Arial" charset="0"/>
                <a:cs typeface="Arial" charset="0"/>
              </a:rPr>
              <a:t> MOTOR ACTIVITY</a:t>
            </a:r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>
            <a:off x="6553200" y="5029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09289" name="Oval 41"/>
          <p:cNvSpPr>
            <a:spLocks noChangeArrowheads="1"/>
          </p:cNvSpPr>
          <p:nvPr/>
        </p:nvSpPr>
        <p:spPr bwMode="auto">
          <a:xfrm>
            <a:off x="5638800" y="5486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09291" name="Oval 43"/>
          <p:cNvSpPr>
            <a:spLocks noChangeArrowheads="1"/>
          </p:cNvSpPr>
          <p:nvPr/>
        </p:nvSpPr>
        <p:spPr bwMode="auto">
          <a:xfrm>
            <a:off x="2286000" y="3962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>
            <a:off x="4191000" y="2362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>
            <a:off x="6705600" y="32004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09294" name="Oval 46"/>
          <p:cNvSpPr>
            <a:spLocks noChangeArrowheads="1"/>
          </p:cNvSpPr>
          <p:nvPr/>
        </p:nvSpPr>
        <p:spPr bwMode="auto">
          <a:xfrm>
            <a:off x="6400800" y="3200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>
            <a:off x="6019800" y="51816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DA2 -</a:t>
            </a:r>
          </a:p>
        </p:txBody>
      </p:sp>
      <p:sp>
        <p:nvSpPr>
          <p:cNvPr id="309296" name="Rectangle 48"/>
          <p:cNvSpPr>
            <a:spLocks noChangeArrowheads="1"/>
          </p:cNvSpPr>
          <p:nvPr/>
        </p:nvSpPr>
        <p:spPr bwMode="auto">
          <a:xfrm>
            <a:off x="5638800" y="4267200"/>
            <a:ext cx="685800" cy="3048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FFFF"/>
                </a:solidFill>
                <a:latin typeface="Arial" charset="0"/>
                <a:cs typeface="Arial" charset="0"/>
              </a:rPr>
              <a:t>↑ </a:t>
            </a:r>
            <a:r>
              <a:rPr lang="en-US" sz="1400" b="1">
                <a:solidFill>
                  <a:srgbClr val="00FFFF"/>
                </a:solidFill>
                <a:latin typeface="Arial" charset="0"/>
                <a:cs typeface="Arial" charset="0"/>
              </a:rPr>
              <a:t>GABA</a:t>
            </a:r>
            <a:endParaRPr lang="en-US" sz="1600" b="1">
              <a:solidFill>
                <a:srgbClr val="00FFFF"/>
              </a:solidFill>
              <a:latin typeface="Arial" charset="0"/>
              <a:cs typeface="Arial" charset="0"/>
            </a:endParaRPr>
          </a:p>
        </p:txBody>
      </p:sp>
      <p:sp>
        <p:nvSpPr>
          <p:cNvPr id="309298" name="Rectangle 50"/>
          <p:cNvSpPr>
            <a:spLocks noChangeArrowheads="1"/>
          </p:cNvSpPr>
          <p:nvPr/>
        </p:nvSpPr>
        <p:spPr bwMode="auto">
          <a:xfrm>
            <a:off x="1524000" y="3962400"/>
            <a:ext cx="7620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↑GABA</a:t>
            </a:r>
          </a:p>
        </p:txBody>
      </p:sp>
      <p:sp>
        <p:nvSpPr>
          <p:cNvPr id="309299" name="Rectangle 51"/>
          <p:cNvSpPr>
            <a:spLocks noChangeArrowheads="1"/>
          </p:cNvSpPr>
          <p:nvPr/>
        </p:nvSpPr>
        <p:spPr bwMode="auto">
          <a:xfrm>
            <a:off x="5867400" y="5486400"/>
            <a:ext cx="762000" cy="3048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66FFFF"/>
                </a:solidFill>
              </a:rPr>
              <a:t>↓</a:t>
            </a:r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09302" name="Rectangle 54"/>
          <p:cNvSpPr>
            <a:spLocks noChangeArrowheads="1"/>
          </p:cNvSpPr>
          <p:nvPr/>
        </p:nvSpPr>
        <p:spPr bwMode="auto">
          <a:xfrm>
            <a:off x="3657600" y="23622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4854" name="AutoShape 55"/>
          <p:cNvSpPr>
            <a:spLocks noChangeArrowheads="1"/>
          </p:cNvSpPr>
          <p:nvPr/>
        </p:nvSpPr>
        <p:spPr bwMode="auto">
          <a:xfrm>
            <a:off x="457200" y="5257800"/>
            <a:ext cx="3657600" cy="1066800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Subthalamic Neurons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are disinhibited</a:t>
            </a:r>
            <a:endParaRPr lang="en-GB" b="1">
              <a:latin typeface="Arial" charset="0"/>
              <a:cs typeface="Arial" charset="0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H="1" flipV="1">
            <a:off x="6705600" y="4724400"/>
            <a:ext cx="533400" cy="12954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6858000" y="5181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7086600" y="51816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DA1+</a:t>
            </a:r>
          </a:p>
        </p:txBody>
      </p:sp>
      <p:sp>
        <p:nvSpPr>
          <p:cNvPr id="309297" name="Rectangle 49"/>
          <p:cNvSpPr>
            <a:spLocks noChangeArrowheads="1"/>
          </p:cNvSpPr>
          <p:nvPr/>
        </p:nvSpPr>
        <p:spPr bwMode="auto">
          <a:xfrm>
            <a:off x="4343400" y="52578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>
            <a:off x="5410200" y="4343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0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0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0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30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0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30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30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0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30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30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30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30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30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30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30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2000"/>
                                        <p:tgtEl>
                                          <p:spTgt spid="30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 fill="hold"/>
                                        <p:tgtEl>
                                          <p:spTgt spid="309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3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animBg="1"/>
      <p:bldP spid="309251" grpId="0" animBg="1"/>
      <p:bldP spid="309252" grpId="0" animBg="1"/>
      <p:bldP spid="309253" grpId="0" animBg="1"/>
      <p:bldP spid="309255" grpId="0" animBg="1"/>
      <p:bldP spid="309260" grpId="0" animBg="1"/>
      <p:bldP spid="309263" grpId="0" animBg="1"/>
      <p:bldP spid="309264" grpId="0" animBg="1"/>
      <p:bldP spid="309265" grpId="0" animBg="1"/>
      <p:bldP spid="309266" grpId="0" animBg="1"/>
      <p:bldP spid="309267" grpId="0" animBg="1"/>
      <p:bldP spid="309268" grpId="0" animBg="1"/>
      <p:bldP spid="309269" grpId="0" animBg="1"/>
      <p:bldP spid="309270" grpId="0" animBg="1"/>
      <p:bldP spid="309271" grpId="0" animBg="1"/>
      <p:bldP spid="309272" grpId="0" animBg="1"/>
      <p:bldP spid="309273" grpId="0" animBg="1"/>
      <p:bldP spid="309274" grpId="0" animBg="1"/>
      <p:bldP spid="309280" grpId="0" animBg="1"/>
      <p:bldP spid="309287" grpId="0" animBg="1"/>
      <p:bldP spid="309288" grpId="0" animBg="1"/>
      <p:bldP spid="309289" grpId="0" animBg="1"/>
      <p:bldP spid="309291" grpId="0" animBg="1"/>
      <p:bldP spid="309292" grpId="0" animBg="1"/>
      <p:bldP spid="309293" grpId="0" animBg="1"/>
      <p:bldP spid="309294" grpId="0" animBg="1"/>
      <p:bldP spid="309295" grpId="0" animBg="1"/>
      <p:bldP spid="309296" grpId="0" animBg="1"/>
      <p:bldP spid="309298" grpId="0" animBg="1"/>
      <p:bldP spid="309299" grpId="0" animBg="1"/>
      <p:bldP spid="309302" grpId="0" animBg="1"/>
      <p:bldP spid="41" grpId="0" animBg="1"/>
      <p:bldP spid="42" grpId="0" animBg="1"/>
      <p:bldP spid="43" grpId="0" animBg="1"/>
      <p:bldP spid="309297" grpId="0" animBg="1"/>
      <p:bldP spid="3092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c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2913"/>
            <a:ext cx="8077200" cy="603408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4099" name="Picture 5" descr="A0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1676400"/>
            <a:ext cx="3962400" cy="3571875"/>
          </a:xfrm>
          <a:prstGeom prst="rect">
            <a:avLst/>
          </a:prstGeom>
          <a:gradFill rotWithShape="1">
            <a:gsLst>
              <a:gs pos="0">
                <a:srgbClr val="FFCC99">
                  <a:alpha val="50000"/>
                </a:srgbClr>
              </a:gs>
              <a:gs pos="100000">
                <a:srgbClr val="DCB084"/>
              </a:gs>
            </a:gsLst>
            <a:path path="shape">
              <a:fillToRect l="50000" t="50000" r="50000" b="50000"/>
            </a:path>
          </a:gradFill>
          <a:ln w="63500">
            <a:solidFill>
              <a:srgbClr val="FFCC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4724400" y="5486400"/>
            <a:ext cx="11430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 flipV="1">
            <a:off x="457200" y="2971800"/>
            <a:ext cx="2895600" cy="1524000"/>
          </a:xfrm>
          <a:custGeom>
            <a:avLst/>
            <a:gdLst>
              <a:gd name="T0" fmla="*/ 315101625 w 21600"/>
              <a:gd name="T1" fmla="*/ 38844009 h 21600"/>
              <a:gd name="T2" fmla="*/ 194085630 w 21600"/>
              <a:gd name="T3" fmla="*/ 77688019 h 21600"/>
              <a:gd name="T4" fmla="*/ 73069669 w 21600"/>
              <a:gd name="T5" fmla="*/ 38844009 h 21600"/>
              <a:gd name="T6" fmla="*/ 1940856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66 w 21600"/>
              <a:gd name="T13" fmla="*/ 5866 h 21600"/>
              <a:gd name="T14" fmla="*/ 15734 w 21600"/>
              <a:gd name="T15" fmla="*/ 15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32" y="21600"/>
                </a:lnTo>
                <a:lnTo>
                  <a:pt x="13468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flipH="1">
            <a:off x="3962400" y="2819400"/>
            <a:ext cx="2895600" cy="2438400"/>
          </a:xfrm>
          <a:prstGeom prst="rtTriangle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 flipH="1">
            <a:off x="3962400" y="3962400"/>
            <a:ext cx="1524000" cy="1295400"/>
          </a:xfrm>
          <a:prstGeom prst="rtTriangl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3_18"/>
          <p:cNvPicPr>
            <a:picLocks noChangeAspect="1" noChangeArrowheads="1"/>
          </p:cNvPicPr>
          <p:nvPr/>
        </p:nvPicPr>
        <p:blipFill>
          <a:blip r:embed="rId2" cstate="print"/>
          <a:srcRect l="8070" t="6544" r="46532" b="67281"/>
          <a:stretch>
            <a:fillRect/>
          </a:stretch>
        </p:blipFill>
        <p:spPr bwMode="auto">
          <a:xfrm>
            <a:off x="1676400" y="609600"/>
            <a:ext cx="6172200" cy="1828800"/>
          </a:xfrm>
          <a:prstGeom prst="rect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 flipH="1">
            <a:off x="3962400" y="4419600"/>
            <a:ext cx="990600" cy="838200"/>
          </a:xfrm>
          <a:prstGeom prst="rtTriangle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5867400" y="1981200"/>
            <a:ext cx="381000" cy="1981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4648200" y="4038600"/>
            <a:ext cx="1143000" cy="914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 flipV="1">
            <a:off x="2743200" y="3962400"/>
            <a:ext cx="1752600" cy="9906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2667000" y="1066800"/>
            <a:ext cx="3124200" cy="2743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6172200" y="5791200"/>
            <a:ext cx="1143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 flipV="1">
            <a:off x="6553200" y="5029200"/>
            <a:ext cx="457200" cy="1066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6172200" y="1981200"/>
            <a:ext cx="457200" cy="2514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5334000" y="4648200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5410200" y="4876800"/>
            <a:ext cx="0" cy="11430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313" name="Line 17"/>
          <p:cNvSpPr>
            <a:spLocks noChangeShapeType="1"/>
          </p:cNvSpPr>
          <p:nvPr/>
        </p:nvSpPr>
        <p:spPr bwMode="auto">
          <a:xfrm flipH="1" flipV="1">
            <a:off x="4343400" y="5105400"/>
            <a:ext cx="838200" cy="914400"/>
          </a:xfrm>
          <a:prstGeom prst="line">
            <a:avLst/>
          </a:prstGeom>
          <a:ln w="76200">
            <a:solidFill>
              <a:srgbClr val="0000FF"/>
            </a:solidFill>
            <a:prstDash val="solid"/>
            <a:round/>
            <a:headEnd type="oval" w="med" len="med"/>
            <a:tailEnd type="triangle" w="med" len="sm"/>
          </a:ln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 flipV="1">
            <a:off x="1981200" y="3886200"/>
            <a:ext cx="2286000" cy="1219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V="1">
            <a:off x="1828800" y="609600"/>
            <a:ext cx="3505200" cy="3200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6400800" y="4038600"/>
            <a:ext cx="14478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Striatum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4876800" y="37338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267200" y="43434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GPi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990600" y="4572000"/>
            <a:ext cx="1676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6477000" y="63246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SNPC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953000" y="61722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SThN</a:t>
            </a: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H="1" flipV="1">
            <a:off x="6324600" y="5105400"/>
            <a:ext cx="381000" cy="10668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Freeform 34"/>
          <p:cNvSpPr>
            <a:spLocks/>
          </p:cNvSpPr>
          <p:nvPr/>
        </p:nvSpPr>
        <p:spPr bwMode="auto">
          <a:xfrm>
            <a:off x="0" y="0"/>
            <a:ext cx="4038600" cy="1219200"/>
          </a:xfrm>
          <a:custGeom>
            <a:avLst/>
            <a:gdLst>
              <a:gd name="T0" fmla="*/ 83406 w 5520"/>
              <a:gd name="T1" fmla="*/ 300038 h 768"/>
              <a:gd name="T2" fmla="*/ 1427411 w 5520"/>
              <a:gd name="T3" fmla="*/ 158750 h 768"/>
              <a:gd name="T4" fmla="*/ 3786188 w 5520"/>
              <a:gd name="T5" fmla="*/ 214313 h 768"/>
              <a:gd name="T6" fmla="*/ 4038600 w 5520"/>
              <a:gd name="T7" fmla="*/ 354012 h 768"/>
              <a:gd name="T8" fmla="*/ 4023236 w 5520"/>
              <a:gd name="T9" fmla="*/ 941388 h 768"/>
              <a:gd name="T10" fmla="*/ 3912028 w 5520"/>
              <a:gd name="T11" fmla="*/ 1081088 h 768"/>
              <a:gd name="T12" fmla="*/ 3335503 w 5520"/>
              <a:gd name="T13" fmla="*/ 1176338 h 768"/>
              <a:gd name="T14" fmla="*/ 3057484 w 5520"/>
              <a:gd name="T15" fmla="*/ 1219200 h 768"/>
              <a:gd name="T16" fmla="*/ 953314 w 5520"/>
              <a:gd name="T17" fmla="*/ 1192213 h 768"/>
              <a:gd name="T18" fmla="*/ 695049 w 5520"/>
              <a:gd name="T19" fmla="*/ 1193800 h 768"/>
              <a:gd name="T20" fmla="*/ 209246 w 5520"/>
              <a:gd name="T21" fmla="*/ 1081088 h 768"/>
              <a:gd name="T22" fmla="*/ 114134 w 5520"/>
              <a:gd name="T23" fmla="*/ 1023938 h 768"/>
              <a:gd name="T24" fmla="*/ 67310 w 5520"/>
              <a:gd name="T25" fmla="*/ 995363 h 768"/>
              <a:gd name="T26" fmla="*/ 3658 w 5520"/>
              <a:gd name="T27" fmla="*/ 631825 h 768"/>
              <a:gd name="T28" fmla="*/ 20486 w 5520"/>
              <a:gd name="T29" fmla="*/ 409575 h 768"/>
              <a:gd name="T30" fmla="*/ 125109 w 5520"/>
              <a:gd name="T31" fmla="*/ 390525 h 768"/>
              <a:gd name="T32" fmla="*/ 83406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Rectangle 35"/>
          <p:cNvSpPr>
            <a:spLocks noChangeArrowheads="1"/>
          </p:cNvSpPr>
          <p:nvPr/>
        </p:nvSpPr>
        <p:spPr bwMode="auto">
          <a:xfrm>
            <a:off x="0" y="1524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Both Direct &amp; Indirect Basal </a:t>
            </a:r>
            <a:r>
              <a:rPr lang="en-US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Ganglial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 Pathway</a:t>
            </a:r>
          </a:p>
        </p:txBody>
      </p:sp>
      <p:sp>
        <p:nvSpPr>
          <p:cNvPr id="35869" name="Line 36"/>
          <p:cNvSpPr>
            <a:spLocks noChangeShapeType="1"/>
          </p:cNvSpPr>
          <p:nvPr/>
        </p:nvSpPr>
        <p:spPr bwMode="auto">
          <a:xfrm>
            <a:off x="152400" y="1371600"/>
            <a:ext cx="403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5870" name="Rectangle 37"/>
          <p:cNvSpPr>
            <a:spLocks noChangeArrowheads="1"/>
          </p:cNvSpPr>
          <p:nvPr/>
        </p:nvSpPr>
        <p:spPr bwMode="auto">
          <a:xfrm>
            <a:off x="5562600" y="609600"/>
            <a:ext cx="24384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 dirty="0">
                <a:latin typeface="Arial" charset="0"/>
                <a:cs typeface="Arial" charset="0"/>
              </a:rPr>
              <a:t>↑ </a:t>
            </a:r>
            <a:r>
              <a:rPr lang="en-US" sz="1800" b="1" dirty="0">
                <a:latin typeface="Arial" charset="0"/>
                <a:cs typeface="Arial" charset="0"/>
              </a:rPr>
              <a:t>MOTOR ACTIVITY</a:t>
            </a:r>
          </a:p>
        </p:txBody>
      </p:sp>
      <p:sp>
        <p:nvSpPr>
          <p:cNvPr id="35871" name="Rectangle 38"/>
          <p:cNvSpPr>
            <a:spLocks noChangeArrowheads="1"/>
          </p:cNvSpPr>
          <p:nvPr/>
        </p:nvSpPr>
        <p:spPr bwMode="auto">
          <a:xfrm>
            <a:off x="4191000" y="152400"/>
            <a:ext cx="25908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↓</a:t>
            </a:r>
            <a:r>
              <a:rPr lang="en-US" sz="1800" b="1">
                <a:latin typeface="Arial" charset="0"/>
                <a:cs typeface="Arial" charset="0"/>
              </a:rPr>
              <a:t> MOTOR ACTIVITY</a:t>
            </a:r>
          </a:p>
        </p:txBody>
      </p:sp>
      <p:sp>
        <p:nvSpPr>
          <p:cNvPr id="57" name="Down Arrow Callout 56"/>
          <p:cNvSpPr/>
          <p:nvPr/>
        </p:nvSpPr>
        <p:spPr>
          <a:xfrm>
            <a:off x="5791200" y="1371600"/>
            <a:ext cx="838200" cy="533400"/>
          </a:xfrm>
          <a:prstGeom prst="downArrowCallout">
            <a:avLst/>
          </a:prstGeom>
          <a:solidFill>
            <a:schemeClr val="accent4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Direct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8" name="Down Arrow Callout 57"/>
          <p:cNvSpPr/>
          <p:nvPr/>
        </p:nvSpPr>
        <p:spPr>
          <a:xfrm rot="3317183">
            <a:off x="6567684" y="2029320"/>
            <a:ext cx="981068" cy="68718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1955"/>
            </a:avLst>
          </a:prstGeom>
          <a:solidFill>
            <a:schemeClr val="accent4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Indirect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4724400" y="5486400"/>
            <a:ext cx="1143000" cy="7620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 flipV="1">
            <a:off x="457200" y="3200400"/>
            <a:ext cx="2895600" cy="1295400"/>
          </a:xfrm>
          <a:custGeom>
            <a:avLst/>
            <a:gdLst>
              <a:gd name="T0" fmla="*/ 315101625 w 21600"/>
              <a:gd name="T1" fmla="*/ 38844009 h 21600"/>
              <a:gd name="T2" fmla="*/ 194085630 w 21600"/>
              <a:gd name="T3" fmla="*/ 77688019 h 21600"/>
              <a:gd name="T4" fmla="*/ 73069669 w 21600"/>
              <a:gd name="T5" fmla="*/ 38844009 h 21600"/>
              <a:gd name="T6" fmla="*/ 19408563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66 w 21600"/>
              <a:gd name="T13" fmla="*/ 5866 h 21600"/>
              <a:gd name="T14" fmla="*/ 15734 w 21600"/>
              <a:gd name="T15" fmla="*/ 157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132" y="21600"/>
                </a:lnTo>
                <a:lnTo>
                  <a:pt x="13468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flipH="1">
            <a:off x="3962400" y="3200400"/>
            <a:ext cx="2438400" cy="2057400"/>
          </a:xfrm>
          <a:prstGeom prst="rtTriangle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 flipH="1">
            <a:off x="3962400" y="3962400"/>
            <a:ext cx="1524000" cy="1295400"/>
          </a:xfrm>
          <a:prstGeom prst="rtTriangl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6" name="Picture 6" descr="3_18"/>
          <p:cNvPicPr>
            <a:picLocks noChangeAspect="1" noChangeArrowheads="1"/>
          </p:cNvPicPr>
          <p:nvPr/>
        </p:nvPicPr>
        <p:blipFill>
          <a:blip r:embed="rId2" cstate="print"/>
          <a:srcRect l="8070" t="6544" r="46532" b="67281"/>
          <a:stretch>
            <a:fillRect/>
          </a:stretch>
        </p:blipFill>
        <p:spPr bwMode="auto">
          <a:xfrm>
            <a:off x="1676400" y="609600"/>
            <a:ext cx="6172200" cy="1828800"/>
          </a:xfrm>
          <a:prstGeom prst="rect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AutoShape 7"/>
          <p:cNvSpPr>
            <a:spLocks noChangeArrowheads="1"/>
          </p:cNvSpPr>
          <p:nvPr/>
        </p:nvSpPr>
        <p:spPr bwMode="auto">
          <a:xfrm flipH="1">
            <a:off x="3962400" y="4419600"/>
            <a:ext cx="990600" cy="838200"/>
          </a:xfrm>
          <a:prstGeom prst="rtTriangle">
            <a:avLst/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5867400" y="1371600"/>
            <a:ext cx="457200" cy="25908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4572000" y="4038600"/>
            <a:ext cx="1219200" cy="990600"/>
          </a:xfrm>
          <a:prstGeom prst="line">
            <a:avLst/>
          </a:prstGeom>
          <a:noFill/>
          <a:ln w="53975">
            <a:solidFill>
              <a:srgbClr val="FF33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 flipV="1">
            <a:off x="2743200" y="3962400"/>
            <a:ext cx="1752600" cy="990600"/>
          </a:xfrm>
          <a:prstGeom prst="line">
            <a:avLst/>
          </a:prstGeom>
          <a:noFill/>
          <a:ln w="53975">
            <a:solidFill>
              <a:srgbClr val="FF33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2667000" y="1066800"/>
            <a:ext cx="3200400" cy="27432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6172200" y="5791200"/>
            <a:ext cx="1143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 flipV="1">
            <a:off x="5943600" y="3962400"/>
            <a:ext cx="914400" cy="2133600"/>
          </a:xfrm>
          <a:prstGeom prst="line">
            <a:avLst/>
          </a:prstGeom>
          <a:noFill/>
          <a:ln w="53975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6096000" y="1371600"/>
            <a:ext cx="609600" cy="3505200"/>
          </a:xfrm>
          <a:prstGeom prst="line">
            <a:avLst/>
          </a:prstGeom>
          <a:noFill/>
          <a:ln w="44450">
            <a:solidFill>
              <a:srgbClr val="3333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5181600" y="49530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5257800" y="51054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11313" name="Line 17"/>
          <p:cNvSpPr>
            <a:spLocks noChangeShapeType="1"/>
          </p:cNvSpPr>
          <p:nvPr/>
        </p:nvSpPr>
        <p:spPr bwMode="auto">
          <a:xfrm flipH="1" flipV="1">
            <a:off x="4343400" y="5105400"/>
            <a:ext cx="838200" cy="914400"/>
          </a:xfrm>
          <a:prstGeom prst="line">
            <a:avLst/>
          </a:prstGeom>
          <a:ln w="57150">
            <a:solidFill>
              <a:srgbClr val="3333FF"/>
            </a:solidFill>
            <a:prstDash val="solid"/>
            <a:round/>
            <a:headEnd type="oval" w="med" len="med"/>
            <a:tailEnd type="triangle" w="med" len="sm"/>
          </a:ln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 flipV="1">
            <a:off x="2057400" y="3962400"/>
            <a:ext cx="2209800" cy="1143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V="1">
            <a:off x="1981200" y="914400"/>
            <a:ext cx="3505200" cy="297180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638800" y="4191000"/>
            <a:ext cx="3048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4800600" y="38862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GPe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4191000" y="4267200"/>
            <a:ext cx="533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GPi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1066800" y="4572000"/>
            <a:ext cx="16764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Thalamus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6477000" y="63246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SNPC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953000" y="6172200"/>
            <a:ext cx="762000" cy="3810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SThN</a:t>
            </a: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H="1" flipV="1">
            <a:off x="6096000" y="5029200"/>
            <a:ext cx="457200" cy="11430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 type="oval" w="med" len="med"/>
            <a:tailEnd type="triangle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Freeform 34"/>
          <p:cNvSpPr>
            <a:spLocks/>
          </p:cNvSpPr>
          <p:nvPr/>
        </p:nvSpPr>
        <p:spPr bwMode="auto">
          <a:xfrm>
            <a:off x="609600" y="152400"/>
            <a:ext cx="4038600" cy="1219200"/>
          </a:xfrm>
          <a:custGeom>
            <a:avLst/>
            <a:gdLst>
              <a:gd name="T0" fmla="*/ 83406 w 5520"/>
              <a:gd name="T1" fmla="*/ 300038 h 768"/>
              <a:gd name="T2" fmla="*/ 1427411 w 5520"/>
              <a:gd name="T3" fmla="*/ 158750 h 768"/>
              <a:gd name="T4" fmla="*/ 3786188 w 5520"/>
              <a:gd name="T5" fmla="*/ 214313 h 768"/>
              <a:gd name="T6" fmla="*/ 4038600 w 5520"/>
              <a:gd name="T7" fmla="*/ 354012 h 768"/>
              <a:gd name="T8" fmla="*/ 4023236 w 5520"/>
              <a:gd name="T9" fmla="*/ 941388 h 768"/>
              <a:gd name="T10" fmla="*/ 3912028 w 5520"/>
              <a:gd name="T11" fmla="*/ 1081088 h 768"/>
              <a:gd name="T12" fmla="*/ 3335503 w 5520"/>
              <a:gd name="T13" fmla="*/ 1176338 h 768"/>
              <a:gd name="T14" fmla="*/ 3057484 w 5520"/>
              <a:gd name="T15" fmla="*/ 1219200 h 768"/>
              <a:gd name="T16" fmla="*/ 953314 w 5520"/>
              <a:gd name="T17" fmla="*/ 1192213 h 768"/>
              <a:gd name="T18" fmla="*/ 695049 w 5520"/>
              <a:gd name="T19" fmla="*/ 1193800 h 768"/>
              <a:gd name="T20" fmla="*/ 209246 w 5520"/>
              <a:gd name="T21" fmla="*/ 1081088 h 768"/>
              <a:gd name="T22" fmla="*/ 114134 w 5520"/>
              <a:gd name="T23" fmla="*/ 1023938 h 768"/>
              <a:gd name="T24" fmla="*/ 67310 w 5520"/>
              <a:gd name="T25" fmla="*/ 995363 h 768"/>
              <a:gd name="T26" fmla="*/ 3658 w 5520"/>
              <a:gd name="T27" fmla="*/ 631825 h 768"/>
              <a:gd name="T28" fmla="*/ 20486 w 5520"/>
              <a:gd name="T29" fmla="*/ 409575 h 768"/>
              <a:gd name="T30" fmla="*/ 125109 w 5520"/>
              <a:gd name="T31" fmla="*/ 390525 h 768"/>
              <a:gd name="T32" fmla="*/ 83406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Rectangle 35"/>
          <p:cNvSpPr>
            <a:spLocks noChangeArrowheads="1"/>
          </p:cNvSpPr>
          <p:nvPr/>
        </p:nvSpPr>
        <p:spPr bwMode="auto">
          <a:xfrm>
            <a:off x="609600" y="304800"/>
            <a:ext cx="403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Both Direct &amp; Indirect Basal Ganglial Pathway</a:t>
            </a:r>
          </a:p>
        </p:txBody>
      </p:sp>
      <p:sp>
        <p:nvSpPr>
          <p:cNvPr id="35869" name="Line 36"/>
          <p:cNvSpPr>
            <a:spLocks noChangeShapeType="1"/>
          </p:cNvSpPr>
          <p:nvPr/>
        </p:nvSpPr>
        <p:spPr bwMode="auto">
          <a:xfrm>
            <a:off x="533400" y="1524000"/>
            <a:ext cx="40386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5870" name="Rectangle 37"/>
          <p:cNvSpPr>
            <a:spLocks noChangeArrowheads="1"/>
          </p:cNvSpPr>
          <p:nvPr/>
        </p:nvSpPr>
        <p:spPr bwMode="auto">
          <a:xfrm>
            <a:off x="6400800" y="838200"/>
            <a:ext cx="24384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↑ </a:t>
            </a:r>
            <a:r>
              <a:rPr lang="en-US" sz="1800" b="1">
                <a:latin typeface="Arial" charset="0"/>
                <a:cs typeface="Arial" charset="0"/>
              </a:rPr>
              <a:t>MOTOR ACTIVITY</a:t>
            </a:r>
          </a:p>
        </p:txBody>
      </p:sp>
      <p:sp>
        <p:nvSpPr>
          <p:cNvPr id="35871" name="Rectangle 38"/>
          <p:cNvSpPr>
            <a:spLocks noChangeArrowheads="1"/>
          </p:cNvSpPr>
          <p:nvPr/>
        </p:nvSpPr>
        <p:spPr bwMode="auto">
          <a:xfrm>
            <a:off x="4953000" y="381000"/>
            <a:ext cx="2590800" cy="3810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b="1">
                <a:latin typeface="Arial" charset="0"/>
                <a:cs typeface="Arial" charset="0"/>
              </a:rPr>
              <a:t>↓</a:t>
            </a:r>
            <a:r>
              <a:rPr lang="en-US" sz="1800" b="1">
                <a:latin typeface="Arial" charset="0"/>
                <a:cs typeface="Arial" charset="0"/>
              </a:rPr>
              <a:t> MOTOR ACTIVITY</a:t>
            </a:r>
          </a:p>
        </p:txBody>
      </p:sp>
      <p:sp>
        <p:nvSpPr>
          <p:cNvPr id="35872" name="Oval 39"/>
          <p:cNvSpPr>
            <a:spLocks noChangeArrowheads="1"/>
          </p:cNvSpPr>
          <p:nvPr/>
        </p:nvSpPr>
        <p:spPr bwMode="auto">
          <a:xfrm>
            <a:off x="4114800" y="5181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5873" name="Oval 40"/>
          <p:cNvSpPr>
            <a:spLocks noChangeArrowheads="1"/>
          </p:cNvSpPr>
          <p:nvPr/>
        </p:nvSpPr>
        <p:spPr bwMode="auto">
          <a:xfrm>
            <a:off x="6019800" y="4495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74" name="Oval 41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75" name="Oval 42"/>
          <p:cNvSpPr>
            <a:spLocks noChangeArrowheads="1"/>
          </p:cNvSpPr>
          <p:nvPr/>
        </p:nvSpPr>
        <p:spPr bwMode="auto">
          <a:xfrm>
            <a:off x="5105400" y="4648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76" name="Oval 43"/>
          <p:cNvSpPr>
            <a:spLocks noChangeArrowheads="1"/>
          </p:cNvSpPr>
          <p:nvPr/>
        </p:nvSpPr>
        <p:spPr bwMode="auto">
          <a:xfrm>
            <a:off x="1905000" y="40386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77" name="Oval 44"/>
          <p:cNvSpPr>
            <a:spLocks noChangeArrowheads="1"/>
          </p:cNvSpPr>
          <p:nvPr/>
        </p:nvSpPr>
        <p:spPr bwMode="auto">
          <a:xfrm>
            <a:off x="3581400" y="2286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+</a:t>
            </a:r>
          </a:p>
        </p:txBody>
      </p:sp>
      <p:sp>
        <p:nvSpPr>
          <p:cNvPr id="35878" name="Oval 45"/>
          <p:cNvSpPr>
            <a:spLocks noChangeArrowheads="1"/>
          </p:cNvSpPr>
          <p:nvPr/>
        </p:nvSpPr>
        <p:spPr bwMode="auto">
          <a:xfrm>
            <a:off x="5943600" y="4114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5879" name="Oval 46"/>
          <p:cNvSpPr>
            <a:spLocks noChangeArrowheads="1"/>
          </p:cNvSpPr>
          <p:nvPr/>
        </p:nvSpPr>
        <p:spPr bwMode="auto">
          <a:xfrm>
            <a:off x="5791200" y="3581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5880" name="Oval 47"/>
          <p:cNvSpPr>
            <a:spLocks noChangeArrowheads="1"/>
          </p:cNvSpPr>
          <p:nvPr/>
        </p:nvSpPr>
        <p:spPr bwMode="auto">
          <a:xfrm>
            <a:off x="4572000" y="4572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81" name="Oval 48"/>
          <p:cNvSpPr>
            <a:spLocks noChangeArrowheads="1"/>
          </p:cNvSpPr>
          <p:nvPr/>
        </p:nvSpPr>
        <p:spPr bwMode="auto">
          <a:xfrm>
            <a:off x="2971800" y="3886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-</a:t>
            </a:r>
          </a:p>
        </p:txBody>
      </p:sp>
      <p:sp>
        <p:nvSpPr>
          <p:cNvPr id="35882" name="Oval 49"/>
          <p:cNvSpPr>
            <a:spLocks noChangeArrowheads="1"/>
          </p:cNvSpPr>
          <p:nvPr/>
        </p:nvSpPr>
        <p:spPr bwMode="auto">
          <a:xfrm>
            <a:off x="4419600" y="2286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+</a:t>
            </a:r>
          </a:p>
        </p:txBody>
      </p:sp>
      <p:sp>
        <p:nvSpPr>
          <p:cNvPr id="311347" name="Rectangle 51"/>
          <p:cNvSpPr>
            <a:spLocks noChangeArrowheads="1"/>
          </p:cNvSpPr>
          <p:nvPr/>
        </p:nvSpPr>
        <p:spPr bwMode="auto">
          <a:xfrm>
            <a:off x="6324600" y="4038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11348" name="Rectangle 52"/>
          <p:cNvSpPr>
            <a:spLocks noChangeArrowheads="1"/>
          </p:cNvSpPr>
          <p:nvPr/>
        </p:nvSpPr>
        <p:spPr bwMode="auto">
          <a:xfrm>
            <a:off x="6477000" y="51054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DA1 +</a:t>
            </a:r>
          </a:p>
        </p:txBody>
      </p:sp>
      <p:sp>
        <p:nvSpPr>
          <p:cNvPr id="311349" name="Rectangle 53"/>
          <p:cNvSpPr>
            <a:spLocks noChangeArrowheads="1"/>
          </p:cNvSpPr>
          <p:nvPr/>
        </p:nvSpPr>
        <p:spPr bwMode="auto">
          <a:xfrm>
            <a:off x="5410200" y="46482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11350" name="Rectangle 54"/>
          <p:cNvSpPr>
            <a:spLocks noChangeArrowheads="1"/>
          </p:cNvSpPr>
          <p:nvPr/>
        </p:nvSpPr>
        <p:spPr bwMode="auto">
          <a:xfrm>
            <a:off x="3581400" y="5181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11351" name="Rectangle 55"/>
          <p:cNvSpPr>
            <a:spLocks noChangeArrowheads="1"/>
          </p:cNvSpPr>
          <p:nvPr/>
        </p:nvSpPr>
        <p:spPr bwMode="auto">
          <a:xfrm>
            <a:off x="1143000" y="4038600"/>
            <a:ext cx="762000" cy="3048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↑GABA</a:t>
            </a:r>
          </a:p>
        </p:txBody>
      </p:sp>
      <p:sp>
        <p:nvSpPr>
          <p:cNvPr id="311352" name="Rectangle 56"/>
          <p:cNvSpPr>
            <a:spLocks noChangeArrowheads="1"/>
          </p:cNvSpPr>
          <p:nvPr/>
        </p:nvSpPr>
        <p:spPr bwMode="auto">
          <a:xfrm>
            <a:off x="5562600" y="55626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11360" name="Rectangle 64"/>
          <p:cNvSpPr>
            <a:spLocks noChangeArrowheads="1"/>
          </p:cNvSpPr>
          <p:nvPr/>
        </p:nvSpPr>
        <p:spPr bwMode="auto">
          <a:xfrm>
            <a:off x="5715000" y="30480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11361" name="Rectangle 65"/>
          <p:cNvSpPr>
            <a:spLocks noChangeArrowheads="1"/>
          </p:cNvSpPr>
          <p:nvPr/>
        </p:nvSpPr>
        <p:spPr bwMode="auto">
          <a:xfrm>
            <a:off x="5638800" y="52578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DA2 -</a:t>
            </a:r>
          </a:p>
        </p:txBody>
      </p:sp>
      <p:sp>
        <p:nvSpPr>
          <p:cNvPr id="311362" name="Rectangle 66"/>
          <p:cNvSpPr>
            <a:spLocks noChangeArrowheads="1"/>
          </p:cNvSpPr>
          <p:nvPr/>
        </p:nvSpPr>
        <p:spPr bwMode="auto">
          <a:xfrm>
            <a:off x="3200400" y="38862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11363" name="Rectangle 67"/>
          <p:cNvSpPr>
            <a:spLocks noChangeArrowheads="1"/>
          </p:cNvSpPr>
          <p:nvPr/>
        </p:nvSpPr>
        <p:spPr bwMode="auto">
          <a:xfrm>
            <a:off x="4724400" y="4419600"/>
            <a:ext cx="609600" cy="228600"/>
          </a:xfrm>
          <a:prstGeom prst="rect">
            <a:avLst/>
          </a:prstGeom>
          <a:solidFill>
            <a:srgbClr val="6600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FFFF"/>
                </a:solidFill>
                <a:latin typeface="Arial" charset="0"/>
                <a:cs typeface="Arial" charset="0"/>
              </a:rPr>
              <a:t>GABA</a:t>
            </a:r>
          </a:p>
        </p:txBody>
      </p:sp>
      <p:sp>
        <p:nvSpPr>
          <p:cNvPr id="35893" name="Line 69"/>
          <p:cNvSpPr>
            <a:spLocks noChangeShapeType="1"/>
          </p:cNvSpPr>
          <p:nvPr/>
        </p:nvSpPr>
        <p:spPr bwMode="auto">
          <a:xfrm>
            <a:off x="38862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1366" name="Rectangle 70"/>
          <p:cNvSpPr>
            <a:spLocks noChangeArrowheads="1"/>
          </p:cNvSpPr>
          <p:nvPr/>
        </p:nvSpPr>
        <p:spPr bwMode="auto">
          <a:xfrm>
            <a:off x="3962400" y="2514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  <p:sp>
        <p:nvSpPr>
          <p:cNvPr id="311367" name="Rectangle 71"/>
          <p:cNvSpPr>
            <a:spLocks noChangeArrowheads="1"/>
          </p:cNvSpPr>
          <p:nvPr/>
        </p:nvSpPr>
        <p:spPr bwMode="auto">
          <a:xfrm>
            <a:off x="3124200" y="2514600"/>
            <a:ext cx="533400" cy="228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rgbClr val="660066"/>
                </a:solidFill>
                <a:latin typeface="Arial" charset="0"/>
                <a:cs typeface="Arial" charset="0"/>
              </a:rPr>
              <a:t>GLU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1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47" grpId="0" animBg="1"/>
      <p:bldP spid="311348" grpId="0" animBg="1"/>
      <p:bldP spid="311349" grpId="0" animBg="1"/>
      <p:bldP spid="311350" grpId="0" animBg="1"/>
      <p:bldP spid="311351" grpId="0" animBg="1"/>
      <p:bldP spid="311352" grpId="0" animBg="1"/>
      <p:bldP spid="311360" grpId="0" animBg="1"/>
      <p:bldP spid="311361" grpId="0" animBg="1"/>
      <p:bldP spid="311362" grpId="0" animBg="1"/>
      <p:bldP spid="311363" grpId="0" animBg="1"/>
      <p:bldP spid="311366" grpId="0" animBg="1"/>
      <p:bldP spid="3113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2590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High Oxygen consumption .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High Copper content  in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Wilson’s disease</a:t>
            </a:r>
            <a:r>
              <a:rPr lang="en-US" sz="2800" b="1" smtClean="0">
                <a:latin typeface="Arial" charset="0"/>
                <a:cs typeface="Arial" charset="0"/>
              </a:rPr>
              <a:t> (Copper intoxication):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Autosomal Recessive 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Copper binding protein </a:t>
            </a: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Ceruloplasmin</a:t>
            </a:r>
            <a:r>
              <a:rPr lang="en-US" sz="2800" b="1" smtClean="0">
                <a:latin typeface="Arial" charset="0"/>
                <a:cs typeface="Arial" charset="0"/>
              </a:rPr>
              <a:t> is low</a:t>
            </a:r>
          </a:p>
          <a:p>
            <a:pPr eaLnBrk="1" hangingPunct="1">
              <a:spcBef>
                <a:spcPct val="0"/>
              </a:spcBef>
            </a:pPr>
            <a:r>
              <a:rPr lang="en-US" sz="2800" b="1" smtClean="0">
                <a:latin typeface="Arial" charset="0"/>
                <a:cs typeface="Arial" charset="0"/>
              </a:rPr>
              <a:t>Lenticular degeneration occurs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6869" name="Freeform 6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Metabolic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c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590800" y="2643188"/>
            <a:ext cx="3475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u="sng">
                <a:solidFill>
                  <a:srgbClr val="3333FF"/>
                </a:solidFill>
                <a:latin typeface="Arial" charset="0"/>
                <a:cs typeface="Arial" charset="0"/>
              </a:rPr>
              <a:t>FUNCTIONS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990600" y="3352800"/>
            <a:ext cx="739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3200" b="1">
                <a:latin typeface="Arial" charset="0"/>
                <a:cs typeface="Arial" charset="0"/>
              </a:rPr>
              <a:t>Control of movements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3200" b="1">
                <a:latin typeface="Arial" charset="0"/>
                <a:cs typeface="Arial" charset="0"/>
              </a:rPr>
              <a:t>Planning and programming of movements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 sz="3200" b="1">
                <a:latin typeface="Arial" charset="0"/>
                <a:cs typeface="Arial" charset="0"/>
              </a:rPr>
              <a:t>Cognition</a:t>
            </a:r>
          </a:p>
        </p:txBody>
      </p:sp>
      <p:sp>
        <p:nvSpPr>
          <p:cNvPr id="38917" name="Freeform 6"/>
          <p:cNvSpPr>
            <a:spLocks/>
          </p:cNvSpPr>
          <p:nvPr/>
        </p:nvSpPr>
        <p:spPr bwMode="auto">
          <a:xfrm>
            <a:off x="1676400" y="1371600"/>
            <a:ext cx="5867400" cy="1219200"/>
          </a:xfrm>
          <a:custGeom>
            <a:avLst/>
            <a:gdLst>
              <a:gd name="T0" fmla="*/ 121175 w 5520"/>
              <a:gd name="T1" fmla="*/ 300038 h 768"/>
              <a:gd name="T2" fmla="*/ 2073786 w 5520"/>
              <a:gd name="T3" fmla="*/ 158750 h 768"/>
              <a:gd name="T4" fmla="*/ 5500688 w 5520"/>
              <a:gd name="T5" fmla="*/ 214313 h 768"/>
              <a:gd name="T6" fmla="*/ 5867400 w 5520"/>
              <a:gd name="T7" fmla="*/ 354012 h 768"/>
              <a:gd name="T8" fmla="*/ 5845078 w 5520"/>
              <a:gd name="T9" fmla="*/ 941388 h 768"/>
              <a:gd name="T10" fmla="*/ 5683512 w 5520"/>
              <a:gd name="T11" fmla="*/ 1081088 h 768"/>
              <a:gd name="T12" fmla="*/ 4845920 w 5520"/>
              <a:gd name="T13" fmla="*/ 1176338 h 768"/>
              <a:gd name="T14" fmla="*/ 4442005 w 5520"/>
              <a:gd name="T15" fmla="*/ 1219200 h 768"/>
              <a:gd name="T16" fmla="*/ 1385004 w 5520"/>
              <a:gd name="T17" fmla="*/ 1192213 h 768"/>
              <a:gd name="T18" fmla="*/ 1009788 w 5520"/>
              <a:gd name="T19" fmla="*/ 1193800 h 768"/>
              <a:gd name="T20" fmla="*/ 303999 w 5520"/>
              <a:gd name="T21" fmla="*/ 1081088 h 768"/>
              <a:gd name="T22" fmla="*/ 165818 w 5520"/>
              <a:gd name="T23" fmla="*/ 1023938 h 768"/>
              <a:gd name="T24" fmla="*/ 97790 w 5520"/>
              <a:gd name="T25" fmla="*/ 995363 h 768"/>
              <a:gd name="T26" fmla="*/ 5315 w 5520"/>
              <a:gd name="T27" fmla="*/ 631825 h 768"/>
              <a:gd name="T28" fmla="*/ 29762 w 5520"/>
              <a:gd name="T29" fmla="*/ 409575 h 768"/>
              <a:gd name="T30" fmla="*/ 181762 w 5520"/>
              <a:gd name="T31" fmla="*/ 390525 h 768"/>
              <a:gd name="T32" fmla="*/ 12117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1828800" y="16764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  <a:t>BASAL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Basal ganglia function in association with the corticospinal system to control </a:t>
            </a:r>
            <a:r>
              <a:rPr lang="en-US" sz="2000" b="1" i="1" smtClean="0">
                <a:latin typeface="Arial" charset="0"/>
                <a:cs typeface="Arial" charset="0"/>
              </a:rPr>
              <a:t>complex patterns of motor activity</a:t>
            </a:r>
            <a:r>
              <a:rPr lang="en-US" sz="2000" b="1" smtClean="0"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Examples are: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writing of letters of the alphabet.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cutting paper with scissors,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hammering nails,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shooting a basketball through a hoop,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passing a football,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throwing a baseball,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the movements of shoveling dirt,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most aspects of vocalization,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controlled movements of the eyes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latin typeface="Arial" charset="0"/>
                <a:cs typeface="Arial" charset="0"/>
              </a:rPr>
              <a:t>virtually any other of our skilled movements, most of them performed subconsciously. 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1828800" y="1598613"/>
            <a:ext cx="6596063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latin typeface="Arial" charset="0"/>
                <a:cs typeface="Arial" charset="0"/>
              </a:rPr>
              <a:t>Executes Learned Patterns of Motor Activity</a:t>
            </a:r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9941" name="Freeform 6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rial" charset="0"/>
                <a:cs typeface="Arial" charset="0"/>
              </a:rPr>
              <a:t>The Putamen Circuit</a:t>
            </a:r>
          </a:p>
        </p:txBody>
      </p:sp>
      <p:pic>
        <p:nvPicPr>
          <p:cNvPr id="39943" name="Picture 7" descr="sport-golfingblok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200400"/>
            <a:ext cx="933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sport-basketballslamdun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648200"/>
            <a:ext cx="1295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 descr="nimb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242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2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2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2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b="1" smtClean="0">
                <a:latin typeface="Arial" charset="0"/>
                <a:cs typeface="Arial" charset="0"/>
              </a:rPr>
              <a:t>Cognition means the thinking processes of the brain, using both sensory input to the brain plus information already stored in memory. Thoughts are generated in the mind by a process called cognitive control of motor activity.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latin typeface="Arial" charset="0"/>
                <a:cs typeface="Arial" charset="0"/>
              </a:rPr>
              <a:t>Example:A person seeing a lion approach and then responding instantaneously and automatically by (1) turning away from the lion, (2) beginning to run, and (3) even attempting to climb a tree.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b="1" smtClean="0">
                <a:latin typeface="Arial" charset="0"/>
                <a:cs typeface="Arial" charset="0"/>
              </a:rPr>
              <a:t>Thus, cognitive control of motor activity determines subconsciously, and within seconds, which patterns of movement will be used together to achieve a complex goal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762000" y="1522413"/>
            <a:ext cx="7419975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Cognitive Control of Sequences of Motor Patterns</a:t>
            </a:r>
          </a:p>
        </p:txBody>
      </p:sp>
      <p:sp>
        <p:nvSpPr>
          <p:cNvPr id="47108" name="Line 6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47109" name="Freeform 7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rial" charset="0"/>
                <a:cs typeface="Arial" charset="0"/>
              </a:rPr>
              <a:t>The Caudate Circuit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Z41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19" r="4504"/>
          <a:stretch>
            <a:fillRect/>
          </a:stretch>
        </p:blipFill>
        <p:spPr bwMode="auto">
          <a:xfrm>
            <a:off x="5334000" y="1524000"/>
            <a:ext cx="3657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 descr="F15014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52578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Two important capabilities of the brain in controlling movement are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(1) to determine how rapidly the movement is to be performed and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(2) to control how large the movement will be. 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For instance, a person may write the letter "a" slowly or rapidly. Also, he or she may write a small "a" on a piece of paper or a large "a" on a chalkboard. Regardless of the choice, the proportional characteristics of the letter remain nearly the same </a:t>
            </a:r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152400" y="1524000"/>
            <a:ext cx="8823325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  <a:cs typeface="Arial" charset="0"/>
              </a:rPr>
              <a:t>Change the Timing and to Scale the Intensity of Movements</a:t>
            </a:r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2229" name="Freeform 6"/>
          <p:cNvSpPr>
            <a:spLocks/>
          </p:cNvSpPr>
          <p:nvPr/>
        </p:nvSpPr>
        <p:spPr bwMode="auto">
          <a:xfrm>
            <a:off x="5334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  <a:cs typeface="Arial" charset="0"/>
              </a:rPr>
              <a:t>The Caudate Circuit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c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276600" y="2566988"/>
            <a:ext cx="2601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DISORDERS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982663" y="3149600"/>
            <a:ext cx="7212012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MOVEMENTS (ATAXIA </a:t>
            </a:r>
            <a:r>
              <a:rPr lang="en-US" sz="2000" b="1">
                <a:solidFill>
                  <a:srgbClr val="FF3300"/>
                </a:solidFill>
                <a:latin typeface="Arial" charset="0"/>
                <a:cs typeface="Arial" charset="0"/>
              </a:rPr>
              <a:t>Rate, Range, Force, Direction</a:t>
            </a:r>
            <a:r>
              <a:rPr lang="en-US" sz="2800" b="1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SPEECH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POSTURE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GAIT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MENTAL ACTIVITY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OTHERS</a:t>
            </a:r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>
            <a:off x="1676400" y="1371600"/>
            <a:ext cx="5867400" cy="1219200"/>
          </a:xfrm>
          <a:custGeom>
            <a:avLst/>
            <a:gdLst>
              <a:gd name="T0" fmla="*/ 121175 w 5520"/>
              <a:gd name="T1" fmla="*/ 300038 h 768"/>
              <a:gd name="T2" fmla="*/ 2073786 w 5520"/>
              <a:gd name="T3" fmla="*/ 158750 h 768"/>
              <a:gd name="T4" fmla="*/ 5500688 w 5520"/>
              <a:gd name="T5" fmla="*/ 214313 h 768"/>
              <a:gd name="T6" fmla="*/ 5867400 w 5520"/>
              <a:gd name="T7" fmla="*/ 354012 h 768"/>
              <a:gd name="T8" fmla="*/ 5845078 w 5520"/>
              <a:gd name="T9" fmla="*/ 941388 h 768"/>
              <a:gd name="T10" fmla="*/ 5683512 w 5520"/>
              <a:gd name="T11" fmla="*/ 1081088 h 768"/>
              <a:gd name="T12" fmla="*/ 4845920 w 5520"/>
              <a:gd name="T13" fmla="*/ 1176338 h 768"/>
              <a:gd name="T14" fmla="*/ 4442005 w 5520"/>
              <a:gd name="T15" fmla="*/ 1219200 h 768"/>
              <a:gd name="T16" fmla="*/ 1385004 w 5520"/>
              <a:gd name="T17" fmla="*/ 1192213 h 768"/>
              <a:gd name="T18" fmla="*/ 1009788 w 5520"/>
              <a:gd name="T19" fmla="*/ 1193800 h 768"/>
              <a:gd name="T20" fmla="*/ 303999 w 5520"/>
              <a:gd name="T21" fmla="*/ 1081088 h 768"/>
              <a:gd name="T22" fmla="*/ 165818 w 5520"/>
              <a:gd name="T23" fmla="*/ 1023938 h 768"/>
              <a:gd name="T24" fmla="*/ 97790 w 5520"/>
              <a:gd name="T25" fmla="*/ 995363 h 768"/>
              <a:gd name="T26" fmla="*/ 5315 w 5520"/>
              <a:gd name="T27" fmla="*/ 631825 h 768"/>
              <a:gd name="T28" fmla="*/ 29762 w 5520"/>
              <a:gd name="T29" fmla="*/ 409575 h 768"/>
              <a:gd name="T30" fmla="*/ 181762 w 5520"/>
              <a:gd name="T31" fmla="*/ 390525 h 768"/>
              <a:gd name="T32" fmla="*/ 12117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828800" y="16764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  <a:t>BASAL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Line 8"/>
          <p:cNvSpPr>
            <a:spLocks noChangeShapeType="1"/>
          </p:cNvSpPr>
          <p:nvPr/>
        </p:nvSpPr>
        <p:spPr bwMode="auto">
          <a:xfrm>
            <a:off x="381000" y="13716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6323" name="Freeform 9"/>
          <p:cNvSpPr>
            <a:spLocks/>
          </p:cNvSpPr>
          <p:nvPr/>
        </p:nvSpPr>
        <p:spPr bwMode="auto">
          <a:xfrm>
            <a:off x="6096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Movement Disorders</a:t>
            </a:r>
          </a:p>
        </p:txBody>
      </p:sp>
      <p:sp>
        <p:nvSpPr>
          <p:cNvPr id="56325" name="Rectangle 11"/>
          <p:cNvSpPr>
            <a:spLocks noChangeArrowheads="1"/>
          </p:cNvSpPr>
          <p:nvPr/>
        </p:nvSpPr>
        <p:spPr bwMode="auto">
          <a:xfrm>
            <a:off x="228600" y="2398713"/>
            <a:ext cx="3429000" cy="30257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gency FB" pitchFamily="34" charset="0"/>
              </a:rPr>
              <a:t>Hyperkinetic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Hemiballismus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Huntington’s Disease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Athetosis</a:t>
            </a:r>
          </a:p>
          <a:p>
            <a:pPr lvl="1">
              <a:buFontTx/>
              <a:buChar char="•"/>
            </a:pPr>
            <a:endParaRPr lang="en-US" sz="3200" b="1">
              <a:latin typeface="Agency FB" pitchFamily="34" charset="0"/>
            </a:endParaRPr>
          </a:p>
        </p:txBody>
      </p:sp>
      <p:sp>
        <p:nvSpPr>
          <p:cNvPr id="56326" name="Rectangle 12"/>
          <p:cNvSpPr>
            <a:spLocks noChangeArrowheads="1"/>
          </p:cNvSpPr>
          <p:nvPr/>
        </p:nvSpPr>
        <p:spPr bwMode="auto">
          <a:xfrm>
            <a:off x="4419600" y="2362200"/>
            <a:ext cx="4419600" cy="15636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gency FB" pitchFamily="34" charset="0"/>
              </a:rPr>
              <a:t>Hypokinetic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Parkinson’s Disease</a:t>
            </a:r>
          </a:p>
          <a:p>
            <a:pPr lvl="1">
              <a:buFontTx/>
              <a:buChar char="•"/>
            </a:pPr>
            <a:r>
              <a:rPr lang="en-US" sz="3200" b="1">
                <a:latin typeface="Agency FB" pitchFamily="34" charset="0"/>
              </a:rPr>
              <a:t>Drug Induced </a:t>
            </a:r>
            <a:r>
              <a:rPr lang="en-US" sz="1800" b="1">
                <a:latin typeface="Agency FB" pitchFamily="34" charset="0"/>
              </a:rPr>
              <a:t>(Neuroleptics, MPTP)</a:t>
            </a:r>
          </a:p>
        </p:txBody>
      </p:sp>
      <p:pic>
        <p:nvPicPr>
          <p:cNvPr id="56327" name="Picture 14" descr="Man-02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524000"/>
            <a:ext cx="4000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6" descr="Man-04-ju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667000"/>
            <a:ext cx="457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8" descr="Walker-01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267200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20" descr="Runner-02-ju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3581400"/>
            <a:ext cx="4857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22" descr="Runner-01-jun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105400"/>
            <a:ext cx="914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24" descr="Painter-01-jun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5943600"/>
            <a:ext cx="733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>
                <a:solidFill>
                  <a:srgbClr val="FFFF00"/>
                </a:solidFill>
              </a:rPr>
              <a:t>Objectives</a:t>
            </a:r>
            <a:endParaRPr lang="en-US" sz="660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smtClean="0"/>
              <a:t>Physiology of basal ganglia and regulatory mechanisms</a:t>
            </a:r>
            <a:endParaRPr lang="en-US" sz="2800" smtClean="0"/>
          </a:p>
          <a:p>
            <a:r>
              <a:rPr lang="en-US" sz="2800" smtClean="0"/>
              <a:t>At the end of this  lectutre  the student should be able to:-</a:t>
            </a:r>
          </a:p>
          <a:p>
            <a:r>
              <a:rPr lang="en-US" sz="2800" smtClean="0"/>
              <a:t>1-appreciate different nuclei of basal ganglia</a:t>
            </a:r>
          </a:p>
          <a:p>
            <a:r>
              <a:rPr lang="en-US" sz="2800" smtClean="0"/>
              <a:t>2-know different neurotransmitters that have a role in basal ganglia functions</a:t>
            </a:r>
          </a:p>
          <a:p>
            <a:r>
              <a:rPr lang="en-US" sz="2800" smtClean="0"/>
              <a:t>3-appreciate general functions of basal ganglia</a:t>
            </a:r>
          </a:p>
          <a:p>
            <a:r>
              <a:rPr lang="en-US" sz="2800" smtClean="0"/>
              <a:t>4-diagnose basal ganglia disorders</a:t>
            </a:r>
          </a:p>
          <a:p>
            <a:endParaRPr lang="en-US" sz="240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3DCB3-3FB9-4338-AB0E-5F7E9D3552E7}" type="slidenum">
              <a:rPr lang="ar-SA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706" name="Group 130"/>
          <p:cNvGraphicFramePr>
            <a:graphicFrameLocks noGrp="1"/>
          </p:cNvGraphicFramePr>
          <p:nvPr/>
        </p:nvGraphicFramePr>
        <p:xfrm>
          <a:off x="304800" y="533400"/>
          <a:ext cx="8610600" cy="5761037"/>
        </p:xfrm>
        <a:graphic>
          <a:graphicData uri="http://schemas.openxmlformats.org/drawingml/2006/table">
            <a:tbl>
              <a:tblPr/>
              <a:tblGrid>
                <a:gridCol w="1905000"/>
                <a:gridCol w="3505200"/>
                <a:gridCol w="3200400"/>
              </a:tblGrid>
              <a:tr h="823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Movement Disorder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Features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Lesion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Chorea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Multiole quick, random movements, usually most prominent in the appendicular muscles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Atrophy of the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striatum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Huntington Chorea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31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Athetosis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Slow writhing movements,which are usually more severe in the appendicular muscles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Diffuse hypermyelination of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corpus striatum and thalamus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31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Hemiballismus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Wild flinging movements of half of the body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Hemorrhagic destruction of contralateral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subthalamic n.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Hypertensive patients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1005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Parkinsonism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Pill rolling tremor of the fingers at rest, lead pipe rigidity and akinesia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Degenration of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Substantia Nigra</a:t>
                      </a:r>
                    </a:p>
                  </a:txBody>
                  <a:tcPr marT="45723" marB="45723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381000" y="12954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9395" name="Freeform 3"/>
          <p:cNvSpPr>
            <a:spLocks/>
          </p:cNvSpPr>
          <p:nvPr/>
        </p:nvSpPr>
        <p:spPr bwMode="auto">
          <a:xfrm>
            <a:off x="457200" y="0"/>
            <a:ext cx="7924800" cy="1219200"/>
          </a:xfrm>
          <a:custGeom>
            <a:avLst/>
            <a:gdLst>
              <a:gd name="T0" fmla="*/ 163664 w 5520"/>
              <a:gd name="T1" fmla="*/ 300038 h 768"/>
              <a:gd name="T2" fmla="*/ 2800957 w 5520"/>
              <a:gd name="T3" fmla="*/ 158750 h 768"/>
              <a:gd name="T4" fmla="*/ 7429500 w 5520"/>
              <a:gd name="T5" fmla="*/ 214313 h 768"/>
              <a:gd name="T6" fmla="*/ 7924800 w 5520"/>
              <a:gd name="T7" fmla="*/ 354012 h 768"/>
              <a:gd name="T8" fmla="*/ 7894651 w 5520"/>
              <a:gd name="T9" fmla="*/ 941388 h 768"/>
              <a:gd name="T10" fmla="*/ 7676432 w 5520"/>
              <a:gd name="T11" fmla="*/ 1081088 h 768"/>
              <a:gd name="T12" fmla="*/ 6545139 w 5520"/>
              <a:gd name="T13" fmla="*/ 1176338 h 768"/>
              <a:gd name="T14" fmla="*/ 5999591 w 5520"/>
              <a:gd name="T15" fmla="*/ 1219200 h 768"/>
              <a:gd name="T16" fmla="*/ 1870655 w 5520"/>
              <a:gd name="T17" fmla="*/ 1192213 h 768"/>
              <a:gd name="T18" fmla="*/ 1363869 w 5520"/>
              <a:gd name="T19" fmla="*/ 1193800 h 768"/>
              <a:gd name="T20" fmla="*/ 410597 w 5520"/>
              <a:gd name="T21" fmla="*/ 1081088 h 768"/>
              <a:gd name="T22" fmla="*/ 223962 w 5520"/>
              <a:gd name="T23" fmla="*/ 1023938 h 768"/>
              <a:gd name="T24" fmla="*/ 132080 w 5520"/>
              <a:gd name="T25" fmla="*/ 995363 h 768"/>
              <a:gd name="T26" fmla="*/ 7178 w 5520"/>
              <a:gd name="T27" fmla="*/ 631825 h 768"/>
              <a:gd name="T28" fmla="*/ 40198 w 5520"/>
              <a:gd name="T29" fmla="*/ 409575 h 768"/>
              <a:gd name="T30" fmla="*/ 245497 w 5520"/>
              <a:gd name="T31" fmla="*/ 390525 h 768"/>
              <a:gd name="T32" fmla="*/ 163664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Parkinson’s Disease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Described by James Parkinson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Degeneration of dopaminergic nigrostriatal neurons (60-80 %).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Phenthiazines (tranquilizers drugs) 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Methyl-Phenyl-Tetrahydro-Pyridine (MPTP).  The oxidant MPP+ is toxic to SN.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Five cardinal features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Tremor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Rigidity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Akinesia &amp; Bradykinesia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Postural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latin typeface="Arial" charset="0"/>
                <a:cs typeface="Arial" charset="0"/>
              </a:rPr>
              <a:t>Speech Changes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Arial" charset="0"/>
              <a:cs typeface="Arial" charset="0"/>
            </a:endParaRPr>
          </a:p>
        </p:txBody>
      </p:sp>
      <p:pic>
        <p:nvPicPr>
          <p:cNvPr id="59398" name="Picture 6" descr="evolu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781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4368A-5B88-4199-8A0D-722C6D77C760}" type="slidenum">
              <a:rPr lang="ar-SA"/>
              <a:pPr/>
              <a:t>32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Huntingtons  Disease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Hereditory , autosomal dominant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Disease of caudate &amp; putamen.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  <a:r>
              <a:rPr lang="en-US" sz="2800" b="1" smtClean="0"/>
              <a:t>Jerky</a:t>
            </a:r>
            <a:r>
              <a:rPr lang="en-US" sz="2800" smtClean="0"/>
              <a:t> movement of hands toward end of reaching an object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  <a:r>
              <a:rPr lang="en-US" sz="2800" b="1" smtClean="0"/>
              <a:t>Chorea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  <a:r>
              <a:rPr lang="en-US" sz="2800" b="1" smtClean="0"/>
              <a:t>Slurred</a:t>
            </a:r>
            <a:r>
              <a:rPr lang="en-US" sz="2800" smtClean="0"/>
              <a:t> speech and incomprehensive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Progressive</a:t>
            </a:r>
            <a:r>
              <a:rPr lang="en-US" sz="2800" b="1" smtClean="0"/>
              <a:t> Dementia </a:t>
            </a:r>
            <a:r>
              <a:rPr lang="en-US" sz="2800" smtClean="0"/>
              <a:t>-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F50657-9B94-40C1-9AD0-FF4ED2728200}" type="slidenum">
              <a:rPr lang="ar-SA"/>
              <a:pPr/>
              <a:t>33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Cont. Huntingtons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Loss of GABA – Cholinergic neurons 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The loss of </a:t>
            </a:r>
            <a:r>
              <a:rPr lang="en-US" b="1" dirty="0" err="1" smtClean="0"/>
              <a:t>GABAergic</a:t>
            </a:r>
            <a:r>
              <a:rPr lang="en-US" dirty="0" smtClean="0"/>
              <a:t> neurons leads to                      </a:t>
            </a:r>
            <a:r>
              <a:rPr lang="en-US" u="sng" dirty="0" smtClean="0"/>
              <a:t>chorea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Loss of </a:t>
            </a:r>
            <a:r>
              <a:rPr lang="en-US" b="1" dirty="0" err="1" smtClean="0"/>
              <a:t>Dopaminergic</a:t>
            </a:r>
            <a:r>
              <a:rPr lang="en-US" dirty="0" smtClean="0"/>
              <a:t> neurons leads to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</a:t>
            </a:r>
            <a:r>
              <a:rPr lang="en-US" u="sng" dirty="0" err="1" smtClean="0"/>
              <a:t>Parkinson”s</a:t>
            </a:r>
            <a:r>
              <a:rPr lang="en-US" u="sng" dirty="0" smtClean="0"/>
              <a:t> disease</a:t>
            </a:r>
            <a:r>
              <a:rPr lang="en-US" dirty="0" smtClean="0"/>
              <a:t>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of functions of basal ganglia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It play important motor function in starting and stopping motor functions and inhibiting unwanted movement.</a:t>
            </a:r>
          </a:p>
          <a:p>
            <a:pPr eaLnBrk="1" hangingPunct="1"/>
            <a:r>
              <a:rPr lang="en-US" sz="2400" smtClean="0"/>
              <a:t>It changes the timing and scales the intensity of movements.</a:t>
            </a:r>
          </a:p>
          <a:p>
            <a:pPr eaLnBrk="1" hangingPunct="1"/>
            <a:r>
              <a:rPr lang="en-US" sz="2400" smtClean="0"/>
              <a:t>Putamen circuit is inhibitory. Executes skilled motor activities for example cutting paper with a scissor, hammering on nail, shooting a basket ball &amp; like throwing a base ball.</a:t>
            </a:r>
          </a:p>
          <a:p>
            <a:pPr eaLnBrk="1" hangingPunct="1"/>
            <a:r>
              <a:rPr lang="en-US" sz="2400" smtClean="0"/>
              <a:t>Putamen circuit has indirect connection to cortex via thalamus.while caudate has direct conection to the cortex from thalamus.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EEEE25-D555-48E7-965C-55628BF83A77}" type="slidenum">
              <a:rPr lang="ar-SA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 eaLnBrk="1" hangingPunct="1"/>
            <a:r>
              <a:rPr lang="en-US" sz="2800" smtClean="0"/>
              <a:t>Cont…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pPr eaLnBrk="1" hangingPunct="1"/>
            <a:r>
              <a:rPr lang="en-US" smtClean="0"/>
              <a:t>Caudate circuit is excitatory, has instinctive function which works without thinking and need quick response. eg. response after seeing a lion.</a:t>
            </a:r>
          </a:p>
          <a:p>
            <a:pPr eaLnBrk="1" hangingPunct="1">
              <a:buFontTx/>
              <a:buNone/>
            </a:pPr>
            <a:r>
              <a:rPr lang="en-US" smtClean="0"/>
              <a:t>[Note: effects of basal ganglia on motor activity are generally inhibitory.]</a:t>
            </a:r>
          </a:p>
          <a:p>
            <a:pPr eaLnBrk="1" hangingPunct="1">
              <a:buFontTx/>
              <a:buNone/>
            </a:pPr>
            <a:r>
              <a:rPr lang="en-US" smtClean="0"/>
              <a:t>Lesions of the basal ganglia produce effects on contra lateral side of the body</a:t>
            </a:r>
          </a:p>
          <a:p>
            <a:pPr eaLnBrk="1" hangingPunct="1">
              <a:buFontTx/>
              <a:buNone/>
            </a:pPr>
            <a:r>
              <a:rPr lang="en-US" smtClean="0"/>
              <a:t>Damage to basal ganglia does not cause paralysis. However it results in  abnormal movements</a:t>
            </a:r>
          </a:p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821CE4-18EE-47AE-989C-18F60ED00F93}" type="slidenum">
              <a:rPr lang="ar-SA"/>
              <a:pPr/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524000"/>
          </a:xfrm>
        </p:spPr>
        <p:txBody>
          <a:bodyPr/>
          <a:lstStyle/>
          <a:p>
            <a:r>
              <a:rPr lang="en-US" sz="6000" b="1" smtClean="0"/>
              <a:t>INTRODUCTION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BASAL GANGLIA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Basal ganglia are subcorticle  nuclei of grey matter located in the interior part of cerebrum near about base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60471-9651-419C-A85B-6D104EEA9AB2}" type="slidenum">
              <a:rPr lang="ar-SA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4"/>
          <p:cNvSpPr>
            <a:spLocks/>
          </p:cNvSpPr>
          <p:nvPr/>
        </p:nvSpPr>
        <p:spPr bwMode="auto">
          <a:xfrm>
            <a:off x="762000" y="609600"/>
            <a:ext cx="7696200" cy="2667000"/>
          </a:xfrm>
          <a:custGeom>
            <a:avLst/>
            <a:gdLst>
              <a:gd name="T0" fmla="*/ 158943 w 5520"/>
              <a:gd name="T1" fmla="*/ 656332 h 768"/>
              <a:gd name="T2" fmla="*/ 2720160 w 5520"/>
              <a:gd name="T3" fmla="*/ 347266 h 768"/>
              <a:gd name="T4" fmla="*/ 7215188 w 5520"/>
              <a:gd name="T5" fmla="*/ 468809 h 768"/>
              <a:gd name="T6" fmla="*/ 7696200 w 5520"/>
              <a:gd name="T7" fmla="*/ 774402 h 768"/>
              <a:gd name="T8" fmla="*/ 7666921 w 5520"/>
              <a:gd name="T9" fmla="*/ 2059285 h 768"/>
              <a:gd name="T10" fmla="*/ 7454997 w 5520"/>
              <a:gd name="T11" fmla="*/ 2364879 h 768"/>
              <a:gd name="T12" fmla="*/ 6356337 w 5520"/>
              <a:gd name="T13" fmla="*/ 2573238 h 768"/>
              <a:gd name="T14" fmla="*/ 5826526 w 5520"/>
              <a:gd name="T15" fmla="*/ 2667000 h 768"/>
              <a:gd name="T16" fmla="*/ 1816694 w 5520"/>
              <a:gd name="T17" fmla="*/ 2607965 h 768"/>
              <a:gd name="T18" fmla="*/ 1324527 w 5520"/>
              <a:gd name="T19" fmla="*/ 2611438 h 768"/>
              <a:gd name="T20" fmla="*/ 398752 w 5520"/>
              <a:gd name="T21" fmla="*/ 2364879 h 768"/>
              <a:gd name="T22" fmla="*/ 217501 w 5520"/>
              <a:gd name="T23" fmla="*/ 2239863 h 768"/>
              <a:gd name="T24" fmla="*/ 128270 w 5520"/>
              <a:gd name="T25" fmla="*/ 2177356 h 768"/>
              <a:gd name="T26" fmla="*/ 6971 w 5520"/>
              <a:gd name="T27" fmla="*/ 1382117 h 768"/>
              <a:gd name="T28" fmla="*/ 39039 w 5520"/>
              <a:gd name="T29" fmla="*/ 895945 h 768"/>
              <a:gd name="T30" fmla="*/ 238415 w 5520"/>
              <a:gd name="T31" fmla="*/ 854273 h 768"/>
              <a:gd name="T32" fmla="*/ 158943 w 5520"/>
              <a:gd name="T33" fmla="*/ 656332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066800" y="1676400"/>
            <a:ext cx="624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  <a:t>OVERVIEW OF MOTOR ACTIVITY CONTROL 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457200" y="3505200"/>
            <a:ext cx="8305800" cy="0"/>
          </a:xfrm>
          <a:prstGeom prst="line">
            <a:avLst/>
          </a:prstGeom>
          <a:noFill/>
          <a:ln w="82550">
            <a:solidFill>
              <a:srgbClr val="FF3300"/>
            </a:solidFill>
            <a:round/>
            <a:headEnd/>
            <a:tailEnd/>
          </a:ln>
          <a:effectLst>
            <a:prstShdw prst="shdw17" dist="17961" dir="13500000">
              <a:srgbClr val="991F00"/>
            </a:prst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69" name="Line 45"/>
          <p:cNvSpPr>
            <a:spLocks noChangeShapeType="1"/>
          </p:cNvSpPr>
          <p:nvPr/>
        </p:nvSpPr>
        <p:spPr bwMode="auto">
          <a:xfrm>
            <a:off x="2819400" y="1681163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5943600" y="2133600"/>
            <a:ext cx="2057400" cy="4572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sz="1800" b="1">
                <a:latin typeface="Arial" charset="0"/>
                <a:cs typeface="Arial" charset="0"/>
              </a:rPr>
              <a:t>THALAMIUS </a:t>
            </a:r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6477000" y="1295400"/>
            <a:ext cx="2438400" cy="381000"/>
          </a:xfrm>
          <a:prstGeom prst="rect">
            <a:avLst/>
          </a:prstGeom>
          <a:solidFill>
            <a:srgbClr val="FF330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Arial" charset="0"/>
                <a:cs typeface="Arial" charset="0"/>
              </a:rPr>
              <a:t>BASAL GANGLIA</a:t>
            </a:r>
          </a:p>
        </p:txBody>
      </p:sp>
      <p:sp>
        <p:nvSpPr>
          <p:cNvPr id="308249" name="Rectangle 25"/>
          <p:cNvSpPr>
            <a:spLocks noChangeArrowheads="1"/>
          </p:cNvSpPr>
          <p:nvPr/>
        </p:nvSpPr>
        <p:spPr bwMode="auto">
          <a:xfrm>
            <a:off x="4038600" y="3200400"/>
            <a:ext cx="1295400" cy="533400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rial" charset="0"/>
                <a:cs typeface="Arial" charset="0"/>
              </a:rPr>
              <a:t>BRAIN STEM</a:t>
            </a:r>
          </a:p>
        </p:txBody>
      </p:sp>
      <p:sp>
        <p:nvSpPr>
          <p:cNvPr id="308267" name="Text Box 43"/>
          <p:cNvSpPr txBox="1">
            <a:spLocks noChangeArrowheads="1"/>
          </p:cNvSpPr>
          <p:nvPr/>
        </p:nvSpPr>
        <p:spPr bwMode="auto">
          <a:xfrm>
            <a:off x="457200" y="1452563"/>
            <a:ext cx="2514600" cy="3762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  <a:cs typeface="Arial" charset="0"/>
              </a:rPr>
              <a:t>Corticospinal tracts</a:t>
            </a:r>
          </a:p>
        </p:txBody>
      </p:sp>
      <p:sp>
        <p:nvSpPr>
          <p:cNvPr id="308268" name="Text Box 44"/>
          <p:cNvSpPr txBox="1">
            <a:spLocks noChangeArrowheads="1"/>
          </p:cNvSpPr>
          <p:nvPr/>
        </p:nvSpPr>
        <p:spPr bwMode="auto">
          <a:xfrm>
            <a:off x="533400" y="2286000"/>
            <a:ext cx="2514600" cy="376238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  <a:cs typeface="Arial" charset="0"/>
              </a:rPr>
              <a:t>Corticobulbar tracts</a:t>
            </a:r>
          </a:p>
        </p:txBody>
      </p:sp>
      <p:sp>
        <p:nvSpPr>
          <p:cNvPr id="308270" name="Line 46"/>
          <p:cNvSpPr>
            <a:spLocks noChangeShapeType="1"/>
          </p:cNvSpPr>
          <p:nvPr/>
        </p:nvSpPr>
        <p:spPr bwMode="auto">
          <a:xfrm>
            <a:off x="3048000" y="24384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272" name="Text Box 48"/>
          <p:cNvSpPr txBox="1">
            <a:spLocks noChangeArrowheads="1"/>
          </p:cNvSpPr>
          <p:nvPr/>
        </p:nvSpPr>
        <p:spPr bwMode="auto">
          <a:xfrm>
            <a:off x="5715000" y="3967163"/>
            <a:ext cx="2514600" cy="3762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latin typeface="Arial" charset="0"/>
                <a:cs typeface="Arial" charset="0"/>
              </a:rPr>
              <a:t>Bulbospinal tracts</a:t>
            </a:r>
          </a:p>
        </p:txBody>
      </p:sp>
      <p:sp>
        <p:nvSpPr>
          <p:cNvPr id="308273" name="Line 49"/>
          <p:cNvSpPr>
            <a:spLocks noChangeShapeType="1"/>
          </p:cNvSpPr>
          <p:nvPr/>
        </p:nvSpPr>
        <p:spPr bwMode="auto">
          <a:xfrm flipH="1">
            <a:off x="4800600" y="4114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057400" y="381000"/>
            <a:ext cx="4419600" cy="4191000"/>
            <a:chOff x="1296" y="240"/>
            <a:chExt cx="2784" cy="2640"/>
          </a:xfrm>
        </p:grpSpPr>
        <p:sp>
          <p:nvSpPr>
            <p:cNvPr id="21529" name="AutoShape 40"/>
            <p:cNvSpPr>
              <a:spLocks noChangeArrowheads="1"/>
            </p:cNvSpPr>
            <p:nvPr/>
          </p:nvSpPr>
          <p:spPr bwMode="auto">
            <a:xfrm>
              <a:off x="1536" y="240"/>
              <a:ext cx="1344" cy="2640"/>
            </a:xfrm>
            <a:prstGeom prst="downArrowCallout">
              <a:avLst>
                <a:gd name="adj1" fmla="val 6694"/>
                <a:gd name="adj2" fmla="val 12426"/>
                <a:gd name="adj3" fmla="val 14596"/>
                <a:gd name="adj4" fmla="val 12500"/>
              </a:avLst>
            </a:prstGeom>
            <a:solidFill>
              <a:srgbClr val="FF99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  <a:cs typeface="Arial" charset="0"/>
                </a:rPr>
                <a:t>Cerebral Cortex</a:t>
              </a:r>
            </a:p>
          </p:txBody>
        </p:sp>
        <p:sp>
          <p:nvSpPr>
            <p:cNvPr id="21530" name="AutoShape 50"/>
            <p:cNvSpPr>
              <a:spLocks noChangeArrowheads="1"/>
            </p:cNvSpPr>
            <p:nvPr/>
          </p:nvSpPr>
          <p:spPr bwMode="auto">
            <a:xfrm>
              <a:off x="2256" y="240"/>
              <a:ext cx="1344" cy="1776"/>
            </a:xfrm>
            <a:prstGeom prst="downArrowCallout">
              <a:avLst>
                <a:gd name="adj1" fmla="val 8037"/>
                <a:gd name="adj2" fmla="val 11681"/>
                <a:gd name="adj3" fmla="val 16622"/>
                <a:gd name="adj4" fmla="val 19931"/>
              </a:avLst>
            </a:prstGeom>
            <a:solidFill>
              <a:srgbClr val="FF99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  <a:cs typeface="Arial" charset="0"/>
                </a:rPr>
                <a:t>Cerebral Cortex</a:t>
              </a:r>
            </a:p>
          </p:txBody>
        </p:sp>
        <p:sp>
          <p:nvSpPr>
            <p:cNvPr id="21531" name="Rectangle 7"/>
            <p:cNvSpPr>
              <a:spLocks noChangeArrowheads="1"/>
            </p:cNvSpPr>
            <p:nvPr/>
          </p:nvSpPr>
          <p:spPr bwMode="auto">
            <a:xfrm>
              <a:off x="1296" y="240"/>
              <a:ext cx="2784" cy="384"/>
            </a:xfrm>
            <a:prstGeom prst="rect">
              <a:avLst/>
            </a:prstGeom>
            <a:solidFill>
              <a:srgbClr val="FF99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Arial" charset="0"/>
                  <a:cs typeface="Arial" charset="0"/>
                </a:rPr>
                <a:t>CEREBRAL CORTEX</a:t>
              </a:r>
            </a:p>
          </p:txBody>
        </p:sp>
      </p:grpSp>
      <p:sp>
        <p:nvSpPr>
          <p:cNvPr id="308276" name="Rectangle 52"/>
          <p:cNvSpPr>
            <a:spLocks noChangeArrowheads="1"/>
          </p:cNvSpPr>
          <p:nvPr/>
        </p:nvSpPr>
        <p:spPr bwMode="auto">
          <a:xfrm>
            <a:off x="5943600" y="3200400"/>
            <a:ext cx="2057400" cy="457200"/>
          </a:xfrm>
          <a:prstGeom prst="rect">
            <a:avLst/>
          </a:prstGeom>
          <a:solidFill>
            <a:srgbClr val="00FFCC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en-US" sz="1800" b="1">
                <a:latin typeface="Arial" charset="0"/>
                <a:cs typeface="Arial" charset="0"/>
              </a:rPr>
              <a:t>CEREBELLUM</a:t>
            </a:r>
          </a:p>
        </p:txBody>
      </p:sp>
      <p:sp>
        <p:nvSpPr>
          <p:cNvPr id="308277" name="AutoShape 53"/>
          <p:cNvSpPr>
            <a:spLocks noChangeArrowheads="1"/>
          </p:cNvSpPr>
          <p:nvPr/>
        </p:nvSpPr>
        <p:spPr bwMode="auto">
          <a:xfrm>
            <a:off x="4267200" y="3810000"/>
            <a:ext cx="609600" cy="762000"/>
          </a:xfrm>
          <a:prstGeom prst="downArrow">
            <a:avLst>
              <a:gd name="adj1" fmla="val 28648"/>
              <a:gd name="adj2" fmla="val 43229"/>
            </a:avLst>
          </a:prstGeom>
          <a:solidFill>
            <a:srgbClr val="FF990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78" name="AutoShape 54"/>
          <p:cNvSpPr>
            <a:spLocks noChangeArrowheads="1"/>
          </p:cNvSpPr>
          <p:nvPr/>
        </p:nvSpPr>
        <p:spPr bwMode="auto">
          <a:xfrm>
            <a:off x="5410200" y="3352800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79" name="AutoShape 55"/>
          <p:cNvSpPr>
            <a:spLocks noChangeArrowheads="1"/>
          </p:cNvSpPr>
          <p:nvPr/>
        </p:nvSpPr>
        <p:spPr bwMode="auto">
          <a:xfrm>
            <a:off x="6324600" y="2667000"/>
            <a:ext cx="304800" cy="4572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0" name="AutoShape 56"/>
          <p:cNvSpPr>
            <a:spLocks noChangeArrowheads="1"/>
          </p:cNvSpPr>
          <p:nvPr/>
        </p:nvSpPr>
        <p:spPr bwMode="auto">
          <a:xfrm>
            <a:off x="6019800" y="1066800"/>
            <a:ext cx="304800" cy="914400"/>
          </a:xfrm>
          <a:prstGeom prst="upArrow">
            <a:avLst>
              <a:gd name="adj1" fmla="val 50000"/>
              <a:gd name="adj2" fmla="val 6511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1" name="AutoShape 57"/>
          <p:cNvSpPr>
            <a:spLocks noChangeArrowheads="1"/>
          </p:cNvSpPr>
          <p:nvPr/>
        </p:nvSpPr>
        <p:spPr bwMode="auto">
          <a:xfrm>
            <a:off x="7162800" y="1752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2" name="Rectangle 58"/>
          <p:cNvSpPr>
            <a:spLocks noChangeArrowheads="1"/>
          </p:cNvSpPr>
          <p:nvPr/>
        </p:nvSpPr>
        <p:spPr bwMode="auto">
          <a:xfrm>
            <a:off x="3124200" y="4648200"/>
            <a:ext cx="2057400" cy="533400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latin typeface="Arial" charset="0"/>
                <a:cs typeface="Arial" charset="0"/>
              </a:rPr>
              <a:t>SPINAL CORD</a:t>
            </a:r>
          </a:p>
        </p:txBody>
      </p:sp>
      <p:sp>
        <p:nvSpPr>
          <p:cNvPr id="308283" name="AutoShape 59"/>
          <p:cNvSpPr>
            <a:spLocks noChangeArrowheads="1"/>
          </p:cNvSpPr>
          <p:nvPr/>
        </p:nvSpPr>
        <p:spPr bwMode="auto">
          <a:xfrm>
            <a:off x="3657600" y="5257800"/>
            <a:ext cx="9144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4" name="Rectangle 60"/>
          <p:cNvSpPr>
            <a:spLocks noChangeArrowheads="1"/>
          </p:cNvSpPr>
          <p:nvPr/>
        </p:nvSpPr>
        <p:spPr bwMode="auto">
          <a:xfrm>
            <a:off x="2667000" y="5867400"/>
            <a:ext cx="3124200" cy="533400"/>
          </a:xfrm>
          <a:prstGeom prst="rect">
            <a:avLst/>
          </a:prstGeom>
          <a:solidFill>
            <a:srgbClr val="FFCCFF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800" b="1">
                <a:latin typeface="Arial" charset="0"/>
                <a:cs typeface="Arial" charset="0"/>
              </a:rPr>
              <a:t>FINAL COMMON PATH</a:t>
            </a:r>
          </a:p>
        </p:txBody>
      </p:sp>
      <p:sp>
        <p:nvSpPr>
          <p:cNvPr id="308285" name="AutoShape 61"/>
          <p:cNvSpPr>
            <a:spLocks noChangeArrowheads="1"/>
          </p:cNvSpPr>
          <p:nvPr/>
        </p:nvSpPr>
        <p:spPr bwMode="auto">
          <a:xfrm>
            <a:off x="1905000" y="5943600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86" name="AutoShape 62"/>
          <p:cNvSpPr>
            <a:spLocks noChangeArrowheads="1"/>
          </p:cNvSpPr>
          <p:nvPr/>
        </p:nvSpPr>
        <p:spPr bwMode="auto">
          <a:xfrm>
            <a:off x="990600" y="4648200"/>
            <a:ext cx="2057400" cy="990600"/>
          </a:xfrm>
          <a:custGeom>
            <a:avLst/>
            <a:gdLst>
              <a:gd name="T0" fmla="*/ 151511787 w 21600"/>
              <a:gd name="T1" fmla="*/ 0 h 21600"/>
              <a:gd name="T2" fmla="*/ 151511787 w 21600"/>
              <a:gd name="T3" fmla="*/ 25571195 h 21600"/>
              <a:gd name="T4" fmla="*/ 14316457 w 21600"/>
              <a:gd name="T5" fmla="*/ 45430012 h 21600"/>
              <a:gd name="T6" fmla="*/ 195967327 w 21600"/>
              <a:gd name="T7" fmla="*/ 1278562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535 h 21600"/>
              <a:gd name="T14" fmla="*/ 20355 w 21600"/>
              <a:gd name="T15" fmla="*/ 76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700" y="0"/>
                </a:lnTo>
                <a:lnTo>
                  <a:pt x="16700" y="4535"/>
                </a:lnTo>
                <a:lnTo>
                  <a:pt x="12427" y="4535"/>
                </a:lnTo>
                <a:cubicBezTo>
                  <a:pt x="5564" y="4535"/>
                  <a:pt x="0" y="7948"/>
                  <a:pt x="0" y="12158"/>
                </a:cubicBezTo>
                <a:lnTo>
                  <a:pt x="0" y="21600"/>
                </a:lnTo>
                <a:lnTo>
                  <a:pt x="3156" y="21600"/>
                </a:lnTo>
                <a:lnTo>
                  <a:pt x="3156" y="12158"/>
                </a:lnTo>
                <a:cubicBezTo>
                  <a:pt x="3156" y="9653"/>
                  <a:pt x="7307" y="7623"/>
                  <a:pt x="12427" y="7623"/>
                </a:cubicBezTo>
                <a:lnTo>
                  <a:pt x="16700" y="7623"/>
                </a:lnTo>
                <a:lnTo>
                  <a:pt x="16700" y="12158"/>
                </a:lnTo>
                <a:close/>
              </a:path>
            </a:pathLst>
          </a:custGeom>
          <a:solidFill>
            <a:srgbClr val="FFB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287" name="Picture 63" descr="mus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35151">
            <a:off x="1131888" y="5091113"/>
            <a:ext cx="9255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88" name="Rectangle 64"/>
          <p:cNvSpPr>
            <a:spLocks noChangeArrowheads="1"/>
          </p:cNvSpPr>
          <p:nvPr/>
        </p:nvSpPr>
        <p:spPr bwMode="auto">
          <a:xfrm>
            <a:off x="457200" y="4419600"/>
            <a:ext cx="1676400" cy="304800"/>
          </a:xfrm>
          <a:prstGeom prst="rect">
            <a:avLst/>
          </a:prstGeom>
          <a:solidFill>
            <a:srgbClr val="FFFF00"/>
          </a:solidFill>
          <a:ln w="444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1400" b="1">
                <a:latin typeface="Arial" charset="0"/>
                <a:cs typeface="Arial" charset="0"/>
              </a:rPr>
              <a:t>SENSORY INPUT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0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0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0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0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0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0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30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30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30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30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69" grpId="0" animBg="1"/>
      <p:bldP spid="308229" grpId="0" animBg="1"/>
      <p:bldP spid="308233" grpId="0" animBg="1"/>
      <p:bldP spid="308249" grpId="0" animBg="1"/>
      <p:bldP spid="308267" grpId="0" animBg="1"/>
      <p:bldP spid="308268" grpId="0" animBg="1"/>
      <p:bldP spid="308270" grpId="0" animBg="1"/>
      <p:bldP spid="308272" grpId="0" animBg="1"/>
      <p:bldP spid="308273" grpId="0" animBg="1"/>
      <p:bldP spid="308276" grpId="0" animBg="1"/>
      <p:bldP spid="308277" grpId="0" animBg="1"/>
      <p:bldP spid="308278" grpId="0" animBg="1"/>
      <p:bldP spid="308279" grpId="0" animBg="1"/>
      <p:bldP spid="308280" grpId="0" animBg="1"/>
      <p:bldP spid="308281" grpId="0" animBg="1"/>
      <p:bldP spid="308282" grpId="0" animBg="1"/>
      <p:bldP spid="308283" grpId="0" animBg="1"/>
      <p:bldP spid="308284" grpId="0" animBg="1"/>
      <p:bldP spid="308285" grpId="0" animBg="1"/>
      <p:bldP spid="308286" grpId="0" animBg="1"/>
      <p:bldP spid="3082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cro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67000" y="2895600"/>
            <a:ext cx="379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COMPONENTS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FUNCTIONAL ANATOMY</a:t>
            </a:r>
          </a:p>
        </p:txBody>
      </p:sp>
      <p:sp>
        <p:nvSpPr>
          <p:cNvPr id="22532" name="Freeform 6"/>
          <p:cNvSpPr>
            <a:spLocks/>
          </p:cNvSpPr>
          <p:nvPr/>
        </p:nvSpPr>
        <p:spPr bwMode="auto">
          <a:xfrm>
            <a:off x="1676400" y="1371600"/>
            <a:ext cx="5867400" cy="1219200"/>
          </a:xfrm>
          <a:custGeom>
            <a:avLst/>
            <a:gdLst>
              <a:gd name="T0" fmla="*/ 121175 w 5520"/>
              <a:gd name="T1" fmla="*/ 300038 h 768"/>
              <a:gd name="T2" fmla="*/ 2073786 w 5520"/>
              <a:gd name="T3" fmla="*/ 158750 h 768"/>
              <a:gd name="T4" fmla="*/ 5500688 w 5520"/>
              <a:gd name="T5" fmla="*/ 214313 h 768"/>
              <a:gd name="T6" fmla="*/ 5867400 w 5520"/>
              <a:gd name="T7" fmla="*/ 354012 h 768"/>
              <a:gd name="T8" fmla="*/ 5845078 w 5520"/>
              <a:gd name="T9" fmla="*/ 941388 h 768"/>
              <a:gd name="T10" fmla="*/ 5683512 w 5520"/>
              <a:gd name="T11" fmla="*/ 1081088 h 768"/>
              <a:gd name="T12" fmla="*/ 4845920 w 5520"/>
              <a:gd name="T13" fmla="*/ 1176338 h 768"/>
              <a:gd name="T14" fmla="*/ 4442005 w 5520"/>
              <a:gd name="T15" fmla="*/ 1219200 h 768"/>
              <a:gd name="T16" fmla="*/ 1385004 w 5520"/>
              <a:gd name="T17" fmla="*/ 1192213 h 768"/>
              <a:gd name="T18" fmla="*/ 1009788 w 5520"/>
              <a:gd name="T19" fmla="*/ 1193800 h 768"/>
              <a:gd name="T20" fmla="*/ 303999 w 5520"/>
              <a:gd name="T21" fmla="*/ 1081088 h 768"/>
              <a:gd name="T22" fmla="*/ 165818 w 5520"/>
              <a:gd name="T23" fmla="*/ 1023938 h 768"/>
              <a:gd name="T24" fmla="*/ 97790 w 5520"/>
              <a:gd name="T25" fmla="*/ 995363 h 768"/>
              <a:gd name="T26" fmla="*/ 5315 w 5520"/>
              <a:gd name="T27" fmla="*/ 631825 h 768"/>
              <a:gd name="T28" fmla="*/ 29762 w 5520"/>
              <a:gd name="T29" fmla="*/ 409575 h 768"/>
              <a:gd name="T30" fmla="*/ 181762 w 5520"/>
              <a:gd name="T31" fmla="*/ 390525 h 768"/>
              <a:gd name="T32" fmla="*/ 121175 w 5520"/>
              <a:gd name="T33" fmla="*/ 300038 h 7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20"/>
              <a:gd name="T52" fmla="*/ 0 h 768"/>
              <a:gd name="T53" fmla="*/ 5520 w 5520"/>
              <a:gd name="T54" fmla="*/ 768 h 7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20" h="768">
                <a:moveTo>
                  <a:pt x="114" y="189"/>
                </a:moveTo>
                <a:cubicBezTo>
                  <a:pt x="835" y="0"/>
                  <a:pt x="440" y="117"/>
                  <a:pt x="1951" y="100"/>
                </a:cubicBezTo>
                <a:cubicBezTo>
                  <a:pt x="2074" y="102"/>
                  <a:pt x="4943" y="129"/>
                  <a:pt x="5175" y="135"/>
                </a:cubicBezTo>
                <a:cubicBezTo>
                  <a:pt x="5286" y="137"/>
                  <a:pt x="5406" y="210"/>
                  <a:pt x="5520" y="223"/>
                </a:cubicBezTo>
                <a:cubicBezTo>
                  <a:pt x="5513" y="346"/>
                  <a:pt x="5518" y="470"/>
                  <a:pt x="5499" y="593"/>
                </a:cubicBezTo>
                <a:cubicBezTo>
                  <a:pt x="5494" y="626"/>
                  <a:pt x="5383" y="679"/>
                  <a:pt x="5347" y="681"/>
                </a:cubicBezTo>
                <a:cubicBezTo>
                  <a:pt x="5080" y="693"/>
                  <a:pt x="4826" y="735"/>
                  <a:pt x="4559" y="741"/>
                </a:cubicBezTo>
                <a:cubicBezTo>
                  <a:pt x="4280" y="762"/>
                  <a:pt x="4366" y="718"/>
                  <a:pt x="4179" y="768"/>
                </a:cubicBezTo>
                <a:cubicBezTo>
                  <a:pt x="3221" y="762"/>
                  <a:pt x="2261" y="762"/>
                  <a:pt x="1303" y="751"/>
                </a:cubicBezTo>
                <a:cubicBezTo>
                  <a:pt x="1194" y="749"/>
                  <a:pt x="1061" y="756"/>
                  <a:pt x="950" y="752"/>
                </a:cubicBezTo>
                <a:cubicBezTo>
                  <a:pt x="718" y="742"/>
                  <a:pt x="518" y="687"/>
                  <a:pt x="286" y="681"/>
                </a:cubicBezTo>
                <a:cubicBezTo>
                  <a:pt x="244" y="670"/>
                  <a:pt x="199" y="656"/>
                  <a:pt x="156" y="645"/>
                </a:cubicBezTo>
                <a:cubicBezTo>
                  <a:pt x="135" y="639"/>
                  <a:pt x="92" y="627"/>
                  <a:pt x="92" y="627"/>
                </a:cubicBezTo>
                <a:cubicBezTo>
                  <a:pt x="26" y="549"/>
                  <a:pt x="24" y="499"/>
                  <a:pt x="5" y="398"/>
                </a:cubicBezTo>
                <a:cubicBezTo>
                  <a:pt x="12" y="352"/>
                  <a:pt x="0" y="298"/>
                  <a:pt x="28" y="258"/>
                </a:cubicBezTo>
                <a:cubicBezTo>
                  <a:pt x="135" y="104"/>
                  <a:pt x="114" y="360"/>
                  <a:pt x="171" y="246"/>
                </a:cubicBezTo>
                <a:cubicBezTo>
                  <a:pt x="171" y="246"/>
                  <a:pt x="114" y="189"/>
                  <a:pt x="114" y="189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CC6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828800" y="1676400"/>
            <a:ext cx="548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Arial" charset="0"/>
                <a:cs typeface="Arial" charset="0"/>
              </a:rPr>
              <a:t>BASAL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Copy of scan"/>
          <p:cNvPicPr>
            <a:picLocks noChangeAspect="1" noChangeArrowheads="1"/>
          </p:cNvPicPr>
          <p:nvPr/>
        </p:nvPicPr>
        <p:blipFill>
          <a:blip r:embed="rId2" cstate="print"/>
          <a:srcRect t="80942" r="53859"/>
          <a:stretch>
            <a:fillRect/>
          </a:stretch>
        </p:blipFill>
        <p:spPr bwMode="auto">
          <a:xfrm>
            <a:off x="1143000" y="990600"/>
            <a:ext cx="73152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09600" y="533400"/>
            <a:ext cx="7848600" cy="5562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75000"/>
              </a:lnSpc>
            </a:pPr>
            <a:r>
              <a:rPr lang="en-US" sz="4400" b="1">
                <a:latin typeface="Rockwell Condensed" pitchFamily="18" charset="0"/>
                <a:cs typeface="Arial" charset="0"/>
              </a:rPr>
              <a:t>Basal </a:t>
            </a:r>
          </a:p>
          <a:p>
            <a:pPr>
              <a:lnSpc>
                <a:spcPct val="75000"/>
              </a:lnSpc>
            </a:pPr>
            <a:r>
              <a:rPr lang="en-US" sz="4400" b="1">
                <a:latin typeface="Rockwell Condensed" pitchFamily="18" charset="0"/>
                <a:cs typeface="Arial" charset="0"/>
              </a:rPr>
              <a:t>Nuclei</a:t>
            </a:r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3581400" y="4038600"/>
            <a:ext cx="34290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Subthalamic Nucleus</a:t>
            </a: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3581400" y="1219200"/>
            <a:ext cx="2971800" cy="137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Caudate 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Nucleus</a:t>
            </a:r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3581400" y="2667000"/>
            <a:ext cx="29718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Putamen</a:t>
            </a:r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3581400" y="3352800"/>
            <a:ext cx="2971800" cy="609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Globus Pallidus</a:t>
            </a:r>
          </a:p>
        </p:txBody>
      </p:sp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3581400" y="4724400"/>
            <a:ext cx="3429000" cy="609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Substantia Nigra</a:t>
            </a:r>
          </a:p>
        </p:txBody>
      </p:sp>
      <p:sp>
        <p:nvSpPr>
          <p:cNvPr id="262152" name="AutoShape 8"/>
          <p:cNvSpPr>
            <a:spLocks noChangeArrowheads="1"/>
          </p:cNvSpPr>
          <p:nvPr/>
        </p:nvSpPr>
        <p:spPr bwMode="auto">
          <a:xfrm>
            <a:off x="1676400" y="2667000"/>
            <a:ext cx="2209800" cy="1295400"/>
          </a:xfrm>
          <a:prstGeom prst="rightArrowCallout">
            <a:avLst>
              <a:gd name="adj1" fmla="val 20000"/>
              <a:gd name="adj2" fmla="val 50000"/>
              <a:gd name="adj3" fmla="val 25122"/>
              <a:gd name="adj4" fmla="val 7894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  <a:cs typeface="Arial" charset="0"/>
              </a:rPr>
              <a:t>Lenticular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Nucleus</a:t>
            </a:r>
          </a:p>
        </p:txBody>
      </p:sp>
      <p:sp>
        <p:nvSpPr>
          <p:cNvPr id="262153" name="AutoShape 9"/>
          <p:cNvSpPr>
            <a:spLocks noChangeArrowheads="1"/>
          </p:cNvSpPr>
          <p:nvPr/>
        </p:nvSpPr>
        <p:spPr bwMode="auto">
          <a:xfrm>
            <a:off x="6019800" y="1219200"/>
            <a:ext cx="2133600" cy="2057400"/>
          </a:xfrm>
          <a:prstGeom prst="leftArrowCallout">
            <a:avLst>
              <a:gd name="adj1" fmla="val 25000"/>
              <a:gd name="adj2" fmla="val 50000"/>
              <a:gd name="adj3" fmla="val 26195"/>
              <a:gd name="adj4" fmla="val 67708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latin typeface="Arial" charset="0"/>
              <a:cs typeface="Arial" charset="0"/>
            </a:endParaRPr>
          </a:p>
          <a:p>
            <a:pPr algn="ctr"/>
            <a:r>
              <a:rPr lang="en-US" b="1">
                <a:latin typeface="Arial" charset="0"/>
                <a:cs typeface="Arial" charset="0"/>
              </a:rPr>
              <a:t>Corpus </a:t>
            </a:r>
          </a:p>
          <a:p>
            <a:pPr algn="ctr"/>
            <a:r>
              <a:rPr lang="en-US" b="1">
                <a:latin typeface="Arial" charset="0"/>
                <a:cs typeface="Arial" charset="0"/>
              </a:rPr>
              <a:t>Striatum</a:t>
            </a:r>
          </a:p>
          <a:p>
            <a:pPr algn="ctr"/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animBg="1"/>
      <p:bldP spid="262148" grpId="0" animBg="1"/>
      <p:bldP spid="262149" grpId="0" animBg="1"/>
      <p:bldP spid="262150" grpId="0" animBg="1"/>
      <p:bldP spid="262151" grpId="0" animBg="1"/>
      <p:bldP spid="262152" grpId="0" animBg="1"/>
      <p:bldP spid="26215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2010-10-29T18:23:45Z</outs:dateTime>
      <outs:isPinned>true</outs:isPinned>
    </outs:relatedDate>
    <outs:relatedDate>
      <outs:type>2</outs:type>
      <outs:displayName>Created</outs:displayName>
      <outs:dateTime/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Dr Shahid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Dr Shahid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86E2A416-26C6-4A02-BD98-9281F6AC0481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5744</TotalTime>
  <Words>1249</Words>
  <Application>Microsoft Office PowerPoint</Application>
  <PresentationFormat>On-screen Show (4:3)</PresentationFormat>
  <Paragraphs>301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The Autonomic Nervous                 System</vt:lpstr>
      <vt:lpstr>Slide 2</vt:lpstr>
      <vt:lpstr>Objectives</vt:lpstr>
      <vt:lpstr>INTRODUCTION</vt:lpstr>
      <vt:lpstr>BASAL GANGLIA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BASIC CIRCUITS OF BASAL GANGLIA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Metabolic characteristics</vt:lpstr>
      <vt:lpstr>Slide 23</vt:lpstr>
      <vt:lpstr>The Putamen Circuit</vt:lpstr>
      <vt:lpstr>The Caudate Circuit </vt:lpstr>
      <vt:lpstr>Slide 26</vt:lpstr>
      <vt:lpstr>Slide 27</vt:lpstr>
      <vt:lpstr>Slide 28</vt:lpstr>
      <vt:lpstr>Movement Disorders</vt:lpstr>
      <vt:lpstr>Slide 30</vt:lpstr>
      <vt:lpstr>Parkinson’s Disease</vt:lpstr>
      <vt:lpstr>Huntingtons  Disease</vt:lpstr>
      <vt:lpstr>Cont. Huntingtons</vt:lpstr>
      <vt:lpstr>Summary of functions of basal ganglia</vt:lpstr>
      <vt:lpstr>Cont…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Shahid</dc:creator>
  <cp:lastModifiedBy>LAB</cp:lastModifiedBy>
  <cp:revision>312</cp:revision>
  <dcterms:created xsi:type="dcterms:W3CDTF">1601-01-01T00:00:00Z</dcterms:created>
  <dcterms:modified xsi:type="dcterms:W3CDTF">2014-10-20T08:56:01Z</dcterms:modified>
</cp:coreProperties>
</file>