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25"/>
  </p:notesMasterIdLst>
  <p:sldIdLst>
    <p:sldId id="256" r:id="rId2"/>
    <p:sldId id="278" r:id="rId3"/>
    <p:sldId id="257" r:id="rId4"/>
    <p:sldId id="279" r:id="rId5"/>
    <p:sldId id="258" r:id="rId6"/>
    <p:sldId id="259" r:id="rId7"/>
    <p:sldId id="260" r:id="rId8"/>
    <p:sldId id="261" r:id="rId9"/>
    <p:sldId id="262" r:id="rId10"/>
    <p:sldId id="263" r:id="rId11"/>
    <p:sldId id="276" r:id="rId12"/>
    <p:sldId id="264" r:id="rId13"/>
    <p:sldId id="265" r:id="rId14"/>
    <p:sldId id="266" r:id="rId15"/>
    <p:sldId id="268" r:id="rId16"/>
    <p:sldId id="270" r:id="rId17"/>
    <p:sldId id="269" r:id="rId18"/>
    <p:sldId id="271" r:id="rId19"/>
    <p:sldId id="272" r:id="rId20"/>
    <p:sldId id="273" r:id="rId21"/>
    <p:sldId id="274" r:id="rId22"/>
    <p:sldId id="275" r:id="rId23"/>
    <p:sldId id="277"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70609" autoAdjust="0"/>
  </p:normalViewPr>
  <p:slideViewPr>
    <p:cSldViewPr>
      <p:cViewPr varScale="1">
        <p:scale>
          <a:sx n="50" d="100"/>
          <a:sy n="50" d="100"/>
        </p:scale>
        <p:origin x="-19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9A2E638-969E-4547-B7DF-F854098E293E}" type="datetimeFigureOut">
              <a:rPr lang="ar-SA" smtClean="0"/>
              <a:pPr/>
              <a:t>23/11/1434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CFC786B-7170-42A7-AE53-EE059738CBC9}"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gn="l" rtl="0">
              <a:buFont typeface="Arial" pitchFamily="34" charset="0"/>
              <a:buChar char="•"/>
            </a:pPr>
            <a:r>
              <a:rPr lang="en-US" dirty="0" smtClean="0"/>
              <a:t> Cognition includes memory, language, orientation, judgment, conducting interpersonal relationships, performing actions (praxis), and problem solving.</a:t>
            </a:r>
          </a:p>
          <a:p>
            <a:pPr algn="l" rtl="0">
              <a:buFont typeface="Arial" pitchFamily="34" charset="0"/>
              <a:buChar char="•"/>
            </a:pPr>
            <a:r>
              <a:rPr lang="en-US" dirty="0" smtClean="0"/>
              <a:t> Cognitive disorders reflect disruption in one or more of the above domains, and are also frequently complicated by behavioral symptoms.</a:t>
            </a:r>
          </a:p>
          <a:p>
            <a:pPr algn="l" rtl="0">
              <a:buFont typeface="Arial" pitchFamily="34" charset="0"/>
              <a:buChar char="•"/>
            </a:pP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lgn="l" rtl="0"/>
            <a:r>
              <a:rPr lang="en-US" dirty="0" smtClean="0"/>
              <a:t>Classification:</a:t>
            </a:r>
          </a:p>
          <a:p>
            <a:pPr algn="l" rtl="0"/>
            <a:endParaRPr lang="en-US" dirty="0" smtClean="0"/>
          </a:p>
          <a:p>
            <a:pPr algn="l" rtl="0"/>
            <a:r>
              <a:rPr lang="en-US" dirty="0" smtClean="0"/>
              <a:t>For each of the three major groups ”delirium, dementia, and amnestic disorders ”there are subcategories based on etiology. They are defined and summarized as follows.</a:t>
            </a:r>
          </a:p>
          <a:p>
            <a:pPr algn="l" rtl="0"/>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dirty="0" smtClean="0"/>
              <a:t>Delirium: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r>
              <a:rPr lang="en-US" dirty="0" smtClean="0"/>
              <a:t>Dementia: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a:p>
            <a:pPr algn="l" rtl="0"/>
            <a:r>
              <a:rPr lang="en-US" dirty="0" smtClean="0"/>
              <a:t>Amnestic Disorder: is marked by memory impairment and forgetfulness. The three subcategories are (1) caused by medical condition (hypoxia); (2) caused by toxin or medication (e.g., marijuana, diazepam); and (3) not otherwise specified.</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l" rtl="0">
              <a:buFont typeface="Arial" pitchFamily="34" charset="0"/>
              <a:buChar char="•"/>
            </a:pPr>
            <a:r>
              <a:rPr lang="en-US" dirty="0" smtClean="0"/>
              <a:t>Cognitive disorders exemplify the complex interface between neurology, medicine, and psychiatry in that medical or neurological conditions often lead to cognitive disorders that, in turn, are associated with behavioral symptoms.</a:t>
            </a:r>
          </a:p>
          <a:p>
            <a:pPr algn="l" rtl="0">
              <a:buFont typeface="Arial" pitchFamily="34" charset="0"/>
              <a:buChar char="•"/>
            </a:pPr>
            <a:r>
              <a:rPr lang="en-US" dirty="0" smtClean="0"/>
              <a:t> It can be argued that of all psychiatric conditions, cognitive disorders best demonstrate how biological insults result in behavioral symptomatology. The clinician must carefully assess the history and context of the presentation of these disorders before arriving at a diagnosis and treatment plan.</a:t>
            </a:r>
          </a:p>
          <a:p>
            <a:pPr algn="l" rtl="0">
              <a:buFont typeface="Arial" pitchFamily="34" charset="0"/>
              <a:buChar char="•"/>
            </a:pPr>
            <a:endParaRPr lang="en-US" dirty="0" smtClean="0"/>
          </a:p>
          <a:p>
            <a:pPr algn="l" rtl="0">
              <a:buFont typeface="Arial" pitchFamily="34" charset="0"/>
              <a:buChar char="•"/>
            </a:pPr>
            <a:r>
              <a:rPr lang="en-US" dirty="0" smtClean="0"/>
              <a:t> Advances in molecular biology, diagnostic techniques, and medication management have significantly improved the ability to recognize and to treat cognitive disorders.</a:t>
            </a:r>
          </a:p>
          <a:p>
            <a:pPr algn="l" rtl="0">
              <a:buFont typeface="Arial" pitchFamily="34" charset="0"/>
              <a:buNone/>
            </a:pPr>
            <a:endParaRPr lang="en-US" dirty="0" smtClean="0"/>
          </a:p>
          <a:p>
            <a:pPr algn="l" rtl="0"/>
            <a:r>
              <a:rPr lang="en-US" dirty="0" smtClean="0"/>
              <a:t>In the text revision of the fourth edition of Diagnostic Statistical Manual of Mental Disorders (DSM-IV-TR), three groups of disorders ”delirium, dementia, and the amnestic disorders” are characterized by the primary symptom common to all the disorders, which is an impairment in cognition (as in memory, language, or attention). Although DSM-IV-TR acknowledges that other psychiatric disorders can exhibit some cognitive impairment as a symptom, cognitive impairment is the cardinal symptom in delirium, dementia, and the amnestic disorders. Within each of these diagnostic categories, DSM-IV-TR delimits specific types (Table 10.1-1).</a:t>
            </a:r>
          </a:p>
          <a:p>
            <a:pPr algn="l" rtl="0"/>
            <a:endParaRPr lang="en-US" dirty="0" smtClean="0"/>
          </a:p>
          <a:p>
            <a:pPr algn="l" rtl="0"/>
            <a:r>
              <a:rPr lang="en-US" dirty="0" smtClean="0"/>
              <a:t>In the past, these conditions were classified under the heading organic mental disorders‌ or organic brain disorders.‌ Traditionally, those disorders had an identifiable pathological condition such as brain tumor, cerebrovascular disease, or drug intoxication. Those brain disorders with no generally accepted organic basis (e.g., depression) were called functional disorders.</a:t>
            </a:r>
          </a:p>
          <a:p>
            <a:pPr algn="l" rtl="0"/>
            <a:endParaRPr lang="en-US" dirty="0" smtClean="0"/>
          </a:p>
          <a:p>
            <a:pPr algn="l" rtl="0"/>
            <a:r>
              <a:rPr lang="en-US" dirty="0" smtClean="0"/>
              <a:t>This century-old distinction between organic and functional disorders is outdated and has been deleted from the nomenclature. Every psychiatric disorder has an organic (i.e., biological or chemical) component. Because of this reassessment, the concept of functional disorders has been determined to be misleading, and the term functional and its historical opposite, organic, are not used in DSM-IV-TR.</a:t>
            </a:r>
          </a:p>
          <a:p>
            <a:pPr algn="l" rtl="0"/>
            <a:endParaRPr lang="en-US" dirty="0" smtClean="0"/>
          </a:p>
          <a:p>
            <a:pPr algn="l" rtl="0"/>
            <a:r>
              <a:rPr lang="en-US" dirty="0" smtClean="0"/>
              <a:t>A further indication that the dichotomy is no longer valid is the revival of the term neuropsychiatry which emphasizes the somatic substructure on which mental operations and emotions are based; it is concerned with the psychopathological accompaniments of brain dysfunction as observed in seizure disorders, for example. Neuropsychiatry focuses on the psychiatric aspects of neurological disorders and the role of brain dysfunction in psychiatric disorders.</a:t>
            </a:r>
          </a:p>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b="1" dirty="0" smtClean="0"/>
              <a:t>Delirium:</a:t>
            </a:r>
            <a:r>
              <a:rPr lang="en-US" dirty="0" smtClean="0"/>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Dementia:</a:t>
            </a:r>
            <a:r>
              <a:rPr lang="en-US" dirty="0" smtClean="0"/>
              <a:t>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10</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16</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Amnestic Disorder:</a:t>
            </a:r>
            <a:r>
              <a:rPr lang="en-US" dirty="0" smtClean="0"/>
              <a:t> is marked by memory impairment and forgetfulness. The three subcategories are (1) caused by medical condition (hypoxia); (2) caused by toxin or medication (e.g., marijuana, diazepam); and (3) not otherwise specified.</a:t>
            </a: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6E06475-1ECC-4358-A2C4-F05D223D4CE8}" type="datetimeFigureOut">
              <a:rPr lang="ar-SA" smtClean="0"/>
              <a:pPr/>
              <a:t>23/11/1434</a:t>
            </a:fld>
            <a:endParaRPr lang="ar-SA" dirty="0"/>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dirty="0"/>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62F5D6B-0E33-4E81-8C18-95C6D88F5D8D}"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6E06475-1ECC-4358-A2C4-F05D223D4CE8}" type="datetimeFigureOut">
              <a:rPr lang="ar-SA" smtClean="0"/>
              <a:pPr/>
              <a:t>23/11/1434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62F5D6B-0E33-4E81-8C18-95C6D88F5D8D}"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26E06475-1ECC-4358-A2C4-F05D223D4CE8}" type="datetimeFigureOut">
              <a:rPr lang="ar-SA" smtClean="0"/>
              <a:pPr/>
              <a:t>23/11/1434</a:t>
            </a:fld>
            <a:endParaRPr lang="ar-SA" dirty="0"/>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dirty="0"/>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62F5D6B-0E33-4E81-8C18-95C6D88F5D8D}"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6E06475-1ECC-4358-A2C4-F05D223D4CE8}" type="datetimeFigureOut">
              <a:rPr lang="ar-SA" smtClean="0"/>
              <a:pPr/>
              <a:t>23/11/1434</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26E06475-1ECC-4358-A2C4-F05D223D4CE8}" type="datetimeFigureOut">
              <a:rPr lang="ar-SA" smtClean="0"/>
              <a:pPr/>
              <a:t>23/11/1434</a:t>
            </a:fld>
            <a:endParaRPr lang="ar-SA" dirty="0"/>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62F5D6B-0E33-4E81-8C18-95C6D88F5D8D}" type="slidenum">
              <a:rPr lang="ar-SA" smtClean="0"/>
              <a:pPr/>
              <a:t>‹#›</a:t>
            </a:fld>
            <a:endParaRPr lang="ar-SA" dirty="0"/>
          </a:p>
        </p:txBody>
      </p:sp>
      <p:sp>
        <p:nvSpPr>
          <p:cNvPr id="14" name="عنصر نائب للتذييل 13"/>
          <p:cNvSpPr>
            <a:spLocks noGrp="1"/>
          </p:cNvSpPr>
          <p:nvPr>
            <p:ph type="ftr" sz="quarter" idx="12"/>
          </p:nvPr>
        </p:nvSpPr>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26E06475-1ECC-4358-A2C4-F05D223D4CE8}" type="datetimeFigureOut">
              <a:rPr lang="ar-SA" smtClean="0"/>
              <a:pPr/>
              <a:t>23/11/1434</a:t>
            </a:fld>
            <a:endParaRPr lang="ar-SA" dirty="0"/>
          </a:p>
        </p:txBody>
      </p:sp>
      <p:sp>
        <p:nvSpPr>
          <p:cNvPr id="10" name="عنصر نائب لرقم الشريحة 9"/>
          <p:cNvSpPr>
            <a:spLocks noGrp="1"/>
          </p:cNvSpPr>
          <p:nvPr>
            <p:ph type="sldNum" sz="quarter" idx="16"/>
          </p:nvPr>
        </p:nvSpPr>
        <p:spPr/>
        <p:txBody>
          <a:bodyPr rtlCol="0"/>
          <a:lstStyle/>
          <a:p>
            <a:fld id="{362F5D6B-0E33-4E81-8C18-95C6D88F5D8D}" type="slidenum">
              <a:rPr lang="ar-SA" smtClean="0"/>
              <a:pPr/>
              <a:t>‹#›</a:t>
            </a:fld>
            <a:endParaRPr lang="ar-SA" dirty="0"/>
          </a:p>
        </p:txBody>
      </p:sp>
      <p:sp>
        <p:nvSpPr>
          <p:cNvPr id="12" name="عنصر نائب للتذييل 11"/>
          <p:cNvSpPr>
            <a:spLocks noGrp="1"/>
          </p:cNvSpPr>
          <p:nvPr>
            <p:ph type="ftr" sz="quarter" idx="17"/>
          </p:nvPr>
        </p:nvSpPr>
        <p:spPr/>
        <p:txBody>
          <a:bodyPr rtlCol="0"/>
          <a:lstStyle/>
          <a:p>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26E06475-1ECC-4358-A2C4-F05D223D4CE8}" type="datetimeFigureOut">
              <a:rPr lang="ar-SA" smtClean="0"/>
              <a:pPr/>
              <a:t>23/11/1434</a:t>
            </a:fld>
            <a:endParaRPr lang="ar-SA" dirty="0"/>
          </a:p>
        </p:txBody>
      </p:sp>
      <p:sp>
        <p:nvSpPr>
          <p:cNvPr id="12" name="عنصر نائب لرقم الشريحة 11"/>
          <p:cNvSpPr>
            <a:spLocks noGrp="1"/>
          </p:cNvSpPr>
          <p:nvPr>
            <p:ph type="sldNum" sz="quarter" idx="16"/>
          </p:nvPr>
        </p:nvSpPr>
        <p:spPr/>
        <p:txBody>
          <a:bodyPr rtlCol="0"/>
          <a:lstStyle/>
          <a:p>
            <a:fld id="{362F5D6B-0E33-4E81-8C18-95C6D88F5D8D}" type="slidenum">
              <a:rPr lang="ar-SA" smtClean="0"/>
              <a:pPr/>
              <a:t>‹#›</a:t>
            </a:fld>
            <a:endParaRPr lang="ar-SA" dirty="0"/>
          </a:p>
        </p:txBody>
      </p:sp>
      <p:sp>
        <p:nvSpPr>
          <p:cNvPr id="14" name="عنصر نائب للتذييل 13"/>
          <p:cNvSpPr>
            <a:spLocks noGrp="1"/>
          </p:cNvSpPr>
          <p:nvPr>
            <p:ph type="ftr" sz="quarter" idx="17"/>
          </p:nvPr>
        </p:nvSpPr>
        <p:spPr/>
        <p:txBody>
          <a:bodyPr rtlCol="0"/>
          <a:lstStyle/>
          <a:p>
            <a:endParaRPr lang="ar-SA" dirty="0"/>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6E06475-1ECC-4358-A2C4-F05D223D4CE8}" type="datetimeFigureOut">
              <a:rPr lang="ar-SA" smtClean="0"/>
              <a:pPr/>
              <a:t>23/11/1434</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E06475-1ECC-4358-A2C4-F05D223D4CE8}" type="datetimeFigureOut">
              <a:rPr lang="ar-SA" smtClean="0"/>
              <a:pPr/>
              <a:t>23/11/1434</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62F5D6B-0E33-4E81-8C18-95C6D88F5D8D}"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6E06475-1ECC-4358-A2C4-F05D223D4CE8}" type="datetimeFigureOut">
              <a:rPr lang="ar-SA" smtClean="0"/>
              <a:pPr/>
              <a:t>23/11/1434</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62F5D6B-0E33-4E81-8C18-95C6D88F5D8D}" type="slidenum">
              <a:rPr lang="ar-SA" smtClean="0"/>
              <a:pPr/>
              <a:t>‹#›</a:t>
            </a:fld>
            <a:endParaRPr lang="ar-SA" dirty="0"/>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عنصر نائب للتاريخ 11"/>
          <p:cNvSpPr>
            <a:spLocks noGrp="1"/>
          </p:cNvSpPr>
          <p:nvPr>
            <p:ph type="dt" sz="half" idx="10"/>
          </p:nvPr>
        </p:nvSpPr>
        <p:spPr>
          <a:xfrm>
            <a:off x="6248400" y="6248400"/>
            <a:ext cx="2667000" cy="365125"/>
          </a:xfrm>
        </p:spPr>
        <p:txBody>
          <a:bodyPr rtlCol="0"/>
          <a:lstStyle/>
          <a:p>
            <a:fld id="{26E06475-1ECC-4358-A2C4-F05D223D4CE8}" type="datetimeFigureOut">
              <a:rPr lang="ar-SA" smtClean="0"/>
              <a:pPr/>
              <a:t>23/11/1434</a:t>
            </a:fld>
            <a:endParaRPr lang="ar-SA" dirty="0"/>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62F5D6B-0E33-4E81-8C18-95C6D88F5D8D}" type="slidenum">
              <a:rPr lang="ar-SA" smtClean="0"/>
              <a:pPr/>
              <a:t>‹#›</a:t>
            </a:fld>
            <a:endParaRPr lang="ar-SA" dirty="0"/>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dirty="0"/>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dirty="0"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6E06475-1ECC-4358-A2C4-F05D223D4CE8}" type="datetimeFigureOut">
              <a:rPr lang="ar-SA" smtClean="0"/>
              <a:pPr/>
              <a:t>23/11/1434</a:t>
            </a:fld>
            <a:endParaRPr lang="ar-SA" dirty="0"/>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dirty="0"/>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62F5D6B-0E33-4E81-8C18-95C6D88F5D8D}"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71670" y="857232"/>
            <a:ext cx="6786610" cy="2928958"/>
          </a:xfrm>
        </p:spPr>
        <p:txBody>
          <a:bodyPr>
            <a:noAutofit/>
          </a:bodyPr>
          <a:lstStyle/>
          <a:p>
            <a:r>
              <a:rPr lang="en-US" sz="6000" b="1" dirty="0" smtClean="0">
                <a:solidFill>
                  <a:srgbClr val="FFFF00"/>
                </a:solidFill>
              </a:rPr>
              <a:t>Introduction to neuropsychiatric disorders</a:t>
            </a:r>
            <a:endParaRPr lang="ar-SA" sz="6000" b="1" dirty="0">
              <a:solidFill>
                <a:srgbClr val="FFFF00"/>
              </a:solidFill>
            </a:endParaRPr>
          </a:p>
        </p:txBody>
      </p:sp>
      <p:sp>
        <p:nvSpPr>
          <p:cNvPr id="3" name="عنوان فرعي 2"/>
          <p:cNvSpPr>
            <a:spLocks noGrp="1"/>
          </p:cNvSpPr>
          <p:nvPr>
            <p:ph type="subTitle" idx="1"/>
          </p:nvPr>
        </p:nvSpPr>
        <p:spPr>
          <a:xfrm>
            <a:off x="2285984" y="6050037"/>
            <a:ext cx="6781816" cy="685800"/>
          </a:xfrm>
          <a:solidFill>
            <a:srgbClr val="FFFF00"/>
          </a:solidFill>
        </p:spPr>
        <p:txBody>
          <a:bodyPr>
            <a:noAutofit/>
          </a:bodyPr>
          <a:lstStyle/>
          <a:p>
            <a:r>
              <a:rPr lang="ar-SA" sz="2800" b="1" dirty="0" smtClean="0">
                <a:solidFill>
                  <a:srgbClr val="C00000"/>
                </a:solidFill>
              </a:rPr>
              <a:t> </a:t>
            </a:r>
            <a:r>
              <a:rPr lang="en-US" sz="2800" b="1" dirty="0" smtClean="0">
                <a:solidFill>
                  <a:srgbClr val="C00000"/>
                </a:solidFill>
              </a:rPr>
              <a:t>Dr. Eman Abahussain</a:t>
            </a:r>
            <a:r>
              <a:rPr lang="ar-SA" sz="2800" b="1" dirty="0" smtClean="0">
                <a:solidFill>
                  <a:srgbClr val="C00000"/>
                </a:solidFill>
              </a:rPr>
              <a:t>  </a:t>
            </a:r>
            <a:r>
              <a:rPr lang="en-US" sz="2800" b="1" dirty="0" smtClean="0">
                <a:solidFill>
                  <a:srgbClr val="C00000"/>
                </a:solidFill>
              </a:rPr>
              <a:t>Dr</a:t>
            </a:r>
            <a:r>
              <a:rPr lang="en-US" sz="2800" b="1" dirty="0" smtClean="0">
                <a:solidFill>
                  <a:srgbClr val="C00000"/>
                </a:solidFill>
              </a:rPr>
              <a:t>. Khalid Bazaid</a:t>
            </a:r>
            <a:endParaRPr lang="ar-SA" sz="2800"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1143000"/>
          </a:xfrm>
        </p:spPr>
        <p:txBody>
          <a:bodyPr>
            <a:normAutofit/>
          </a:bodyPr>
          <a:lstStyle/>
          <a:p>
            <a:pPr algn="ctr" rtl="0"/>
            <a:r>
              <a:rPr lang="en-US" sz="5400" b="1" dirty="0" smtClean="0"/>
              <a:t>Dementia</a:t>
            </a:r>
            <a:endParaRPr lang="ar-SA" sz="5400" dirty="0"/>
          </a:p>
        </p:txBody>
      </p:sp>
      <p:sp>
        <p:nvSpPr>
          <p:cNvPr id="3" name="عنصر نائب للمحتوى 2"/>
          <p:cNvSpPr>
            <a:spLocks noGrp="1"/>
          </p:cNvSpPr>
          <p:nvPr>
            <p:ph sz="quarter" idx="1"/>
          </p:nvPr>
        </p:nvSpPr>
        <p:spPr>
          <a:xfrm>
            <a:off x="357158" y="1571612"/>
            <a:ext cx="8501122" cy="5000660"/>
          </a:xfrm>
        </p:spPr>
        <p:txBody>
          <a:bodyPr>
            <a:normAutofit lnSpcReduction="10000"/>
          </a:bodyPr>
          <a:lstStyle/>
          <a:p>
            <a:pPr algn="just" rtl="0">
              <a:buFont typeface="Wingdings" pitchFamily="2" charset="2"/>
              <a:buChar char="§"/>
            </a:pPr>
            <a:r>
              <a:rPr lang="en-US" dirty="0" smtClean="0"/>
              <a:t>It is characterized by severe multiple cognitive deficits, including </a:t>
            </a:r>
            <a:r>
              <a:rPr lang="en-US" b="1" dirty="0" smtClean="0">
                <a:solidFill>
                  <a:srgbClr val="FF0000"/>
                </a:solidFill>
              </a:rPr>
              <a:t>memory loss.</a:t>
            </a:r>
          </a:p>
          <a:p>
            <a:pPr algn="just" rtl="0">
              <a:buFont typeface="Wingdings" pitchFamily="2" charset="2"/>
              <a:buChar char="§"/>
            </a:pPr>
            <a:endParaRPr lang="en-US" b="1" dirty="0" smtClean="0">
              <a:solidFill>
                <a:srgbClr val="FF0000"/>
              </a:solidFill>
            </a:endParaRPr>
          </a:p>
          <a:p>
            <a:pPr algn="just" rtl="0">
              <a:buFont typeface="Wingdings" pitchFamily="2" charset="2"/>
              <a:buChar char="§"/>
            </a:pPr>
            <a:r>
              <a:rPr lang="en-US" dirty="0" smtClean="0"/>
              <a:t>Consciousness </a:t>
            </a:r>
            <a:r>
              <a:rPr lang="en-US" b="1" u="sng" dirty="0" smtClean="0">
                <a:solidFill>
                  <a:srgbClr val="FF0000"/>
                </a:solidFill>
              </a:rPr>
              <a:t>is not</a:t>
            </a:r>
            <a:r>
              <a:rPr lang="en-US" b="1" dirty="0" smtClean="0">
                <a:solidFill>
                  <a:srgbClr val="FF0000"/>
                </a:solidFill>
              </a:rPr>
              <a:t> </a:t>
            </a:r>
            <a:r>
              <a:rPr lang="en-US" dirty="0" smtClean="0"/>
              <a:t>impaired.</a:t>
            </a:r>
          </a:p>
          <a:p>
            <a:pPr algn="just" rtl="0">
              <a:buFont typeface="Wingdings" pitchFamily="2" charset="2"/>
              <a:buChar char="§"/>
            </a:pPr>
            <a:endParaRPr lang="en-US" dirty="0" smtClean="0"/>
          </a:p>
          <a:p>
            <a:pPr algn="just" rtl="0">
              <a:buFont typeface="Wingdings" pitchFamily="2" charset="2"/>
              <a:buChar char="§"/>
            </a:pPr>
            <a:r>
              <a:rPr lang="en-US" dirty="0" smtClean="0"/>
              <a:t>The major defects involve orientation, memory, perception, intellectual functioning, and reasoning.</a:t>
            </a:r>
          </a:p>
          <a:p>
            <a:pPr algn="just" rtl="0">
              <a:buNone/>
            </a:pPr>
            <a:endParaRPr lang="en-US" dirty="0" smtClean="0"/>
          </a:p>
          <a:p>
            <a:pPr algn="just" rtl="0">
              <a:buFont typeface="Wingdings" pitchFamily="2" charset="2"/>
              <a:buChar char="§"/>
            </a:pPr>
            <a:r>
              <a:rPr lang="en-US" dirty="0" smtClean="0"/>
              <a:t>The defects represent a change from baseline and interfere with functioning.</a:t>
            </a:r>
          </a:p>
          <a:p>
            <a:pPr algn="l" rtl="0">
              <a:buNone/>
            </a:pP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Dementia … cont’d</a:t>
            </a:r>
            <a:endParaRPr lang="ar-SA" dirty="0"/>
          </a:p>
        </p:txBody>
      </p:sp>
      <p:sp>
        <p:nvSpPr>
          <p:cNvPr id="3" name="عنصر نائب للمحتوى 2"/>
          <p:cNvSpPr>
            <a:spLocks noGrp="1"/>
          </p:cNvSpPr>
          <p:nvPr>
            <p:ph sz="quarter" idx="1"/>
          </p:nvPr>
        </p:nvSpPr>
        <p:spPr>
          <a:xfrm>
            <a:off x="612648" y="2000240"/>
            <a:ext cx="8153400" cy="4095760"/>
          </a:xfrm>
        </p:spPr>
        <p:txBody>
          <a:bodyPr/>
          <a:lstStyle/>
          <a:p>
            <a:pPr algn="just" rtl="0">
              <a:buFont typeface="Wingdings" pitchFamily="2" charset="2"/>
              <a:buChar char="§"/>
            </a:pPr>
            <a:r>
              <a:rPr lang="en-US" dirty="0" smtClean="0"/>
              <a:t>Marked changes in personality, affect, and may be associated with behavioral problems.</a:t>
            </a:r>
          </a:p>
          <a:p>
            <a:pPr algn="just" rtl="0">
              <a:buFont typeface="Wingdings" pitchFamily="2" charset="2"/>
              <a:buChar char="§"/>
            </a:pPr>
            <a:endParaRPr lang="en-US" dirty="0" smtClean="0"/>
          </a:p>
          <a:p>
            <a:pPr algn="just" rtl="0">
              <a:buFont typeface="Wingdings" pitchFamily="2" charset="2"/>
              <a:buChar char="§"/>
            </a:pPr>
            <a:r>
              <a:rPr lang="en-US" dirty="0" smtClean="0"/>
              <a:t>Dementias are commonly accompanied by hallucinations(20-30%),and delusions(30-40%). </a:t>
            </a:r>
          </a:p>
          <a:p>
            <a:pPr algn="just" rtl="0">
              <a:buFont typeface="Wingdings" pitchFamily="2" charset="2"/>
              <a:buChar char="§"/>
            </a:pPr>
            <a:endParaRPr lang="en-US" dirty="0" smtClean="0"/>
          </a:p>
          <a:p>
            <a:pPr algn="just" rtl="0">
              <a:buFont typeface="Wingdings" pitchFamily="2" charset="2"/>
              <a:buChar char="§"/>
            </a:pPr>
            <a:r>
              <a:rPr lang="en-US" dirty="0" smtClean="0"/>
              <a:t>Symptoms of depression and anxiety are present in 40-50%of pts with dementia.</a:t>
            </a:r>
            <a:endParaRPr lang="ar-SA"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Epidemiology:</a:t>
            </a:r>
          </a:p>
        </p:txBody>
      </p:sp>
      <p:sp>
        <p:nvSpPr>
          <p:cNvPr id="3" name="عنصر نائب للمحتوى 2"/>
          <p:cNvSpPr>
            <a:spLocks noGrp="1"/>
          </p:cNvSpPr>
          <p:nvPr>
            <p:ph sz="quarter" idx="1"/>
          </p:nvPr>
        </p:nvSpPr>
        <p:spPr>
          <a:xfrm>
            <a:off x="612648" y="1785926"/>
            <a:ext cx="8153400" cy="4310074"/>
          </a:xfrm>
        </p:spPr>
        <p:txBody>
          <a:bodyPr/>
          <a:lstStyle/>
          <a:p>
            <a:pPr algn="l" rtl="0">
              <a:buFont typeface="Wingdings" pitchFamily="2" charset="2"/>
              <a:buChar char="§"/>
            </a:pPr>
            <a:r>
              <a:rPr lang="en-US" dirty="0" smtClean="0"/>
              <a:t>A syndrome of the elderly, 5%of Americans over the age of 65 have sever dementia, and 15% have mild dementia.</a:t>
            </a:r>
          </a:p>
          <a:p>
            <a:pPr algn="l" rtl="0">
              <a:buFont typeface="Wingdings" pitchFamily="2" charset="2"/>
              <a:buChar char="§"/>
            </a:pPr>
            <a:endParaRPr lang="en-US" dirty="0" smtClean="0"/>
          </a:p>
          <a:p>
            <a:pPr algn="l" rtl="0">
              <a:buFont typeface="Wingdings" pitchFamily="2" charset="2"/>
              <a:buChar char="§"/>
            </a:pPr>
            <a:r>
              <a:rPr lang="en-US" dirty="0" smtClean="0"/>
              <a:t>Increasing age is the most important risk factor.</a:t>
            </a:r>
          </a:p>
          <a:p>
            <a:pPr algn="l" rtl="0">
              <a:buNone/>
            </a:pPr>
            <a:endParaRPr lang="en-US" dirty="0" smtClean="0"/>
          </a:p>
          <a:p>
            <a:pPr algn="l" rtl="0">
              <a:buFont typeface="Wingdings" pitchFamily="2" charset="2"/>
              <a:buChar char="§"/>
            </a:pPr>
            <a:r>
              <a:rPr lang="en-US" dirty="0" smtClean="0"/>
              <a:t>15% of dementia cases are reversible.</a:t>
            </a:r>
          </a:p>
          <a:p>
            <a:pPr algn="l" rtl="0">
              <a:buNone/>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Etiology:</a:t>
            </a:r>
          </a:p>
        </p:txBody>
      </p:sp>
      <p:sp>
        <p:nvSpPr>
          <p:cNvPr id="3" name="عنصر نائب للمحتوى 2"/>
          <p:cNvSpPr>
            <a:spLocks noGrp="1"/>
          </p:cNvSpPr>
          <p:nvPr>
            <p:ph sz="quarter" idx="1"/>
          </p:nvPr>
        </p:nvSpPr>
        <p:spPr>
          <a:xfrm>
            <a:off x="428596" y="1928802"/>
            <a:ext cx="8429684" cy="4167198"/>
          </a:xfrm>
        </p:spPr>
        <p:txBody>
          <a:bodyPr/>
          <a:lstStyle/>
          <a:p>
            <a:pPr algn="l" rtl="0">
              <a:buFont typeface="Wingdings" pitchFamily="2" charset="2"/>
              <a:buChar char="§"/>
            </a:pPr>
            <a:r>
              <a:rPr lang="en-US" dirty="0" smtClean="0"/>
              <a:t>Most common cause is Alzheimer's disease (50-60%) followed by vascular disease.</a:t>
            </a:r>
          </a:p>
          <a:p>
            <a:pPr algn="l" rtl="0">
              <a:buNone/>
            </a:pPr>
            <a:endParaRPr lang="en-US" dirty="0" smtClean="0"/>
          </a:p>
          <a:p>
            <a:pPr algn="l" rtl="0">
              <a:buFont typeface="Wingdings" pitchFamily="2" charset="2"/>
              <a:buChar char="§"/>
            </a:pPr>
            <a:r>
              <a:rPr lang="en-US" dirty="0" smtClean="0"/>
              <a:t>Other common causes include head trauma , alcohol , movement disorders (such as Huntington's disease and parkinsonism) and HIV infection.</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285720" y="1643050"/>
            <a:ext cx="8480328" cy="4857784"/>
          </a:xfrm>
        </p:spPr>
        <p:txBody>
          <a:bodyPr>
            <a:noAutofit/>
          </a:bodyPr>
          <a:lstStyle/>
          <a:p>
            <a:pPr marL="514350" indent="-514350" algn="l" rtl="0">
              <a:buFont typeface="+mj-lt"/>
              <a:buAutoNum type="arabicPeriod"/>
            </a:pPr>
            <a:r>
              <a:rPr lang="en-US" sz="2400" b="1" dirty="0" smtClean="0"/>
              <a:t>Dementia of the Alzheimer's type</a:t>
            </a:r>
            <a:r>
              <a:rPr lang="en-US" sz="2400" dirty="0" smtClean="0"/>
              <a:t>, which usually occurs in persons over 65 years of age and is manifested by progressive intellectual disorientation and dementia, delusions, or depression</a:t>
            </a:r>
          </a:p>
          <a:p>
            <a:pPr marL="514350" indent="-514350" algn="l" rtl="0">
              <a:buFont typeface="+mj-lt"/>
              <a:buAutoNum type="arabicPeriod"/>
            </a:pPr>
            <a:r>
              <a:rPr lang="en-US" sz="2400" b="1" dirty="0" smtClean="0"/>
              <a:t>Vascular dementia</a:t>
            </a:r>
            <a:r>
              <a:rPr lang="en-US" sz="2400" dirty="0" smtClean="0"/>
              <a:t>, caused by vessel thrombosis or hemorrhage</a:t>
            </a:r>
          </a:p>
          <a:p>
            <a:pPr marL="514350" indent="-514350" algn="l" rtl="0">
              <a:buFont typeface="+mj-lt"/>
              <a:buAutoNum type="arabicPeriod"/>
            </a:pPr>
            <a:r>
              <a:rPr lang="en-US" sz="2400" b="1" dirty="0" smtClean="0"/>
              <a:t>Other medical conditions </a:t>
            </a:r>
            <a:r>
              <a:rPr lang="en-US" sz="2400" dirty="0" smtClean="0"/>
              <a:t>(e.g. human immunodeficiency virus [HIV] disease, head trauma, Pick's disease, Creutzfeldt-Jakob disease, which is caused by a slow-growing transmittable virus) </a:t>
            </a:r>
          </a:p>
          <a:p>
            <a:pPr marL="514350" indent="-514350" algn="l" rtl="0">
              <a:buFont typeface="+mj-lt"/>
              <a:buAutoNum type="arabicPeriod"/>
            </a:pPr>
            <a:r>
              <a:rPr lang="en-US" sz="2400" b="1" dirty="0" smtClean="0"/>
              <a:t>Substance induced</a:t>
            </a:r>
            <a:r>
              <a:rPr lang="en-US" sz="2400" dirty="0" smtClean="0"/>
              <a:t>, caused by toxin or medication (e.g., gasoline fumes, atropine) </a:t>
            </a:r>
          </a:p>
          <a:p>
            <a:pPr marL="514350" indent="-514350" algn="l" rtl="0">
              <a:buFont typeface="+mj-lt"/>
              <a:buAutoNum type="arabicPeriod"/>
            </a:pPr>
            <a:r>
              <a:rPr lang="en-US" sz="2400" b="1" dirty="0" smtClean="0"/>
              <a:t>Multiple etiologies</a:t>
            </a:r>
          </a:p>
          <a:p>
            <a:pPr marL="514350" indent="-514350" algn="l" rtl="0">
              <a:buFont typeface="+mj-lt"/>
              <a:buAutoNum type="arabicPeriod"/>
            </a:pPr>
            <a:r>
              <a:rPr lang="en-US" sz="2400" b="1" dirty="0" smtClean="0"/>
              <a:t>Not otherwise specified </a:t>
            </a:r>
            <a:r>
              <a:rPr lang="en-US" sz="2400" dirty="0" smtClean="0"/>
              <a:t>(if cause is unknown).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rtl="0"/>
            <a:r>
              <a:rPr lang="ar-SA" b="1" dirty="0" smtClean="0"/>
              <a:t> </a:t>
            </a:r>
            <a:r>
              <a:rPr lang="en-US" b="1" dirty="0" smtClean="0"/>
              <a:t>Management</a:t>
            </a:r>
            <a:r>
              <a:rPr lang="en-US" dirty="0" smtClean="0"/>
              <a:t>:</a:t>
            </a:r>
          </a:p>
        </p:txBody>
      </p:sp>
      <p:sp>
        <p:nvSpPr>
          <p:cNvPr id="3" name="عنصر نائب للمحتوى 2"/>
          <p:cNvSpPr>
            <a:spLocks noGrp="1"/>
          </p:cNvSpPr>
          <p:nvPr>
            <p:ph sz="quarter" idx="1"/>
          </p:nvPr>
        </p:nvSpPr>
        <p:spPr>
          <a:xfrm>
            <a:off x="395536" y="1916832"/>
            <a:ext cx="8229600" cy="4525963"/>
          </a:xfrm>
        </p:spPr>
        <p:txBody>
          <a:bodyPr/>
          <a:lstStyle/>
          <a:p>
            <a:pPr algn="l" rtl="0">
              <a:buFont typeface="Wingdings" pitchFamily="2" charset="2"/>
              <a:buChar char="§"/>
            </a:pPr>
            <a:r>
              <a:rPr lang="en-US" dirty="0" smtClean="0"/>
              <a:t>Potentially reversible causes for the dementia (hypothyroidism, CNS syphilis, subdural hematoma, vit B12 deficiency, uremia, hypoxia). </a:t>
            </a:r>
          </a:p>
          <a:p>
            <a:pPr algn="l" rtl="0">
              <a:buNone/>
            </a:pPr>
            <a:r>
              <a:rPr lang="en-US" dirty="0" smtClean="0"/>
              <a:t>                                                                             </a:t>
            </a:r>
          </a:p>
          <a:p>
            <a:pPr algn="l" rtl="0">
              <a:buFont typeface="Wingdings" pitchFamily="2" charset="2"/>
              <a:buChar char="§"/>
            </a:pPr>
            <a:r>
              <a:rPr lang="en-US" dirty="0" smtClean="0"/>
              <a:t>Identify other treatable medical conditions that may worsen the dementia.</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Management … cont’d</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p:txBody>
          <a:bodyPr>
            <a:normAutofit/>
          </a:bodyPr>
          <a:lstStyle/>
          <a:p>
            <a:pPr algn="l" rtl="0">
              <a:buFont typeface="Wingdings" pitchFamily="2" charset="2"/>
              <a:buChar char="§"/>
            </a:pPr>
            <a:r>
              <a:rPr lang="en-US" dirty="0" smtClean="0"/>
              <a:t>Supportive measures.</a:t>
            </a:r>
          </a:p>
          <a:p>
            <a:pPr algn="l" rtl="0">
              <a:buFont typeface="Wingdings" pitchFamily="2" charset="2"/>
              <a:buChar char="§"/>
            </a:pPr>
            <a:r>
              <a:rPr lang="en-US" dirty="0" smtClean="0"/>
              <a:t>Ensure proper treatment of any underlying medical problems or associated </a:t>
            </a:r>
            <a:r>
              <a:rPr lang="en-US" dirty="0" err="1" smtClean="0"/>
              <a:t>disrubtive</a:t>
            </a:r>
            <a:r>
              <a:rPr lang="en-US" dirty="0" smtClean="0"/>
              <a:t> symptoms.</a:t>
            </a:r>
          </a:p>
          <a:p>
            <a:pPr algn="l" rtl="0">
              <a:buFont typeface="Wingdings" pitchFamily="2" charset="2"/>
              <a:buChar char="§"/>
            </a:pPr>
            <a:r>
              <a:rPr lang="en-US" dirty="0" smtClean="0"/>
              <a:t>Maintain proper nutrition, exercise, and daily activities.</a:t>
            </a:r>
          </a:p>
          <a:p>
            <a:pPr algn="l" rtl="0">
              <a:buFont typeface="Wingdings" pitchFamily="2" charset="2"/>
              <a:buChar char="§"/>
            </a:pPr>
            <a:r>
              <a:rPr lang="en-US" dirty="0" smtClean="0"/>
              <a:t>Provide an environment with frequent cues for orientation to day, date, place, and time.</a:t>
            </a:r>
          </a:p>
          <a:p>
            <a:pPr algn="l" rtl="0">
              <a:buFont typeface="Wingdings" pitchFamily="2" charset="2"/>
              <a:buChar char="§"/>
            </a:pPr>
            <a:r>
              <a:rPr lang="en-US" dirty="0" smtClean="0"/>
              <a:t>As functioning decreases, nursing home placement may be necessary.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Course and prognosis:</a:t>
            </a:r>
            <a:br>
              <a:rPr lang="en-US" b="1" dirty="0" smtClean="0"/>
            </a:br>
            <a:endParaRPr lang="ar-SA" b="1" dirty="0"/>
          </a:p>
        </p:txBody>
      </p:sp>
      <p:sp>
        <p:nvSpPr>
          <p:cNvPr id="3" name="عنصر نائب للمحتوى 2"/>
          <p:cNvSpPr>
            <a:spLocks noGrp="1"/>
          </p:cNvSpPr>
          <p:nvPr>
            <p:ph sz="quarter" idx="1"/>
          </p:nvPr>
        </p:nvSpPr>
        <p:spPr>
          <a:xfrm>
            <a:off x="612648" y="1857364"/>
            <a:ext cx="8153400" cy="4238636"/>
          </a:xfrm>
        </p:spPr>
        <p:txBody>
          <a:bodyPr/>
          <a:lstStyle/>
          <a:p>
            <a:pPr algn="l" rtl="0">
              <a:buFont typeface="Wingdings" pitchFamily="2" charset="2"/>
              <a:buChar char="§"/>
            </a:pPr>
            <a:r>
              <a:rPr lang="en-US" dirty="0" smtClean="0"/>
              <a:t>Dementia may be progressive, remitting, or stable.</a:t>
            </a:r>
          </a:p>
          <a:p>
            <a:pPr algn="l" rtl="0">
              <a:buFont typeface="Wingdings" pitchFamily="2" charset="2"/>
              <a:buChar char="§"/>
            </a:pPr>
            <a:endParaRPr lang="en-US" dirty="0" smtClean="0"/>
          </a:p>
          <a:p>
            <a:pPr algn="l" rtl="0">
              <a:buFont typeface="Wingdings" pitchFamily="2" charset="2"/>
              <a:buChar char="§"/>
            </a:pPr>
            <a:r>
              <a:rPr lang="en-US" dirty="0" smtClean="0"/>
              <a:t>In reversible causes of dementia the course depends on how quickly the cause is reversed.</a:t>
            </a:r>
          </a:p>
          <a:p>
            <a:pPr algn="l" rtl="0">
              <a:buFont typeface="Wingdings" pitchFamily="2" charset="2"/>
              <a:buChar char="§"/>
            </a:pPr>
            <a:endParaRPr lang="en-US" dirty="0" smtClean="0"/>
          </a:p>
          <a:p>
            <a:pPr algn="l" rtl="0">
              <a:buFont typeface="Wingdings" pitchFamily="2" charset="2"/>
              <a:buChar char="§"/>
            </a:pPr>
            <a:r>
              <a:rPr lang="en-US" dirty="0" smtClean="0"/>
              <a:t>For  Dementia of Alzheimer's type the course is likely to be one of slow deterioration.</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txBody>
          <a:bodyPr>
            <a:normAutofit/>
          </a:bodyPr>
          <a:lstStyle/>
          <a:p>
            <a:pPr algn="ctr" rtl="0"/>
            <a:r>
              <a:rPr lang="en-US" sz="3200" b="1" dirty="0" smtClean="0"/>
              <a:t>How to differentiate between Delirium &amp; Dementia</a:t>
            </a:r>
            <a:endParaRPr lang="ar-SA" sz="3200" b="1" dirty="0"/>
          </a:p>
        </p:txBody>
      </p:sp>
      <p:sp>
        <p:nvSpPr>
          <p:cNvPr id="4" name="عنصر نائب للمحتوى 3"/>
          <p:cNvSpPr>
            <a:spLocks noGrp="1"/>
          </p:cNvSpPr>
          <p:nvPr>
            <p:ph sz="quarter" idx="2"/>
          </p:nvPr>
        </p:nvSpPr>
        <p:spPr/>
        <p:txBody>
          <a:bodyPr>
            <a:normAutofit fontScale="77500" lnSpcReduction="20000"/>
          </a:bodyPr>
          <a:lstStyle/>
          <a:p>
            <a:pPr algn="l" rtl="0"/>
            <a:r>
              <a:rPr lang="en-US" dirty="0" smtClean="0"/>
              <a:t>History of Chronic disease.</a:t>
            </a:r>
          </a:p>
          <a:p>
            <a:pPr algn="l" rtl="0"/>
            <a:r>
              <a:rPr lang="en-US" dirty="0" smtClean="0"/>
              <a:t>Insidious onset</a:t>
            </a:r>
          </a:p>
          <a:p>
            <a:pPr algn="l" rtl="0"/>
            <a:r>
              <a:rPr lang="en-US" dirty="0" smtClean="0"/>
              <a:t>Duration months-years.</a:t>
            </a:r>
          </a:p>
          <a:p>
            <a:pPr algn="l" rtl="0"/>
            <a:r>
              <a:rPr lang="en-US" dirty="0" smtClean="0"/>
              <a:t>Progressive course, majority irreversible.</a:t>
            </a:r>
          </a:p>
          <a:p>
            <a:pPr algn="l" rtl="0"/>
            <a:r>
              <a:rPr lang="en-US" dirty="0" smtClean="0"/>
              <a:t>level of consciousness Normal  early on.</a:t>
            </a:r>
          </a:p>
          <a:p>
            <a:pPr algn="l" rtl="0"/>
            <a:r>
              <a:rPr lang="en-US" dirty="0" smtClean="0"/>
              <a:t>Normal level of arousal.</a:t>
            </a:r>
          </a:p>
          <a:p>
            <a:pPr algn="l" rtl="0"/>
            <a:r>
              <a:rPr lang="en-US" dirty="0" smtClean="0"/>
              <a:t>Usually in nursing homes and psychiatric hospitals.</a:t>
            </a:r>
          </a:p>
          <a:p>
            <a:pPr algn="l" rtl="0"/>
            <a:endParaRPr lang="ar-SA" dirty="0"/>
          </a:p>
        </p:txBody>
      </p:sp>
      <p:sp>
        <p:nvSpPr>
          <p:cNvPr id="6" name="عنصر نائب للمحتوى 5"/>
          <p:cNvSpPr>
            <a:spLocks noGrp="1"/>
          </p:cNvSpPr>
          <p:nvPr>
            <p:ph sz="quarter" idx="4"/>
          </p:nvPr>
        </p:nvSpPr>
        <p:spPr/>
        <p:txBody>
          <a:bodyPr>
            <a:normAutofit fontScale="77500" lnSpcReduction="20000"/>
          </a:bodyPr>
          <a:lstStyle/>
          <a:p>
            <a:pPr algn="l" rtl="0"/>
            <a:r>
              <a:rPr lang="en-US" dirty="0" smtClean="0"/>
              <a:t>History of Acute disease. </a:t>
            </a:r>
          </a:p>
          <a:p>
            <a:pPr algn="l" rtl="0"/>
            <a:r>
              <a:rPr lang="en-US" dirty="0" smtClean="0"/>
              <a:t>Rapid onset.</a:t>
            </a:r>
          </a:p>
          <a:p>
            <a:pPr algn="l" rtl="0"/>
            <a:r>
              <a:rPr lang="en-US" dirty="0" smtClean="0"/>
              <a:t>Duration days-weeks.</a:t>
            </a:r>
          </a:p>
          <a:p>
            <a:pPr algn="l" rtl="0"/>
            <a:r>
              <a:rPr lang="en-US" dirty="0" smtClean="0"/>
              <a:t>Fluctuating course, often reversible</a:t>
            </a:r>
          </a:p>
          <a:p>
            <a:pPr algn="l" rtl="0"/>
            <a:r>
              <a:rPr lang="en-US" dirty="0" smtClean="0"/>
              <a:t>Fluctuating level of consciousness.</a:t>
            </a:r>
          </a:p>
          <a:p>
            <a:pPr algn="l" rtl="0"/>
            <a:r>
              <a:rPr lang="en-US" dirty="0" smtClean="0"/>
              <a:t>Agitation or stupor.</a:t>
            </a:r>
          </a:p>
          <a:p>
            <a:pPr algn="l" rtl="0"/>
            <a:r>
              <a:rPr lang="en-US" dirty="0" smtClean="0"/>
              <a:t>In medical, surgical and neurological words.</a:t>
            </a:r>
            <a:endParaRPr lang="ar-SA" dirty="0"/>
          </a:p>
        </p:txBody>
      </p:sp>
      <p:sp>
        <p:nvSpPr>
          <p:cNvPr id="3" name="عنصر نائب للنص 2"/>
          <p:cNvSpPr>
            <a:spLocks noGrp="1"/>
          </p:cNvSpPr>
          <p:nvPr>
            <p:ph type="body" sz="quarter" idx="1"/>
          </p:nvPr>
        </p:nvSpPr>
        <p:spPr/>
        <p:txBody>
          <a:bodyPr>
            <a:normAutofit/>
          </a:bodyPr>
          <a:lstStyle/>
          <a:p>
            <a:pPr algn="ctr" rtl="0"/>
            <a:r>
              <a:rPr lang="en-US" sz="3600" dirty="0" smtClean="0"/>
              <a:t>Dementia</a:t>
            </a:r>
            <a:endParaRPr lang="ar-SA" sz="3600" dirty="0"/>
          </a:p>
        </p:txBody>
      </p:sp>
      <p:sp>
        <p:nvSpPr>
          <p:cNvPr id="5" name="عنصر نائب للنص 4"/>
          <p:cNvSpPr>
            <a:spLocks noGrp="1"/>
          </p:cNvSpPr>
          <p:nvPr>
            <p:ph type="body" sz="quarter" idx="3"/>
          </p:nvPr>
        </p:nvSpPr>
        <p:spPr/>
        <p:txBody>
          <a:bodyPr>
            <a:noAutofit/>
          </a:bodyPr>
          <a:lstStyle/>
          <a:p>
            <a:pPr algn="ctr" rtl="0"/>
            <a:r>
              <a:rPr lang="en-US" sz="4000" dirty="0" smtClean="0"/>
              <a:t>Delirium</a:t>
            </a:r>
            <a:endParaRPr lang="ar-SA"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0"/>
            <a:r>
              <a:rPr lang="en-US" sz="5400" b="1" dirty="0" smtClean="0"/>
              <a:t>Amnestic disorder</a:t>
            </a:r>
            <a:endParaRPr lang="ar-SA" sz="5400" b="1" dirty="0"/>
          </a:p>
        </p:txBody>
      </p:sp>
      <p:sp>
        <p:nvSpPr>
          <p:cNvPr id="3" name="عنصر نائب للمحتوى 2"/>
          <p:cNvSpPr>
            <a:spLocks noGrp="1"/>
          </p:cNvSpPr>
          <p:nvPr>
            <p:ph sz="quarter" idx="1"/>
          </p:nvPr>
        </p:nvSpPr>
        <p:spPr>
          <a:xfrm>
            <a:off x="611560" y="2132856"/>
            <a:ext cx="8153400" cy="4495800"/>
          </a:xfrm>
        </p:spPr>
        <p:txBody>
          <a:bodyPr/>
          <a:lstStyle/>
          <a:p>
            <a:pPr algn="justLow" rtl="0">
              <a:buNone/>
            </a:pPr>
            <a:r>
              <a:rPr lang="en-US" sz="3600" dirty="0" smtClean="0"/>
              <a:t>  Impaired recent short term and long term memory attributed to a specific organic cause (drug or medical disease) patient is normal in other areas of cognition.</a:t>
            </a:r>
          </a:p>
          <a:p>
            <a:pPr algn="l" rtl="0">
              <a:buNone/>
            </a:pP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0" y="2214554"/>
            <a:ext cx="8929718" cy="3881446"/>
          </a:xfrm>
        </p:spPr>
        <p:txBody>
          <a:bodyPr>
            <a:normAutofit/>
          </a:bodyPr>
          <a:lstStyle/>
          <a:p>
            <a:pPr algn="justLow" rtl="0">
              <a:buNone/>
            </a:pPr>
            <a:r>
              <a:rPr lang="en-US" dirty="0" smtClean="0"/>
              <a:t>   </a:t>
            </a:r>
            <a:r>
              <a:rPr lang="en-US" sz="4000" b="1" dirty="0" smtClean="0">
                <a:solidFill>
                  <a:srgbClr val="FF0000"/>
                </a:solidFill>
              </a:rPr>
              <a:t>Cognition</a:t>
            </a:r>
            <a:r>
              <a:rPr lang="en-US" sz="3200" dirty="0" smtClean="0"/>
              <a:t> includes memory, language, orientation, judgment, conducting interpersonal relationships, performing actions (praxis), and problem solving</a:t>
            </a:r>
          </a:p>
          <a:p>
            <a:pPr algn="l" rtl="0">
              <a:buNone/>
            </a:pPr>
            <a:endParaRPr lang="en-US" sz="2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Diagnosis:</a:t>
            </a:r>
          </a:p>
        </p:txBody>
      </p:sp>
      <p:sp>
        <p:nvSpPr>
          <p:cNvPr id="3" name="عنصر نائب للمحتوى 2"/>
          <p:cNvSpPr>
            <a:spLocks noGrp="1"/>
          </p:cNvSpPr>
          <p:nvPr>
            <p:ph sz="quarter" idx="1"/>
          </p:nvPr>
        </p:nvSpPr>
        <p:spPr>
          <a:xfrm>
            <a:off x="612648" y="1785926"/>
            <a:ext cx="8153400" cy="4714908"/>
          </a:xfrm>
        </p:spPr>
        <p:txBody>
          <a:bodyPr>
            <a:normAutofit fontScale="85000" lnSpcReduction="20000"/>
          </a:bodyPr>
          <a:lstStyle/>
          <a:p>
            <a:pPr algn="just" rtl="0">
              <a:buFont typeface="Wingdings" pitchFamily="2" charset="2"/>
              <a:buChar char="§"/>
            </a:pPr>
            <a:r>
              <a:rPr lang="en-US" dirty="0" smtClean="0"/>
              <a:t>The development of memory impairment as manifested by impairment in the ability to learn new information or the inability to recall previously learned information.</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cause significant impairment in social or occupational functioning.</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dose not occur during the course of a delirium or dementia.</a:t>
            </a:r>
          </a:p>
          <a:p>
            <a:pPr algn="just" rtl="0">
              <a:buFont typeface="Wingdings" pitchFamily="2" charset="2"/>
              <a:buChar char="§"/>
            </a:pPr>
            <a:endParaRPr lang="en-US" dirty="0" smtClean="0"/>
          </a:p>
          <a:p>
            <a:pPr algn="just" rtl="0">
              <a:buFont typeface="Wingdings" pitchFamily="2" charset="2"/>
              <a:buChar char="§"/>
            </a:pPr>
            <a:r>
              <a:rPr lang="en-US" dirty="0" smtClean="0"/>
              <a:t>The disturbance is due to general medical condition or substance.</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Etiology:</a:t>
            </a:r>
          </a:p>
        </p:txBody>
      </p:sp>
      <p:sp>
        <p:nvSpPr>
          <p:cNvPr id="3" name="عنصر نائب للمحتوى 2"/>
          <p:cNvSpPr>
            <a:spLocks noGrp="1"/>
          </p:cNvSpPr>
          <p:nvPr>
            <p:ph sz="quarter" idx="1"/>
          </p:nvPr>
        </p:nvSpPr>
        <p:spPr>
          <a:xfrm>
            <a:off x="612648" y="1714488"/>
            <a:ext cx="8153400" cy="4714908"/>
          </a:xfrm>
        </p:spPr>
        <p:txBody>
          <a:bodyPr>
            <a:normAutofit fontScale="92500" lnSpcReduction="10000"/>
          </a:bodyPr>
          <a:lstStyle/>
          <a:p>
            <a:pPr algn="justLow" rtl="0">
              <a:buFont typeface="Wingdings" pitchFamily="2" charset="2"/>
              <a:buChar char="§"/>
            </a:pPr>
            <a:r>
              <a:rPr lang="en-US" dirty="0" smtClean="0"/>
              <a:t>Most common form is caused by thiamine deficiency associated with alcohol dependence.</a:t>
            </a:r>
          </a:p>
          <a:p>
            <a:pPr algn="justLow" rtl="0">
              <a:buFont typeface="Wingdings" pitchFamily="2" charset="2"/>
              <a:buChar char="§"/>
            </a:pPr>
            <a:endParaRPr lang="en-US" dirty="0" smtClean="0"/>
          </a:p>
          <a:p>
            <a:pPr algn="justLow" rtl="0">
              <a:buFont typeface="Wingdings" pitchFamily="2" charset="2"/>
              <a:buChar char="§"/>
            </a:pPr>
            <a:r>
              <a:rPr lang="en-US" dirty="0" smtClean="0"/>
              <a:t>May also result from head trauma, tumor, surgery, hypoxia, infraction, seizures and herpes simplex encephalitis.</a:t>
            </a:r>
          </a:p>
          <a:p>
            <a:pPr algn="justLow" rtl="0">
              <a:buNone/>
            </a:pPr>
            <a:endParaRPr lang="en-US" dirty="0" smtClean="0"/>
          </a:p>
          <a:p>
            <a:pPr algn="justLow" rtl="0">
              <a:buFont typeface="Wingdings" pitchFamily="2" charset="2"/>
              <a:buChar char="§"/>
            </a:pPr>
            <a:r>
              <a:rPr lang="en-US" dirty="0" smtClean="0"/>
              <a:t>Typically any process that damages certain diencephalic structures (lympic system, hypothalamus, thalamus) and temporal structures (mamillary bodies, fornix, hippocampus) can cause the disorder.</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a:xfrm>
            <a:off x="612648" y="2143116"/>
            <a:ext cx="8153400" cy="3952884"/>
          </a:xfrm>
        </p:spPr>
        <p:txBody>
          <a:bodyPr>
            <a:normAutofit/>
          </a:bodyPr>
          <a:lstStyle/>
          <a:p>
            <a:pPr algn="just" rtl="0">
              <a:buNone/>
            </a:pPr>
            <a:r>
              <a:rPr lang="en-US" sz="3600" dirty="0" smtClean="0"/>
              <a:t>   Identify the cause and reverse it if possible, otherwise, institute supportive medical procedures.</a:t>
            </a:r>
            <a:endParaRPr lang="ar-SA"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1371600" y="2743200"/>
            <a:ext cx="7123113" cy="2543188"/>
          </a:xfrm>
        </p:spPr>
        <p:txBody>
          <a:bodyPr>
            <a:noAutofit/>
          </a:bodyPr>
          <a:lstStyle/>
          <a:p>
            <a:pPr algn="ctr" rtl="0"/>
            <a:r>
              <a:rPr lang="en-US" sz="6000" b="1" dirty="0" smtClean="0"/>
              <a:t>Thank You for your attention</a:t>
            </a:r>
            <a:endParaRPr lang="ar-SA" sz="6000" b="1" dirty="0"/>
          </a:p>
        </p:txBody>
      </p:sp>
      <p:sp>
        <p:nvSpPr>
          <p:cNvPr id="3" name="عنوان 2"/>
          <p:cNvSpPr>
            <a:spLocks noGrp="1"/>
          </p:cNvSpPr>
          <p:nvPr>
            <p:ph type="title"/>
          </p:nvPr>
        </p:nvSpPr>
        <p:spPr/>
        <p:txBody>
          <a:bodyPr/>
          <a:lstStyle/>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cs typeface="+mn-cs"/>
              </a:rPr>
              <a:t>Definition</a:t>
            </a:r>
            <a:r>
              <a:rPr lang="en-US" dirty="0" smtClean="0">
                <a:cs typeface="+mn-cs"/>
              </a:rPr>
              <a:t> </a:t>
            </a:r>
            <a:endParaRPr lang="ar-SA" dirty="0">
              <a:cs typeface="+mn-cs"/>
            </a:endParaRPr>
          </a:p>
        </p:txBody>
      </p:sp>
      <p:sp>
        <p:nvSpPr>
          <p:cNvPr id="3" name="عنصر نائب للمحتوى 2"/>
          <p:cNvSpPr>
            <a:spLocks noGrp="1"/>
          </p:cNvSpPr>
          <p:nvPr>
            <p:ph sz="quarter" idx="1"/>
          </p:nvPr>
        </p:nvSpPr>
        <p:spPr>
          <a:xfrm>
            <a:off x="467544" y="1857364"/>
            <a:ext cx="8229600" cy="4801455"/>
          </a:xfrm>
        </p:spPr>
        <p:txBody>
          <a:bodyPr/>
          <a:lstStyle/>
          <a:p>
            <a:pPr algn="justLow" rtl="0">
              <a:buNone/>
            </a:pPr>
            <a:r>
              <a:rPr lang="en-US" dirty="0" smtClean="0"/>
              <a:t>Cognitive disorders are characterized by significant impairment in functions such as memory, judgment, language, and attention. this impairment represent a change from base line.</a:t>
            </a:r>
          </a:p>
          <a:p>
            <a:pPr algn="justLow" rtl="0">
              <a:buNone/>
            </a:pPr>
            <a:endParaRPr lang="en-US" dirty="0" smtClean="0"/>
          </a:p>
          <a:p>
            <a:pPr algn="justLow" rtl="0">
              <a:buNone/>
            </a:pPr>
            <a:r>
              <a:rPr lang="en-US" dirty="0" smtClean="0"/>
              <a:t>Cognitive disorders reflect disruption in one or more of the above domains, and are also frequently complicated by behavioral symptoms.</a:t>
            </a:r>
          </a:p>
          <a:p>
            <a:pPr algn="justLow" rtl="0">
              <a:buNone/>
            </a:pPr>
            <a:r>
              <a:rPr lang="en-US"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357158" y="1714488"/>
            <a:ext cx="8408890" cy="4786346"/>
          </a:xfrm>
        </p:spPr>
        <p:txBody>
          <a:bodyPr>
            <a:noAutofit/>
          </a:bodyPr>
          <a:lstStyle/>
          <a:p>
            <a:pPr algn="just" rtl="0">
              <a:buFont typeface="Wingdings" pitchFamily="2" charset="2"/>
              <a:buChar char="§"/>
            </a:pPr>
            <a:r>
              <a:rPr lang="en-US" sz="2800" dirty="0" smtClean="0"/>
              <a:t>Cognitive disorders represent the complex interface between neurology, medicine, and psychiatry</a:t>
            </a:r>
          </a:p>
          <a:p>
            <a:pPr algn="just" rtl="0">
              <a:buFont typeface="Wingdings" pitchFamily="2" charset="2"/>
              <a:buChar char="§"/>
            </a:pPr>
            <a:endParaRPr lang="en-US" sz="2800" dirty="0" smtClean="0"/>
          </a:p>
          <a:p>
            <a:pPr algn="just" rtl="0">
              <a:buFont typeface="Wingdings" pitchFamily="2" charset="2"/>
              <a:buChar char="§"/>
            </a:pPr>
            <a:r>
              <a:rPr lang="en-US" sz="2800" dirty="0" smtClean="0"/>
              <a:t>Organic mental disorders‌ or organic brain disorders‌ VS Functional disorders</a:t>
            </a:r>
          </a:p>
          <a:p>
            <a:pPr algn="just" rtl="0">
              <a:buFont typeface="Wingdings" pitchFamily="2" charset="2"/>
              <a:buChar char="§"/>
            </a:pPr>
            <a:endParaRPr lang="en-US" sz="2800" dirty="0" smtClean="0"/>
          </a:p>
          <a:p>
            <a:pPr algn="just" rtl="0">
              <a:buFont typeface="Wingdings" pitchFamily="2" charset="2"/>
              <a:buChar char="§"/>
            </a:pPr>
            <a:r>
              <a:rPr lang="en-US" sz="2800" dirty="0" smtClean="0"/>
              <a:t>Advances in molecular biology, diagnostic techniques, and medication management have significantly improved the ability to recognize and to treat cognitive disorders.</a:t>
            </a:r>
            <a:endParaRPr lang="ar-SA"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28600"/>
            <a:ext cx="8154488" cy="990600"/>
          </a:xfrm>
        </p:spPr>
        <p:txBody>
          <a:bodyPr/>
          <a:lstStyle/>
          <a:p>
            <a:pPr algn="ctr"/>
            <a:r>
              <a:rPr lang="en-US" sz="5400" b="1" dirty="0" smtClean="0"/>
              <a:t>Delirium</a:t>
            </a:r>
            <a:endParaRPr lang="ar-SA" sz="5400" b="1" dirty="0"/>
          </a:p>
        </p:txBody>
      </p:sp>
      <p:sp>
        <p:nvSpPr>
          <p:cNvPr id="3" name="عنصر نائب للمحتوى 2"/>
          <p:cNvSpPr>
            <a:spLocks noGrp="1"/>
          </p:cNvSpPr>
          <p:nvPr>
            <p:ph sz="quarter" idx="1"/>
          </p:nvPr>
        </p:nvSpPr>
        <p:spPr>
          <a:xfrm>
            <a:off x="611560" y="1916832"/>
            <a:ext cx="8153400" cy="4495800"/>
          </a:xfrm>
        </p:spPr>
        <p:txBody>
          <a:bodyPr/>
          <a:lstStyle/>
          <a:p>
            <a:pPr algn="l" rtl="0">
              <a:buFont typeface="Wingdings" pitchFamily="2" charset="2"/>
              <a:buChar char="§"/>
            </a:pPr>
            <a:r>
              <a:rPr lang="en-US" b="1" dirty="0" smtClean="0"/>
              <a:t>Delirium</a:t>
            </a:r>
            <a:r>
              <a:rPr lang="en-US" dirty="0" smtClean="0"/>
              <a:t> </a:t>
            </a:r>
            <a:r>
              <a:rPr lang="en-US" sz="2800" dirty="0" smtClean="0"/>
              <a:t>is an impairment of consciousness (s</a:t>
            </a:r>
            <a:r>
              <a:rPr lang="en-US" sz="2800" dirty="0" smtClean="0">
                <a:solidFill>
                  <a:prstClr val="black"/>
                </a:solidFill>
              </a:rPr>
              <a:t>hort-term confusion and changes in cognition)</a:t>
            </a:r>
          </a:p>
          <a:p>
            <a:pPr algn="l" rtl="0">
              <a:buNone/>
            </a:pPr>
            <a:endParaRPr lang="en-US" sz="2800" dirty="0" smtClean="0"/>
          </a:p>
          <a:p>
            <a:pPr algn="l" rtl="0">
              <a:buFont typeface="Wingdings" pitchFamily="2" charset="2"/>
              <a:buChar char="§"/>
            </a:pPr>
            <a:r>
              <a:rPr lang="en-US" sz="2800" dirty="0" smtClean="0"/>
              <a:t>Usually accompanied by global impairment of cognitive functions, associated with emotional </a:t>
            </a:r>
            <a:r>
              <a:rPr lang="en-US" sz="2800" dirty="0" err="1" smtClean="0"/>
              <a:t>lability</a:t>
            </a:r>
            <a:r>
              <a:rPr lang="en-US" sz="2800" dirty="0" smtClean="0"/>
              <a:t>, hallucinations or illusions and inappropriate  behavior.</a:t>
            </a:r>
          </a:p>
          <a:p>
            <a:pPr algn="l" rtl="0">
              <a:buNone/>
            </a:pPr>
            <a:r>
              <a:rPr lang="en-US" sz="2800" dirty="0" smtClean="0"/>
              <a:t>                                                            </a:t>
            </a:r>
          </a:p>
          <a:p>
            <a:pPr algn="l" rtl="0">
              <a:buFont typeface="Wingdings" pitchFamily="2" charset="2"/>
              <a:buChar char="§"/>
            </a:pPr>
            <a:r>
              <a:rPr lang="en-US" sz="2800" dirty="0" smtClean="0"/>
              <a:t>It is an acute </a:t>
            </a:r>
            <a:r>
              <a:rPr lang="en-US" sz="2800" b="1" u="sng" dirty="0" smtClean="0"/>
              <a:t>reversible</a:t>
            </a:r>
            <a:r>
              <a:rPr lang="en-US" sz="2800" b="1" dirty="0" smtClean="0"/>
              <a:t> </a:t>
            </a:r>
            <a:r>
              <a:rPr lang="en-US" sz="2800" dirty="0" smtClean="0"/>
              <a:t>condition.</a:t>
            </a:r>
            <a:endParaRPr lang="ar-SA"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t>Epidemiology:</a:t>
            </a:r>
            <a:br>
              <a:rPr lang="en-US" b="1" dirty="0" smtClean="0"/>
            </a:br>
            <a:endParaRPr lang="ar-SA" b="1" dirty="0"/>
          </a:p>
        </p:txBody>
      </p:sp>
      <p:sp>
        <p:nvSpPr>
          <p:cNvPr id="3" name="عنصر نائب للمحتوى 2"/>
          <p:cNvSpPr>
            <a:spLocks noGrp="1"/>
          </p:cNvSpPr>
          <p:nvPr>
            <p:ph sz="quarter" idx="1"/>
          </p:nvPr>
        </p:nvSpPr>
        <p:spPr>
          <a:xfrm>
            <a:off x="612648" y="1928802"/>
            <a:ext cx="8153400" cy="4167198"/>
          </a:xfrm>
        </p:spPr>
        <p:txBody>
          <a:bodyPr/>
          <a:lstStyle/>
          <a:p>
            <a:pPr algn="l" rtl="0">
              <a:buFont typeface="Wingdings" pitchFamily="2" charset="2"/>
              <a:buChar char="§"/>
            </a:pPr>
            <a:r>
              <a:rPr lang="en-US" dirty="0" smtClean="0"/>
              <a:t>Common among hospitalized patients, about 10% of all hospitalized patients.</a:t>
            </a:r>
          </a:p>
          <a:p>
            <a:pPr algn="l" rtl="0">
              <a:buFont typeface="Wingdings" pitchFamily="2" charset="2"/>
              <a:buChar char="§"/>
            </a:pPr>
            <a:r>
              <a:rPr lang="en-US" dirty="0" smtClean="0"/>
              <a:t>Very young and elderly are more susceptible to delirium.</a:t>
            </a:r>
          </a:p>
          <a:p>
            <a:pPr algn="l" rtl="0">
              <a:buFont typeface="Wingdings" pitchFamily="2" charset="2"/>
              <a:buChar char="§"/>
            </a:pPr>
            <a:r>
              <a:rPr lang="en-US" dirty="0" smtClean="0"/>
              <a:t>Patients with history of delirium or brain injury are more likely to have an episode of delirium than the general population.</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C000"/>
                </a:solidFill>
              </a:rPr>
              <a:t/>
            </a:r>
            <a:br>
              <a:rPr lang="en-US" dirty="0" smtClean="0">
                <a:solidFill>
                  <a:srgbClr val="FFC000"/>
                </a:solidFill>
              </a:rPr>
            </a:br>
            <a:r>
              <a:rPr lang="en-US" b="1" dirty="0" smtClean="0"/>
              <a:t>Etiology:</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a:xfrm>
            <a:off x="611560" y="1628800"/>
            <a:ext cx="8153400" cy="4495800"/>
          </a:xfrm>
        </p:spPr>
        <p:txBody>
          <a:bodyPr>
            <a:normAutofit/>
          </a:bodyPr>
          <a:lstStyle/>
          <a:p>
            <a:pPr algn="l" rtl="0">
              <a:buFont typeface="Wingdings" pitchFamily="2" charset="2"/>
              <a:buChar char="§"/>
            </a:pPr>
            <a:r>
              <a:rPr lang="en-US" dirty="0" smtClean="0"/>
              <a:t>Major causes include systemic disease,</a:t>
            </a:r>
            <a:r>
              <a:rPr lang="ar-SA" dirty="0" smtClean="0"/>
              <a:t>  </a:t>
            </a:r>
            <a:r>
              <a:rPr lang="en-US" dirty="0" smtClean="0"/>
              <a:t>CNS disease, and either intoxication with or  Withdrawal from prescribed medications, or drug of abuse.</a:t>
            </a:r>
          </a:p>
          <a:p>
            <a:pPr algn="l" rtl="0">
              <a:buFont typeface="Wingdings" pitchFamily="2" charset="2"/>
              <a:buChar char="§"/>
            </a:pPr>
            <a:endParaRPr lang="en-US" dirty="0" smtClean="0"/>
          </a:p>
          <a:p>
            <a:pPr algn="l" rtl="0">
              <a:buFont typeface="Wingdings" pitchFamily="2" charset="2"/>
              <a:buChar char="§"/>
            </a:pPr>
            <a:r>
              <a:rPr lang="en-US" dirty="0" smtClean="0"/>
              <a:t>Delirium is thought to involve dysfunction of reticular formation and acetyl-choline transmission.</a:t>
            </a:r>
          </a:p>
          <a:p>
            <a:pPr algn="l" rtl="0">
              <a:buFont typeface="Wingdings" pitchFamily="2" charset="2"/>
              <a:buChar char="§"/>
            </a:pPr>
            <a:endParaRPr lang="en-US" dirty="0" smtClean="0"/>
          </a:p>
          <a:p>
            <a:pPr algn="l" rtl="0">
              <a:buFont typeface="Wingdings" pitchFamily="2" charset="2"/>
              <a:buChar char="§"/>
            </a:pPr>
            <a:r>
              <a:rPr lang="en-US" dirty="0" smtClean="0"/>
              <a:t>Noradrenergic hyperactivity has been associated with alcohol withdrawal delirium.</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612648" y="1600200"/>
            <a:ext cx="8317070" cy="4495800"/>
          </a:xfrm>
        </p:spPr>
        <p:txBody>
          <a:bodyPr>
            <a:normAutofit/>
          </a:bodyPr>
          <a:lstStyle/>
          <a:p>
            <a:pPr algn="l" rtl="0">
              <a:buFont typeface="Wingdings" pitchFamily="2" charset="2"/>
              <a:buChar char="§"/>
            </a:pPr>
            <a:r>
              <a:rPr lang="en-US" dirty="0" smtClean="0"/>
              <a:t>It is diagnosed according to etiology: delirium due to medical condition, substance intoxication delirium, substance withdrawal delirium.</a:t>
            </a:r>
          </a:p>
          <a:p>
            <a:pPr algn="l" rtl="0">
              <a:buFont typeface="Wingdings" pitchFamily="2" charset="2"/>
              <a:buChar char="§"/>
            </a:pPr>
            <a:r>
              <a:rPr lang="en-US" dirty="0" smtClean="0">
                <a:solidFill>
                  <a:srgbClr val="CC0000"/>
                </a:solidFill>
              </a:rPr>
              <a:t>Key features: </a:t>
            </a:r>
            <a:r>
              <a:rPr lang="en-US" dirty="0" smtClean="0"/>
              <a:t>disturbance of consciousness, change in cognition, or the development of perceptual disturbance, over a short period of time and tend to fluctuate during the day.</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p:txBody>
          <a:bodyPr/>
          <a:lstStyle/>
          <a:p>
            <a:pPr algn="l" rtl="0">
              <a:buFont typeface="Wingdings" pitchFamily="2" charset="2"/>
              <a:buChar char="§"/>
            </a:pPr>
            <a:r>
              <a:rPr lang="en-US" sz="3600" dirty="0" smtClean="0">
                <a:solidFill>
                  <a:srgbClr val="C00000"/>
                </a:solidFill>
              </a:rPr>
              <a:t>Laboratory tests:</a:t>
            </a:r>
          </a:p>
          <a:p>
            <a:pPr algn="l" rtl="0">
              <a:buNone/>
            </a:pPr>
            <a:r>
              <a:rPr lang="en-US" dirty="0" smtClean="0"/>
              <a:t>   Delirium is a medical emergency, its cause must be identefied as quick as possible.</a:t>
            </a:r>
          </a:p>
          <a:p>
            <a:pPr algn="l" rtl="0">
              <a:buFont typeface="Wingdings" pitchFamily="2" charset="2"/>
              <a:buChar char="§"/>
            </a:pPr>
            <a:endParaRPr lang="en-US" dirty="0" smtClean="0"/>
          </a:p>
          <a:p>
            <a:pPr algn="l" rtl="0">
              <a:buFont typeface="Wingdings" pitchFamily="2" charset="2"/>
              <a:buChar char="§"/>
            </a:pPr>
            <a:r>
              <a:rPr lang="en-US" sz="3600" dirty="0" smtClean="0">
                <a:solidFill>
                  <a:srgbClr val="C00000"/>
                </a:solidFill>
              </a:rPr>
              <a:t>Treatment:</a:t>
            </a:r>
          </a:p>
          <a:p>
            <a:pPr algn="l" rtl="0">
              <a:buNone/>
            </a:pPr>
            <a:r>
              <a:rPr lang="en-US" dirty="0" smtClean="0"/>
              <a:t>   Identify and treat the underlying cause.</a:t>
            </a:r>
            <a:endParaRPr lang="ar-S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541</TotalTime>
  <Words>2061</Words>
  <Application>Microsoft Office PowerPoint</Application>
  <PresentationFormat>On-screen Show (4:3)</PresentationFormat>
  <Paragraphs>160</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ألوان متوسطة</vt:lpstr>
      <vt:lpstr>Introduction to neuropsychiatric disorders</vt:lpstr>
      <vt:lpstr>Definition </vt:lpstr>
      <vt:lpstr>Definition </vt:lpstr>
      <vt:lpstr>Definition </vt:lpstr>
      <vt:lpstr>Delirium</vt:lpstr>
      <vt:lpstr> Epidemiology: </vt:lpstr>
      <vt:lpstr> Etiology: </vt:lpstr>
      <vt:lpstr>Diagnosis:</vt:lpstr>
      <vt:lpstr>Management</vt:lpstr>
      <vt:lpstr>Dementia</vt:lpstr>
      <vt:lpstr>Dementia … cont’d</vt:lpstr>
      <vt:lpstr>Epidemiology:</vt:lpstr>
      <vt:lpstr>Etiology:</vt:lpstr>
      <vt:lpstr>Diagnosis:</vt:lpstr>
      <vt:lpstr> Management:</vt:lpstr>
      <vt:lpstr> Management … cont’d </vt:lpstr>
      <vt:lpstr> Course and prognosis: </vt:lpstr>
      <vt:lpstr>How to differentiate between Delirium &amp; Dementia</vt:lpstr>
      <vt:lpstr>Amnestic disorder</vt:lpstr>
      <vt:lpstr>Diagnosis:</vt:lpstr>
      <vt:lpstr>Etiology:</vt:lpstr>
      <vt:lpstr>Management:</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neuropsychiatric disorders</dc:title>
  <dc:creator>eman</dc:creator>
  <cp:lastModifiedBy>sony</cp:lastModifiedBy>
  <cp:revision>81</cp:revision>
  <dcterms:created xsi:type="dcterms:W3CDTF">2010-10-23T07:39:26Z</dcterms:created>
  <dcterms:modified xsi:type="dcterms:W3CDTF">2013-09-27T16:06:40Z</dcterms:modified>
</cp:coreProperties>
</file>