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notesMasterIdLst>
    <p:notesMasterId r:id="rId28"/>
  </p:notesMasterIdLst>
  <p:sldIdLst>
    <p:sldId id="256" r:id="rId2"/>
    <p:sldId id="298" r:id="rId3"/>
    <p:sldId id="257" r:id="rId4"/>
    <p:sldId id="267" r:id="rId5"/>
    <p:sldId id="269" r:id="rId6"/>
    <p:sldId id="299" r:id="rId7"/>
    <p:sldId id="300" r:id="rId8"/>
    <p:sldId id="258" r:id="rId9"/>
    <p:sldId id="259" r:id="rId10"/>
    <p:sldId id="294" r:id="rId11"/>
    <p:sldId id="260" r:id="rId12"/>
    <p:sldId id="284" r:id="rId13"/>
    <p:sldId id="261" r:id="rId14"/>
    <p:sldId id="262" r:id="rId15"/>
    <p:sldId id="286" r:id="rId16"/>
    <p:sldId id="263" r:id="rId17"/>
    <p:sldId id="287" r:id="rId18"/>
    <p:sldId id="296" r:id="rId19"/>
    <p:sldId id="270" r:id="rId20"/>
    <p:sldId id="301" r:id="rId21"/>
    <p:sldId id="272" r:id="rId22"/>
    <p:sldId id="291" r:id="rId23"/>
    <p:sldId id="290" r:id="rId24"/>
    <p:sldId id="271" r:id="rId25"/>
    <p:sldId id="273" r:id="rId26"/>
    <p:sldId id="297" r:id="rId27"/>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3DB8"/>
    <a:srgbClr val="4D4D4D"/>
    <a:srgbClr val="3333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1" autoAdjust="0"/>
    <p:restoredTop sz="94709" autoAdjust="0"/>
  </p:normalViewPr>
  <p:slideViewPr>
    <p:cSldViewPr>
      <p:cViewPr varScale="1">
        <p:scale>
          <a:sx n="84" d="100"/>
          <a:sy n="84" d="100"/>
        </p:scale>
        <p:origin x="-1152" y="-84"/>
      </p:cViewPr>
      <p:guideLst>
        <p:guide orient="horz" pos="2160"/>
        <p:guide pos="2880"/>
      </p:guideLst>
    </p:cSldViewPr>
  </p:slideViewPr>
  <p:outlineViewPr>
    <p:cViewPr>
      <p:scale>
        <a:sx n="33" d="100"/>
        <a:sy n="33" d="100"/>
      </p:scale>
      <p:origin x="6" y="13584"/>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0920C7A-8186-4444-AB0D-F8CBEEE08579}" type="datetimeFigureOut">
              <a:rPr lang="en-CA"/>
              <a:pPr>
                <a:defRPr/>
              </a:pPr>
              <a:t>27/10/2014</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4652D06-E431-422F-B73D-29689F481BB5}" type="slidenum">
              <a:rPr lang="en-CA"/>
              <a:pPr>
                <a:defRPr/>
              </a:pPr>
              <a:t>‹#›</a:t>
            </a:fld>
            <a:endParaRPr lang="en-C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schizophrenia.com/schizpictures.html"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schizophrenia.com/schizpictures.html"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loni.ucla.edu/Research/Projects/Schizophrenia.shtml"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schizophrenia.com/prevention.htm"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www.schizophrenia.com/szgencounsel.htm"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medicine.plosjournals.org/perlserv/?request=slideshow&amp;type=figure&amp;doi=10.1371/journal.pmed.0020212&amp;id=31344"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CA" smtClean="0">
                <a:cs typeface="Arial" charset="0"/>
                <a:hlinkClick r:id="rId3"/>
              </a:rPr>
              <a:t>http://www.schizophrenia.com/schizpictures.html</a:t>
            </a:r>
            <a:endParaRPr lang="en-CA" smtClean="0">
              <a:cs typeface="Arial" charset="0"/>
            </a:endParaRPr>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73D5D0C-D63F-4AD4-9137-D83BE8D1509A}" type="slidenum">
              <a:rPr lang="en-CA" smtClean="0"/>
              <a:pPr/>
              <a:t>7</a:t>
            </a:fld>
            <a:endParaRPr lang="en-CA"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CA" smtClean="0">
                <a:cs typeface="Arial" charset="0"/>
                <a:hlinkClick r:id="rId3"/>
              </a:rPr>
              <a:t>http://www.schizophrenia.com/schizpictures.html</a:t>
            </a:r>
            <a:endParaRPr lang="en-CA" smtClean="0">
              <a:cs typeface="Arial" charset="0"/>
            </a:endParaRPr>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CD2AE58-047C-4AEC-94C7-A73495BDA214}" type="slidenum">
              <a:rPr lang="en-CA" smtClean="0"/>
              <a:pPr/>
              <a:t>10</a:t>
            </a:fld>
            <a:endParaRPr lang="en-CA"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CA" smtClean="0">
                <a:cs typeface="Arial" charset="0"/>
              </a:rPr>
              <a:t>Image Source: </a:t>
            </a:r>
            <a:r>
              <a:rPr lang="en-CA" smtClean="0">
                <a:cs typeface="Arial" charset="0"/>
                <a:hlinkClick r:id="rId3"/>
              </a:rPr>
              <a:t>UCLA Laboratory of Neuro Imaging</a:t>
            </a:r>
            <a:r>
              <a:rPr lang="en-CA" smtClean="0">
                <a:cs typeface="Arial" charset="0"/>
              </a:rPr>
              <a:t>, UCLA, Derived from high-resolution magnetic resonance images (MRI scans), the above images were created after repeatedly scanning 12 schizophrenia subjects over five years, and comparing them with matched 12 healthy controls, scanned at the same ages and intervals. Severe loss of gray matter is indicated by red and pink colors, while stable regions are in blue. STG denotes the superior temporal gyrus, and DLPFC denotes the dorsolateral prefrontal cortex. Note: This study was of Childhood onset schizophrenia (defined as schizophrenia diagnosed in children under the age of 13 or so) which occurs in approximately 1 of every 40,000 people and is frequently a significantly more aggressive form of schizophrenia (than regular schizophrenia that typically begins when people are aged 15 to 25 (slightly later for women) - and impacts approximatley 1 of every 100 people).</a:t>
            </a:r>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25C3BD6-8B7C-4E39-BDEE-B737A2EDD8EA}" type="slidenum">
              <a:rPr lang="en-CA" smtClean="0"/>
              <a:pPr/>
              <a:t>12</a:t>
            </a:fld>
            <a:endParaRPr lang="en-CA"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CA" smtClean="0">
                <a:cs typeface="Arial" charset="0"/>
                <a:hlinkClick r:id="rId3"/>
              </a:rPr>
              <a:t>http://www.schizophrenia.com/prevention.htm</a:t>
            </a:r>
            <a:endParaRPr lang="en-CA" smtClean="0">
              <a:cs typeface="Arial" charset="0"/>
            </a:endParaRPr>
          </a:p>
          <a:p>
            <a:pPr eaLnBrk="1" hangingPunct="1">
              <a:spcBef>
                <a:spcPct val="0"/>
              </a:spcBef>
            </a:pPr>
            <a:endParaRPr lang="en-CA" smtClean="0">
              <a:cs typeface="Arial" charset="0"/>
            </a:endParaRPr>
          </a:p>
          <a:p>
            <a:pPr eaLnBrk="1" hangingPunct="1">
              <a:spcBef>
                <a:spcPct val="0"/>
              </a:spcBef>
            </a:pPr>
            <a:r>
              <a:rPr lang="en-CA" smtClean="0">
                <a:cs typeface="Arial" charset="0"/>
              </a:rPr>
              <a:t>Before going into the specific risk reduction strategies its important to know the initial risks that a person may face of getting schizophrenia. In the general population, for someone who has no family history of mental illness, the average risk is estimated at approximately 1% (and therefore a 99% probability that the person will not get schizophrenia). If someone who is genetically related to a person in the extended family that does have schizophrenia, then the risk is higher - and the chart below provides a rough estimate of that risk. If, for example, you have an aunt or uncle who developed schizophrenia, then your risk (on average) is estimated at approximately 3% (and therefore there is a 97% probability you won't get schizophrenia). Even for the situation where one parent has schizophrenia the risk is estimated at 13% for a child, which means there is an 87% probability that the person will not develop schizophrenia. If a family has a history of more than one person developing schizophrenia then the risk goes up. People who have a strong history of mental illness in their family may want to consider </a:t>
            </a:r>
            <a:r>
              <a:rPr lang="en-CA" smtClean="0">
                <a:cs typeface="Arial" charset="0"/>
                <a:hlinkClick r:id="rId4"/>
              </a:rPr>
              <a:t>genetic counseling</a:t>
            </a:r>
            <a:r>
              <a:rPr lang="en-CA" smtClean="0">
                <a:cs typeface="Arial" charset="0"/>
              </a:rPr>
              <a:t> in addition to the schizophrenia prevention tactics identified below</a:t>
            </a:r>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3620128-E5D9-46B3-ACA7-F7F2420E77AC}" type="slidenum">
              <a:rPr lang="en-CA" smtClean="0"/>
              <a:pPr/>
              <a:t>15</a:t>
            </a:fld>
            <a:endParaRPr lang="en-CA"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85000" lnSpcReduction="10000"/>
          </a:bodyPr>
          <a:lstStyle/>
          <a:p>
            <a:pPr eaLnBrk="1" fontAlgn="auto" hangingPunct="1">
              <a:spcBef>
                <a:spcPts val="0"/>
              </a:spcBef>
              <a:spcAft>
                <a:spcPts val="0"/>
              </a:spcAft>
              <a:defRPr/>
            </a:pPr>
            <a:r>
              <a:rPr lang="en-CA" dirty="0" smtClean="0"/>
              <a:t>Its also important to keep in mind as you read about the risk factors, that most of these risk factors are associated with approximately a doubling of risk (also called the "Odds Ratio") - which might sound high, but that means that overall for someone with no family history of schizophrenia, that the risk goes from about 1% to 2% (with risk of not getting schizophrenia declining from 99% to 98%). Therefore, for the average person with no family history of schizophrenia or mental illness most of these risk factors may not make a significant difference in terms of total risk of schizophrenia which remains low. At the same time good healthcare, nutrition and a positive emotional environment for women during pregnancy are always important factors for the health of a baby and always recommended by doctors. Research also suggests that nurturing, sensitive child care is also important for the healthy emotional development of children</a:t>
            </a:r>
          </a:p>
          <a:p>
            <a:pPr eaLnBrk="1" fontAlgn="auto" hangingPunct="1">
              <a:spcBef>
                <a:spcPts val="0"/>
              </a:spcBef>
              <a:spcAft>
                <a:spcPts val="0"/>
              </a:spcAft>
              <a:defRPr/>
            </a:pPr>
            <a:endParaRPr lang="en-CA" dirty="0" smtClean="0"/>
          </a:p>
          <a:p>
            <a:pPr eaLnBrk="1" fontAlgn="auto" hangingPunct="1">
              <a:spcBef>
                <a:spcPts val="0"/>
              </a:spcBef>
              <a:spcAft>
                <a:spcPts val="0"/>
              </a:spcAft>
              <a:defRPr/>
            </a:pPr>
            <a:r>
              <a:rPr lang="en-CA" dirty="0" smtClean="0"/>
              <a:t>Image: Some of the Schizophrenia Environmental Risk Factors - Source; </a:t>
            </a:r>
            <a:r>
              <a:rPr lang="en-CA" dirty="0" smtClean="0">
                <a:hlinkClick r:id="rId3"/>
              </a:rPr>
              <a:t>PLOS Medicine </a:t>
            </a:r>
            <a:r>
              <a:rPr lang="en-CA" dirty="0" smtClean="0"/>
              <a:t>(Note: different studies suggest different risk factors - so you will see some variance in the risk number that we quote below for some environmental factors).</a:t>
            </a:r>
          </a:p>
          <a:p>
            <a:pPr eaLnBrk="1" fontAlgn="auto" hangingPunct="1">
              <a:spcBef>
                <a:spcPts val="0"/>
              </a:spcBef>
              <a:spcAft>
                <a:spcPts val="0"/>
              </a:spcAft>
              <a:defRPr/>
            </a:pPr>
            <a:r>
              <a:rPr lang="en-CA" dirty="0" smtClean="0"/>
              <a:t>The factors listed below matter most significantly for people who have a history of schizophrenia or other mental illness in their family which suggests that a person may have some of the genes that are associated with schizophrenia risk. At this time little is known about exactly how the environmental exposures identified below increase risk in those with some sort of genetic vulnerability - so don't get too worried if you have in the past experienced a given environmental factor, as its impossible to know for sure how that environmental factor might impact you or your child. Focus on the environmental factors that you still have some influence over.</a:t>
            </a:r>
          </a:p>
          <a:p>
            <a:pPr eaLnBrk="1" fontAlgn="auto" hangingPunct="1">
              <a:spcBef>
                <a:spcPts val="0"/>
              </a:spcBef>
              <a:spcAft>
                <a:spcPts val="0"/>
              </a:spcAft>
              <a:defRPr/>
            </a:pPr>
            <a:r>
              <a:rPr lang="en-CA" dirty="0" smtClean="0"/>
              <a:t>The take home message is that if you have a family history of mental illness it would probably be beneficial to take some reasonable steps to reduce or avoid exposure to the risk factors -- especially those factors involved in pregnancy, prenatal care and early child care. For teens interested in lowering their risk of schizophrenia, the avoidance of street drugs, maintenance of healthy friendships, and early treatment for any depression, sadness and anxiety is likely to be valuable. At the same time, all of the actions below are likely to help the mental health of any child or person - so the more steps you can take, the better your (or your child's) mental health is likely to be.</a:t>
            </a:r>
          </a:p>
          <a:p>
            <a:pPr eaLnBrk="1" fontAlgn="auto" hangingPunct="1">
              <a:spcBef>
                <a:spcPts val="0"/>
              </a:spcBef>
              <a:spcAft>
                <a:spcPts val="0"/>
              </a:spcAft>
              <a:defRPr/>
            </a:pPr>
            <a:endParaRPr lang="en-CA" dirty="0"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4AC7BE-6501-4822-BAD0-F4F716BFB8ED}" type="slidenum">
              <a:rPr lang="en-CA" smtClean="0"/>
              <a:pPr/>
              <a:t>17</a:t>
            </a:fld>
            <a:endParaRPr lang="en-CA"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CA" smtClean="0">
                <a:cs typeface="Arial" charset="0"/>
              </a:rPr>
              <a:t>Psychosocial treatments with demonstrated efficacy includefamily interventions,</a:t>
            </a:r>
          </a:p>
          <a:p>
            <a:pPr eaLnBrk="1" hangingPunct="1">
              <a:spcBef>
                <a:spcPct val="0"/>
              </a:spcBef>
            </a:pPr>
            <a:r>
              <a:rPr lang="en-CA" smtClean="0">
                <a:cs typeface="Arial" charset="0"/>
              </a:rPr>
              <a:t>supported employment,</a:t>
            </a:r>
          </a:p>
          <a:p>
            <a:pPr eaLnBrk="1" hangingPunct="1">
              <a:spcBef>
                <a:spcPct val="0"/>
              </a:spcBef>
            </a:pPr>
            <a:r>
              <a:rPr lang="en-CA" smtClean="0">
                <a:cs typeface="Arial" charset="0"/>
              </a:rPr>
              <a:t>assertive community treatment,</a:t>
            </a:r>
          </a:p>
          <a:p>
            <a:pPr eaLnBrk="1" hangingPunct="1">
              <a:spcBef>
                <a:spcPct val="0"/>
              </a:spcBef>
            </a:pPr>
            <a:r>
              <a:rPr lang="en-CA" smtClean="0">
                <a:cs typeface="Arial" charset="0"/>
              </a:rPr>
              <a:t>social skills training, and</a:t>
            </a:r>
          </a:p>
          <a:p>
            <a:pPr eaLnBrk="1" hangingPunct="1">
              <a:spcBef>
                <a:spcPct val="0"/>
              </a:spcBef>
            </a:pPr>
            <a:r>
              <a:rPr lang="en-CA" smtClean="0">
                <a:cs typeface="Arial" charset="0"/>
              </a:rPr>
              <a:t>cognitive behaviorally oriented psychotherapy</a:t>
            </a:r>
          </a:p>
          <a:p>
            <a:pPr eaLnBrk="1" hangingPunct="1">
              <a:spcBef>
                <a:spcPct val="0"/>
              </a:spcBef>
            </a:pPr>
            <a:endParaRPr lang="en-CA" smtClean="0">
              <a:cs typeface="Arial" charset="0"/>
            </a:endParaRPr>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BC19AB2-3BA5-4F62-8556-420BFE875DA3}" type="slidenum">
              <a:rPr lang="en-CA" smtClean="0"/>
              <a:pPr/>
              <a:t>25</a:t>
            </a:fld>
            <a:endParaRPr lang="en-C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endParaRPr lang="en-CA"/>
          </a:p>
        </p:txBody>
      </p:sp>
      <p:sp>
        <p:nvSpPr>
          <p:cNvPr id="16" name="Footer Placeholder 16"/>
          <p:cNvSpPr>
            <a:spLocks noGrp="1"/>
          </p:cNvSpPr>
          <p:nvPr>
            <p:ph type="ftr" sz="quarter" idx="11"/>
          </p:nvPr>
        </p:nvSpPr>
        <p:spPr/>
        <p:txBody>
          <a:bodyPr/>
          <a:lstStyle>
            <a:lvl1pPr>
              <a:defRPr/>
            </a:lvl1pPr>
          </a:lstStyle>
          <a:p>
            <a:pPr>
              <a:defRPr/>
            </a:pPr>
            <a:endParaRPr lang="en-CA"/>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755044E0-3C23-4596-ABCC-DC4DF938DBF7}" type="slidenum">
              <a:rPr lang="ar-SA"/>
              <a:pPr>
                <a:defRPr/>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1FCDFEFD-9E7E-4CE7-B93F-F3756966D82C}" type="slidenum">
              <a:rPr lang="ar-SA"/>
              <a:pPr>
                <a:defRPr/>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823F3943-499D-4CCF-B936-40C3631BACCE}" type="slidenum">
              <a:rPr lang="ar-SA"/>
              <a:pPr>
                <a:defRPr/>
              </a:pPr>
              <a:t>‹#›</a:t>
            </a:fld>
            <a:endParaRPr lang="en-CA"/>
          </a:p>
        </p:txBody>
      </p:sp>
      <p:sp>
        <p:nvSpPr>
          <p:cNvPr id="14" name="Date Placeholder 3"/>
          <p:cNvSpPr>
            <a:spLocks noGrp="1"/>
          </p:cNvSpPr>
          <p:nvPr>
            <p:ph type="dt" sz="half" idx="11"/>
          </p:nvPr>
        </p:nvSpPr>
        <p:spPr/>
        <p:txBody>
          <a:bodyPr/>
          <a:lstStyle>
            <a:lvl1pPr>
              <a:defRPr/>
            </a:lvl1pPr>
          </a:lstStyle>
          <a:p>
            <a:pPr>
              <a:defRPr/>
            </a:pPr>
            <a:endParaRPr lang="en-CA"/>
          </a:p>
        </p:txBody>
      </p:sp>
      <p:sp>
        <p:nvSpPr>
          <p:cNvPr id="15" name="Footer Placeholder 4"/>
          <p:cNvSpPr>
            <a:spLocks noGrp="1"/>
          </p:cNvSpPr>
          <p:nvPr>
            <p:ph type="ftr" sz="quarter" idx="12"/>
          </p:nvPr>
        </p:nvSpPr>
        <p:spPr/>
        <p:txBody>
          <a:bodyPr/>
          <a:lstStyle>
            <a:lvl1pPr>
              <a:defRPr/>
            </a:lvl1pPr>
          </a:lstStyle>
          <a:p>
            <a:pPr>
              <a:defRPr/>
            </a:pPr>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pic>
        <p:nvPicPr>
          <p:cNvPr id="4" name="Picture 2" descr="http://t3.gstatic.com/images?q=tbn:ANd9GcSzMFvWZ2Te4FDhZh9DrttYf8TB_T60DWttRKAZPmzwM0AJHNw&amp;t=1&amp;usg=__86Br7EHU-kMgyo5GlkIhvDUBolc="/>
          <p:cNvPicPr>
            <a:picLocks noChangeAspect="1" noChangeArrowheads="1"/>
          </p:cNvPicPr>
          <p:nvPr userDrawn="1"/>
        </p:nvPicPr>
        <p:blipFill>
          <a:blip r:embed="rId2"/>
          <a:srcRect/>
          <a:stretch>
            <a:fillRect/>
          </a:stretch>
        </p:blipFill>
        <p:spPr bwMode="auto">
          <a:xfrm>
            <a:off x="8229600" y="152400"/>
            <a:ext cx="914400" cy="1066800"/>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a:xfrm>
            <a:off x="4362450" y="1027113"/>
            <a:ext cx="457200" cy="441325"/>
          </a:xfrm>
        </p:spPr>
        <p:txBody>
          <a:bodyPr/>
          <a:lstStyle>
            <a:lvl1pPr>
              <a:defRPr/>
            </a:lvl1pPr>
          </a:lstStyle>
          <a:p>
            <a:pPr>
              <a:defRPr/>
            </a:pPr>
            <a:fld id="{41300F88-5AAA-4DA5-A64F-68A52154750D}" type="slidenum">
              <a:rPr lang="ar-SA"/>
              <a:pPr>
                <a:defRPr/>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CA"/>
          </a:p>
        </p:txBody>
      </p:sp>
      <p:sp>
        <p:nvSpPr>
          <p:cNvPr id="16" name="Date Placeholder 3"/>
          <p:cNvSpPr>
            <a:spLocks noGrp="1"/>
          </p:cNvSpPr>
          <p:nvPr>
            <p:ph type="dt" sz="half" idx="11"/>
          </p:nvPr>
        </p:nvSpPr>
        <p:spPr/>
        <p:txBody>
          <a:bodyPr/>
          <a:lstStyle>
            <a:lvl1pPr>
              <a:defRPr/>
            </a:lvl1pPr>
          </a:lstStyle>
          <a:p>
            <a:pPr>
              <a:defRPr/>
            </a:pPr>
            <a:endParaRPr lang="en-CA"/>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C8AF4264-9663-4DE8-81EB-9AB4D5D06C5D}" type="slidenum">
              <a:rPr lang="ar-SA"/>
              <a:pPr>
                <a:defRPr/>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endParaRPr lang="en-CA"/>
          </a:p>
        </p:txBody>
      </p:sp>
      <p:sp>
        <p:nvSpPr>
          <p:cNvPr id="7" name="Footer Placeholder 5"/>
          <p:cNvSpPr>
            <a:spLocks noGrp="1"/>
          </p:cNvSpPr>
          <p:nvPr>
            <p:ph type="ftr" sz="quarter" idx="11"/>
          </p:nvPr>
        </p:nvSpPr>
        <p:spPr/>
        <p:txBody>
          <a:bodyPr/>
          <a:lstStyle>
            <a:lvl1pPr>
              <a:defRPr/>
            </a:lvl1pPr>
          </a:lstStyle>
          <a:p>
            <a:pPr>
              <a:defRPr/>
            </a:pPr>
            <a:endParaRPr lang="en-CA"/>
          </a:p>
        </p:txBody>
      </p:sp>
      <p:sp>
        <p:nvSpPr>
          <p:cNvPr id="8" name="Slide Number Placeholder 6"/>
          <p:cNvSpPr>
            <a:spLocks noGrp="1"/>
          </p:cNvSpPr>
          <p:nvPr>
            <p:ph type="sldNum" sz="quarter" idx="12"/>
          </p:nvPr>
        </p:nvSpPr>
        <p:spPr/>
        <p:txBody>
          <a:bodyPr/>
          <a:lstStyle>
            <a:lvl1pPr>
              <a:defRPr/>
            </a:lvl1pPr>
          </a:lstStyle>
          <a:p>
            <a:pPr>
              <a:defRPr/>
            </a:pPr>
            <a:fld id="{63F47724-339A-4FBD-B438-BCA480B095E1}" type="slidenum">
              <a:rPr lang="ar-SA"/>
              <a:pPr>
                <a:defRPr/>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endParaRPr lang="en-CA"/>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CA"/>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1E5D55E1-AE73-4B42-8A09-F778801DD712}" type="slidenum">
              <a:rPr lang="ar-SA"/>
              <a:pPr>
                <a:defRPr/>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CA"/>
          </a:p>
        </p:txBody>
      </p:sp>
      <p:sp>
        <p:nvSpPr>
          <p:cNvPr id="4" name="Footer Placeholder 3"/>
          <p:cNvSpPr>
            <a:spLocks noGrp="1"/>
          </p:cNvSpPr>
          <p:nvPr>
            <p:ph type="ftr" sz="quarter" idx="11"/>
          </p:nvPr>
        </p:nvSpPr>
        <p:spPr/>
        <p:txBody>
          <a:bodyPr/>
          <a:lstStyle>
            <a:lvl1pPr>
              <a:defRPr/>
            </a:lvl1pPr>
          </a:lstStyle>
          <a:p>
            <a:pPr>
              <a:defRPr/>
            </a:pPr>
            <a:endParaRPr lang="en-CA"/>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E474CD78-7732-4A68-83D5-EF32398B8B1B}" type="slidenum">
              <a:rPr lang="ar-SA"/>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3" name="Rectangle 2"/>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4" name="Rectangle 3"/>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8" name="Date Placeholder 1"/>
          <p:cNvSpPr>
            <a:spLocks noGrp="1"/>
          </p:cNvSpPr>
          <p:nvPr>
            <p:ph type="dt" sz="half" idx="10"/>
          </p:nvPr>
        </p:nvSpPr>
        <p:spPr/>
        <p:txBody>
          <a:bodyPr/>
          <a:lstStyle>
            <a:lvl1pPr>
              <a:defRPr/>
            </a:lvl1pPr>
          </a:lstStyle>
          <a:p>
            <a:pPr>
              <a:defRPr/>
            </a:pPr>
            <a:endParaRPr lang="en-CA"/>
          </a:p>
        </p:txBody>
      </p:sp>
      <p:sp>
        <p:nvSpPr>
          <p:cNvPr id="9" name="Footer Placeholder 2"/>
          <p:cNvSpPr>
            <a:spLocks noGrp="1"/>
          </p:cNvSpPr>
          <p:nvPr>
            <p:ph type="ftr" sz="quarter" idx="11"/>
          </p:nvPr>
        </p:nvSpPr>
        <p:spPr/>
        <p:txBody>
          <a:bodyPr/>
          <a:lstStyle>
            <a:lvl1pPr>
              <a:defRPr/>
            </a:lvl1pPr>
          </a:lstStyle>
          <a:p>
            <a:pPr>
              <a:defRPr/>
            </a:pPr>
            <a:endParaRPr lang="en-CA"/>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A2165F1B-FE91-4258-A5EE-7B52D7F07874}" type="slidenum">
              <a:rPr lang="ar-SA"/>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CDD688DC-1EFC-4FE1-BEDA-91AB5C313F0A}" type="slidenum">
              <a:rPr lang="ar-SA"/>
              <a:pPr>
                <a:defRPr/>
              </a:pPr>
              <a:t>‹#›</a:t>
            </a:fld>
            <a:endParaRPr lang="en-CA"/>
          </a:p>
        </p:txBody>
      </p:sp>
      <p:sp>
        <p:nvSpPr>
          <p:cNvPr id="17" name="Date Placeholder 4"/>
          <p:cNvSpPr>
            <a:spLocks noGrp="1"/>
          </p:cNvSpPr>
          <p:nvPr>
            <p:ph type="dt" sz="half" idx="11"/>
          </p:nvPr>
        </p:nvSpPr>
        <p:spPr/>
        <p:txBody>
          <a:bodyPr/>
          <a:lstStyle>
            <a:lvl1pPr>
              <a:defRPr/>
            </a:lvl1pPr>
          </a:lstStyle>
          <a:p>
            <a:pPr>
              <a:defRPr/>
            </a:pPr>
            <a:endParaRPr lang="en-CA"/>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E24D3AD8-2544-4817-A8E3-87D9715D3BE7}" type="slidenum">
              <a:rPr lang="ar-SA"/>
              <a:pPr>
                <a:defRPr/>
              </a:pPr>
              <a:t>‹#›</a:t>
            </a:fld>
            <a:endParaRPr lang="en-CA"/>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endParaRPr lang="en-CA"/>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latinLnBrk="0" hangingPunct="1">
              <a:defRPr kumimoji="0" sz="1400">
                <a:solidFill>
                  <a:srgbClr val="FFFFFF"/>
                </a:solidFill>
              </a:defRPr>
            </a:lvl1pPr>
          </a:lstStyle>
          <a:p>
            <a:pPr>
              <a:defRPr/>
            </a:pPr>
            <a:endParaRPr lang="en-CA"/>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latinLnBrk="0" hangingPunct="1">
              <a:defRPr kumimoji="0" sz="1200">
                <a:solidFill>
                  <a:srgbClr val="FFFFFF"/>
                </a:solidFill>
              </a:defRPr>
            </a:lvl1pPr>
          </a:lstStyle>
          <a:p>
            <a:pPr>
              <a:defRPr/>
            </a:pPr>
            <a:endParaRPr lang="en-CA"/>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31D89858-8AA8-4977-BD02-A78132E84715}" type="slidenum">
              <a:rPr lang="ar-SA"/>
              <a:pPr>
                <a:defRPr/>
              </a:pPr>
              <a:t>‹#›</a:t>
            </a:fld>
            <a:endParaRPr lang="en-CA"/>
          </a:p>
        </p:txBody>
      </p:sp>
      <p:sp>
        <p:nvSpPr>
          <p:cNvPr id="1038"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txStyles>
    <p:titleStyle>
      <a:lvl1pPr algn="ctr" rtl="0" eaLnBrk="0" fontAlgn="base" hangingPunct="0">
        <a:spcBef>
          <a:spcPct val="0"/>
        </a:spcBef>
        <a:spcAft>
          <a:spcPct val="0"/>
        </a:spcAft>
        <a:defRPr sz="3300" kern="1200">
          <a:solidFill>
            <a:srgbClr val="838383"/>
          </a:solidFill>
          <a:latin typeface="+mj-lt"/>
          <a:ea typeface="+mj-ea"/>
          <a:cs typeface="+mj-cs"/>
        </a:defRPr>
      </a:lvl1pPr>
      <a:lvl2pPr algn="ctr" rtl="0" eaLnBrk="0" fontAlgn="base" hangingPunct="0">
        <a:spcBef>
          <a:spcPct val="0"/>
        </a:spcBef>
        <a:spcAft>
          <a:spcPct val="0"/>
        </a:spcAft>
        <a:defRPr sz="3300">
          <a:solidFill>
            <a:srgbClr val="838383"/>
          </a:solidFill>
          <a:latin typeface="Georgia" pitchFamily="18" charset="0"/>
          <a:cs typeface="Arial" charset="0"/>
        </a:defRPr>
      </a:lvl2pPr>
      <a:lvl3pPr algn="ctr" rtl="0" eaLnBrk="0" fontAlgn="base" hangingPunct="0">
        <a:spcBef>
          <a:spcPct val="0"/>
        </a:spcBef>
        <a:spcAft>
          <a:spcPct val="0"/>
        </a:spcAft>
        <a:defRPr sz="3300">
          <a:solidFill>
            <a:srgbClr val="838383"/>
          </a:solidFill>
          <a:latin typeface="Georgia" pitchFamily="18" charset="0"/>
          <a:cs typeface="Arial" charset="0"/>
        </a:defRPr>
      </a:lvl3pPr>
      <a:lvl4pPr algn="ctr" rtl="0" eaLnBrk="0" fontAlgn="base" hangingPunct="0">
        <a:spcBef>
          <a:spcPct val="0"/>
        </a:spcBef>
        <a:spcAft>
          <a:spcPct val="0"/>
        </a:spcAft>
        <a:defRPr sz="3300">
          <a:solidFill>
            <a:srgbClr val="838383"/>
          </a:solidFill>
          <a:latin typeface="Georgia" pitchFamily="18" charset="0"/>
          <a:cs typeface="Arial" charset="0"/>
        </a:defRPr>
      </a:lvl4pPr>
      <a:lvl5pPr algn="ctr" rtl="0" eaLnBrk="0" fontAlgn="base" hangingPunct="0">
        <a:spcBef>
          <a:spcPct val="0"/>
        </a:spcBef>
        <a:spcAft>
          <a:spcPct val="0"/>
        </a:spcAft>
        <a:defRPr sz="3300">
          <a:solidFill>
            <a:srgbClr val="838383"/>
          </a:solidFill>
          <a:latin typeface="Georgia" pitchFamily="18" charset="0"/>
          <a:cs typeface="Arial" charset="0"/>
        </a:defRPr>
      </a:lvl5pPr>
      <a:lvl6pPr marL="457200" algn="ctr" rtl="0" fontAlgn="base">
        <a:spcBef>
          <a:spcPct val="0"/>
        </a:spcBef>
        <a:spcAft>
          <a:spcPct val="0"/>
        </a:spcAft>
        <a:defRPr sz="3300">
          <a:solidFill>
            <a:srgbClr val="838383"/>
          </a:solidFill>
          <a:latin typeface="Georgia" pitchFamily="18" charset="0"/>
          <a:cs typeface="Arial" charset="0"/>
        </a:defRPr>
      </a:lvl6pPr>
      <a:lvl7pPr marL="914400" algn="ctr" rtl="0" fontAlgn="base">
        <a:spcBef>
          <a:spcPct val="0"/>
        </a:spcBef>
        <a:spcAft>
          <a:spcPct val="0"/>
        </a:spcAft>
        <a:defRPr sz="3300">
          <a:solidFill>
            <a:srgbClr val="838383"/>
          </a:solidFill>
          <a:latin typeface="Georgia" pitchFamily="18" charset="0"/>
          <a:cs typeface="Arial" charset="0"/>
        </a:defRPr>
      </a:lvl7pPr>
      <a:lvl8pPr marL="1371600" algn="ctr" rtl="0" fontAlgn="base">
        <a:spcBef>
          <a:spcPct val="0"/>
        </a:spcBef>
        <a:spcAft>
          <a:spcPct val="0"/>
        </a:spcAft>
        <a:defRPr sz="3300">
          <a:solidFill>
            <a:srgbClr val="838383"/>
          </a:solidFill>
          <a:latin typeface="Georgia" pitchFamily="18" charset="0"/>
          <a:cs typeface="Arial" charset="0"/>
        </a:defRPr>
      </a:lvl8pPr>
      <a:lvl9pPr marL="1828800" algn="ctr" rtl="0" fontAlgn="base">
        <a:spcBef>
          <a:spcPct val="0"/>
        </a:spcBef>
        <a:spcAft>
          <a:spcPct val="0"/>
        </a:spcAft>
        <a:defRPr sz="3300">
          <a:solidFill>
            <a:srgbClr val="838383"/>
          </a:solidFill>
          <a:latin typeface="Georgia" pitchFamily="18" charset="0"/>
          <a:cs typeface="Arial"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969696"/>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0808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5F5F5F"/>
        </a:buClr>
        <a:buChar char="•"/>
        <a:defRPr sz="20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medicine.plosjournals.org/perlserv/?request=slideshow&amp;type=figure&amp;doi=10.1371/journal.pmed.0020212&amp;id=31344"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371600" y="2819400"/>
            <a:ext cx="6400800" cy="1981200"/>
          </a:xfrm>
        </p:spPr>
        <p:txBody>
          <a:bodyPr>
            <a:normAutofit/>
          </a:bodyPr>
          <a:lstStyle/>
          <a:p>
            <a:pPr eaLnBrk="1" fontAlgn="auto" hangingPunct="1">
              <a:lnSpc>
                <a:spcPct val="80000"/>
              </a:lnSpc>
              <a:spcAft>
                <a:spcPts val="0"/>
              </a:spcAft>
              <a:buFont typeface="Wingdings 2"/>
              <a:buNone/>
              <a:defRPr/>
            </a:pPr>
            <a:r>
              <a:rPr lang="en-US" sz="2200" dirty="0">
                <a:solidFill>
                  <a:srgbClr val="0070C0"/>
                </a:solidFill>
                <a:latin typeface="Arial" pitchFamily="34" charset="0"/>
                <a:cs typeface="Arial" pitchFamily="34" charset="0"/>
              </a:rPr>
              <a:t>Fatima </a:t>
            </a:r>
            <a:r>
              <a:rPr lang="en-US" sz="2200" dirty="0" err="1">
                <a:solidFill>
                  <a:srgbClr val="0070C0"/>
                </a:solidFill>
                <a:latin typeface="Arial" pitchFamily="34" charset="0"/>
                <a:cs typeface="Arial" pitchFamily="34" charset="0"/>
              </a:rPr>
              <a:t>Alhaidar</a:t>
            </a:r>
            <a:endParaRPr lang="en-US" sz="2200" dirty="0">
              <a:solidFill>
                <a:srgbClr val="0070C0"/>
              </a:solidFill>
              <a:latin typeface="Arial" pitchFamily="34" charset="0"/>
              <a:cs typeface="Arial" pitchFamily="34" charset="0"/>
            </a:endParaRPr>
          </a:p>
          <a:p>
            <a:pPr eaLnBrk="1" fontAlgn="auto" hangingPunct="1">
              <a:lnSpc>
                <a:spcPct val="80000"/>
              </a:lnSpc>
              <a:spcAft>
                <a:spcPts val="0"/>
              </a:spcAft>
              <a:buFont typeface="Wingdings 2"/>
              <a:buNone/>
              <a:defRPr/>
            </a:pPr>
            <a:r>
              <a:rPr lang="en-US" sz="2200" dirty="0" smtClean="0">
                <a:solidFill>
                  <a:srgbClr val="0070C0"/>
                </a:solidFill>
                <a:latin typeface="Arial" pitchFamily="34" charset="0"/>
                <a:cs typeface="Arial" pitchFamily="34" charset="0"/>
              </a:rPr>
              <a:t>Professor,</a:t>
            </a:r>
            <a:endParaRPr lang="en-US" sz="2200" dirty="0">
              <a:solidFill>
                <a:srgbClr val="0070C0"/>
              </a:solidFill>
              <a:latin typeface="Arial" pitchFamily="34" charset="0"/>
              <a:cs typeface="Arial" pitchFamily="34" charset="0"/>
            </a:endParaRPr>
          </a:p>
          <a:p>
            <a:pPr eaLnBrk="1" fontAlgn="auto" hangingPunct="1">
              <a:lnSpc>
                <a:spcPct val="80000"/>
              </a:lnSpc>
              <a:spcAft>
                <a:spcPts val="0"/>
              </a:spcAft>
              <a:buFont typeface="Wingdings 2"/>
              <a:buNone/>
              <a:defRPr/>
            </a:pPr>
            <a:r>
              <a:rPr lang="en-US" sz="2200" dirty="0">
                <a:solidFill>
                  <a:srgbClr val="0070C0"/>
                </a:solidFill>
                <a:latin typeface="Arial" pitchFamily="34" charset="0"/>
                <a:cs typeface="Arial" pitchFamily="34" charset="0"/>
              </a:rPr>
              <a:t>Child </a:t>
            </a:r>
            <a:r>
              <a:rPr lang="en-US" sz="2200" dirty="0" smtClean="0">
                <a:solidFill>
                  <a:srgbClr val="0070C0"/>
                </a:solidFill>
                <a:latin typeface="Arial" pitchFamily="34" charset="0"/>
                <a:cs typeface="Arial" pitchFamily="34" charset="0"/>
              </a:rPr>
              <a:t>&amp; </a:t>
            </a:r>
            <a:r>
              <a:rPr lang="en-US" sz="2200" dirty="0">
                <a:solidFill>
                  <a:srgbClr val="0070C0"/>
                </a:solidFill>
                <a:latin typeface="Arial" pitchFamily="34" charset="0"/>
                <a:cs typeface="Arial" pitchFamily="34" charset="0"/>
              </a:rPr>
              <a:t>Adolescent Psychiatrist</a:t>
            </a:r>
          </a:p>
          <a:p>
            <a:pPr eaLnBrk="1" fontAlgn="auto" hangingPunct="1">
              <a:lnSpc>
                <a:spcPct val="80000"/>
              </a:lnSpc>
              <a:spcAft>
                <a:spcPts val="0"/>
              </a:spcAft>
              <a:buFont typeface="Wingdings 2"/>
              <a:buNone/>
              <a:defRPr/>
            </a:pPr>
            <a:r>
              <a:rPr lang="en-US" sz="2200" dirty="0">
                <a:solidFill>
                  <a:srgbClr val="0070C0"/>
                </a:solidFill>
                <a:latin typeface="Arial" pitchFamily="34" charset="0"/>
                <a:cs typeface="Arial" pitchFamily="34" charset="0"/>
              </a:rPr>
              <a:t>College of Medicine, </a:t>
            </a:r>
            <a:r>
              <a:rPr lang="en-US" sz="2200" dirty="0" smtClean="0">
                <a:solidFill>
                  <a:srgbClr val="0070C0"/>
                </a:solidFill>
                <a:latin typeface="Arial" pitchFamily="34" charset="0"/>
                <a:cs typeface="Arial" pitchFamily="34" charset="0"/>
              </a:rPr>
              <a:t>KSU</a:t>
            </a:r>
          </a:p>
          <a:p>
            <a:pPr eaLnBrk="1" fontAlgn="auto" hangingPunct="1">
              <a:lnSpc>
                <a:spcPct val="80000"/>
              </a:lnSpc>
              <a:spcAft>
                <a:spcPts val="0"/>
              </a:spcAft>
              <a:buFont typeface="Wingdings 2"/>
              <a:buNone/>
              <a:defRPr/>
            </a:pPr>
            <a:r>
              <a:rPr lang="en-US" sz="2200" dirty="0" smtClean="0">
                <a:solidFill>
                  <a:srgbClr val="0070C0"/>
                </a:solidFill>
                <a:latin typeface="Arial" pitchFamily="34" charset="0"/>
                <a:cs typeface="Arial" pitchFamily="34" charset="0"/>
              </a:rPr>
              <a:t>1436/2013</a:t>
            </a:r>
          </a:p>
          <a:p>
            <a:pPr eaLnBrk="1" fontAlgn="auto" hangingPunct="1">
              <a:lnSpc>
                <a:spcPct val="80000"/>
              </a:lnSpc>
              <a:spcAft>
                <a:spcPts val="0"/>
              </a:spcAft>
              <a:buFont typeface="Wingdings 2"/>
              <a:buNone/>
              <a:defRPr/>
            </a:pPr>
            <a:endParaRPr lang="en-US" sz="2800" dirty="0">
              <a:solidFill>
                <a:srgbClr val="0070C0"/>
              </a:solidFill>
              <a:latin typeface="Arial" pitchFamily="34" charset="0"/>
              <a:cs typeface="Arial" pitchFamily="34" charset="0"/>
            </a:endParaRPr>
          </a:p>
        </p:txBody>
      </p:sp>
      <p:sp>
        <p:nvSpPr>
          <p:cNvPr id="2050" name="Rectangle 2"/>
          <p:cNvSpPr>
            <a:spLocks noGrp="1" noChangeArrowheads="1"/>
          </p:cNvSpPr>
          <p:nvPr>
            <p:ph type="ctrTitle"/>
          </p:nvPr>
        </p:nvSpPr>
        <p:spPr/>
        <p:txBody>
          <a:bodyPr>
            <a:normAutofit fontScale="90000"/>
          </a:bodyPr>
          <a:lstStyle/>
          <a:p>
            <a:pPr eaLnBrk="1" fontAlgn="auto" hangingPunct="1">
              <a:spcAft>
                <a:spcPts val="0"/>
              </a:spcAft>
              <a:defRPr/>
            </a:pPr>
            <a:r>
              <a:rPr lang="en-US" sz="4000" b="1" dirty="0" smtClean="0">
                <a:solidFill>
                  <a:srgbClr val="002060"/>
                </a:solidFill>
              </a:rPr>
              <a:t>Schizophrenia Spectrum and Other Psychotic Disorders</a:t>
            </a:r>
            <a:r>
              <a:rPr lang="en-US" sz="4000" dirty="0">
                <a:solidFill>
                  <a:schemeClr val="tx1"/>
                </a:solidFill>
                <a:latin typeface="Arial" pitchFamily="34" charset="0"/>
                <a:cs typeface="Arial" pitchFamily="34" charset="0"/>
              </a:rPr>
              <a:t/>
            </a:r>
            <a:br>
              <a:rPr lang="en-US" sz="4000" dirty="0">
                <a:solidFill>
                  <a:schemeClr val="tx1"/>
                </a:solidFill>
                <a:latin typeface="Arial" pitchFamily="34" charset="0"/>
                <a:cs typeface="Arial" pitchFamily="34" charset="0"/>
              </a:rPr>
            </a:br>
            <a:endParaRPr lang="en-US" sz="40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endParaRPr lang="en-CA" smtClean="0">
              <a:solidFill>
                <a:srgbClr val="838383"/>
              </a:solidFill>
              <a:cs typeface="Arial" charset="0"/>
            </a:endParaRPr>
          </a:p>
        </p:txBody>
      </p:sp>
      <p:sp>
        <p:nvSpPr>
          <p:cNvPr id="24579" name="Content Placeholder 2"/>
          <p:cNvSpPr>
            <a:spLocks noGrp="1"/>
          </p:cNvSpPr>
          <p:nvPr>
            <p:ph sz="quarter" idx="1"/>
          </p:nvPr>
        </p:nvSpPr>
        <p:spPr>
          <a:xfrm>
            <a:off x="301625" y="1527175"/>
            <a:ext cx="8504238" cy="4572000"/>
          </a:xfrm>
        </p:spPr>
        <p:txBody>
          <a:bodyPr/>
          <a:lstStyle/>
          <a:p>
            <a:pPr eaLnBrk="1" hangingPunct="1"/>
            <a:endParaRPr lang="en-CA" smtClean="0">
              <a:cs typeface="Times New Roman" pitchFamily="18" charset="0"/>
            </a:endParaRPr>
          </a:p>
        </p:txBody>
      </p:sp>
      <p:pic>
        <p:nvPicPr>
          <p:cNvPr id="24580" name="Picture 2" descr="http://www.schizophrenia.com/images/schizophrenia_brain_large_2.gif"/>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l" eaLnBrk="1" hangingPunct="1"/>
            <a:r>
              <a:rPr lang="en-US" sz="2800" b="1" dirty="0" smtClean="0">
                <a:solidFill>
                  <a:srgbClr val="000066"/>
                </a:solidFill>
                <a:latin typeface="Arial" charset="0"/>
                <a:cs typeface="Arial" charset="0"/>
              </a:rPr>
              <a:t>Etiology </a:t>
            </a:r>
            <a:r>
              <a:rPr lang="en-US" sz="1800" b="1" dirty="0" smtClean="0">
                <a:solidFill>
                  <a:srgbClr val="000066"/>
                </a:solidFill>
                <a:latin typeface="Arial" charset="0"/>
                <a:cs typeface="Arial" charset="0"/>
              </a:rPr>
              <a:t>cont</a:t>
            </a:r>
            <a:r>
              <a:rPr lang="en-US" sz="1100" b="1" dirty="0" smtClean="0">
                <a:solidFill>
                  <a:srgbClr val="000066"/>
                </a:solidFill>
                <a:latin typeface="Arial" charset="0"/>
                <a:cs typeface="Arial" charset="0"/>
              </a:rPr>
              <a:t>.</a:t>
            </a:r>
            <a:endParaRPr lang="en-US" sz="2800" b="1" dirty="0" smtClean="0">
              <a:solidFill>
                <a:srgbClr val="000066"/>
              </a:solidFill>
              <a:latin typeface="Arial" charset="0"/>
              <a:cs typeface="Arial" charset="0"/>
            </a:endParaRPr>
          </a:p>
        </p:txBody>
      </p:sp>
      <p:sp>
        <p:nvSpPr>
          <p:cNvPr id="25603" name="Rectangle 3"/>
          <p:cNvSpPr>
            <a:spLocks noGrp="1" noChangeArrowheads="1"/>
          </p:cNvSpPr>
          <p:nvPr>
            <p:ph sz="quarter" idx="1"/>
          </p:nvPr>
        </p:nvSpPr>
        <p:spPr>
          <a:xfrm>
            <a:off x="301625" y="1527175"/>
            <a:ext cx="8504238" cy="4572000"/>
          </a:xfrm>
        </p:spPr>
        <p:txBody>
          <a:bodyPr/>
          <a:lstStyle/>
          <a:p>
            <a:pPr eaLnBrk="1" hangingPunct="1">
              <a:lnSpc>
                <a:spcPct val="80000"/>
              </a:lnSpc>
              <a:buFontTx/>
              <a:buNone/>
            </a:pPr>
            <a:r>
              <a:rPr lang="en-US" sz="2400" b="1" dirty="0" smtClean="0">
                <a:solidFill>
                  <a:srgbClr val="0070C0"/>
                </a:solidFill>
                <a:latin typeface="Arial" charset="0"/>
                <a:cs typeface="Arial" charset="0"/>
              </a:rPr>
              <a:t>C- Neuropathology;</a:t>
            </a:r>
          </a:p>
          <a:p>
            <a:pPr eaLnBrk="1" hangingPunct="1">
              <a:lnSpc>
                <a:spcPct val="80000"/>
              </a:lnSpc>
              <a:buFontTx/>
              <a:buNone/>
            </a:pPr>
            <a:endParaRPr lang="en-US" sz="2400" dirty="0" smtClean="0">
              <a:solidFill>
                <a:srgbClr val="0070C0"/>
              </a:solidFill>
              <a:latin typeface="Arial" charset="0"/>
              <a:cs typeface="Arial" charset="0"/>
            </a:endParaRPr>
          </a:p>
          <a:p>
            <a:pPr eaLnBrk="1" hangingPunct="1">
              <a:lnSpc>
                <a:spcPct val="80000"/>
              </a:lnSpc>
              <a:buFontTx/>
              <a:buNone/>
            </a:pPr>
            <a:r>
              <a:rPr lang="en-US" sz="2400" dirty="0" err="1" smtClean="0">
                <a:solidFill>
                  <a:srgbClr val="0070C0"/>
                </a:solidFill>
                <a:latin typeface="Arial" charset="0"/>
                <a:cs typeface="Arial" charset="0"/>
              </a:rPr>
              <a:t>Neuropathological</a:t>
            </a:r>
            <a:r>
              <a:rPr lang="en-US" sz="2400" dirty="0" smtClean="0">
                <a:solidFill>
                  <a:srgbClr val="0070C0"/>
                </a:solidFill>
                <a:latin typeface="Arial" charset="0"/>
                <a:cs typeface="Arial" charset="0"/>
              </a:rPr>
              <a:t> and </a:t>
            </a:r>
            <a:r>
              <a:rPr lang="en-US" sz="2400" dirty="0" err="1" smtClean="0">
                <a:solidFill>
                  <a:srgbClr val="0070C0"/>
                </a:solidFill>
                <a:latin typeface="Arial" charset="0"/>
                <a:cs typeface="Arial" charset="0"/>
              </a:rPr>
              <a:t>neurochemical</a:t>
            </a:r>
            <a:r>
              <a:rPr lang="en-US" sz="2400" dirty="0" smtClean="0">
                <a:solidFill>
                  <a:srgbClr val="0070C0"/>
                </a:solidFill>
                <a:latin typeface="Arial" charset="0"/>
                <a:cs typeface="Arial" charset="0"/>
              </a:rPr>
              <a:t> abnormalities have been reported in the brain particularly in the limbic system, basal ganglia and cerebellum. Either in structures or connections </a:t>
            </a:r>
            <a:r>
              <a:rPr lang="en-US" sz="2400" dirty="0" smtClean="0">
                <a:solidFill>
                  <a:srgbClr val="002060"/>
                </a:solidFill>
                <a:latin typeface="Arial" charset="0"/>
                <a:cs typeface="Arial" charset="0"/>
              </a:rPr>
              <a:t>    </a:t>
            </a:r>
            <a:r>
              <a:rPr lang="en-US" sz="2000" dirty="0" smtClean="0">
                <a:solidFill>
                  <a:srgbClr val="C00000"/>
                </a:solidFill>
                <a:latin typeface="Arial" charset="0"/>
                <a:cs typeface="Arial" charset="0"/>
              </a:rPr>
              <a:t>as shown in previous slide</a:t>
            </a:r>
          </a:p>
          <a:p>
            <a:pPr eaLnBrk="1" hangingPunct="1">
              <a:lnSpc>
                <a:spcPct val="80000"/>
              </a:lnSpc>
              <a:buFontTx/>
              <a:buNone/>
            </a:pPr>
            <a:endParaRPr lang="en-US" sz="3600"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endParaRPr lang="en-CA" smtClean="0">
              <a:solidFill>
                <a:srgbClr val="838383"/>
              </a:solidFill>
              <a:cs typeface="Arial" charset="0"/>
            </a:endParaRPr>
          </a:p>
        </p:txBody>
      </p:sp>
      <p:sp>
        <p:nvSpPr>
          <p:cNvPr id="27651" name="Content Placeholder 2"/>
          <p:cNvSpPr>
            <a:spLocks noGrp="1"/>
          </p:cNvSpPr>
          <p:nvPr>
            <p:ph sz="quarter" idx="1"/>
          </p:nvPr>
        </p:nvSpPr>
        <p:spPr>
          <a:xfrm>
            <a:off x="301625" y="1527175"/>
            <a:ext cx="8504238" cy="4572000"/>
          </a:xfrm>
        </p:spPr>
        <p:txBody>
          <a:bodyPr/>
          <a:lstStyle/>
          <a:p>
            <a:pPr eaLnBrk="1" hangingPunct="1"/>
            <a:endParaRPr lang="en-CA" smtClean="0">
              <a:cs typeface="Times New Roman" pitchFamily="18" charset="0"/>
            </a:endParaRPr>
          </a:p>
        </p:txBody>
      </p:sp>
      <p:pic>
        <p:nvPicPr>
          <p:cNvPr id="27652" name="Picture 4" descr="http://www.schizophrenia.com/images/COS_map.jpg"/>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l" eaLnBrk="1" hangingPunct="1"/>
            <a:r>
              <a:rPr lang="en-US" sz="3200" b="1" dirty="0" smtClean="0">
                <a:solidFill>
                  <a:srgbClr val="000066"/>
                </a:solidFill>
                <a:latin typeface="Arial" charset="0"/>
                <a:cs typeface="Arial" charset="0"/>
              </a:rPr>
              <a:t>Etiology </a:t>
            </a:r>
            <a:r>
              <a:rPr lang="en-US" sz="1200" b="1" dirty="0" smtClean="0">
                <a:solidFill>
                  <a:srgbClr val="000066"/>
                </a:solidFill>
                <a:latin typeface="Arial" charset="0"/>
                <a:cs typeface="Arial" charset="0"/>
              </a:rPr>
              <a:t>cont.</a:t>
            </a:r>
            <a:endParaRPr lang="en-US" sz="3200" b="1" dirty="0" smtClean="0">
              <a:solidFill>
                <a:srgbClr val="000066"/>
              </a:solidFill>
              <a:latin typeface="Arial" charset="0"/>
              <a:cs typeface="Arial" charset="0"/>
            </a:endParaRPr>
          </a:p>
        </p:txBody>
      </p:sp>
      <p:sp>
        <p:nvSpPr>
          <p:cNvPr id="28675" name="Rectangle 3"/>
          <p:cNvSpPr>
            <a:spLocks noGrp="1" noChangeArrowheads="1"/>
          </p:cNvSpPr>
          <p:nvPr>
            <p:ph sz="quarter" idx="1"/>
          </p:nvPr>
        </p:nvSpPr>
        <p:spPr>
          <a:xfrm>
            <a:off x="301625" y="1527175"/>
            <a:ext cx="8504238" cy="4572000"/>
          </a:xfrm>
        </p:spPr>
        <p:txBody>
          <a:bodyPr/>
          <a:lstStyle/>
          <a:p>
            <a:pPr eaLnBrk="1" hangingPunct="1">
              <a:lnSpc>
                <a:spcPct val="80000"/>
              </a:lnSpc>
              <a:buFont typeface="Wingdings 2" pitchFamily="18" charset="2"/>
              <a:buNone/>
            </a:pPr>
            <a:r>
              <a:rPr lang="en-US" sz="2400" b="1" dirty="0" smtClean="0">
                <a:solidFill>
                  <a:srgbClr val="0070C0"/>
                </a:solidFill>
                <a:latin typeface="Arial" charset="0"/>
                <a:cs typeface="Arial" charset="0"/>
              </a:rPr>
              <a:t>D- </a:t>
            </a:r>
            <a:r>
              <a:rPr lang="en-US" sz="2400" b="1" dirty="0" err="1" smtClean="0">
                <a:solidFill>
                  <a:srgbClr val="0070C0"/>
                </a:solidFill>
                <a:latin typeface="Arial" charset="0"/>
                <a:cs typeface="Arial" charset="0"/>
              </a:rPr>
              <a:t>Psychoneuroimmunology</a:t>
            </a:r>
            <a:r>
              <a:rPr lang="en-US" sz="2400" b="1" dirty="0" smtClean="0">
                <a:solidFill>
                  <a:srgbClr val="0070C0"/>
                </a:solidFill>
                <a:latin typeface="Arial" charset="0"/>
                <a:cs typeface="Arial" charset="0"/>
              </a:rPr>
              <a:t>;</a:t>
            </a:r>
          </a:p>
          <a:p>
            <a:pPr eaLnBrk="1" hangingPunct="1">
              <a:lnSpc>
                <a:spcPct val="80000"/>
              </a:lnSpc>
              <a:buFont typeface="Wingdings 2" pitchFamily="18" charset="2"/>
              <a:buNone/>
            </a:pPr>
            <a:r>
              <a:rPr lang="en-US" sz="2400" dirty="0" smtClean="0">
                <a:solidFill>
                  <a:srgbClr val="0070C0"/>
                </a:solidFill>
                <a:latin typeface="Arial" charset="0"/>
                <a:cs typeface="Arial" charset="0"/>
              </a:rPr>
              <a:t>↓ T-cell interlukeukin-2 lymphocytes, abnormal cellular and </a:t>
            </a:r>
            <a:r>
              <a:rPr lang="en-US" sz="2400" dirty="0" err="1" smtClean="0">
                <a:solidFill>
                  <a:srgbClr val="0070C0"/>
                </a:solidFill>
                <a:latin typeface="Arial" charset="0"/>
                <a:cs typeface="Arial" charset="0"/>
              </a:rPr>
              <a:t>humoral</a:t>
            </a:r>
            <a:r>
              <a:rPr lang="en-US" sz="2400" dirty="0" smtClean="0">
                <a:solidFill>
                  <a:srgbClr val="0070C0"/>
                </a:solidFill>
                <a:latin typeface="Arial" charset="0"/>
                <a:cs typeface="Arial" charset="0"/>
              </a:rPr>
              <a:t> reactivity to neurons and presence of anti-brain antibodies.</a:t>
            </a:r>
          </a:p>
          <a:p>
            <a:pPr eaLnBrk="1" hangingPunct="1">
              <a:lnSpc>
                <a:spcPct val="80000"/>
              </a:lnSpc>
              <a:buFont typeface="Wingdings 2" pitchFamily="18" charset="2"/>
              <a:buNone/>
            </a:pPr>
            <a:r>
              <a:rPr lang="en-US" sz="2400" dirty="0" smtClean="0">
                <a:solidFill>
                  <a:srgbClr val="0070C0"/>
                </a:solidFill>
                <a:latin typeface="Arial" charset="0"/>
                <a:cs typeface="Arial" charset="0"/>
              </a:rPr>
              <a:t>These changes are due to </a:t>
            </a:r>
            <a:r>
              <a:rPr lang="en-US" sz="2400" dirty="0" err="1" smtClean="0">
                <a:solidFill>
                  <a:srgbClr val="0070C0"/>
                </a:solidFill>
                <a:latin typeface="Arial" charset="0"/>
                <a:cs typeface="Arial" charset="0"/>
              </a:rPr>
              <a:t>neurotoxic</a:t>
            </a:r>
            <a:r>
              <a:rPr lang="en-US" sz="2400" dirty="0" smtClean="0">
                <a:solidFill>
                  <a:srgbClr val="0070C0"/>
                </a:solidFill>
                <a:latin typeface="Arial" charset="0"/>
                <a:cs typeface="Arial" charset="0"/>
              </a:rPr>
              <a:t> virus ? or endogenous autoimmune disorder ?</a:t>
            </a:r>
          </a:p>
          <a:p>
            <a:pPr eaLnBrk="1" hangingPunct="1">
              <a:lnSpc>
                <a:spcPct val="80000"/>
              </a:lnSpc>
              <a:buFont typeface="Wingdings 2" pitchFamily="18" charset="2"/>
              <a:buNone/>
            </a:pPr>
            <a:endParaRPr lang="en-US" sz="2400" dirty="0" smtClean="0">
              <a:solidFill>
                <a:srgbClr val="0070C0"/>
              </a:solidFill>
              <a:latin typeface="Arial" charset="0"/>
              <a:cs typeface="Arial" charset="0"/>
            </a:endParaRPr>
          </a:p>
          <a:p>
            <a:pPr eaLnBrk="1" hangingPunct="1">
              <a:buFont typeface="Wingdings 2" pitchFamily="18" charset="2"/>
              <a:buNone/>
            </a:pPr>
            <a:r>
              <a:rPr lang="en-US" sz="2400" b="1" dirty="0" smtClean="0">
                <a:solidFill>
                  <a:srgbClr val="0070C0"/>
                </a:solidFill>
                <a:latin typeface="Arial" charset="0"/>
                <a:cs typeface="Arial" charset="0"/>
              </a:rPr>
              <a:t>E- </a:t>
            </a:r>
            <a:r>
              <a:rPr lang="en-US" sz="2400" b="1" dirty="0" err="1" smtClean="0">
                <a:solidFill>
                  <a:srgbClr val="0070C0"/>
                </a:solidFill>
                <a:latin typeface="Arial" charset="0"/>
                <a:cs typeface="Arial" charset="0"/>
              </a:rPr>
              <a:t>Psychoneuroendocrinology</a:t>
            </a:r>
            <a:r>
              <a:rPr lang="en-US" sz="2400" b="1" dirty="0" smtClean="0">
                <a:solidFill>
                  <a:srgbClr val="0070C0"/>
                </a:solidFill>
                <a:latin typeface="Arial" charset="0"/>
                <a:cs typeface="Arial" charset="0"/>
              </a:rPr>
              <a:t>;</a:t>
            </a:r>
          </a:p>
          <a:p>
            <a:pPr eaLnBrk="1" hangingPunct="1">
              <a:buFont typeface="Wingdings 2" pitchFamily="18" charset="2"/>
              <a:buNone/>
            </a:pPr>
            <a:r>
              <a:rPr lang="en-US" sz="2400" dirty="0" smtClean="0">
                <a:solidFill>
                  <a:srgbClr val="0070C0"/>
                </a:solidFill>
                <a:latin typeface="Arial" charset="0"/>
                <a:cs typeface="Arial" charset="0"/>
              </a:rPr>
              <a:t>Abnormal </a:t>
            </a:r>
            <a:r>
              <a:rPr lang="en-US" sz="2400" dirty="0" err="1" smtClean="0">
                <a:solidFill>
                  <a:srgbClr val="0070C0"/>
                </a:solidFill>
                <a:latin typeface="Arial" charset="0"/>
                <a:cs typeface="Arial" charset="0"/>
              </a:rPr>
              <a:t>dexamethasone</a:t>
            </a:r>
            <a:r>
              <a:rPr lang="en-US" sz="2400" dirty="0" smtClean="0">
                <a:solidFill>
                  <a:srgbClr val="0070C0"/>
                </a:solidFill>
                <a:latin typeface="Arial" charset="0"/>
                <a:cs typeface="Arial" charset="0"/>
              </a:rPr>
              <a:t>-suppression test</a:t>
            </a:r>
          </a:p>
          <a:p>
            <a:pPr eaLnBrk="1" hangingPunct="1">
              <a:buFontTx/>
              <a:buNone/>
            </a:pPr>
            <a:r>
              <a:rPr lang="en-US" sz="2400" dirty="0" smtClean="0">
                <a:solidFill>
                  <a:srgbClr val="0070C0"/>
                </a:solidFill>
                <a:latin typeface="Arial" charset="0"/>
                <a:cs typeface="Arial" charset="0"/>
              </a:rPr>
              <a:t>↓ LH/FSH</a:t>
            </a:r>
          </a:p>
          <a:p>
            <a:pPr eaLnBrk="1" hangingPunct="1">
              <a:buFontTx/>
              <a:buNone/>
            </a:pPr>
            <a:r>
              <a:rPr lang="en-US" sz="2400" dirty="0" smtClean="0">
                <a:solidFill>
                  <a:srgbClr val="0070C0"/>
                </a:solidFill>
                <a:latin typeface="Arial" charset="0"/>
                <a:cs typeface="Arial" charset="0"/>
              </a:rPr>
              <a:t>A blunted release of </a:t>
            </a:r>
            <a:r>
              <a:rPr lang="en-US" sz="2400" dirty="0" err="1" smtClean="0">
                <a:solidFill>
                  <a:srgbClr val="0070C0"/>
                </a:solidFill>
                <a:latin typeface="Arial" charset="0"/>
                <a:cs typeface="Arial" charset="0"/>
              </a:rPr>
              <a:t>prolactin</a:t>
            </a:r>
            <a:r>
              <a:rPr lang="en-US" sz="2400" dirty="0" smtClean="0">
                <a:solidFill>
                  <a:srgbClr val="0070C0"/>
                </a:solidFill>
                <a:latin typeface="Arial" charset="0"/>
                <a:cs typeface="Arial" charset="0"/>
              </a:rPr>
              <a:t> and growth hormone on stimulation.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l" eaLnBrk="1" hangingPunct="1"/>
            <a:r>
              <a:rPr lang="en-US" sz="3200" b="1" dirty="0" smtClean="0">
                <a:solidFill>
                  <a:srgbClr val="000066"/>
                </a:solidFill>
                <a:latin typeface="Arial" charset="0"/>
                <a:cs typeface="Arial" charset="0"/>
              </a:rPr>
              <a:t>Etiology </a:t>
            </a:r>
            <a:r>
              <a:rPr lang="en-US" sz="1200" b="1" dirty="0" smtClean="0">
                <a:solidFill>
                  <a:srgbClr val="000066"/>
                </a:solidFill>
                <a:latin typeface="Arial" charset="0"/>
                <a:cs typeface="Arial" charset="0"/>
              </a:rPr>
              <a:t>cont.</a:t>
            </a:r>
            <a:endParaRPr lang="en-US" sz="3200" b="1" dirty="0" smtClean="0">
              <a:solidFill>
                <a:srgbClr val="000066"/>
              </a:solidFill>
              <a:latin typeface="Arial" charset="0"/>
              <a:cs typeface="Arial" charset="0"/>
            </a:endParaRPr>
          </a:p>
        </p:txBody>
      </p:sp>
      <p:sp>
        <p:nvSpPr>
          <p:cNvPr id="29699" name="Rectangle 3"/>
          <p:cNvSpPr>
            <a:spLocks noGrp="1" noChangeArrowheads="1"/>
          </p:cNvSpPr>
          <p:nvPr>
            <p:ph sz="quarter" idx="1"/>
          </p:nvPr>
        </p:nvSpPr>
        <p:spPr>
          <a:xfrm>
            <a:off x="301625" y="1527175"/>
            <a:ext cx="8504238" cy="4572000"/>
          </a:xfrm>
        </p:spPr>
        <p:txBody>
          <a:bodyPr/>
          <a:lstStyle/>
          <a:p>
            <a:pPr eaLnBrk="1" hangingPunct="1">
              <a:buFontTx/>
              <a:buNone/>
            </a:pPr>
            <a:endParaRPr lang="en-US" sz="2400" b="1" dirty="0" smtClean="0">
              <a:solidFill>
                <a:srgbClr val="0070C0"/>
              </a:solidFill>
              <a:latin typeface="Arial" charset="0"/>
              <a:cs typeface="Arial" charset="0"/>
            </a:endParaRPr>
          </a:p>
          <a:p>
            <a:pPr eaLnBrk="1" hangingPunct="1">
              <a:buFontTx/>
              <a:buNone/>
            </a:pPr>
            <a:r>
              <a:rPr lang="en-US" sz="2400" b="1" dirty="0" smtClean="0">
                <a:solidFill>
                  <a:srgbClr val="0070C0"/>
                </a:solidFill>
                <a:latin typeface="Arial" charset="0"/>
                <a:cs typeface="Arial" charset="0"/>
              </a:rPr>
              <a:t>3- Genetic Factors</a:t>
            </a:r>
            <a:endParaRPr lang="en-US" sz="2400" dirty="0" smtClean="0">
              <a:solidFill>
                <a:srgbClr val="0070C0"/>
              </a:solidFill>
              <a:latin typeface="Arial" charset="0"/>
              <a:cs typeface="Arial" charset="0"/>
            </a:endParaRPr>
          </a:p>
          <a:p>
            <a:pPr eaLnBrk="1" hangingPunct="1">
              <a:buFontTx/>
              <a:buNone/>
            </a:pPr>
            <a:r>
              <a:rPr lang="en-US" sz="2400" dirty="0" smtClean="0">
                <a:solidFill>
                  <a:srgbClr val="0070C0"/>
                </a:solidFill>
                <a:latin typeface="Arial" charset="0"/>
                <a:cs typeface="Arial" charset="0"/>
              </a:rPr>
              <a:t>   - A wide range of genetic studies strongly suggest a  genetic component to the inheritance of schizophrenia that </a:t>
            </a:r>
            <a:r>
              <a:rPr lang="en-US" sz="2400" dirty="0" err="1" smtClean="0">
                <a:solidFill>
                  <a:srgbClr val="0070C0"/>
                </a:solidFill>
                <a:latin typeface="Arial" charset="0"/>
                <a:cs typeface="Arial" charset="0"/>
              </a:rPr>
              <a:t>outweights</a:t>
            </a:r>
            <a:r>
              <a:rPr lang="en-US" sz="2400" dirty="0" smtClean="0">
                <a:solidFill>
                  <a:srgbClr val="0070C0"/>
                </a:solidFill>
                <a:latin typeface="Arial" charset="0"/>
                <a:cs typeface="Arial" charset="0"/>
              </a:rPr>
              <a:t> the environmental influence.</a:t>
            </a:r>
          </a:p>
          <a:p>
            <a:pPr eaLnBrk="1" hangingPunct="1">
              <a:buFontTx/>
              <a:buNone/>
            </a:pPr>
            <a:r>
              <a:rPr lang="en-US" sz="2400" dirty="0" smtClean="0">
                <a:solidFill>
                  <a:srgbClr val="0070C0"/>
                </a:solidFill>
                <a:latin typeface="Arial" charset="0"/>
                <a:cs typeface="Arial" charset="0"/>
              </a:rPr>
              <a:t>   -These include: family studies, twin studies and chromosomal studies.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endParaRPr lang="en-CA" smtClean="0">
              <a:solidFill>
                <a:srgbClr val="838383"/>
              </a:solidFill>
              <a:cs typeface="Arial" charset="0"/>
            </a:endParaRPr>
          </a:p>
        </p:txBody>
      </p:sp>
      <p:sp>
        <p:nvSpPr>
          <p:cNvPr id="30723" name="Content Placeholder 2"/>
          <p:cNvSpPr>
            <a:spLocks noGrp="1"/>
          </p:cNvSpPr>
          <p:nvPr>
            <p:ph sz="quarter" idx="1"/>
          </p:nvPr>
        </p:nvSpPr>
        <p:spPr>
          <a:xfrm>
            <a:off x="301625" y="1527175"/>
            <a:ext cx="8504238" cy="4572000"/>
          </a:xfrm>
        </p:spPr>
        <p:txBody>
          <a:bodyPr/>
          <a:lstStyle/>
          <a:p>
            <a:pPr eaLnBrk="1" hangingPunct="1"/>
            <a:endParaRPr lang="en-CA" smtClean="0">
              <a:cs typeface="Times New Roman" pitchFamily="18" charset="0"/>
            </a:endParaRPr>
          </a:p>
        </p:txBody>
      </p:sp>
      <p:pic>
        <p:nvPicPr>
          <p:cNvPr id="30724" name="Picture 6" descr="http://www.schizophrenia.com/sz.images/schizophrenia.risks.jpg"/>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l" eaLnBrk="1" hangingPunct="1"/>
            <a:r>
              <a:rPr lang="en-US" sz="3200" b="1" dirty="0" smtClean="0">
                <a:solidFill>
                  <a:srgbClr val="000066"/>
                </a:solidFill>
                <a:latin typeface="Arial" charset="0"/>
                <a:cs typeface="Arial" charset="0"/>
              </a:rPr>
              <a:t>Etiology </a:t>
            </a:r>
            <a:r>
              <a:rPr lang="en-US" sz="1200" b="1" dirty="0" smtClean="0">
                <a:solidFill>
                  <a:srgbClr val="000066"/>
                </a:solidFill>
                <a:latin typeface="Arial" charset="0"/>
                <a:cs typeface="Arial" charset="0"/>
              </a:rPr>
              <a:t>cont.</a:t>
            </a:r>
            <a:endParaRPr lang="en-US" sz="3200" b="1" dirty="0" smtClean="0">
              <a:solidFill>
                <a:srgbClr val="000066"/>
              </a:solidFill>
              <a:latin typeface="Arial" charset="0"/>
              <a:cs typeface="Arial" charset="0"/>
            </a:endParaRPr>
          </a:p>
        </p:txBody>
      </p:sp>
      <p:sp>
        <p:nvSpPr>
          <p:cNvPr id="31747" name="Rectangle 3"/>
          <p:cNvSpPr>
            <a:spLocks noGrp="1" noChangeArrowheads="1"/>
          </p:cNvSpPr>
          <p:nvPr>
            <p:ph sz="quarter" idx="1"/>
          </p:nvPr>
        </p:nvSpPr>
        <p:spPr>
          <a:xfrm>
            <a:off x="301625" y="1527175"/>
            <a:ext cx="8504238" cy="4572000"/>
          </a:xfrm>
        </p:spPr>
        <p:txBody>
          <a:bodyPr/>
          <a:lstStyle/>
          <a:p>
            <a:pPr eaLnBrk="1" hangingPunct="1">
              <a:lnSpc>
                <a:spcPct val="80000"/>
              </a:lnSpc>
              <a:buFontTx/>
              <a:buNone/>
            </a:pPr>
            <a:endParaRPr lang="en-US" sz="2000" dirty="0" smtClean="0">
              <a:latin typeface="Arial" charset="0"/>
              <a:cs typeface="Arial" charset="0"/>
            </a:endParaRPr>
          </a:p>
          <a:p>
            <a:pPr eaLnBrk="1" hangingPunct="1">
              <a:lnSpc>
                <a:spcPct val="80000"/>
              </a:lnSpc>
              <a:buNone/>
            </a:pPr>
            <a:r>
              <a:rPr lang="en-US" sz="2400" b="1" dirty="0" smtClean="0">
                <a:solidFill>
                  <a:srgbClr val="0070C0"/>
                </a:solidFill>
                <a:latin typeface="Arial" charset="0"/>
                <a:cs typeface="Arial" charset="0"/>
              </a:rPr>
              <a:t>4- Psychosocial Factors;</a:t>
            </a:r>
          </a:p>
          <a:p>
            <a:pPr eaLnBrk="1" hangingPunct="1">
              <a:lnSpc>
                <a:spcPct val="80000"/>
              </a:lnSpc>
              <a:buFont typeface="Wingdings" pitchFamily="2" charset="2"/>
              <a:buChar char="q"/>
            </a:pPr>
            <a:endParaRPr lang="en-US" sz="2400" dirty="0" smtClean="0">
              <a:solidFill>
                <a:srgbClr val="0070C0"/>
              </a:solidFill>
              <a:latin typeface="Arial" charset="0"/>
              <a:cs typeface="Arial" charset="0"/>
            </a:endParaRPr>
          </a:p>
          <a:p>
            <a:pPr eaLnBrk="1" hangingPunct="1">
              <a:lnSpc>
                <a:spcPct val="80000"/>
              </a:lnSpc>
              <a:buNone/>
            </a:pPr>
            <a:r>
              <a:rPr lang="en-US" sz="2000" dirty="0" smtClean="0">
                <a:solidFill>
                  <a:srgbClr val="0070C0"/>
                </a:solidFill>
                <a:latin typeface="Arial" charset="0"/>
                <a:cs typeface="Arial" charset="0"/>
              </a:rPr>
              <a:t>    - In family dynamics studies, no well-controlled evidence indicates specific family pattern plays a causative role in the development of schizophrenia.</a:t>
            </a:r>
          </a:p>
          <a:p>
            <a:pPr eaLnBrk="1" hangingPunct="1">
              <a:lnSpc>
                <a:spcPct val="80000"/>
              </a:lnSpc>
              <a:buFont typeface="Wingdings" pitchFamily="2" charset="2"/>
              <a:buChar char="q"/>
            </a:pPr>
            <a:endParaRPr lang="en-US" sz="2000" dirty="0" smtClean="0">
              <a:solidFill>
                <a:srgbClr val="0070C0"/>
              </a:solidFill>
              <a:latin typeface="Arial" charset="0"/>
              <a:cs typeface="Arial" charset="0"/>
            </a:endParaRPr>
          </a:p>
          <a:p>
            <a:pPr eaLnBrk="1" hangingPunct="1">
              <a:lnSpc>
                <a:spcPct val="80000"/>
              </a:lnSpc>
              <a:buFont typeface="Wingdings" pitchFamily="2" charset="2"/>
              <a:buChar char="q"/>
            </a:pPr>
            <a:endParaRPr lang="en-US" sz="2000" dirty="0" smtClean="0">
              <a:solidFill>
                <a:srgbClr val="0070C0"/>
              </a:solidFill>
              <a:latin typeface="Arial" charset="0"/>
              <a:cs typeface="Arial" charset="0"/>
            </a:endParaRPr>
          </a:p>
          <a:p>
            <a:pPr eaLnBrk="1" hangingPunct="1">
              <a:lnSpc>
                <a:spcPct val="80000"/>
              </a:lnSpc>
              <a:buNone/>
            </a:pPr>
            <a:r>
              <a:rPr lang="en-US" sz="2000" dirty="0" smtClean="0">
                <a:solidFill>
                  <a:srgbClr val="0070C0"/>
                </a:solidFill>
                <a:latin typeface="Arial" charset="0"/>
                <a:cs typeface="Arial" charset="0"/>
              </a:rPr>
              <a:t>     - High Expressed Emotion  family : increase risk of relapse.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0" y="0"/>
            <a:ext cx="8836025" cy="762000"/>
          </a:xfrm>
        </p:spPr>
        <p:txBody>
          <a:bodyPr/>
          <a:lstStyle/>
          <a:p>
            <a:pPr eaLnBrk="1" hangingPunct="1"/>
            <a:r>
              <a:rPr lang="en-CA" sz="2800" b="1" dirty="0" smtClean="0">
                <a:solidFill>
                  <a:srgbClr val="000066"/>
                </a:solidFill>
                <a:cs typeface="Arial" charset="0"/>
              </a:rPr>
              <a:t>Risk Factors</a:t>
            </a:r>
            <a:endParaRPr lang="en-CA" sz="2400" b="1" dirty="0" smtClean="0">
              <a:solidFill>
                <a:srgbClr val="000066"/>
              </a:solidFill>
              <a:cs typeface="Arial" charset="0"/>
            </a:endParaRPr>
          </a:p>
        </p:txBody>
      </p:sp>
      <p:sp>
        <p:nvSpPr>
          <p:cNvPr id="32771" name="Content Placeholder 2"/>
          <p:cNvSpPr>
            <a:spLocks noGrp="1"/>
          </p:cNvSpPr>
          <p:nvPr>
            <p:ph sz="quarter" idx="1"/>
          </p:nvPr>
        </p:nvSpPr>
        <p:spPr>
          <a:xfrm>
            <a:off x="301625" y="1527175"/>
            <a:ext cx="8504238" cy="4873625"/>
          </a:xfrm>
        </p:spPr>
        <p:txBody>
          <a:bodyPr/>
          <a:lstStyle/>
          <a:p>
            <a:pPr eaLnBrk="1" hangingPunct="1"/>
            <a:endParaRPr lang="en-CA" smtClean="0">
              <a:cs typeface="Times New Roman" pitchFamily="18" charset="0"/>
            </a:endParaRPr>
          </a:p>
        </p:txBody>
      </p:sp>
      <p:pic>
        <p:nvPicPr>
          <p:cNvPr id="32772" name="Picture 2" descr="http://www.schizophrenia.com/sz.images/sz.risk.odds.jpg"/>
          <p:cNvPicPr>
            <a:picLocks noChangeAspect="1" noChangeArrowheads="1"/>
          </p:cNvPicPr>
          <p:nvPr/>
        </p:nvPicPr>
        <p:blipFill>
          <a:blip r:embed="rId3"/>
          <a:srcRect/>
          <a:stretch>
            <a:fillRect/>
          </a:stretch>
        </p:blipFill>
        <p:spPr bwMode="auto">
          <a:xfrm>
            <a:off x="152400" y="838200"/>
            <a:ext cx="8153400" cy="5181600"/>
          </a:xfrm>
          <a:prstGeom prst="rect">
            <a:avLst/>
          </a:prstGeom>
          <a:noFill/>
          <a:ln w="9525">
            <a:noFill/>
            <a:miter lim="800000"/>
            <a:headEnd/>
            <a:tailEnd/>
          </a:ln>
        </p:spPr>
      </p:pic>
      <p:sp>
        <p:nvSpPr>
          <p:cNvPr id="32773" name="TextBox 4"/>
          <p:cNvSpPr txBox="1">
            <a:spLocks noChangeArrowheads="1"/>
          </p:cNvSpPr>
          <p:nvPr/>
        </p:nvSpPr>
        <p:spPr bwMode="auto">
          <a:xfrm>
            <a:off x="7315200" y="5943600"/>
            <a:ext cx="2057400" cy="369888"/>
          </a:xfrm>
          <a:prstGeom prst="rect">
            <a:avLst/>
          </a:prstGeom>
          <a:noFill/>
          <a:ln w="9525">
            <a:noFill/>
            <a:miter lim="800000"/>
            <a:headEnd/>
            <a:tailEnd/>
          </a:ln>
        </p:spPr>
        <p:txBody>
          <a:bodyPr>
            <a:spAutoFit/>
          </a:bodyPr>
          <a:lstStyle/>
          <a:p>
            <a:pPr algn="l"/>
            <a:r>
              <a:rPr lang="en-CA">
                <a:hlinkClick r:id="rId4"/>
              </a:rPr>
              <a:t>PLOS Medicine</a:t>
            </a:r>
            <a:endParaRPr lang="en-CA"/>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sz="3200" b="1" dirty="0" smtClean="0">
                <a:solidFill>
                  <a:srgbClr val="000066"/>
                </a:solidFill>
                <a:latin typeface="Arial" charset="0"/>
                <a:cs typeface="Arial" charset="0"/>
              </a:rPr>
              <a:t>Course </a:t>
            </a:r>
            <a:endParaRPr lang="en-CA" sz="3200" b="1" dirty="0" smtClean="0">
              <a:solidFill>
                <a:srgbClr val="000066"/>
              </a:solidFill>
              <a:cs typeface="Arial" charset="0"/>
            </a:endParaRPr>
          </a:p>
        </p:txBody>
      </p:sp>
      <p:sp>
        <p:nvSpPr>
          <p:cNvPr id="33795" name="Content Placeholder 2"/>
          <p:cNvSpPr>
            <a:spLocks noGrp="1"/>
          </p:cNvSpPr>
          <p:nvPr>
            <p:ph sz="quarter" idx="1"/>
          </p:nvPr>
        </p:nvSpPr>
        <p:spPr>
          <a:xfrm>
            <a:off x="301625" y="1527175"/>
            <a:ext cx="8504238" cy="4572000"/>
          </a:xfrm>
        </p:spPr>
        <p:txBody>
          <a:bodyPr/>
          <a:lstStyle/>
          <a:p>
            <a:pPr eaLnBrk="1" hangingPunct="1">
              <a:buFont typeface="Wingdings" pitchFamily="2" charset="2"/>
              <a:buChar char="§"/>
            </a:pPr>
            <a:endParaRPr lang="en-US" sz="2400" dirty="0" smtClean="0">
              <a:solidFill>
                <a:srgbClr val="0070C0"/>
              </a:solidFill>
              <a:cs typeface="Times New Roman" pitchFamily="18" charset="0"/>
            </a:endParaRPr>
          </a:p>
          <a:p>
            <a:pPr eaLnBrk="1" hangingPunct="1">
              <a:buFont typeface="Wingdings" pitchFamily="2" charset="2"/>
              <a:buChar char="§"/>
            </a:pPr>
            <a:r>
              <a:rPr lang="en-US" sz="2400" dirty="0" smtClean="0">
                <a:solidFill>
                  <a:srgbClr val="0070C0"/>
                </a:solidFill>
                <a:cs typeface="Times New Roman" pitchFamily="18" charset="0"/>
              </a:rPr>
              <a:t>Acute exacerbation with increased residual impairment</a:t>
            </a:r>
          </a:p>
          <a:p>
            <a:pPr eaLnBrk="1" hangingPunct="1">
              <a:buNone/>
            </a:pPr>
            <a:endParaRPr lang="en-US" sz="2400" dirty="0" smtClean="0">
              <a:solidFill>
                <a:srgbClr val="0070C0"/>
              </a:solidFill>
              <a:cs typeface="Times New Roman" pitchFamily="18" charset="0"/>
            </a:endParaRPr>
          </a:p>
          <a:p>
            <a:pPr eaLnBrk="1" hangingPunct="1">
              <a:buFont typeface="Wingdings" pitchFamily="2" charset="2"/>
              <a:buChar char="§"/>
            </a:pPr>
            <a:r>
              <a:rPr lang="en-US" sz="2400" dirty="0" smtClean="0">
                <a:solidFill>
                  <a:srgbClr val="0070C0"/>
                </a:solidFill>
                <a:cs typeface="Times New Roman" pitchFamily="18" charset="0"/>
              </a:rPr>
              <a:t>Full recovery: very rare</a:t>
            </a:r>
          </a:p>
          <a:p>
            <a:pPr eaLnBrk="1" hangingPunct="1">
              <a:buNone/>
            </a:pPr>
            <a:endParaRPr lang="en-US" sz="2400" dirty="0" smtClean="0">
              <a:solidFill>
                <a:srgbClr val="0070C0"/>
              </a:solidFill>
              <a:cs typeface="Times New Roman" pitchFamily="18" charset="0"/>
            </a:endParaRPr>
          </a:p>
          <a:p>
            <a:pPr eaLnBrk="1" hangingPunct="1">
              <a:buFont typeface="Wingdings" pitchFamily="2" charset="2"/>
              <a:buChar char="§"/>
            </a:pPr>
            <a:r>
              <a:rPr lang="en-US" sz="2400" dirty="0" smtClean="0">
                <a:solidFill>
                  <a:srgbClr val="0070C0"/>
                </a:solidFill>
                <a:cs typeface="Times New Roman" pitchFamily="18" charset="0"/>
              </a:rPr>
              <a:t>Longitudinal course: downhill </a:t>
            </a:r>
          </a:p>
          <a:p>
            <a:pPr eaLnBrk="1" hangingPunct="1">
              <a:buNone/>
            </a:pPr>
            <a:endParaRPr lang="en-US" dirty="0" smtClean="0">
              <a:cs typeface="Times New Roman" pitchFamily="18" charset="0"/>
            </a:endParaRPr>
          </a:p>
          <a:p>
            <a:pPr eaLnBrk="1" hangingPunct="1">
              <a:buFont typeface="Wingdings 2" pitchFamily="18" charset="2"/>
              <a:buNone/>
            </a:pPr>
            <a:endParaRPr lang="en-US" dirty="0" smtClean="0">
              <a:cs typeface="Times New Roman" pitchFamily="18" charset="0"/>
            </a:endParaRPr>
          </a:p>
          <a:p>
            <a:pPr eaLnBrk="1" hangingPunct="1"/>
            <a:endParaRPr lang="en-CA" dirty="0" smtClean="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Grp="1" noChangeArrowheads="1"/>
          </p:cNvSpPr>
          <p:nvPr>
            <p:ph type="title"/>
          </p:nvPr>
        </p:nvSpPr>
        <p:spPr>
          <a:xfrm>
            <a:off x="301625" y="228600"/>
            <a:ext cx="8534400" cy="758825"/>
          </a:xfrm>
        </p:spPr>
        <p:txBody>
          <a:bodyPr/>
          <a:lstStyle/>
          <a:p>
            <a:pPr eaLnBrk="1" hangingPunct="1"/>
            <a:r>
              <a:rPr lang="en-US" sz="3600" b="1" dirty="0" smtClean="0">
                <a:solidFill>
                  <a:srgbClr val="000066"/>
                </a:solidFill>
                <a:latin typeface="Arial" charset="0"/>
                <a:cs typeface="Arial" charset="0"/>
              </a:rPr>
              <a:t>Differential Diagnosis</a:t>
            </a:r>
          </a:p>
        </p:txBody>
      </p:sp>
      <p:sp>
        <p:nvSpPr>
          <p:cNvPr id="35843" name="Rectangle 5"/>
          <p:cNvSpPr>
            <a:spLocks noGrp="1" noChangeArrowheads="1"/>
          </p:cNvSpPr>
          <p:nvPr>
            <p:ph sz="half" idx="1"/>
          </p:nvPr>
        </p:nvSpPr>
        <p:spPr>
          <a:xfrm>
            <a:off x="301625" y="1371600"/>
            <a:ext cx="4038600" cy="4681538"/>
          </a:xfrm>
        </p:spPr>
        <p:txBody>
          <a:bodyPr/>
          <a:lstStyle/>
          <a:p>
            <a:pPr eaLnBrk="1" hangingPunct="1">
              <a:lnSpc>
                <a:spcPct val="90000"/>
              </a:lnSpc>
              <a:buFontTx/>
              <a:buNone/>
            </a:pPr>
            <a:r>
              <a:rPr lang="en-US" sz="2400" b="1" u="sng" dirty="0" err="1" smtClean="0">
                <a:solidFill>
                  <a:srgbClr val="000066"/>
                </a:solidFill>
                <a:latin typeface="Arial" charset="0"/>
                <a:cs typeface="Arial" charset="0"/>
              </a:rPr>
              <a:t>Nonpsychiatric</a:t>
            </a:r>
            <a:r>
              <a:rPr lang="en-US" sz="2400" b="1" u="sng" dirty="0" smtClean="0">
                <a:solidFill>
                  <a:srgbClr val="000066"/>
                </a:solidFill>
                <a:latin typeface="Arial" charset="0"/>
                <a:cs typeface="Arial" charset="0"/>
              </a:rPr>
              <a:t> disorders:</a:t>
            </a:r>
          </a:p>
          <a:p>
            <a:pPr eaLnBrk="1" hangingPunct="1">
              <a:lnSpc>
                <a:spcPct val="90000"/>
              </a:lnSpc>
              <a:buFontTx/>
              <a:buNone/>
            </a:pPr>
            <a:r>
              <a:rPr lang="en-US" sz="2400" dirty="0" smtClean="0">
                <a:solidFill>
                  <a:srgbClr val="0070C0"/>
                </a:solidFill>
                <a:latin typeface="Arial" charset="0"/>
                <a:cs typeface="Arial" charset="0"/>
              </a:rPr>
              <a:t>Substance-induced disorders</a:t>
            </a:r>
          </a:p>
          <a:p>
            <a:pPr eaLnBrk="1" hangingPunct="1">
              <a:lnSpc>
                <a:spcPct val="90000"/>
              </a:lnSpc>
              <a:buFontTx/>
              <a:buNone/>
            </a:pPr>
            <a:r>
              <a:rPr lang="en-US" sz="2400" dirty="0" smtClean="0">
                <a:solidFill>
                  <a:srgbClr val="0070C0"/>
                </a:solidFill>
                <a:latin typeface="Arial" charset="0"/>
                <a:cs typeface="Arial" charset="0"/>
              </a:rPr>
              <a:t>Epilepsy ( TLE)</a:t>
            </a:r>
          </a:p>
          <a:p>
            <a:pPr eaLnBrk="1" hangingPunct="1">
              <a:lnSpc>
                <a:spcPct val="90000"/>
              </a:lnSpc>
              <a:buFontTx/>
              <a:buNone/>
            </a:pPr>
            <a:r>
              <a:rPr lang="en-US" sz="2400" dirty="0" smtClean="0">
                <a:solidFill>
                  <a:srgbClr val="0070C0"/>
                </a:solidFill>
                <a:latin typeface="Arial" charset="0"/>
                <a:cs typeface="Arial" charset="0"/>
              </a:rPr>
              <a:t>CNS diseases</a:t>
            </a:r>
          </a:p>
          <a:p>
            <a:pPr eaLnBrk="1" hangingPunct="1">
              <a:lnSpc>
                <a:spcPct val="90000"/>
              </a:lnSpc>
              <a:buFontTx/>
              <a:buNone/>
            </a:pPr>
            <a:r>
              <a:rPr lang="en-US" sz="2400" dirty="0" smtClean="0">
                <a:solidFill>
                  <a:srgbClr val="0070C0"/>
                </a:solidFill>
                <a:latin typeface="Arial" charset="0"/>
                <a:cs typeface="Arial" charset="0"/>
              </a:rPr>
              <a:t>Trauma</a:t>
            </a:r>
          </a:p>
          <a:p>
            <a:pPr eaLnBrk="1" hangingPunct="1">
              <a:lnSpc>
                <a:spcPct val="90000"/>
              </a:lnSpc>
              <a:buFontTx/>
              <a:buNone/>
            </a:pPr>
            <a:r>
              <a:rPr lang="en-US" sz="2400" dirty="0" smtClean="0">
                <a:solidFill>
                  <a:srgbClr val="0070C0"/>
                </a:solidFill>
                <a:latin typeface="Arial" charset="0"/>
                <a:cs typeface="Arial" charset="0"/>
              </a:rPr>
              <a:t>Others </a:t>
            </a:r>
          </a:p>
        </p:txBody>
      </p:sp>
      <p:sp>
        <p:nvSpPr>
          <p:cNvPr id="35844" name="Rectangle 6"/>
          <p:cNvSpPr>
            <a:spLocks noGrp="1" noChangeArrowheads="1"/>
          </p:cNvSpPr>
          <p:nvPr>
            <p:ph sz="half" idx="2"/>
          </p:nvPr>
        </p:nvSpPr>
        <p:spPr>
          <a:xfrm>
            <a:off x="4800600" y="1371600"/>
            <a:ext cx="4038600" cy="4681538"/>
          </a:xfrm>
        </p:spPr>
        <p:txBody>
          <a:bodyPr/>
          <a:lstStyle/>
          <a:p>
            <a:pPr eaLnBrk="1" hangingPunct="1">
              <a:lnSpc>
                <a:spcPct val="90000"/>
              </a:lnSpc>
              <a:buFontTx/>
              <a:buNone/>
            </a:pPr>
            <a:r>
              <a:rPr lang="en-US" sz="2400" b="1" u="sng" dirty="0" smtClean="0">
                <a:solidFill>
                  <a:srgbClr val="000066"/>
                </a:solidFill>
                <a:latin typeface="Arial" charset="0"/>
                <a:cs typeface="Arial" charset="0"/>
              </a:rPr>
              <a:t>Psychiatric disorders:</a:t>
            </a:r>
          </a:p>
          <a:p>
            <a:pPr eaLnBrk="1" hangingPunct="1">
              <a:lnSpc>
                <a:spcPct val="90000"/>
              </a:lnSpc>
              <a:buFontTx/>
              <a:buNone/>
            </a:pPr>
            <a:r>
              <a:rPr lang="en-US" sz="2400" dirty="0" err="1" smtClean="0">
                <a:solidFill>
                  <a:srgbClr val="0070C0"/>
                </a:solidFill>
                <a:latin typeface="Arial" charset="0"/>
                <a:cs typeface="Arial" charset="0"/>
              </a:rPr>
              <a:t>Schizophreniform</a:t>
            </a:r>
            <a:r>
              <a:rPr lang="en-US" sz="2400" dirty="0" smtClean="0">
                <a:solidFill>
                  <a:srgbClr val="0070C0"/>
                </a:solidFill>
                <a:latin typeface="Arial" charset="0"/>
                <a:cs typeface="Arial" charset="0"/>
              </a:rPr>
              <a:t> disorder</a:t>
            </a:r>
          </a:p>
          <a:p>
            <a:pPr eaLnBrk="1" hangingPunct="1">
              <a:lnSpc>
                <a:spcPct val="90000"/>
              </a:lnSpc>
              <a:buFontTx/>
              <a:buNone/>
            </a:pPr>
            <a:r>
              <a:rPr lang="en-US" sz="2400" dirty="0" smtClean="0">
                <a:solidFill>
                  <a:srgbClr val="0070C0"/>
                </a:solidFill>
                <a:latin typeface="Arial" charset="0"/>
                <a:cs typeface="Arial" charset="0"/>
              </a:rPr>
              <a:t>Brief psychotic disorder</a:t>
            </a:r>
          </a:p>
          <a:p>
            <a:pPr eaLnBrk="1" hangingPunct="1">
              <a:lnSpc>
                <a:spcPct val="90000"/>
              </a:lnSpc>
              <a:buFontTx/>
              <a:buNone/>
            </a:pPr>
            <a:r>
              <a:rPr lang="en-US" sz="2400" dirty="0" smtClean="0">
                <a:solidFill>
                  <a:srgbClr val="0070C0"/>
                </a:solidFill>
                <a:latin typeface="Arial" charset="0"/>
                <a:cs typeface="Arial" charset="0"/>
              </a:rPr>
              <a:t>Delusional disorder</a:t>
            </a:r>
          </a:p>
          <a:p>
            <a:pPr eaLnBrk="1" hangingPunct="1">
              <a:lnSpc>
                <a:spcPct val="90000"/>
              </a:lnSpc>
              <a:buFontTx/>
              <a:buNone/>
            </a:pPr>
            <a:r>
              <a:rPr lang="en-US" sz="2400" dirty="0" smtClean="0">
                <a:solidFill>
                  <a:srgbClr val="0070C0"/>
                </a:solidFill>
                <a:latin typeface="Arial" charset="0"/>
                <a:cs typeface="Arial" charset="0"/>
              </a:rPr>
              <a:t>Affective disorders</a:t>
            </a:r>
          </a:p>
          <a:p>
            <a:pPr eaLnBrk="1" hangingPunct="1">
              <a:lnSpc>
                <a:spcPct val="90000"/>
              </a:lnSpc>
              <a:buFontTx/>
              <a:buNone/>
            </a:pPr>
            <a:r>
              <a:rPr lang="en-US" sz="2400" dirty="0" smtClean="0">
                <a:solidFill>
                  <a:srgbClr val="0070C0"/>
                </a:solidFill>
                <a:latin typeface="Arial" charset="0"/>
                <a:cs typeface="Arial" charset="0"/>
              </a:rPr>
              <a:t>Schizoaffective disorder</a:t>
            </a:r>
          </a:p>
          <a:p>
            <a:pPr eaLnBrk="1" hangingPunct="1">
              <a:lnSpc>
                <a:spcPct val="90000"/>
              </a:lnSpc>
              <a:buFontTx/>
              <a:buNone/>
            </a:pPr>
            <a:r>
              <a:rPr lang="en-US" sz="2400" dirty="0" smtClean="0">
                <a:solidFill>
                  <a:srgbClr val="0070C0"/>
                </a:solidFill>
                <a:latin typeface="Arial" charset="0"/>
                <a:cs typeface="Arial" charset="0"/>
              </a:rPr>
              <a:t>Personality disorders ( schizoid, </a:t>
            </a:r>
            <a:r>
              <a:rPr lang="en-US" sz="2400" dirty="0" err="1" smtClean="0">
                <a:solidFill>
                  <a:srgbClr val="0070C0"/>
                </a:solidFill>
                <a:latin typeface="Arial" charset="0"/>
                <a:cs typeface="Arial" charset="0"/>
              </a:rPr>
              <a:t>schizotypal</a:t>
            </a:r>
            <a:r>
              <a:rPr lang="en-US" sz="2400" dirty="0" smtClean="0">
                <a:solidFill>
                  <a:srgbClr val="0070C0"/>
                </a:solidFill>
                <a:latin typeface="Arial" charset="0"/>
                <a:cs typeface="Arial" charset="0"/>
              </a:rPr>
              <a:t> &amp; borderline personality)</a:t>
            </a:r>
          </a:p>
          <a:p>
            <a:pPr eaLnBrk="1" hangingPunct="1">
              <a:lnSpc>
                <a:spcPct val="90000"/>
              </a:lnSpc>
              <a:buFontTx/>
              <a:buNone/>
            </a:pPr>
            <a:r>
              <a:rPr lang="en-US" sz="2400" dirty="0" smtClean="0">
                <a:solidFill>
                  <a:srgbClr val="0070C0"/>
                </a:solidFill>
                <a:latin typeface="Arial" charset="0"/>
                <a:cs typeface="Arial" charset="0"/>
              </a:rPr>
              <a:t>Malingering &amp; Factitious disorders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609600"/>
            <a:ext cx="8534400" cy="1371600"/>
          </a:xfrm>
        </p:spPr>
        <p:txBody>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3200" b="1" dirty="0" smtClean="0">
                <a:solidFill>
                  <a:srgbClr val="002060"/>
                </a:solidFill>
              </a:rPr>
              <a:t>Schizophrenia Spectrum and Other Psychotic Disorders</a:t>
            </a:r>
            <a:r>
              <a:rPr lang="en-US" sz="2800" b="1" dirty="0" smtClean="0">
                <a:solidFill>
                  <a:schemeClr val="tx1"/>
                </a:solidFill>
              </a:rPr>
              <a:t/>
            </a:r>
            <a:br>
              <a:rPr lang="en-US" sz="2800" b="1" dirty="0" smtClean="0">
                <a:solidFill>
                  <a:schemeClr val="tx1"/>
                </a:solidFill>
              </a:rPr>
            </a:br>
            <a:r>
              <a:rPr lang="en-US" sz="2800" b="1" dirty="0" smtClean="0">
                <a:solidFill>
                  <a:schemeClr val="tx1"/>
                </a:solidFill>
              </a:rPr>
              <a:t/>
            </a:r>
            <a:br>
              <a:rPr lang="en-US" sz="2800" b="1" dirty="0" smtClean="0">
                <a:solidFill>
                  <a:schemeClr val="tx1"/>
                </a:solidFill>
              </a:rPr>
            </a:br>
            <a:endParaRPr lang="en-US" sz="2800" b="1" dirty="0">
              <a:solidFill>
                <a:schemeClr val="tx1"/>
              </a:solidFill>
            </a:endParaRPr>
          </a:p>
        </p:txBody>
      </p:sp>
      <p:sp>
        <p:nvSpPr>
          <p:cNvPr id="3" name="Content Placeholder 2"/>
          <p:cNvSpPr>
            <a:spLocks noGrp="1"/>
          </p:cNvSpPr>
          <p:nvPr>
            <p:ph sz="quarter" idx="1"/>
          </p:nvPr>
        </p:nvSpPr>
        <p:spPr>
          <a:xfrm>
            <a:off x="301752" y="1295400"/>
            <a:ext cx="8503920" cy="4803648"/>
          </a:xfrm>
        </p:spPr>
        <p:txBody>
          <a:bodyPr/>
          <a:lstStyle/>
          <a:p>
            <a:endParaRPr lang="en-US" sz="2400" dirty="0" smtClean="0"/>
          </a:p>
          <a:p>
            <a:r>
              <a:rPr lang="en-US" sz="2400" dirty="0" smtClean="0">
                <a:solidFill>
                  <a:srgbClr val="0070C0"/>
                </a:solidFill>
              </a:rPr>
              <a:t>Schizophrenia</a:t>
            </a:r>
          </a:p>
          <a:p>
            <a:r>
              <a:rPr lang="en-US" sz="2400" dirty="0" smtClean="0">
                <a:solidFill>
                  <a:srgbClr val="0070C0"/>
                </a:solidFill>
              </a:rPr>
              <a:t>Brief Psychotic Disorder</a:t>
            </a:r>
          </a:p>
          <a:p>
            <a:r>
              <a:rPr lang="en-US" sz="2400" dirty="0" err="1" smtClean="0">
                <a:solidFill>
                  <a:srgbClr val="0070C0"/>
                </a:solidFill>
              </a:rPr>
              <a:t>Schizophreniform</a:t>
            </a:r>
            <a:r>
              <a:rPr lang="en-US" sz="2400" dirty="0" smtClean="0">
                <a:solidFill>
                  <a:srgbClr val="0070C0"/>
                </a:solidFill>
              </a:rPr>
              <a:t> Disorder</a:t>
            </a:r>
          </a:p>
          <a:p>
            <a:r>
              <a:rPr lang="en-US" sz="2400" dirty="0" smtClean="0">
                <a:solidFill>
                  <a:srgbClr val="0070C0"/>
                </a:solidFill>
              </a:rPr>
              <a:t>Delusional Disorder</a:t>
            </a:r>
          </a:p>
          <a:p>
            <a:r>
              <a:rPr lang="en-US" sz="2400" dirty="0" smtClean="0">
                <a:solidFill>
                  <a:srgbClr val="0070C0"/>
                </a:solidFill>
              </a:rPr>
              <a:t>Schizoaffective Disorder</a:t>
            </a:r>
          </a:p>
          <a:p>
            <a:r>
              <a:rPr lang="en-US" sz="2400" dirty="0" err="1" smtClean="0">
                <a:solidFill>
                  <a:srgbClr val="0070C0"/>
                </a:solidFill>
              </a:rPr>
              <a:t>Schizotypal</a:t>
            </a:r>
            <a:r>
              <a:rPr lang="en-US" sz="2400" dirty="0" smtClean="0">
                <a:solidFill>
                  <a:srgbClr val="0070C0"/>
                </a:solidFill>
              </a:rPr>
              <a:t> (Personality) Disorder</a:t>
            </a:r>
          </a:p>
          <a:p>
            <a:r>
              <a:rPr lang="en-US" sz="2400" dirty="0" smtClean="0">
                <a:solidFill>
                  <a:srgbClr val="0070C0"/>
                </a:solidFill>
              </a:rPr>
              <a:t>Substance/Medication-Induced Psychotic Disorder</a:t>
            </a:r>
          </a:p>
          <a:p>
            <a:r>
              <a:rPr lang="en-US" sz="2400" dirty="0" smtClean="0">
                <a:solidFill>
                  <a:srgbClr val="0070C0"/>
                </a:solidFill>
              </a:rPr>
              <a:t>Psychotic Disorder Due to Another Medical Condition</a:t>
            </a:r>
            <a:endParaRPr lang="en-US" sz="2400" dirty="0">
              <a:solidFill>
                <a:srgbClr val="0070C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z="3200" b="1" dirty="0" smtClean="0">
                <a:solidFill>
                  <a:srgbClr val="000066"/>
                </a:solidFill>
                <a:latin typeface="Arial" charset="0"/>
                <a:cs typeface="Arial" charset="0"/>
              </a:rPr>
              <a:t> Treatment</a:t>
            </a:r>
            <a:endParaRPr lang="en-US" sz="3200" b="1" dirty="0" smtClean="0">
              <a:solidFill>
                <a:srgbClr val="000066"/>
              </a:solidFill>
              <a:latin typeface="Arial" charset="0"/>
              <a:cs typeface="Arial" charset="0"/>
            </a:endParaRPr>
          </a:p>
        </p:txBody>
      </p:sp>
      <p:sp>
        <p:nvSpPr>
          <p:cNvPr id="37891" name="Rectangle 3"/>
          <p:cNvSpPr>
            <a:spLocks noGrp="1" noChangeArrowheads="1"/>
          </p:cNvSpPr>
          <p:nvPr>
            <p:ph sz="quarter" idx="1"/>
          </p:nvPr>
        </p:nvSpPr>
        <p:spPr>
          <a:xfrm>
            <a:off x="301625" y="1527175"/>
            <a:ext cx="8504238" cy="4572000"/>
          </a:xfrm>
        </p:spPr>
        <p:txBody>
          <a:bodyPr/>
          <a:lstStyle/>
          <a:p>
            <a:pPr marL="457200" indent="-457200" eaLnBrk="1" hangingPunct="1">
              <a:lnSpc>
                <a:spcPct val="80000"/>
              </a:lnSpc>
              <a:buNone/>
            </a:pPr>
            <a:r>
              <a:rPr lang="en-US" sz="2000" b="1" dirty="0" smtClean="0">
                <a:solidFill>
                  <a:srgbClr val="000066"/>
                </a:solidFill>
                <a:latin typeface="Arial" charset="0"/>
                <a:cs typeface="Arial" charset="0"/>
              </a:rPr>
              <a:t>     </a:t>
            </a:r>
          </a:p>
          <a:p>
            <a:pPr marL="457200" indent="-457200" eaLnBrk="1" hangingPunct="1">
              <a:lnSpc>
                <a:spcPct val="80000"/>
              </a:lnSpc>
              <a:buNone/>
            </a:pPr>
            <a:r>
              <a:rPr lang="en-US" sz="2000" b="1" dirty="0" smtClean="0">
                <a:solidFill>
                  <a:srgbClr val="000066"/>
                </a:solidFill>
                <a:latin typeface="Arial" charset="0"/>
                <a:cs typeface="Arial" charset="0"/>
              </a:rPr>
              <a:t> </a:t>
            </a:r>
            <a:r>
              <a:rPr lang="en-US" sz="2000" b="1" dirty="0" smtClean="0">
                <a:solidFill>
                  <a:srgbClr val="000066"/>
                </a:solidFill>
                <a:latin typeface="Arial" charset="0"/>
                <a:cs typeface="Arial" charset="0"/>
              </a:rPr>
              <a:t>      </a:t>
            </a:r>
            <a:r>
              <a:rPr lang="en-US" sz="2000" b="1" dirty="0" smtClean="0">
                <a:solidFill>
                  <a:srgbClr val="0070C0"/>
                </a:solidFill>
                <a:latin typeface="Arial" charset="0"/>
                <a:cs typeface="Arial" charset="0"/>
              </a:rPr>
              <a:t>1. Biological therapies</a:t>
            </a:r>
          </a:p>
          <a:p>
            <a:pPr marL="457200" indent="-457200" eaLnBrk="1" hangingPunct="1">
              <a:lnSpc>
                <a:spcPct val="80000"/>
              </a:lnSpc>
              <a:buAutoNum type="arabicPeriod"/>
            </a:pPr>
            <a:endParaRPr lang="en-US" sz="2000" b="1" dirty="0" smtClean="0">
              <a:solidFill>
                <a:srgbClr val="0070C0"/>
              </a:solidFill>
              <a:latin typeface="Arial" charset="0"/>
              <a:cs typeface="Arial" charset="0"/>
            </a:endParaRPr>
          </a:p>
          <a:p>
            <a:pPr marL="457200" indent="-457200" eaLnBrk="1" hangingPunct="1">
              <a:lnSpc>
                <a:spcPct val="80000"/>
              </a:lnSpc>
              <a:buNone/>
            </a:pPr>
            <a:r>
              <a:rPr lang="en-US" sz="2000" b="1" dirty="0" smtClean="0">
                <a:solidFill>
                  <a:srgbClr val="0070C0"/>
                </a:solidFill>
                <a:latin typeface="Arial" charset="0"/>
                <a:cs typeface="Arial" charset="0"/>
              </a:rPr>
              <a:t>       2. Hospitalization</a:t>
            </a:r>
            <a:endParaRPr lang="en-US" sz="2000" b="1" dirty="0" smtClean="0">
              <a:solidFill>
                <a:srgbClr val="0070C0"/>
              </a:solidFill>
              <a:latin typeface="Arial" charset="0"/>
              <a:cs typeface="Arial" charset="0"/>
            </a:endParaRPr>
          </a:p>
          <a:p>
            <a:pPr eaLnBrk="1" hangingPunct="1">
              <a:lnSpc>
                <a:spcPct val="80000"/>
              </a:lnSpc>
              <a:buFontTx/>
              <a:buNone/>
            </a:pPr>
            <a:endParaRPr lang="en-US" sz="2000" b="1" dirty="0" smtClean="0">
              <a:solidFill>
                <a:srgbClr val="0070C0"/>
              </a:solidFill>
              <a:latin typeface="Arial" charset="0"/>
              <a:cs typeface="Arial" charset="0"/>
            </a:endParaRPr>
          </a:p>
          <a:p>
            <a:pPr eaLnBrk="1" hangingPunct="1">
              <a:lnSpc>
                <a:spcPct val="80000"/>
              </a:lnSpc>
              <a:buFontTx/>
              <a:buNone/>
            </a:pPr>
            <a:r>
              <a:rPr lang="en-US" sz="2000" b="1" dirty="0" smtClean="0">
                <a:solidFill>
                  <a:srgbClr val="0070C0"/>
                </a:solidFill>
                <a:latin typeface="Arial" charset="0"/>
                <a:cs typeface="Arial" charset="0"/>
              </a:rPr>
              <a:t>       3. Psychosocial </a:t>
            </a:r>
            <a:r>
              <a:rPr lang="en-US" sz="2000" b="1" dirty="0" smtClean="0">
                <a:solidFill>
                  <a:srgbClr val="0070C0"/>
                </a:solidFill>
                <a:latin typeface="Arial" charset="0"/>
                <a:cs typeface="Arial" charset="0"/>
              </a:rPr>
              <a:t>therapies</a:t>
            </a:r>
            <a:r>
              <a:rPr lang="en-US" sz="2000" dirty="0" smtClean="0">
                <a:solidFill>
                  <a:srgbClr val="0070C0"/>
                </a:solidFill>
                <a:latin typeface="Arial" charset="0"/>
                <a:cs typeface="Arial" charset="0"/>
              </a:rPr>
              <a:t> </a:t>
            </a:r>
            <a:endParaRPr lang="en-US" sz="2000" dirty="0" smtClean="0">
              <a:solidFill>
                <a:srgbClr val="0070C0"/>
              </a:solidFill>
              <a:latin typeface="Arial" charset="0"/>
              <a:cs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lgn="l" eaLnBrk="1" hangingPunct="1"/>
            <a:r>
              <a:rPr lang="en-US" sz="3200" b="1" dirty="0" smtClean="0">
                <a:solidFill>
                  <a:srgbClr val="000066"/>
                </a:solidFill>
                <a:latin typeface="Arial" charset="0"/>
                <a:cs typeface="Arial" charset="0"/>
              </a:rPr>
              <a:t>Biological therapies</a:t>
            </a:r>
          </a:p>
        </p:txBody>
      </p:sp>
      <p:sp>
        <p:nvSpPr>
          <p:cNvPr id="37891" name="Rectangle 3"/>
          <p:cNvSpPr>
            <a:spLocks noGrp="1" noChangeArrowheads="1"/>
          </p:cNvSpPr>
          <p:nvPr>
            <p:ph sz="quarter" idx="1"/>
          </p:nvPr>
        </p:nvSpPr>
        <p:spPr>
          <a:xfrm>
            <a:off x="301625" y="1527175"/>
            <a:ext cx="8504238" cy="4572000"/>
          </a:xfrm>
        </p:spPr>
        <p:txBody>
          <a:bodyPr/>
          <a:lstStyle/>
          <a:p>
            <a:pPr eaLnBrk="1" hangingPunct="1">
              <a:lnSpc>
                <a:spcPct val="80000"/>
              </a:lnSpc>
              <a:buFontTx/>
              <a:buNone/>
            </a:pPr>
            <a:r>
              <a:rPr lang="en-US" sz="2000" dirty="0" smtClean="0">
                <a:solidFill>
                  <a:srgbClr val="0070C0"/>
                </a:solidFill>
                <a:latin typeface="Arial" charset="0"/>
                <a:cs typeface="Arial" charset="0"/>
              </a:rPr>
              <a:t>- Antipsychotic medications are the mainstay of the treatment of schizophrenia.</a:t>
            </a:r>
          </a:p>
          <a:p>
            <a:pPr eaLnBrk="1" hangingPunct="1">
              <a:lnSpc>
                <a:spcPct val="80000"/>
              </a:lnSpc>
              <a:buFontTx/>
              <a:buNone/>
            </a:pPr>
            <a:r>
              <a:rPr lang="en-US" sz="2000" dirty="0" smtClean="0">
                <a:solidFill>
                  <a:srgbClr val="0070C0"/>
                </a:solidFill>
                <a:latin typeface="Arial" charset="0"/>
                <a:cs typeface="Arial" charset="0"/>
              </a:rPr>
              <a:t>Generally, they are remarkably safe.</a:t>
            </a:r>
          </a:p>
          <a:p>
            <a:pPr eaLnBrk="1" hangingPunct="1">
              <a:lnSpc>
                <a:spcPct val="80000"/>
              </a:lnSpc>
              <a:buFontTx/>
              <a:buNone/>
            </a:pPr>
            <a:r>
              <a:rPr lang="en-US" sz="2000" dirty="0" smtClean="0">
                <a:solidFill>
                  <a:srgbClr val="0070C0"/>
                </a:solidFill>
                <a:latin typeface="Arial" charset="0"/>
                <a:cs typeface="Arial" charset="0"/>
              </a:rPr>
              <a:t>Two major classes:</a:t>
            </a:r>
          </a:p>
          <a:p>
            <a:pPr eaLnBrk="1" hangingPunct="1">
              <a:lnSpc>
                <a:spcPct val="80000"/>
              </a:lnSpc>
              <a:buFontTx/>
              <a:buNone/>
            </a:pPr>
            <a:r>
              <a:rPr lang="en-US" sz="2000" dirty="0" smtClean="0">
                <a:solidFill>
                  <a:srgbClr val="0070C0"/>
                </a:solidFill>
                <a:latin typeface="Arial" charset="0"/>
                <a:cs typeface="Arial" charset="0"/>
              </a:rPr>
              <a:t>Dopamine receptor antagonists ( haloperidol, chlorpromazine )</a:t>
            </a:r>
          </a:p>
          <a:p>
            <a:pPr eaLnBrk="1" hangingPunct="1">
              <a:lnSpc>
                <a:spcPct val="80000"/>
              </a:lnSpc>
              <a:buFontTx/>
              <a:buNone/>
            </a:pPr>
            <a:r>
              <a:rPr lang="en-US" sz="2000" dirty="0" smtClean="0">
                <a:solidFill>
                  <a:srgbClr val="0070C0"/>
                </a:solidFill>
                <a:latin typeface="Arial" charset="0"/>
                <a:cs typeface="Arial" charset="0"/>
              </a:rPr>
              <a:t>Serotonin-dopamine receptor antagonists ( </a:t>
            </a:r>
            <a:r>
              <a:rPr lang="en-US" sz="2000" dirty="0" err="1" smtClean="0">
                <a:solidFill>
                  <a:srgbClr val="0070C0"/>
                </a:solidFill>
                <a:latin typeface="Arial" charset="0"/>
                <a:cs typeface="Arial" charset="0"/>
              </a:rPr>
              <a:t>Risperidone</a:t>
            </a:r>
            <a:r>
              <a:rPr lang="en-US" sz="2000" dirty="0" smtClean="0">
                <a:solidFill>
                  <a:srgbClr val="0070C0"/>
                </a:solidFill>
                <a:latin typeface="Arial" charset="0"/>
                <a:cs typeface="Arial" charset="0"/>
              </a:rPr>
              <a:t>, </a:t>
            </a:r>
            <a:r>
              <a:rPr lang="en-US" sz="2000" dirty="0" err="1" smtClean="0">
                <a:solidFill>
                  <a:srgbClr val="0070C0"/>
                </a:solidFill>
                <a:latin typeface="Arial" charset="0"/>
                <a:cs typeface="Arial" charset="0"/>
              </a:rPr>
              <a:t>clozapine</a:t>
            </a:r>
            <a:r>
              <a:rPr lang="en-US" sz="2000" dirty="0" smtClean="0">
                <a:solidFill>
                  <a:srgbClr val="0070C0"/>
                </a:solidFill>
                <a:latin typeface="Arial" charset="0"/>
                <a:cs typeface="Arial" charset="0"/>
              </a:rPr>
              <a:t>, </a:t>
            </a:r>
            <a:r>
              <a:rPr lang="en-US" sz="2000" dirty="0" err="1" smtClean="0">
                <a:solidFill>
                  <a:srgbClr val="0070C0"/>
                </a:solidFill>
                <a:latin typeface="Arial" charset="0"/>
                <a:cs typeface="Arial" charset="0"/>
              </a:rPr>
              <a:t>olanzapine</a:t>
            </a:r>
            <a:r>
              <a:rPr lang="en-US" sz="2000" dirty="0" smtClean="0">
                <a:solidFill>
                  <a:srgbClr val="0070C0"/>
                </a:solidFill>
                <a:latin typeface="Arial" charset="0"/>
                <a:cs typeface="Arial" charset="0"/>
              </a:rPr>
              <a:t> ).</a:t>
            </a:r>
          </a:p>
          <a:p>
            <a:pPr eaLnBrk="1" hangingPunct="1">
              <a:lnSpc>
                <a:spcPct val="80000"/>
              </a:lnSpc>
              <a:buFontTx/>
              <a:buNone/>
            </a:pPr>
            <a:r>
              <a:rPr lang="en-US" sz="2000" dirty="0" smtClean="0">
                <a:solidFill>
                  <a:srgbClr val="0070C0"/>
                </a:solidFill>
                <a:latin typeface="Arial" charset="0"/>
                <a:cs typeface="Arial" charset="0"/>
              </a:rPr>
              <a:t>- Other drugs:</a:t>
            </a:r>
          </a:p>
          <a:p>
            <a:pPr eaLnBrk="1" hangingPunct="1">
              <a:lnSpc>
                <a:spcPct val="80000"/>
              </a:lnSpc>
              <a:buFontTx/>
              <a:buNone/>
            </a:pPr>
            <a:r>
              <a:rPr lang="en-US" sz="2000" dirty="0" smtClean="0">
                <a:solidFill>
                  <a:srgbClr val="0070C0"/>
                </a:solidFill>
                <a:latin typeface="Arial" charset="0"/>
                <a:cs typeface="Arial" charset="0"/>
              </a:rPr>
              <a:t>  Anticonvulsants</a:t>
            </a:r>
          </a:p>
          <a:p>
            <a:pPr eaLnBrk="1" hangingPunct="1">
              <a:lnSpc>
                <a:spcPct val="80000"/>
              </a:lnSpc>
              <a:buFontTx/>
              <a:buNone/>
            </a:pPr>
            <a:r>
              <a:rPr lang="en-US" sz="2000" dirty="0" smtClean="0">
                <a:solidFill>
                  <a:srgbClr val="0070C0"/>
                </a:solidFill>
                <a:latin typeface="Arial" charset="0"/>
                <a:cs typeface="Arial" charset="0"/>
              </a:rPr>
              <a:t>  Lithium</a:t>
            </a:r>
          </a:p>
          <a:p>
            <a:pPr eaLnBrk="1" hangingPunct="1">
              <a:lnSpc>
                <a:spcPct val="80000"/>
              </a:lnSpc>
              <a:buFontTx/>
              <a:buNone/>
            </a:pPr>
            <a:r>
              <a:rPr lang="en-US" sz="2000" dirty="0" smtClean="0">
                <a:solidFill>
                  <a:srgbClr val="0070C0"/>
                </a:solidFill>
                <a:latin typeface="Arial" charset="0"/>
                <a:cs typeface="Arial" charset="0"/>
              </a:rPr>
              <a:t>Benzodiazepines</a:t>
            </a:r>
          </a:p>
          <a:p>
            <a:pPr eaLnBrk="1" hangingPunct="1">
              <a:lnSpc>
                <a:spcPct val="80000"/>
              </a:lnSpc>
              <a:buFontTx/>
              <a:buNone/>
            </a:pPr>
            <a:r>
              <a:rPr lang="en-US" sz="2000" dirty="0" smtClean="0">
                <a:solidFill>
                  <a:srgbClr val="0070C0"/>
                </a:solidFill>
                <a:latin typeface="Arial" charset="0"/>
                <a:cs typeface="Arial" charset="0"/>
              </a:rPr>
              <a:t>Depot forms of antipsychotics </a:t>
            </a:r>
            <a:r>
              <a:rPr lang="en-US" sz="2000" dirty="0" err="1" smtClean="0">
                <a:solidFill>
                  <a:srgbClr val="0070C0"/>
                </a:solidFill>
                <a:latin typeface="Arial" charset="0"/>
                <a:cs typeface="Arial" charset="0"/>
              </a:rPr>
              <a:t>eg</a:t>
            </a:r>
            <a:r>
              <a:rPr lang="en-US" sz="2000" dirty="0" smtClean="0">
                <a:solidFill>
                  <a:srgbClr val="0070C0"/>
                </a:solidFill>
                <a:latin typeface="Arial" charset="0"/>
                <a:cs typeface="Arial" charset="0"/>
              </a:rPr>
              <a:t>. </a:t>
            </a:r>
            <a:r>
              <a:rPr lang="en-US" sz="2000" dirty="0" err="1" smtClean="0">
                <a:solidFill>
                  <a:srgbClr val="0070C0"/>
                </a:solidFill>
                <a:latin typeface="Arial" charset="0"/>
                <a:cs typeface="Arial" charset="0"/>
              </a:rPr>
              <a:t>Risperidone</a:t>
            </a:r>
            <a:r>
              <a:rPr lang="en-US" sz="2000" dirty="0" smtClean="0">
                <a:solidFill>
                  <a:srgbClr val="0070C0"/>
                </a:solidFill>
                <a:latin typeface="Arial" charset="0"/>
                <a:cs typeface="Arial" charset="0"/>
              </a:rPr>
              <a:t> </a:t>
            </a:r>
            <a:r>
              <a:rPr lang="en-US" sz="2000" dirty="0" err="1" smtClean="0">
                <a:solidFill>
                  <a:srgbClr val="0070C0"/>
                </a:solidFill>
                <a:latin typeface="Arial" charset="0"/>
                <a:cs typeface="Arial" charset="0"/>
              </a:rPr>
              <a:t>Consta</a:t>
            </a:r>
            <a:r>
              <a:rPr lang="en-US" sz="2000" dirty="0" smtClean="0">
                <a:solidFill>
                  <a:srgbClr val="0070C0"/>
                </a:solidFill>
                <a:latin typeface="Arial" charset="0"/>
                <a:cs typeface="Arial" charset="0"/>
              </a:rPr>
              <a:t> is indicated for poorly compliant patients</a:t>
            </a:r>
          </a:p>
          <a:p>
            <a:pPr eaLnBrk="1" hangingPunct="1">
              <a:lnSpc>
                <a:spcPct val="80000"/>
              </a:lnSpc>
              <a:buFontTx/>
              <a:buNone/>
            </a:pPr>
            <a:r>
              <a:rPr lang="en-US" sz="2000" dirty="0" smtClean="0">
                <a:solidFill>
                  <a:srgbClr val="0070C0"/>
                </a:solidFill>
                <a:latin typeface="Arial" charset="0"/>
                <a:cs typeface="Arial" charset="0"/>
              </a:rPr>
              <a:t>- Electroconvulsive therapy (ECT) for catatonic or poorly responding patients to medications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endParaRPr lang="en-CA" smtClean="0">
              <a:solidFill>
                <a:srgbClr val="838383"/>
              </a:solidFill>
              <a:cs typeface="Arial" charset="0"/>
            </a:endParaRPr>
          </a:p>
        </p:txBody>
      </p:sp>
      <p:sp>
        <p:nvSpPr>
          <p:cNvPr id="38915" name="Content Placeholder 2"/>
          <p:cNvSpPr>
            <a:spLocks noGrp="1"/>
          </p:cNvSpPr>
          <p:nvPr>
            <p:ph sz="quarter" idx="1"/>
          </p:nvPr>
        </p:nvSpPr>
        <p:spPr>
          <a:xfrm>
            <a:off x="301625" y="1527175"/>
            <a:ext cx="1679575" cy="4572000"/>
          </a:xfrm>
        </p:spPr>
        <p:txBody>
          <a:bodyPr/>
          <a:lstStyle/>
          <a:p>
            <a:pPr eaLnBrk="1" hangingPunct="1"/>
            <a:r>
              <a:rPr lang="en-CA" sz="1600" smtClean="0">
                <a:cs typeface="Times New Roman" pitchFamily="18" charset="0"/>
              </a:rPr>
              <a:t>Pharmacological Treatment Algorithm Adapted from the Maudsley prescribing Guidelines (Taylor et al, 2005)</a:t>
            </a:r>
          </a:p>
        </p:txBody>
      </p:sp>
      <p:pic>
        <p:nvPicPr>
          <p:cNvPr id="38916" name="Picture 2" descr="http://www.scholarpedia.org/wiki/images/a/a1/Schizophrenia_Treatment_Algorithm.jpg"/>
          <p:cNvPicPr>
            <a:picLocks noChangeAspect="1" noChangeArrowheads="1"/>
          </p:cNvPicPr>
          <p:nvPr/>
        </p:nvPicPr>
        <p:blipFill>
          <a:blip r:embed="rId2"/>
          <a:srcRect/>
          <a:stretch>
            <a:fillRect/>
          </a:stretch>
        </p:blipFill>
        <p:spPr bwMode="auto">
          <a:xfrm>
            <a:off x="2057400" y="152400"/>
            <a:ext cx="9829800" cy="670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34400" cy="457200"/>
          </a:xfrm>
        </p:spPr>
        <p:txBody>
          <a:bodyPr>
            <a:normAutofit fontScale="90000"/>
          </a:bodyPr>
          <a:lstStyle/>
          <a:p>
            <a:pPr eaLnBrk="1" fontAlgn="auto" hangingPunct="1">
              <a:spcAft>
                <a:spcPts val="0"/>
              </a:spcAft>
              <a:defRPr/>
            </a:pPr>
            <a:r>
              <a:rPr lang="en-CA" dirty="0" smtClean="0"/>
              <a:t> </a:t>
            </a:r>
            <a:endParaRPr lang="en-CA" dirty="0"/>
          </a:p>
        </p:txBody>
      </p:sp>
      <p:sp>
        <p:nvSpPr>
          <p:cNvPr id="39939" name="Content Placeholder 2"/>
          <p:cNvSpPr>
            <a:spLocks noGrp="1"/>
          </p:cNvSpPr>
          <p:nvPr>
            <p:ph sz="quarter" idx="1"/>
          </p:nvPr>
        </p:nvSpPr>
        <p:spPr>
          <a:xfrm>
            <a:off x="301625" y="1527175"/>
            <a:ext cx="8504238" cy="4572000"/>
          </a:xfrm>
        </p:spPr>
        <p:txBody>
          <a:bodyPr/>
          <a:lstStyle/>
          <a:p>
            <a:pPr eaLnBrk="1" hangingPunct="1"/>
            <a:endParaRPr lang="en-CA" smtClean="0">
              <a:cs typeface="Times New Roman" pitchFamily="18" charset="0"/>
            </a:endParaRPr>
          </a:p>
        </p:txBody>
      </p:sp>
      <p:pic>
        <p:nvPicPr>
          <p:cNvPr id="39940" name="Picture 4" descr="http://www.scholarpedia.org/wiki/images/2/2e/Schizophrenia_Sideeffects_AntiPsychotics.gif"/>
          <p:cNvPicPr>
            <a:picLocks noChangeAspect="1" noChangeArrowheads="1"/>
          </p:cNvPicPr>
          <p:nvPr/>
        </p:nvPicPr>
        <p:blipFill>
          <a:blip r:embed="rId2"/>
          <a:srcRect/>
          <a:stretch>
            <a:fillRect/>
          </a:stretch>
        </p:blipFill>
        <p:spPr bwMode="auto">
          <a:xfrm>
            <a:off x="0" y="990600"/>
            <a:ext cx="9753600" cy="6657975"/>
          </a:xfrm>
          <a:prstGeom prst="rect">
            <a:avLst/>
          </a:prstGeom>
          <a:noFill/>
          <a:ln w="9525">
            <a:noFill/>
            <a:miter lim="800000"/>
            <a:headEnd/>
            <a:tailEnd/>
          </a:ln>
        </p:spPr>
      </p:pic>
      <p:sp>
        <p:nvSpPr>
          <p:cNvPr id="39941" name="TextBox 6"/>
          <p:cNvSpPr txBox="1">
            <a:spLocks noChangeArrowheads="1"/>
          </p:cNvSpPr>
          <p:nvPr/>
        </p:nvSpPr>
        <p:spPr bwMode="auto">
          <a:xfrm>
            <a:off x="-762000" y="228600"/>
            <a:ext cx="8991600" cy="708025"/>
          </a:xfrm>
          <a:prstGeom prst="rect">
            <a:avLst/>
          </a:prstGeom>
          <a:noFill/>
          <a:ln w="9525">
            <a:noFill/>
            <a:miter lim="800000"/>
            <a:headEnd/>
            <a:tailEnd/>
          </a:ln>
        </p:spPr>
        <p:txBody>
          <a:bodyPr>
            <a:spAutoFit/>
          </a:bodyPr>
          <a:lstStyle/>
          <a:p>
            <a:r>
              <a:rPr lang="en-CA" sz="2000" dirty="0">
                <a:solidFill>
                  <a:srgbClr val="000066"/>
                </a:solidFill>
              </a:rPr>
              <a:t>Common side effects of antipsychotic medication </a:t>
            </a:r>
            <a:r>
              <a:rPr lang="en-CA" sz="1400" dirty="0">
                <a:solidFill>
                  <a:srgbClr val="000066"/>
                </a:solidFill>
              </a:rPr>
              <a:t>(Taylor et al, 2005)</a:t>
            </a:r>
            <a:endParaRPr lang="en-CA" sz="2000" dirty="0">
              <a:solidFill>
                <a:srgbClr val="000066"/>
              </a:solidFill>
            </a:endParaRPr>
          </a:p>
          <a:p>
            <a:endParaRPr lang="en-CA"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04800" y="228600"/>
            <a:ext cx="8534400" cy="758825"/>
          </a:xfrm>
        </p:spPr>
        <p:txBody>
          <a:bodyPr/>
          <a:lstStyle/>
          <a:p>
            <a:pPr algn="l" eaLnBrk="1" hangingPunct="1"/>
            <a:r>
              <a:rPr lang="en-US" sz="2800" b="1" dirty="0" smtClean="0">
                <a:solidFill>
                  <a:srgbClr val="000066"/>
                </a:solidFill>
                <a:latin typeface="Arial" charset="0"/>
                <a:cs typeface="Arial" charset="0"/>
              </a:rPr>
              <a:t>Hospitalization</a:t>
            </a:r>
            <a:endParaRPr lang="en-US" sz="2800" b="1" dirty="0" smtClean="0">
              <a:solidFill>
                <a:srgbClr val="000066"/>
              </a:solidFill>
              <a:latin typeface="Arial" charset="0"/>
              <a:cs typeface="Arial" charset="0"/>
            </a:endParaRPr>
          </a:p>
        </p:txBody>
      </p:sp>
      <p:sp>
        <p:nvSpPr>
          <p:cNvPr id="36867" name="Rectangle 3"/>
          <p:cNvSpPr>
            <a:spLocks noGrp="1" noChangeArrowheads="1"/>
          </p:cNvSpPr>
          <p:nvPr>
            <p:ph sz="quarter" idx="1"/>
          </p:nvPr>
        </p:nvSpPr>
        <p:spPr>
          <a:xfrm>
            <a:off x="301625" y="1527175"/>
            <a:ext cx="8504238" cy="4572000"/>
          </a:xfrm>
        </p:spPr>
        <p:txBody>
          <a:bodyPr/>
          <a:lstStyle/>
          <a:p>
            <a:pPr eaLnBrk="1" hangingPunct="1">
              <a:buNone/>
            </a:pPr>
            <a:r>
              <a:rPr lang="en-US" sz="2400" u="sng" dirty="0" smtClean="0">
                <a:solidFill>
                  <a:srgbClr val="0070C0"/>
                </a:solidFill>
                <a:latin typeface="Arial" charset="0"/>
                <a:cs typeface="Arial" charset="0"/>
              </a:rPr>
              <a:t>Indications:</a:t>
            </a:r>
            <a:endParaRPr lang="en-US" sz="2400" u="sng" dirty="0" smtClean="0">
              <a:solidFill>
                <a:srgbClr val="0070C0"/>
              </a:solidFill>
              <a:latin typeface="Arial" charset="0"/>
              <a:cs typeface="Arial" charset="0"/>
            </a:endParaRPr>
          </a:p>
          <a:p>
            <a:pPr eaLnBrk="1" hangingPunct="1">
              <a:buFont typeface="Wingdings" pitchFamily="2" charset="2"/>
              <a:buChar char="§"/>
            </a:pPr>
            <a:r>
              <a:rPr lang="en-US" sz="2400" dirty="0" smtClean="0">
                <a:solidFill>
                  <a:srgbClr val="0070C0"/>
                </a:solidFill>
                <a:latin typeface="Arial" charset="0"/>
                <a:cs typeface="Arial" charset="0"/>
              </a:rPr>
              <a:t>Diagnostic purpose</a:t>
            </a:r>
          </a:p>
          <a:p>
            <a:pPr eaLnBrk="1" hangingPunct="1">
              <a:buFont typeface="Wingdings" pitchFamily="2" charset="2"/>
              <a:buChar char="§"/>
            </a:pPr>
            <a:r>
              <a:rPr lang="en-US" sz="2400" dirty="0" smtClean="0">
                <a:solidFill>
                  <a:srgbClr val="0070C0"/>
                </a:solidFill>
                <a:latin typeface="Arial" charset="0"/>
                <a:cs typeface="Arial" charset="0"/>
              </a:rPr>
              <a:t>Patient &amp; other's safety</a:t>
            </a:r>
          </a:p>
          <a:p>
            <a:pPr eaLnBrk="1" hangingPunct="1">
              <a:buFont typeface="Wingdings" pitchFamily="2" charset="2"/>
              <a:buChar char="§"/>
            </a:pPr>
            <a:r>
              <a:rPr lang="en-US" sz="2400" dirty="0" smtClean="0">
                <a:solidFill>
                  <a:srgbClr val="0070C0"/>
                </a:solidFill>
                <a:latin typeface="Arial" charset="0"/>
                <a:cs typeface="Arial" charset="0"/>
              </a:rPr>
              <a:t>Initiating or stabilizing medications</a:t>
            </a:r>
          </a:p>
          <a:p>
            <a:pPr eaLnBrk="1" hangingPunct="1">
              <a:buFont typeface="Wingdings" pitchFamily="2" charset="2"/>
              <a:buChar char="§"/>
            </a:pPr>
            <a:r>
              <a:rPr lang="en-US" sz="2400" dirty="0" smtClean="0">
                <a:solidFill>
                  <a:srgbClr val="0070C0"/>
                </a:solidFill>
                <a:latin typeface="Arial" charset="0"/>
                <a:cs typeface="Arial" charset="0"/>
              </a:rPr>
              <a:t>Establishing an effective association between patient &amp; community supportive systems </a:t>
            </a:r>
          </a:p>
          <a:p>
            <a:pPr eaLnBrk="1" hangingPunct="1">
              <a:buFontTx/>
              <a:buNone/>
            </a:pPr>
            <a:endParaRPr lang="en-US"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lgn="l" eaLnBrk="1" hangingPunct="1"/>
            <a:r>
              <a:rPr lang="en-US" sz="2800" b="1" dirty="0" smtClean="0">
                <a:solidFill>
                  <a:srgbClr val="000066"/>
                </a:solidFill>
                <a:latin typeface="Arial" charset="0"/>
                <a:cs typeface="Arial" charset="0"/>
              </a:rPr>
              <a:t>Psychosocial therapies</a:t>
            </a:r>
            <a:r>
              <a:rPr lang="en-US" sz="2800" dirty="0" smtClean="0">
                <a:solidFill>
                  <a:srgbClr val="000066"/>
                </a:solidFill>
                <a:latin typeface="Arial" charset="0"/>
                <a:cs typeface="Arial" charset="0"/>
              </a:rPr>
              <a:t> </a:t>
            </a:r>
          </a:p>
        </p:txBody>
      </p:sp>
      <p:sp>
        <p:nvSpPr>
          <p:cNvPr id="40963" name="Rectangle 3"/>
          <p:cNvSpPr>
            <a:spLocks noGrp="1" noChangeArrowheads="1"/>
          </p:cNvSpPr>
          <p:nvPr>
            <p:ph sz="quarter" idx="1"/>
          </p:nvPr>
        </p:nvSpPr>
        <p:spPr>
          <a:xfrm>
            <a:off x="301625" y="1527175"/>
            <a:ext cx="8504238" cy="4572000"/>
          </a:xfrm>
        </p:spPr>
        <p:txBody>
          <a:bodyPr/>
          <a:lstStyle/>
          <a:p>
            <a:pPr eaLnBrk="1" hangingPunct="1">
              <a:buFont typeface="Wingdings" pitchFamily="2" charset="2"/>
              <a:buChar char="§"/>
            </a:pPr>
            <a:r>
              <a:rPr lang="en-US" dirty="0" smtClean="0">
                <a:latin typeface="Arial" charset="0"/>
                <a:cs typeface="Arial" charset="0"/>
              </a:rPr>
              <a:t>     </a:t>
            </a:r>
            <a:r>
              <a:rPr lang="en-US" sz="2400" dirty="0" smtClean="0">
                <a:solidFill>
                  <a:srgbClr val="0070C0"/>
                </a:solidFill>
                <a:latin typeface="Arial" charset="0"/>
                <a:cs typeface="Arial" charset="0"/>
              </a:rPr>
              <a:t>Social skills training</a:t>
            </a:r>
          </a:p>
          <a:p>
            <a:pPr eaLnBrk="1" hangingPunct="1">
              <a:buFont typeface="Wingdings" pitchFamily="2" charset="2"/>
              <a:buChar char="§"/>
            </a:pPr>
            <a:r>
              <a:rPr lang="en-US" sz="2400" dirty="0" smtClean="0">
                <a:solidFill>
                  <a:srgbClr val="0070C0"/>
                </a:solidFill>
                <a:latin typeface="Arial" charset="0"/>
                <a:cs typeface="Arial" charset="0"/>
              </a:rPr>
              <a:t>     Family oriented therapies</a:t>
            </a:r>
          </a:p>
          <a:p>
            <a:pPr eaLnBrk="1" hangingPunct="1">
              <a:buFont typeface="Wingdings" pitchFamily="2" charset="2"/>
              <a:buChar char="§"/>
            </a:pPr>
            <a:r>
              <a:rPr lang="en-US" sz="2400" dirty="0" smtClean="0">
                <a:solidFill>
                  <a:srgbClr val="0070C0"/>
                </a:solidFill>
                <a:latin typeface="Arial" charset="0"/>
                <a:cs typeface="Arial" charset="0"/>
              </a:rPr>
              <a:t>     Group therapy</a:t>
            </a:r>
          </a:p>
          <a:p>
            <a:pPr eaLnBrk="1" hangingPunct="1">
              <a:buFont typeface="Wingdings" pitchFamily="2" charset="2"/>
              <a:buChar char="§"/>
            </a:pPr>
            <a:r>
              <a:rPr lang="en-US" sz="2400" dirty="0" smtClean="0">
                <a:solidFill>
                  <a:srgbClr val="0070C0"/>
                </a:solidFill>
                <a:latin typeface="Arial" charset="0"/>
                <a:cs typeface="Arial" charset="0"/>
              </a:rPr>
              <a:t>     Individual psychotherapy</a:t>
            </a:r>
          </a:p>
          <a:p>
            <a:pPr eaLnBrk="1" hangingPunct="1">
              <a:buFont typeface="Wingdings" pitchFamily="2" charset="2"/>
              <a:buChar char="§"/>
            </a:pPr>
            <a:r>
              <a:rPr lang="en-US" sz="2400" dirty="0" smtClean="0">
                <a:solidFill>
                  <a:srgbClr val="0070C0"/>
                </a:solidFill>
                <a:latin typeface="Arial" charset="0"/>
                <a:cs typeface="Arial" charset="0"/>
              </a:rPr>
              <a:t>     Assertive community treatment</a:t>
            </a:r>
          </a:p>
          <a:p>
            <a:pPr eaLnBrk="1" hangingPunct="1">
              <a:buFont typeface="Wingdings" pitchFamily="2" charset="2"/>
              <a:buChar char="§"/>
            </a:pPr>
            <a:r>
              <a:rPr lang="en-US" sz="2400" dirty="0" smtClean="0">
                <a:solidFill>
                  <a:srgbClr val="0070C0"/>
                </a:solidFill>
                <a:latin typeface="Arial" charset="0"/>
                <a:cs typeface="Arial" charset="0"/>
              </a:rPr>
              <a:t>     Vocational therapy</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sz="3200" b="1" dirty="0" smtClean="0">
                <a:solidFill>
                  <a:srgbClr val="000066"/>
                </a:solidFill>
                <a:latin typeface="Arial" charset="0"/>
                <a:cs typeface="Arial" charset="0"/>
              </a:rPr>
              <a:t>Prognosis</a:t>
            </a:r>
            <a:endParaRPr lang="en-CA" b="1" dirty="0" smtClean="0">
              <a:solidFill>
                <a:srgbClr val="000066"/>
              </a:solidFill>
              <a:cs typeface="Arial" charset="0"/>
            </a:endParaRPr>
          </a:p>
        </p:txBody>
      </p:sp>
      <p:graphicFrame>
        <p:nvGraphicFramePr>
          <p:cNvPr id="4" name="Content Placeholder 3"/>
          <p:cNvGraphicFramePr>
            <a:graphicFrameLocks noGrp="1"/>
          </p:cNvGraphicFramePr>
          <p:nvPr>
            <p:ph sz="quarter" idx="1"/>
          </p:nvPr>
        </p:nvGraphicFramePr>
        <p:xfrm>
          <a:off x="301625" y="1527175"/>
          <a:ext cx="8504238" cy="4035425"/>
        </p:xfrm>
        <a:graphic>
          <a:graphicData uri="http://schemas.openxmlformats.org/drawingml/2006/table">
            <a:tbl>
              <a:tblPr firstRow="1" bandRow="1">
                <a:tableStyleId>{5C22544A-7EE6-4342-B048-85BDC9FD1C3A}</a:tableStyleId>
              </a:tblPr>
              <a:tblGrid>
                <a:gridCol w="4252119"/>
                <a:gridCol w="4252119"/>
              </a:tblGrid>
              <a:tr h="551866">
                <a:tc>
                  <a:txBody>
                    <a:bodyPr/>
                    <a:lstStyle/>
                    <a:p>
                      <a:pPr algn="ctr"/>
                      <a:r>
                        <a:rPr lang="en-US" sz="2800" dirty="0" smtClean="0">
                          <a:solidFill>
                            <a:srgbClr val="000066"/>
                          </a:solidFill>
                          <a:latin typeface="Arial" pitchFamily="34" charset="0"/>
                          <a:cs typeface="Arial" pitchFamily="34" charset="0"/>
                        </a:rPr>
                        <a:t>Good P.F</a:t>
                      </a:r>
                      <a:endParaRPr lang="en-CA" sz="2800" dirty="0">
                        <a:solidFill>
                          <a:srgbClr val="000066"/>
                        </a:solidFill>
                        <a:latin typeface="Arial" pitchFamily="34" charset="0"/>
                        <a:cs typeface="Arial" pitchFamily="34" charset="0"/>
                      </a:endParaRPr>
                    </a:p>
                  </a:txBody>
                  <a:tcPr/>
                </a:tc>
                <a:tc>
                  <a:txBody>
                    <a:bodyPr/>
                    <a:lstStyle/>
                    <a:p>
                      <a:pPr algn="ctr"/>
                      <a:r>
                        <a:rPr lang="en-US" sz="2800" dirty="0" smtClean="0">
                          <a:solidFill>
                            <a:srgbClr val="000066"/>
                          </a:solidFill>
                          <a:latin typeface="Arial" pitchFamily="34" charset="0"/>
                          <a:cs typeface="Arial" pitchFamily="34" charset="0"/>
                        </a:rPr>
                        <a:t>Poor P.F</a:t>
                      </a:r>
                      <a:endParaRPr lang="en-CA" sz="2800" dirty="0">
                        <a:solidFill>
                          <a:srgbClr val="000066"/>
                        </a:solidFill>
                        <a:latin typeface="Arial" pitchFamily="34" charset="0"/>
                        <a:cs typeface="Arial" pitchFamily="34" charset="0"/>
                      </a:endParaRPr>
                    </a:p>
                  </a:txBody>
                  <a:tcPr/>
                </a:tc>
              </a:tr>
              <a:tr h="3483559">
                <a:tc>
                  <a:txBody>
                    <a:bodyPr/>
                    <a:lstStyle/>
                    <a:p>
                      <a:pPr marL="914400" lvl="1" indent="-457200">
                        <a:buFont typeface="Wingdings" pitchFamily="2" charset="2"/>
                        <a:buAutoNum type="arabicPeriod"/>
                      </a:pPr>
                      <a:r>
                        <a:rPr lang="en-US" sz="2400" dirty="0" smtClean="0">
                          <a:solidFill>
                            <a:srgbClr val="0070C0"/>
                          </a:solidFill>
                          <a:latin typeface="Arial" pitchFamily="34" charset="0"/>
                          <a:cs typeface="Arial" pitchFamily="34" charset="0"/>
                        </a:rPr>
                        <a:t>Late age of onset</a:t>
                      </a:r>
                    </a:p>
                    <a:p>
                      <a:pPr marL="914400" lvl="1" indent="-457200">
                        <a:buFont typeface="Wingdings" pitchFamily="2" charset="2"/>
                        <a:buAutoNum type="arabicPeriod"/>
                      </a:pPr>
                      <a:r>
                        <a:rPr lang="en-US" sz="2400" dirty="0" smtClean="0">
                          <a:solidFill>
                            <a:srgbClr val="0070C0"/>
                          </a:solidFill>
                          <a:latin typeface="Arial" pitchFamily="34" charset="0"/>
                          <a:cs typeface="Arial" pitchFamily="34" charset="0"/>
                        </a:rPr>
                        <a:t>Acute onset</a:t>
                      </a:r>
                    </a:p>
                    <a:p>
                      <a:pPr marL="914400" lvl="1" indent="-457200">
                        <a:buFont typeface="Wingdings" pitchFamily="2" charset="2"/>
                        <a:buAutoNum type="arabicPeriod"/>
                      </a:pPr>
                      <a:r>
                        <a:rPr lang="en-US" sz="2400" dirty="0" smtClean="0">
                          <a:solidFill>
                            <a:srgbClr val="0070C0"/>
                          </a:solidFill>
                          <a:latin typeface="Arial" pitchFamily="34" charset="0"/>
                          <a:cs typeface="Arial" pitchFamily="34" charset="0"/>
                        </a:rPr>
                        <a:t>PPT factor</a:t>
                      </a:r>
                    </a:p>
                    <a:p>
                      <a:pPr marL="914400" lvl="1" indent="-457200">
                        <a:buFont typeface="Wingdings" pitchFamily="2" charset="2"/>
                        <a:buAutoNum type="arabicPeriod"/>
                      </a:pPr>
                      <a:r>
                        <a:rPr lang="en-US" sz="2400" dirty="0" smtClean="0">
                          <a:solidFill>
                            <a:srgbClr val="0070C0"/>
                          </a:solidFill>
                          <a:latin typeface="Arial" pitchFamily="34" charset="0"/>
                          <a:cs typeface="Arial" pitchFamily="34" charset="0"/>
                        </a:rPr>
                        <a:t>Presence of mood component</a:t>
                      </a:r>
                    </a:p>
                    <a:p>
                      <a:pPr marL="914400" lvl="1" indent="-457200">
                        <a:buFont typeface="Wingdings" pitchFamily="2" charset="2"/>
                        <a:buAutoNum type="arabicPeriod"/>
                      </a:pPr>
                      <a:r>
                        <a:rPr lang="en-US" sz="2400" dirty="0" smtClean="0">
                          <a:solidFill>
                            <a:srgbClr val="0070C0"/>
                          </a:solidFill>
                          <a:latin typeface="Arial" pitchFamily="34" charset="0"/>
                          <a:cs typeface="Arial" pitchFamily="34" charset="0"/>
                        </a:rPr>
                        <a:t>Good response to TTT</a:t>
                      </a:r>
                    </a:p>
                    <a:p>
                      <a:pPr marL="914400" lvl="1" indent="-457200">
                        <a:buFont typeface="Wingdings" pitchFamily="2" charset="2"/>
                        <a:buAutoNum type="arabicPeriod"/>
                      </a:pPr>
                      <a:r>
                        <a:rPr lang="en-US" sz="2400" dirty="0" smtClean="0">
                          <a:solidFill>
                            <a:srgbClr val="0070C0"/>
                          </a:solidFill>
                          <a:latin typeface="Arial" pitchFamily="34" charset="0"/>
                          <a:cs typeface="Arial" pitchFamily="34" charset="0"/>
                        </a:rPr>
                        <a:t>Good supportive system</a:t>
                      </a:r>
                      <a:endParaRPr lang="en-CA" sz="2400" dirty="0">
                        <a:solidFill>
                          <a:srgbClr val="0070C0"/>
                        </a:solidFill>
                        <a:latin typeface="Arial" pitchFamily="34" charset="0"/>
                        <a:cs typeface="Arial" pitchFamily="34" charset="0"/>
                      </a:endParaRPr>
                    </a:p>
                  </a:txBody>
                  <a:tcPr/>
                </a:tc>
                <a:tc>
                  <a:txBody>
                    <a:bodyPr/>
                    <a:lstStyle/>
                    <a:p>
                      <a:pPr marL="914400" lvl="1" indent="-457200">
                        <a:lnSpc>
                          <a:spcPct val="90000"/>
                        </a:lnSpc>
                        <a:buFontTx/>
                        <a:buAutoNum type="arabicPeriod"/>
                      </a:pPr>
                      <a:r>
                        <a:rPr lang="en-US" sz="2400" dirty="0" smtClean="0">
                          <a:solidFill>
                            <a:srgbClr val="0070C0"/>
                          </a:solidFill>
                          <a:latin typeface="Arial" pitchFamily="34" charset="0"/>
                          <a:cs typeface="Arial" pitchFamily="34" charset="0"/>
                        </a:rPr>
                        <a:t>Young age of onset</a:t>
                      </a:r>
                    </a:p>
                    <a:p>
                      <a:pPr marL="914400" lvl="1" indent="-457200">
                        <a:lnSpc>
                          <a:spcPct val="90000"/>
                        </a:lnSpc>
                        <a:buFontTx/>
                        <a:buAutoNum type="arabicPeriod"/>
                      </a:pPr>
                      <a:r>
                        <a:rPr lang="en-US" sz="2400" dirty="0" smtClean="0">
                          <a:solidFill>
                            <a:srgbClr val="0070C0"/>
                          </a:solidFill>
                          <a:latin typeface="Arial" pitchFamily="34" charset="0"/>
                          <a:cs typeface="Arial" pitchFamily="34" charset="0"/>
                        </a:rPr>
                        <a:t>Insidious onset</a:t>
                      </a:r>
                    </a:p>
                    <a:p>
                      <a:pPr marL="914400" lvl="1" indent="-457200">
                        <a:lnSpc>
                          <a:spcPct val="90000"/>
                        </a:lnSpc>
                        <a:buFontTx/>
                        <a:buAutoNum type="arabicPeriod"/>
                      </a:pPr>
                      <a:r>
                        <a:rPr lang="en-US" sz="2400" dirty="0" smtClean="0">
                          <a:solidFill>
                            <a:srgbClr val="0070C0"/>
                          </a:solidFill>
                          <a:latin typeface="Arial" pitchFamily="34" charset="0"/>
                          <a:cs typeface="Arial" pitchFamily="34" charset="0"/>
                        </a:rPr>
                        <a:t>Lack of P.T.</a:t>
                      </a:r>
                    </a:p>
                    <a:p>
                      <a:pPr marL="914400" lvl="1" indent="-457200">
                        <a:lnSpc>
                          <a:spcPct val="90000"/>
                        </a:lnSpc>
                        <a:buFontTx/>
                        <a:buAutoNum type="arabicPeriod"/>
                      </a:pPr>
                      <a:r>
                        <a:rPr lang="en-US" sz="2400" dirty="0" smtClean="0">
                          <a:solidFill>
                            <a:srgbClr val="0070C0"/>
                          </a:solidFill>
                          <a:latin typeface="Arial" pitchFamily="34" charset="0"/>
                          <a:cs typeface="Arial" pitchFamily="34" charset="0"/>
                        </a:rPr>
                        <a:t>Multiple relapses</a:t>
                      </a:r>
                    </a:p>
                    <a:p>
                      <a:pPr marL="914400" lvl="1" indent="-457200">
                        <a:lnSpc>
                          <a:spcPct val="90000"/>
                        </a:lnSpc>
                        <a:buFontTx/>
                        <a:buAutoNum type="arabicPeriod"/>
                      </a:pPr>
                      <a:r>
                        <a:rPr lang="en-US" sz="2400" dirty="0" smtClean="0">
                          <a:solidFill>
                            <a:srgbClr val="0070C0"/>
                          </a:solidFill>
                          <a:latin typeface="Arial" pitchFamily="34" charset="0"/>
                          <a:cs typeface="Arial" pitchFamily="34" charset="0"/>
                        </a:rPr>
                        <a:t>Low IQ</a:t>
                      </a:r>
                    </a:p>
                    <a:p>
                      <a:pPr marL="914400" lvl="1" indent="-457200">
                        <a:lnSpc>
                          <a:spcPct val="90000"/>
                        </a:lnSpc>
                        <a:buFontTx/>
                        <a:buAutoNum type="arabicPeriod"/>
                      </a:pPr>
                      <a:r>
                        <a:rPr lang="en-US" sz="2400" dirty="0" smtClean="0">
                          <a:solidFill>
                            <a:srgbClr val="0070C0"/>
                          </a:solidFill>
                          <a:latin typeface="Arial" pitchFamily="34" charset="0"/>
                          <a:cs typeface="Arial" pitchFamily="34" charset="0"/>
                        </a:rPr>
                        <a:t>Pre-morbid personality</a:t>
                      </a:r>
                    </a:p>
                    <a:p>
                      <a:pPr marL="914400" lvl="1" indent="-457200">
                        <a:lnSpc>
                          <a:spcPct val="90000"/>
                        </a:lnSpc>
                        <a:buFontTx/>
                        <a:buAutoNum type="arabicPeriod"/>
                      </a:pPr>
                      <a:r>
                        <a:rPr lang="en-US" sz="2400" dirty="0" smtClean="0">
                          <a:solidFill>
                            <a:srgbClr val="0070C0"/>
                          </a:solidFill>
                          <a:latin typeface="Arial" pitchFamily="34" charset="0"/>
                          <a:cs typeface="Arial" pitchFamily="34" charset="0"/>
                        </a:rPr>
                        <a:t>Negative symptom</a:t>
                      </a:r>
                    </a:p>
                    <a:p>
                      <a:pPr marL="914400" lvl="1" indent="-457200">
                        <a:lnSpc>
                          <a:spcPct val="90000"/>
                        </a:lnSpc>
                        <a:buFontTx/>
                        <a:buAutoNum type="arabicPeriod"/>
                      </a:pPr>
                      <a:r>
                        <a:rPr lang="en-US" sz="2400" dirty="0" smtClean="0">
                          <a:solidFill>
                            <a:srgbClr val="0070C0"/>
                          </a:solidFill>
                          <a:latin typeface="Arial" pitchFamily="34" charset="0"/>
                          <a:cs typeface="Arial" pitchFamily="34" charset="0"/>
                        </a:rPr>
                        <a:t>Positive family history</a:t>
                      </a:r>
                    </a:p>
                    <a:p>
                      <a:endParaRPr lang="en-CA" sz="2800" dirty="0">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b="1" dirty="0" smtClean="0">
                <a:solidFill>
                  <a:srgbClr val="000066"/>
                </a:solidFill>
                <a:latin typeface="Arial" charset="0"/>
                <a:cs typeface="Arial" charset="0"/>
              </a:rPr>
              <a:t>Schizophrenia</a:t>
            </a:r>
            <a:r>
              <a:rPr lang="en-US" dirty="0" smtClean="0">
                <a:solidFill>
                  <a:srgbClr val="000066"/>
                </a:solidFill>
                <a:latin typeface="Arial" charset="0"/>
                <a:cs typeface="Arial" charset="0"/>
              </a:rPr>
              <a:t> </a:t>
            </a:r>
          </a:p>
        </p:txBody>
      </p:sp>
      <p:sp>
        <p:nvSpPr>
          <p:cNvPr id="14339" name="Rectangle 3"/>
          <p:cNvSpPr>
            <a:spLocks noGrp="1" noChangeArrowheads="1"/>
          </p:cNvSpPr>
          <p:nvPr>
            <p:ph sz="quarter" idx="1"/>
          </p:nvPr>
        </p:nvSpPr>
        <p:spPr>
          <a:xfrm>
            <a:off x="301625" y="1527175"/>
            <a:ext cx="8504238" cy="4572000"/>
          </a:xfrm>
        </p:spPr>
        <p:txBody>
          <a:bodyPr/>
          <a:lstStyle/>
          <a:p>
            <a:pPr eaLnBrk="1" hangingPunct="1">
              <a:buFontTx/>
              <a:buNone/>
            </a:pPr>
            <a:endParaRPr lang="en-US" sz="2400" dirty="0" smtClean="0">
              <a:latin typeface="Arial" charset="0"/>
              <a:cs typeface="Arial" charset="0"/>
            </a:endParaRPr>
          </a:p>
          <a:p>
            <a:pPr eaLnBrk="1" hangingPunct="1">
              <a:buFontTx/>
              <a:buNone/>
            </a:pPr>
            <a:r>
              <a:rPr lang="en-US" sz="2400" dirty="0" smtClean="0">
                <a:latin typeface="Arial" charset="0"/>
                <a:cs typeface="Arial" charset="0"/>
              </a:rPr>
              <a:t>- </a:t>
            </a:r>
            <a:r>
              <a:rPr lang="en-US" sz="2400" dirty="0" smtClean="0">
                <a:solidFill>
                  <a:srgbClr val="0070C0"/>
                </a:solidFill>
                <a:latin typeface="Arial" charset="0"/>
                <a:cs typeface="Arial" charset="0"/>
              </a:rPr>
              <a:t>It is not a single disease but a group of disorders with heterogeneous etiologies.</a:t>
            </a:r>
          </a:p>
          <a:p>
            <a:pPr eaLnBrk="1" hangingPunct="1">
              <a:buFontTx/>
              <a:buNone/>
            </a:pPr>
            <a:r>
              <a:rPr lang="en-US" sz="2400" dirty="0" smtClean="0">
                <a:solidFill>
                  <a:srgbClr val="0070C0"/>
                </a:solidFill>
                <a:latin typeface="Arial" charset="0"/>
                <a:cs typeface="Arial" charset="0"/>
              </a:rPr>
              <a:t>- Found in all societies and countries with equal prevalence &amp; incidence worldwide.</a:t>
            </a:r>
          </a:p>
          <a:p>
            <a:pPr eaLnBrk="1" hangingPunct="1">
              <a:buFontTx/>
              <a:buNone/>
            </a:pPr>
            <a:r>
              <a:rPr lang="en-US" sz="2400" dirty="0" smtClean="0">
                <a:solidFill>
                  <a:srgbClr val="0070C0"/>
                </a:solidFill>
                <a:latin typeface="Arial" charset="0"/>
                <a:cs typeface="Arial" charset="0"/>
              </a:rPr>
              <a:t>- A life prevalence of 0.6 – 1.9 %</a:t>
            </a:r>
          </a:p>
          <a:p>
            <a:pPr eaLnBrk="1" hangingPunct="1">
              <a:buFontTx/>
              <a:buNone/>
            </a:pPr>
            <a:r>
              <a:rPr lang="en-US" sz="2400" dirty="0" smtClean="0">
                <a:solidFill>
                  <a:srgbClr val="0070C0"/>
                </a:solidFill>
                <a:latin typeface="Arial" charset="0"/>
                <a:cs typeface="Arial" charset="0"/>
              </a:rPr>
              <a:t>- Annual incidence of 0.5 – 5.0 per 10,000</a:t>
            </a:r>
          </a:p>
          <a:p>
            <a:pPr eaLnBrk="1" hangingPunct="1">
              <a:buFontTx/>
              <a:buNone/>
            </a:pPr>
            <a:r>
              <a:rPr lang="en-US" sz="2400" dirty="0" smtClean="0">
                <a:solidFill>
                  <a:srgbClr val="0070C0"/>
                </a:solidFill>
                <a:latin typeface="Arial" charset="0"/>
                <a:cs typeface="Arial" charset="0"/>
              </a:rPr>
              <a:t>- Peak age of onset are 10-25 years for ♂ &amp; 25-35 years for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l" eaLnBrk="1" hangingPunct="1"/>
            <a:r>
              <a:rPr lang="en-US" sz="2800" b="1" dirty="0" smtClean="0">
                <a:solidFill>
                  <a:srgbClr val="000066"/>
                </a:solidFill>
                <a:latin typeface="Arial" charset="0"/>
                <a:cs typeface="Arial" charset="0"/>
              </a:rPr>
              <a:t>Clinical Features</a:t>
            </a:r>
          </a:p>
        </p:txBody>
      </p:sp>
      <p:sp>
        <p:nvSpPr>
          <p:cNvPr id="15363" name="Rectangle 3"/>
          <p:cNvSpPr>
            <a:spLocks noGrp="1" noChangeArrowheads="1"/>
          </p:cNvSpPr>
          <p:nvPr>
            <p:ph sz="quarter" idx="1"/>
          </p:nvPr>
        </p:nvSpPr>
        <p:spPr>
          <a:xfrm>
            <a:off x="301625" y="1527175"/>
            <a:ext cx="8504238" cy="4572000"/>
          </a:xfrm>
        </p:spPr>
        <p:txBody>
          <a:bodyPr/>
          <a:lstStyle/>
          <a:p>
            <a:pPr eaLnBrk="1" hangingPunct="1">
              <a:buNone/>
            </a:pPr>
            <a:r>
              <a:rPr lang="en-US" sz="1600" dirty="0" smtClean="0">
                <a:solidFill>
                  <a:srgbClr val="0070C0"/>
                </a:solidFill>
                <a:latin typeface="Arial" charset="0"/>
                <a:cs typeface="Arial" charset="0"/>
              </a:rPr>
              <a:t>No clinical sign or symptom is </a:t>
            </a:r>
            <a:r>
              <a:rPr lang="en-US" sz="1600" dirty="0" err="1" smtClean="0">
                <a:solidFill>
                  <a:srgbClr val="0070C0"/>
                </a:solidFill>
                <a:latin typeface="Arial" charset="0"/>
                <a:cs typeface="Arial" charset="0"/>
              </a:rPr>
              <a:t>pathognomonic</a:t>
            </a:r>
            <a:r>
              <a:rPr lang="en-US" sz="1600" dirty="0" smtClean="0">
                <a:solidFill>
                  <a:srgbClr val="0070C0"/>
                </a:solidFill>
                <a:latin typeface="Arial" charset="0"/>
                <a:cs typeface="Arial" charset="0"/>
              </a:rPr>
              <a:t> for schizophrenia Patient's history &amp; mental status examination are essential for diagnosis.</a:t>
            </a:r>
          </a:p>
          <a:p>
            <a:pPr eaLnBrk="1" hangingPunct="1">
              <a:buNone/>
            </a:pPr>
            <a:r>
              <a:rPr lang="en-US" sz="1600" dirty="0" smtClean="0">
                <a:solidFill>
                  <a:srgbClr val="0070C0"/>
                </a:solidFill>
                <a:latin typeface="Arial" charset="0"/>
                <a:cs typeface="Arial" charset="0"/>
              </a:rPr>
              <a:t>Picture of schizophrenia includes positive and negative symptoms:</a:t>
            </a:r>
          </a:p>
          <a:p>
            <a:pPr eaLnBrk="1" hangingPunct="1">
              <a:lnSpc>
                <a:spcPct val="90000"/>
              </a:lnSpc>
              <a:buFontTx/>
              <a:buNone/>
            </a:pPr>
            <a:r>
              <a:rPr lang="en-US" sz="1600" dirty="0" smtClean="0">
                <a:solidFill>
                  <a:srgbClr val="0070C0"/>
                </a:solidFill>
                <a:latin typeface="Arial" charset="0"/>
                <a:cs typeface="Arial" charset="0"/>
              </a:rPr>
              <a:t>           * Positive symptoms like: delusions, hallucinations, disorganized speech &amp; disorganized behavior</a:t>
            </a:r>
          </a:p>
          <a:p>
            <a:pPr eaLnBrk="1" hangingPunct="1">
              <a:buFontTx/>
              <a:buNone/>
            </a:pPr>
            <a:r>
              <a:rPr lang="en-US" sz="1600" dirty="0" smtClean="0">
                <a:solidFill>
                  <a:srgbClr val="0070C0"/>
                </a:solidFill>
                <a:latin typeface="Arial" charset="0"/>
                <a:cs typeface="Arial" charset="0"/>
              </a:rPr>
              <a:t>           * Negative symptoms like: affective flattening or blunting, poverty of speech, poor grooming, lack of motivation, and social withdrawal.</a:t>
            </a:r>
          </a:p>
          <a:p>
            <a:pPr eaLnBrk="1" hangingPunct="1">
              <a:buFontTx/>
              <a:buNone/>
            </a:pPr>
            <a:endParaRPr lang="en-US" sz="1600" dirty="0" smtClean="0">
              <a:solidFill>
                <a:srgbClr val="0070C0"/>
              </a:solidFill>
              <a:latin typeface="Arial" charset="0"/>
              <a:cs typeface="Arial" charset="0"/>
            </a:endParaRPr>
          </a:p>
          <a:p>
            <a:pPr eaLnBrk="1" hangingPunct="1">
              <a:buFontTx/>
              <a:buNone/>
            </a:pPr>
            <a:r>
              <a:rPr lang="en-US" sz="1600" dirty="0" smtClean="0">
                <a:solidFill>
                  <a:srgbClr val="0070C0"/>
                </a:solidFill>
                <a:latin typeface="Arial" charset="0"/>
                <a:cs typeface="Arial" charset="0"/>
              </a:rPr>
              <a:t> Social / Occupation dysfunction</a:t>
            </a:r>
          </a:p>
          <a:p>
            <a:pPr eaLnBrk="1" hangingPunct="1">
              <a:buFontTx/>
              <a:buNone/>
            </a:pPr>
            <a:endParaRPr lang="en-US" sz="1600" dirty="0" smtClean="0">
              <a:solidFill>
                <a:srgbClr val="0070C0"/>
              </a:solidFill>
              <a:latin typeface="Arial" charset="0"/>
              <a:cs typeface="Arial" charset="0"/>
            </a:endParaRPr>
          </a:p>
          <a:p>
            <a:pPr eaLnBrk="1" hangingPunct="1">
              <a:buFontTx/>
              <a:buNone/>
            </a:pPr>
            <a:r>
              <a:rPr lang="en-US" sz="1600" dirty="0" smtClean="0">
                <a:solidFill>
                  <a:srgbClr val="0070C0"/>
                </a:solidFill>
                <a:latin typeface="Arial" charset="0"/>
                <a:cs typeface="Arial" charset="0"/>
              </a:rPr>
              <a:t> Duration of at least 6 months</a:t>
            </a:r>
          </a:p>
          <a:p>
            <a:pPr eaLnBrk="1" hangingPunct="1">
              <a:buFontTx/>
              <a:buNone/>
            </a:pPr>
            <a:endParaRPr lang="en-US" sz="1600" dirty="0" smtClean="0">
              <a:solidFill>
                <a:srgbClr val="0070C0"/>
              </a:solidFill>
              <a:latin typeface="Arial" charset="0"/>
              <a:cs typeface="Arial" charset="0"/>
            </a:endParaRPr>
          </a:p>
          <a:p>
            <a:pPr eaLnBrk="1" hangingPunct="1">
              <a:buNone/>
            </a:pPr>
            <a:r>
              <a:rPr lang="en-US" sz="1600" dirty="0" smtClean="0">
                <a:solidFill>
                  <a:srgbClr val="0070C0"/>
                </a:solidFill>
                <a:latin typeface="Arial" charset="0"/>
                <a:cs typeface="Arial" charset="0"/>
              </a:rPr>
              <a:t> </a:t>
            </a:r>
            <a:r>
              <a:rPr lang="en-US" sz="1600" dirty="0" err="1" smtClean="0">
                <a:solidFill>
                  <a:srgbClr val="0070C0"/>
                </a:solidFill>
                <a:latin typeface="Arial" charset="0"/>
                <a:cs typeface="Arial" charset="0"/>
              </a:rPr>
              <a:t>Premorbid</a:t>
            </a:r>
            <a:r>
              <a:rPr lang="en-US" sz="1600" dirty="0" smtClean="0">
                <a:solidFill>
                  <a:srgbClr val="0070C0"/>
                </a:solidFill>
                <a:latin typeface="Arial" charset="0"/>
                <a:cs typeface="Arial" charset="0"/>
              </a:rPr>
              <a:t> history includes schizoid or </a:t>
            </a:r>
            <a:r>
              <a:rPr lang="en-US" sz="1600" dirty="0" err="1" smtClean="0">
                <a:solidFill>
                  <a:srgbClr val="0070C0"/>
                </a:solidFill>
                <a:latin typeface="Arial" charset="0"/>
                <a:cs typeface="Arial" charset="0"/>
              </a:rPr>
              <a:t>schizotypal</a:t>
            </a:r>
            <a:r>
              <a:rPr lang="en-US" sz="1600" dirty="0" smtClean="0">
                <a:solidFill>
                  <a:srgbClr val="0070C0"/>
                </a:solidFill>
                <a:latin typeface="Arial" charset="0"/>
                <a:cs typeface="Arial" charset="0"/>
              </a:rPr>
              <a:t> personalities, few friends &amp; exclusion of social activities.                                      </a:t>
            </a:r>
          </a:p>
          <a:p>
            <a:pPr eaLnBrk="1" hangingPunct="1">
              <a:buNone/>
            </a:pPr>
            <a:endParaRPr lang="en-US" sz="1600" dirty="0" smtClean="0">
              <a:solidFill>
                <a:srgbClr val="0070C0"/>
              </a:solidFill>
              <a:latin typeface="Arial" charset="0"/>
              <a:cs typeface="Arial" charset="0"/>
            </a:endParaRPr>
          </a:p>
          <a:p>
            <a:pPr eaLnBrk="1" hangingPunct="1">
              <a:buNone/>
            </a:pPr>
            <a:r>
              <a:rPr lang="en-US" sz="1600" dirty="0" err="1" smtClean="0">
                <a:solidFill>
                  <a:srgbClr val="0070C0"/>
                </a:solidFill>
                <a:latin typeface="Arial" charset="0"/>
                <a:cs typeface="Arial" charset="0"/>
              </a:rPr>
              <a:t>Prodromal</a:t>
            </a:r>
            <a:r>
              <a:rPr lang="en-US" sz="1600" dirty="0" smtClean="0">
                <a:solidFill>
                  <a:srgbClr val="0070C0"/>
                </a:solidFill>
                <a:latin typeface="Arial" charset="0"/>
                <a:cs typeface="Arial" charset="0"/>
              </a:rPr>
              <a:t> features include obsessive compulsive behaviors </a:t>
            </a:r>
          </a:p>
          <a:p>
            <a:pPr eaLnBrk="1" hangingPunct="1">
              <a:buFontTx/>
              <a:buChar char="-"/>
            </a:pPr>
            <a:endParaRPr lang="en-US" sz="2800" dirty="0" smtClean="0">
              <a:latin typeface="Arial" charset="0"/>
              <a:cs typeface="Arial" charset="0"/>
            </a:endParaRPr>
          </a:p>
          <a:p>
            <a:pPr eaLnBrk="1" hangingPunct="1">
              <a:buFont typeface="Wingdings 2" pitchFamily="18" charset="2"/>
              <a:buNone/>
            </a:pPr>
            <a:r>
              <a:rPr lang="en-US" sz="2800" dirty="0" smtClean="0">
                <a:latin typeface="Arial" charset="0"/>
                <a:cs typeface="Arial"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l" eaLnBrk="1" hangingPunct="1">
              <a:defRPr/>
            </a:pPr>
            <a:r>
              <a:rPr lang="en-US" sz="2800" b="1" dirty="0" smtClean="0">
                <a:solidFill>
                  <a:srgbClr val="000066"/>
                </a:solidFill>
                <a:latin typeface="Arial" charset="0"/>
                <a:cs typeface="Arial" charset="0"/>
              </a:rPr>
              <a:t>Mental status examination</a:t>
            </a:r>
          </a:p>
        </p:txBody>
      </p:sp>
      <p:sp>
        <p:nvSpPr>
          <p:cNvPr id="19459" name="Rectangle 3"/>
          <p:cNvSpPr>
            <a:spLocks noGrp="1" noChangeArrowheads="1"/>
          </p:cNvSpPr>
          <p:nvPr>
            <p:ph sz="quarter" idx="1"/>
          </p:nvPr>
        </p:nvSpPr>
        <p:spPr>
          <a:xfrm>
            <a:off x="301625" y="1527175"/>
            <a:ext cx="8504238" cy="4572000"/>
          </a:xfrm>
        </p:spPr>
        <p:txBody>
          <a:bodyPr/>
          <a:lstStyle/>
          <a:p>
            <a:pPr eaLnBrk="1" hangingPunct="1">
              <a:lnSpc>
                <a:spcPct val="80000"/>
              </a:lnSpc>
              <a:buFontTx/>
              <a:buNone/>
            </a:pPr>
            <a:endParaRPr lang="en-US" sz="2000" dirty="0" smtClean="0">
              <a:latin typeface="Arial" charset="0"/>
              <a:cs typeface="Arial" charset="0"/>
            </a:endParaRPr>
          </a:p>
          <a:p>
            <a:pPr eaLnBrk="1" hangingPunct="1">
              <a:lnSpc>
                <a:spcPct val="80000"/>
              </a:lnSpc>
              <a:buFontTx/>
              <a:buNone/>
            </a:pPr>
            <a:r>
              <a:rPr lang="en-US" sz="2000" dirty="0" smtClean="0">
                <a:solidFill>
                  <a:srgbClr val="0070C0"/>
                </a:solidFill>
                <a:latin typeface="Arial" charset="0"/>
                <a:cs typeface="Arial" charset="0"/>
              </a:rPr>
              <a:t>     * Appearance &amp; behavior ( variable presentations)</a:t>
            </a:r>
          </a:p>
          <a:p>
            <a:pPr eaLnBrk="1" hangingPunct="1">
              <a:lnSpc>
                <a:spcPct val="80000"/>
              </a:lnSpc>
              <a:buFontTx/>
              <a:buNone/>
            </a:pPr>
            <a:r>
              <a:rPr lang="en-US" sz="2000" dirty="0" smtClean="0">
                <a:solidFill>
                  <a:srgbClr val="0070C0"/>
                </a:solidFill>
                <a:latin typeface="Arial" charset="0"/>
                <a:cs typeface="Arial" charset="0"/>
              </a:rPr>
              <a:t>     * Mood, feelings &amp; affect ( reduced emotional   responsiveness, inappropriate emotion)</a:t>
            </a:r>
          </a:p>
          <a:p>
            <a:pPr eaLnBrk="1" hangingPunct="1">
              <a:lnSpc>
                <a:spcPct val="80000"/>
              </a:lnSpc>
              <a:buFontTx/>
              <a:buNone/>
            </a:pPr>
            <a:r>
              <a:rPr lang="en-US" sz="2000" dirty="0" smtClean="0">
                <a:solidFill>
                  <a:srgbClr val="0070C0"/>
                </a:solidFill>
                <a:latin typeface="Arial" charset="0"/>
                <a:cs typeface="Arial" charset="0"/>
              </a:rPr>
              <a:t>     * Perceptual disturbances ( hallucinations, illusions )</a:t>
            </a:r>
          </a:p>
          <a:p>
            <a:pPr eaLnBrk="1" hangingPunct="1">
              <a:lnSpc>
                <a:spcPct val="80000"/>
              </a:lnSpc>
              <a:buFontTx/>
              <a:buNone/>
            </a:pPr>
            <a:r>
              <a:rPr lang="en-US" sz="2000" dirty="0" smtClean="0">
                <a:solidFill>
                  <a:srgbClr val="0070C0"/>
                </a:solidFill>
                <a:latin typeface="Arial" charset="0"/>
                <a:cs typeface="Arial" charset="0"/>
              </a:rPr>
              <a:t>     * Thought:    Thought content ( delusions)</a:t>
            </a:r>
          </a:p>
          <a:p>
            <a:pPr eaLnBrk="1" hangingPunct="1">
              <a:lnSpc>
                <a:spcPct val="80000"/>
              </a:lnSpc>
              <a:buFontTx/>
              <a:buNone/>
            </a:pPr>
            <a:r>
              <a:rPr lang="en-US" sz="2000" dirty="0" smtClean="0">
                <a:solidFill>
                  <a:srgbClr val="0070C0"/>
                </a:solidFill>
                <a:latin typeface="Arial" charset="0"/>
                <a:cs typeface="Arial" charset="0"/>
              </a:rPr>
              <a:t>                           Form of thought ( looseness of association)</a:t>
            </a:r>
          </a:p>
          <a:p>
            <a:pPr eaLnBrk="1" hangingPunct="1">
              <a:lnSpc>
                <a:spcPct val="80000"/>
              </a:lnSpc>
              <a:buFontTx/>
              <a:buNone/>
            </a:pPr>
            <a:r>
              <a:rPr lang="en-US" sz="2000" dirty="0" smtClean="0">
                <a:solidFill>
                  <a:srgbClr val="0070C0"/>
                </a:solidFill>
                <a:latin typeface="Arial" charset="0"/>
                <a:cs typeface="Arial" charset="0"/>
              </a:rPr>
              <a:t>                           Thought process ( thought blocking, poverty of </a:t>
            </a:r>
          </a:p>
          <a:p>
            <a:pPr eaLnBrk="1" hangingPunct="1">
              <a:lnSpc>
                <a:spcPct val="80000"/>
              </a:lnSpc>
              <a:buFontTx/>
              <a:buNone/>
            </a:pPr>
            <a:r>
              <a:rPr lang="en-US" sz="2000" dirty="0" smtClean="0">
                <a:solidFill>
                  <a:srgbClr val="0070C0"/>
                </a:solidFill>
                <a:latin typeface="Arial" charset="0"/>
                <a:cs typeface="Arial" charset="0"/>
              </a:rPr>
              <a:t>                           thought content, poor abstraction, perseveration )</a:t>
            </a:r>
          </a:p>
          <a:p>
            <a:pPr eaLnBrk="1" hangingPunct="1">
              <a:lnSpc>
                <a:spcPct val="80000"/>
              </a:lnSpc>
              <a:buFontTx/>
              <a:buNone/>
            </a:pPr>
            <a:r>
              <a:rPr lang="en-US" sz="2000" dirty="0" smtClean="0">
                <a:solidFill>
                  <a:srgbClr val="0070C0"/>
                </a:solidFill>
                <a:latin typeface="Arial" charset="0"/>
                <a:cs typeface="Arial" charset="0"/>
              </a:rPr>
              <a:t>     * Impulsiveness, violence, suicide &amp; homicide</a:t>
            </a:r>
          </a:p>
          <a:p>
            <a:pPr eaLnBrk="1" hangingPunct="1">
              <a:lnSpc>
                <a:spcPct val="80000"/>
              </a:lnSpc>
              <a:buFontTx/>
              <a:buNone/>
            </a:pPr>
            <a:r>
              <a:rPr lang="en-US" sz="2000" dirty="0" smtClean="0">
                <a:solidFill>
                  <a:srgbClr val="0070C0"/>
                </a:solidFill>
                <a:latin typeface="Arial" charset="0"/>
                <a:cs typeface="Arial" charset="0"/>
              </a:rPr>
              <a:t>     * Cognitive functioning</a:t>
            </a:r>
          </a:p>
          <a:p>
            <a:pPr eaLnBrk="1" hangingPunct="1">
              <a:lnSpc>
                <a:spcPct val="80000"/>
              </a:lnSpc>
              <a:buFontTx/>
              <a:buNone/>
            </a:pPr>
            <a:r>
              <a:rPr lang="en-US" sz="2000" dirty="0" smtClean="0">
                <a:solidFill>
                  <a:srgbClr val="0070C0"/>
                </a:solidFill>
                <a:latin typeface="Arial" charset="0"/>
                <a:cs typeface="Arial" charset="0"/>
              </a:rPr>
              <a:t>     * Poor insight and judgment</a:t>
            </a:r>
          </a:p>
          <a:p>
            <a:pPr eaLnBrk="1" hangingPunct="1">
              <a:lnSpc>
                <a:spcPct val="80000"/>
              </a:lnSpc>
              <a:buFontTx/>
              <a:buNone/>
            </a:pPr>
            <a:r>
              <a:rPr lang="en-US" sz="2000" dirty="0" smtClean="0">
                <a:solidFill>
                  <a:srgbClr val="0070C0"/>
                </a:solidFill>
                <a:latin typeface="Arial" charset="0"/>
                <a:cs typeface="Arial" charset="0"/>
              </a:rPr>
              <a:t> </a:t>
            </a:r>
          </a:p>
          <a:p>
            <a:pPr eaLnBrk="1" hangingPunct="1">
              <a:lnSpc>
                <a:spcPct val="80000"/>
              </a:lnSpc>
              <a:buFontTx/>
              <a:buNone/>
            </a:pPr>
            <a:endParaRPr lang="en-US" sz="2000"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CA" sz="2800" b="1" dirty="0" smtClean="0">
                <a:solidFill>
                  <a:srgbClr val="000066"/>
                </a:solidFill>
                <a:cs typeface="Arial" charset="0"/>
              </a:rPr>
              <a:t>Cognitive deficits in schizophrenia</a:t>
            </a:r>
            <a:endParaRPr lang="en-US" sz="2800" b="1" dirty="0">
              <a:solidFill>
                <a:srgbClr val="000066"/>
              </a:solidFill>
            </a:endParaRPr>
          </a:p>
        </p:txBody>
      </p:sp>
      <p:pic>
        <p:nvPicPr>
          <p:cNvPr id="8" name="Picture 4" descr="slide"/>
          <p:cNvPicPr>
            <a:picLocks noGrp="1" noChangeAspect="1" noChangeArrowheads="1"/>
          </p:cNvPicPr>
          <p:nvPr>
            <p:ph sz="half" idx="1"/>
          </p:nvPr>
        </p:nvPicPr>
        <p:blipFill>
          <a:blip r:embed="rId2"/>
          <a:stretch>
            <a:fillRect/>
          </a:stretch>
        </p:blipFill>
        <p:spPr bwMode="auto">
          <a:xfrm>
            <a:off x="301625" y="1752600"/>
            <a:ext cx="4038600" cy="4495800"/>
          </a:xfrm>
          <a:prstGeom prst="rect">
            <a:avLst/>
          </a:prstGeom>
          <a:noFill/>
          <a:ln w="9525">
            <a:noFill/>
            <a:miter lim="800000"/>
            <a:headEnd/>
            <a:tailEnd/>
          </a:ln>
        </p:spPr>
      </p:pic>
      <p:pic>
        <p:nvPicPr>
          <p:cNvPr id="7" name="Picture 2" descr="slide"/>
          <p:cNvPicPr>
            <a:picLocks noGrp="1" noChangeAspect="1" noChangeArrowheads="1"/>
          </p:cNvPicPr>
          <p:nvPr>
            <p:ph sz="half" idx="2"/>
          </p:nvPr>
        </p:nvPicPr>
        <p:blipFill>
          <a:blip r:embed="rId3"/>
          <a:stretch>
            <a:fillRect/>
          </a:stretch>
        </p:blipFill>
        <p:spPr bwMode="auto">
          <a:xfrm>
            <a:off x="4800600" y="1752600"/>
            <a:ext cx="4038600" cy="449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endParaRPr lang="en-CA" smtClean="0">
              <a:solidFill>
                <a:srgbClr val="838383"/>
              </a:solidFill>
              <a:latin typeface="Arial" charset="0"/>
              <a:cs typeface="Arial" charset="0"/>
            </a:endParaRPr>
          </a:p>
        </p:txBody>
      </p:sp>
      <p:sp>
        <p:nvSpPr>
          <p:cNvPr id="26627" name="Content Placeholder 2"/>
          <p:cNvSpPr>
            <a:spLocks noGrp="1"/>
          </p:cNvSpPr>
          <p:nvPr>
            <p:ph sz="quarter" idx="1"/>
          </p:nvPr>
        </p:nvSpPr>
        <p:spPr>
          <a:xfrm>
            <a:off x="301625" y="1527175"/>
            <a:ext cx="8504238" cy="4572000"/>
          </a:xfrm>
        </p:spPr>
        <p:txBody>
          <a:bodyPr/>
          <a:lstStyle/>
          <a:p>
            <a:pPr eaLnBrk="1" hangingPunct="1"/>
            <a:endParaRPr lang="en-CA" smtClean="0">
              <a:cs typeface="Times New Roman" pitchFamily="18" charset="0"/>
            </a:endParaRPr>
          </a:p>
        </p:txBody>
      </p:sp>
      <p:pic>
        <p:nvPicPr>
          <p:cNvPr id="26628" name="Picture 2" descr="http://www.schizophrenia.com/images/schizophrenia_brain_large.gif"/>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l" eaLnBrk="1" hangingPunct="1"/>
            <a:r>
              <a:rPr lang="en-US" sz="2800" b="1" dirty="0" smtClean="0">
                <a:solidFill>
                  <a:srgbClr val="000066"/>
                </a:solidFill>
                <a:latin typeface="Arial" charset="0"/>
                <a:cs typeface="Arial" charset="0"/>
              </a:rPr>
              <a:t>Etiology</a:t>
            </a:r>
          </a:p>
        </p:txBody>
      </p:sp>
      <p:sp>
        <p:nvSpPr>
          <p:cNvPr id="22531" name="Rectangle 3"/>
          <p:cNvSpPr>
            <a:spLocks noGrp="1" noChangeArrowheads="1"/>
          </p:cNvSpPr>
          <p:nvPr>
            <p:ph sz="quarter" idx="1"/>
          </p:nvPr>
        </p:nvSpPr>
        <p:spPr>
          <a:xfrm>
            <a:off x="301625" y="1527175"/>
            <a:ext cx="8504238" cy="4572000"/>
          </a:xfrm>
        </p:spPr>
        <p:txBody>
          <a:bodyPr/>
          <a:lstStyle/>
          <a:p>
            <a:pPr eaLnBrk="1" hangingPunct="1">
              <a:buFontTx/>
              <a:buNone/>
            </a:pPr>
            <a:r>
              <a:rPr lang="en-US" dirty="0" smtClean="0">
                <a:latin typeface="Arial" charset="0"/>
                <a:cs typeface="Arial" charset="0"/>
              </a:rPr>
              <a:t>		</a:t>
            </a:r>
            <a:r>
              <a:rPr lang="en-US" dirty="0" smtClean="0">
                <a:solidFill>
                  <a:srgbClr val="C00000"/>
                </a:solidFill>
                <a:latin typeface="Arial" charset="0"/>
                <a:cs typeface="Arial" charset="0"/>
              </a:rPr>
              <a:t>Exact etiology is unknown.</a:t>
            </a:r>
            <a:endParaRPr lang="en-US" b="1" dirty="0" smtClean="0">
              <a:solidFill>
                <a:srgbClr val="C00000"/>
              </a:solidFill>
              <a:latin typeface="Arial" charset="0"/>
              <a:cs typeface="Arial" charset="0"/>
            </a:endParaRPr>
          </a:p>
          <a:p>
            <a:pPr eaLnBrk="1" hangingPunct="1">
              <a:buFontTx/>
              <a:buNone/>
            </a:pPr>
            <a:r>
              <a:rPr lang="en-US" b="1" dirty="0" smtClean="0">
                <a:solidFill>
                  <a:srgbClr val="0070C0"/>
                </a:solidFill>
                <a:latin typeface="Arial" charset="0"/>
                <a:cs typeface="Arial" charset="0"/>
              </a:rPr>
              <a:t>1- Stress-Diathesis Model;</a:t>
            </a:r>
            <a:endParaRPr lang="en-US" dirty="0" smtClean="0">
              <a:solidFill>
                <a:srgbClr val="0070C0"/>
              </a:solidFill>
              <a:latin typeface="Arial" charset="0"/>
              <a:cs typeface="Arial" charset="0"/>
            </a:endParaRPr>
          </a:p>
          <a:p>
            <a:pPr eaLnBrk="1" hangingPunct="1">
              <a:buFontTx/>
              <a:buNone/>
            </a:pPr>
            <a:r>
              <a:rPr lang="en-US" dirty="0" smtClean="0">
                <a:solidFill>
                  <a:srgbClr val="0070C0"/>
                </a:solidFill>
                <a:latin typeface="Arial" charset="0"/>
                <a:cs typeface="Arial" charset="0"/>
              </a:rPr>
              <a:t>Integrates biological, psychosocial and environmental factors in the etiology of schizophrenia.</a:t>
            </a:r>
          </a:p>
          <a:p>
            <a:pPr eaLnBrk="1" hangingPunct="1">
              <a:buFontTx/>
              <a:buNone/>
            </a:pPr>
            <a:r>
              <a:rPr lang="en-US" dirty="0" smtClean="0">
                <a:solidFill>
                  <a:srgbClr val="0070C0"/>
                </a:solidFill>
                <a:latin typeface="Arial" charset="0"/>
                <a:cs typeface="Arial" charset="0"/>
              </a:rPr>
              <a:t>Symptoms of schizophrenia develop when a person has  a specific vulnerability that is acted on by  a stressful influence.</a:t>
            </a:r>
          </a:p>
          <a:p>
            <a:pPr eaLnBrk="1" hangingPunct="1">
              <a:buFontTx/>
              <a:buNone/>
            </a:pPr>
            <a:r>
              <a:rPr lang="en-US" dirty="0" smtClean="0">
                <a:latin typeface="Arial" charset="0"/>
                <a:cs typeface="Arial" charset="0"/>
              </a:rPr>
              <a:t>            </a:t>
            </a:r>
            <a:r>
              <a:rPr lang="en-US" sz="2400" dirty="0" smtClean="0">
                <a:solidFill>
                  <a:srgbClr val="C00000"/>
                </a:solidFill>
                <a:latin typeface="Arial" charset="0"/>
                <a:cs typeface="Arial" charset="0"/>
              </a:rPr>
              <a:t>Predisposing factors → precipitating factors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l" eaLnBrk="1" hangingPunct="1"/>
            <a:r>
              <a:rPr lang="en-US" sz="3200" b="1" dirty="0" smtClean="0">
                <a:solidFill>
                  <a:srgbClr val="000066"/>
                </a:solidFill>
                <a:latin typeface="Arial" charset="0"/>
                <a:cs typeface="Arial" charset="0"/>
              </a:rPr>
              <a:t>Etiology </a:t>
            </a:r>
            <a:r>
              <a:rPr lang="en-US" sz="1200" b="1" dirty="0" smtClean="0">
                <a:solidFill>
                  <a:srgbClr val="000066"/>
                </a:solidFill>
                <a:latin typeface="Arial" charset="0"/>
                <a:cs typeface="Arial" charset="0"/>
              </a:rPr>
              <a:t>cont.</a:t>
            </a:r>
          </a:p>
        </p:txBody>
      </p:sp>
      <p:sp>
        <p:nvSpPr>
          <p:cNvPr id="23555" name="Rectangle 3"/>
          <p:cNvSpPr>
            <a:spLocks noGrp="1" noChangeArrowheads="1"/>
          </p:cNvSpPr>
          <p:nvPr>
            <p:ph sz="quarter" idx="1"/>
          </p:nvPr>
        </p:nvSpPr>
        <p:spPr>
          <a:xfrm>
            <a:off x="301625" y="1527175"/>
            <a:ext cx="8504238" cy="4572000"/>
          </a:xfrm>
        </p:spPr>
        <p:txBody>
          <a:bodyPr/>
          <a:lstStyle/>
          <a:p>
            <a:pPr eaLnBrk="1" hangingPunct="1">
              <a:lnSpc>
                <a:spcPct val="90000"/>
              </a:lnSpc>
              <a:buFontTx/>
              <a:buNone/>
            </a:pPr>
            <a:r>
              <a:rPr lang="en-US" sz="2400" b="1" dirty="0" smtClean="0">
                <a:solidFill>
                  <a:srgbClr val="0070C0"/>
                </a:solidFill>
                <a:latin typeface="Arial" charset="0"/>
                <a:cs typeface="Arial" charset="0"/>
              </a:rPr>
              <a:t>2- Neurobiology</a:t>
            </a:r>
            <a:endParaRPr lang="en-US" sz="2400" dirty="0" smtClean="0">
              <a:solidFill>
                <a:srgbClr val="0070C0"/>
              </a:solidFill>
              <a:latin typeface="Arial" charset="0"/>
              <a:cs typeface="Arial" charset="0"/>
            </a:endParaRPr>
          </a:p>
          <a:p>
            <a:pPr eaLnBrk="1" hangingPunct="1">
              <a:lnSpc>
                <a:spcPct val="90000"/>
              </a:lnSpc>
              <a:buFontTx/>
              <a:buNone/>
            </a:pPr>
            <a:r>
              <a:rPr lang="en-US" sz="2400" dirty="0" smtClean="0">
                <a:solidFill>
                  <a:srgbClr val="0070C0"/>
                </a:solidFill>
                <a:latin typeface="Arial" charset="0"/>
                <a:cs typeface="Arial" charset="0"/>
              </a:rPr>
              <a:t>Certain areas of the brain are involved in the </a:t>
            </a:r>
            <a:r>
              <a:rPr lang="en-US" sz="2400" dirty="0" err="1" smtClean="0">
                <a:solidFill>
                  <a:srgbClr val="0070C0"/>
                </a:solidFill>
                <a:latin typeface="Arial" charset="0"/>
                <a:cs typeface="Arial" charset="0"/>
              </a:rPr>
              <a:t>pathophysiology</a:t>
            </a:r>
            <a:r>
              <a:rPr lang="en-US" sz="2400" dirty="0" smtClean="0">
                <a:solidFill>
                  <a:srgbClr val="0070C0"/>
                </a:solidFill>
                <a:latin typeface="Arial" charset="0"/>
                <a:cs typeface="Arial" charset="0"/>
              </a:rPr>
              <a:t> of schizophrenia: the limbic system, the frontal cortex, cerebellum, and the basal ganglia.</a:t>
            </a:r>
          </a:p>
          <a:p>
            <a:pPr eaLnBrk="1" hangingPunct="1">
              <a:lnSpc>
                <a:spcPct val="90000"/>
              </a:lnSpc>
              <a:buFontTx/>
              <a:buNone/>
            </a:pPr>
            <a:r>
              <a:rPr lang="en-US" sz="2400" dirty="0" smtClean="0">
                <a:solidFill>
                  <a:srgbClr val="0070C0"/>
                </a:solidFill>
                <a:latin typeface="Arial" charset="0"/>
                <a:cs typeface="Arial" charset="0"/>
              </a:rPr>
              <a:t>A. Dopamine Hypothesis; </a:t>
            </a:r>
          </a:p>
          <a:p>
            <a:pPr eaLnBrk="1" hangingPunct="1">
              <a:lnSpc>
                <a:spcPct val="90000"/>
              </a:lnSpc>
              <a:buFontTx/>
              <a:buNone/>
            </a:pPr>
            <a:r>
              <a:rPr lang="en-US" sz="2400" dirty="0" smtClean="0">
                <a:solidFill>
                  <a:srgbClr val="0070C0"/>
                </a:solidFill>
                <a:latin typeface="Arial" charset="0"/>
                <a:cs typeface="Arial" charset="0"/>
              </a:rPr>
              <a:t>    Too much </a:t>
            </a:r>
            <a:r>
              <a:rPr lang="en-US" sz="2400" dirty="0" err="1" smtClean="0">
                <a:solidFill>
                  <a:srgbClr val="0070C0"/>
                </a:solidFill>
                <a:latin typeface="Arial" charset="0"/>
                <a:cs typeface="Arial" charset="0"/>
              </a:rPr>
              <a:t>dopaminergic</a:t>
            </a:r>
            <a:r>
              <a:rPr lang="en-US" sz="2400" dirty="0" smtClean="0">
                <a:solidFill>
                  <a:srgbClr val="0070C0"/>
                </a:solidFill>
                <a:latin typeface="Arial" charset="0"/>
                <a:cs typeface="Arial" charset="0"/>
              </a:rPr>
              <a:t> activity ( whether it is </a:t>
            </a:r>
            <a:r>
              <a:rPr lang="en-US" sz="2400" b="1" dirty="0" smtClean="0">
                <a:solidFill>
                  <a:srgbClr val="0070C0"/>
                </a:solidFill>
                <a:latin typeface="Arial" charset="0"/>
                <a:cs typeface="Arial" charset="0"/>
              </a:rPr>
              <a:t>↑</a:t>
            </a:r>
            <a:r>
              <a:rPr lang="en-US" sz="2400" dirty="0" smtClean="0">
                <a:solidFill>
                  <a:srgbClr val="0070C0"/>
                </a:solidFill>
                <a:latin typeface="Arial" charset="0"/>
                <a:cs typeface="Arial" charset="0"/>
              </a:rPr>
              <a:t> release of dopamine, ↑ dopamine receptors, hypersensitivity of dopamine receptors to dopamine, or combinations is not known ).</a:t>
            </a:r>
          </a:p>
          <a:p>
            <a:pPr eaLnBrk="1" hangingPunct="1">
              <a:lnSpc>
                <a:spcPct val="90000"/>
              </a:lnSpc>
              <a:buFontTx/>
              <a:buNone/>
            </a:pPr>
            <a:r>
              <a:rPr lang="en-US" sz="2400" dirty="0" smtClean="0">
                <a:solidFill>
                  <a:srgbClr val="0070C0"/>
                </a:solidFill>
                <a:latin typeface="Arial" charset="0"/>
                <a:cs typeface="Arial" charset="0"/>
              </a:rPr>
              <a:t>B. Other Neurotransmitters; </a:t>
            </a:r>
          </a:p>
          <a:p>
            <a:pPr eaLnBrk="1" hangingPunct="1">
              <a:lnSpc>
                <a:spcPct val="90000"/>
              </a:lnSpc>
              <a:buFontTx/>
              <a:buNone/>
            </a:pPr>
            <a:r>
              <a:rPr lang="en-US" sz="2400" dirty="0" smtClean="0">
                <a:solidFill>
                  <a:srgbClr val="0070C0"/>
                </a:solidFill>
                <a:latin typeface="Arial" charset="0"/>
                <a:cs typeface="Arial" charset="0"/>
              </a:rPr>
              <a:t>    Serotonin, </a:t>
            </a:r>
            <a:r>
              <a:rPr lang="en-US" sz="2400" dirty="0" err="1" smtClean="0">
                <a:solidFill>
                  <a:srgbClr val="0070C0"/>
                </a:solidFill>
                <a:latin typeface="Arial" charset="0"/>
                <a:cs typeface="Arial" charset="0"/>
              </a:rPr>
              <a:t>Norepinephrine</a:t>
            </a:r>
            <a:r>
              <a:rPr lang="en-US" sz="2400" dirty="0" smtClean="0">
                <a:solidFill>
                  <a:srgbClr val="0070C0"/>
                </a:solidFill>
                <a:latin typeface="Arial" charset="0"/>
                <a:cs typeface="Arial" charset="0"/>
              </a:rPr>
              <a:t>, GABA, Glutamate &amp; </a:t>
            </a:r>
            <a:r>
              <a:rPr lang="en-US" sz="2400" dirty="0" err="1" smtClean="0">
                <a:solidFill>
                  <a:srgbClr val="0070C0"/>
                </a:solidFill>
                <a:latin typeface="Arial" charset="0"/>
                <a:cs typeface="Arial" charset="0"/>
              </a:rPr>
              <a:t>Neuropeptides</a:t>
            </a:r>
            <a:r>
              <a:rPr lang="en-US" sz="2400" dirty="0" smtClean="0">
                <a:solidFill>
                  <a:srgbClr val="0070C0"/>
                </a:solidFill>
                <a:latin typeface="Arial" charset="0"/>
                <a:cs typeface="Arial" charset="0"/>
              </a:rPr>
              <a: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1441</TotalTime>
  <Words>1280</Words>
  <Application>Microsoft Office PowerPoint</Application>
  <PresentationFormat>On-screen Show (4:3)</PresentationFormat>
  <Paragraphs>190</Paragraphs>
  <Slides>26</Slides>
  <Notes>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Civic</vt:lpstr>
      <vt:lpstr>Schizophrenia Spectrum and Other Psychotic Disorders </vt:lpstr>
      <vt:lpstr>                    Schizophrenia Spectrum and Other Psychotic Disorders  </vt:lpstr>
      <vt:lpstr>Schizophrenia </vt:lpstr>
      <vt:lpstr>Clinical Features</vt:lpstr>
      <vt:lpstr>Mental status examination</vt:lpstr>
      <vt:lpstr>Cognitive deficits in schizophrenia</vt:lpstr>
      <vt:lpstr>Slide 7</vt:lpstr>
      <vt:lpstr>Etiology</vt:lpstr>
      <vt:lpstr>Etiology cont.</vt:lpstr>
      <vt:lpstr>Slide 10</vt:lpstr>
      <vt:lpstr>Etiology cont.</vt:lpstr>
      <vt:lpstr>Slide 12</vt:lpstr>
      <vt:lpstr>Etiology cont.</vt:lpstr>
      <vt:lpstr>Etiology cont.</vt:lpstr>
      <vt:lpstr>Slide 15</vt:lpstr>
      <vt:lpstr>Etiology cont.</vt:lpstr>
      <vt:lpstr>Risk Factors</vt:lpstr>
      <vt:lpstr>Course </vt:lpstr>
      <vt:lpstr>Differential Diagnosis</vt:lpstr>
      <vt:lpstr> Treatment</vt:lpstr>
      <vt:lpstr>Biological therapies</vt:lpstr>
      <vt:lpstr>Slide 22</vt:lpstr>
      <vt:lpstr> </vt:lpstr>
      <vt:lpstr>Hospitalization</vt:lpstr>
      <vt:lpstr>Psychosocial therapies </vt:lpstr>
      <vt:lpstr>Prognosis</vt:lpstr>
    </vt:vector>
  </TitlesOfParts>
  <Company>BEST FORUM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Schizophrenia &amp; Other Psychotic Disorders</dc:title>
  <dc:creator>www.arabswell.com</dc:creator>
  <cp:lastModifiedBy>Mac</cp:lastModifiedBy>
  <cp:revision>29</cp:revision>
  <dcterms:created xsi:type="dcterms:W3CDTF">2008-07-14T10:23:52Z</dcterms:created>
  <dcterms:modified xsi:type="dcterms:W3CDTF">2014-10-27T19:11:05Z</dcterms:modified>
</cp:coreProperties>
</file>