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88" r:id="rId1"/>
  </p:sldMasterIdLst>
  <p:sldIdLst>
    <p:sldId id="450" r:id="rId2"/>
    <p:sldId id="447" r:id="rId3"/>
    <p:sldId id="430" r:id="rId4"/>
    <p:sldId id="431" r:id="rId5"/>
    <p:sldId id="432" r:id="rId6"/>
    <p:sldId id="433" r:id="rId7"/>
    <p:sldId id="434" r:id="rId8"/>
    <p:sldId id="435" r:id="rId9"/>
    <p:sldId id="436" r:id="rId10"/>
    <p:sldId id="437" r:id="rId11"/>
    <p:sldId id="438" r:id="rId12"/>
    <p:sldId id="439" r:id="rId13"/>
    <p:sldId id="440" r:id="rId14"/>
    <p:sldId id="441" r:id="rId15"/>
    <p:sldId id="442" r:id="rId16"/>
    <p:sldId id="443" r:id="rId17"/>
    <p:sldId id="444" r:id="rId18"/>
    <p:sldId id="445" r:id="rId19"/>
    <p:sldId id="451" r:id="rId20"/>
    <p:sldId id="452" r:id="rId21"/>
    <p:sldId id="448" r:id="rId22"/>
    <p:sldId id="449" r:id="rId23"/>
  </p:sldIdLst>
  <p:sldSz cx="9144000" cy="6858000" type="screen4x3"/>
  <p:notesSz cx="6858000" cy="9144000"/>
  <p:defaultTextStyle>
    <a:defPPr>
      <a:defRPr lang="x-non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BFBFBF"/>
    <a:srgbClr val="008080"/>
    <a:srgbClr val="FD599F"/>
    <a:srgbClr val="FC20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9207" autoAdjust="0"/>
    <p:restoredTop sz="94576" autoAdjust="0"/>
  </p:normalViewPr>
  <p:slideViewPr>
    <p:cSldViewPr>
      <p:cViewPr>
        <p:scale>
          <a:sx n="60" d="100"/>
          <a:sy n="60" d="100"/>
        </p:scale>
        <p:origin x="-3084" y="-11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3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F49C-2E11-4F7F-A9FD-6226F2D7365A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8/31/2014</a:t>
            </a:fld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FE0D0-BD1B-48AE-AE48-5DDEAD53CE6B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0" cy="696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647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F49C-2E11-4F7F-A9FD-6226F2D7365A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8/31/2014</a:t>
            </a:fld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FE0D0-BD1B-48AE-AE48-5DDEAD53CE6B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530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F49C-2E11-4F7F-A9FD-6226F2D7365A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8/31/2014</a:t>
            </a:fld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FE0D0-BD1B-48AE-AE48-5DDEAD53CE6B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757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F49C-2E11-4F7F-A9FD-6226F2D7365A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8/31/2014</a:t>
            </a:fld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FE0D0-BD1B-48AE-AE48-5DDEAD53CE6B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200"/>
            <a:ext cx="91440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5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F49C-2E11-4F7F-A9FD-6226F2D7365A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8/31/2014</a:t>
            </a:fld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FE0D0-BD1B-48AE-AE48-5DDEAD53CE6B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457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F49C-2E11-4F7F-A9FD-6226F2D7365A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8/31/2014</a:t>
            </a:fld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FE0D0-BD1B-48AE-AE48-5DDEAD53CE6B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058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F49C-2E11-4F7F-A9FD-6226F2D7365A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8/31/2014</a:t>
            </a:fld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FE0D0-BD1B-48AE-AE48-5DDEAD53CE6B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728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F49C-2E11-4F7F-A9FD-6226F2D7365A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8/31/2014</a:t>
            </a:fld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FE0D0-BD1B-48AE-AE48-5DDEAD53CE6B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832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F49C-2E11-4F7F-A9FD-6226F2D7365A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8/31/2014</a:t>
            </a:fld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FE0D0-BD1B-48AE-AE48-5DDEAD53CE6B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703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F49C-2E11-4F7F-A9FD-6226F2D7365A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8/31/2014</a:t>
            </a:fld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FE0D0-BD1B-48AE-AE48-5DDEAD53CE6B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528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F49C-2E11-4F7F-A9FD-6226F2D7365A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8/31/2014</a:t>
            </a:fld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FE0D0-BD1B-48AE-AE48-5DDEAD53CE6B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793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C4A42-DE3A-4316-AF52-773E05DEEBF4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8/31/2014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9A807-951E-4BE0-AA50-66AD122820F3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701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6.jpe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ksums.net/files/2nd/Professionalism/432%20Team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Latifah.alfahad@gmail.com" TargetMode="External"/><Relationship Id="rId4" Type="http://schemas.openxmlformats.org/officeDocument/2006/relationships/hyperlink" Target="mailto:Khulood.AlRaddadi@gmail.com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25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1"/>
          <p:cNvSpPr txBox="1">
            <a:spLocks/>
          </p:cNvSpPr>
          <p:nvPr/>
        </p:nvSpPr>
        <p:spPr>
          <a:xfrm>
            <a:off x="107504" y="-162272"/>
            <a:ext cx="648072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GIT &amp; HEMATOLOGY</a:t>
            </a:r>
            <a:endParaRPr lang="x-none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1800" y="813287"/>
            <a:ext cx="6048671" cy="715089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 defTabSz="457200" rtl="0"/>
            <a:r>
              <a:rPr lang="ar-SA" sz="36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akkal Majalla" panose="02000000000000000000" pitchFamily="2" charset="-78"/>
              </a:rPr>
              <a:t>● </a:t>
            </a:r>
            <a:r>
              <a:rPr lang="x-none" sz="3600" b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نصائح لهذا </a:t>
            </a:r>
            <a:r>
              <a:rPr lang="x-none" sz="3600" b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البلوك</a:t>
            </a:r>
            <a:r>
              <a:rPr lang="ar-SA" sz="36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akkal Majalla" panose="02000000000000000000" pitchFamily="2" charset="-78"/>
              </a:rPr>
              <a:t>●</a:t>
            </a:r>
            <a:endParaRPr lang="ar-SA" sz="3600" b="1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1800" y="1640309"/>
            <a:ext cx="6048671" cy="4597003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x-none" sz="2400" b="1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بشكل عام سهل ومعلوماته مترابطة بشكل كبير مشكلته</a:t>
            </a:r>
            <a:r>
              <a:rPr lang="en-US" sz="2400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x-none" sz="2400" b="1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الضغط في الوقت</a:t>
            </a:r>
            <a:r>
              <a:rPr lang="ar-SA" sz="2400" b="1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وكثرة المحاضرات، </a:t>
            </a:r>
            <a:r>
              <a:rPr lang="ar-SA" sz="2400" b="1" u="sng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لذلك </a:t>
            </a:r>
            <a:r>
              <a:rPr lang="x-none" sz="2400" b="1" u="sng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المذاكرة أول بأول </a:t>
            </a:r>
            <a:r>
              <a:rPr lang="ar-SA" sz="2400" b="1" u="sng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مهمة </a:t>
            </a:r>
            <a:r>
              <a:rPr lang="x-none" sz="2400" b="1" u="sng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itchFamily="2" charset="2"/>
              </a:rPr>
              <a:t></a:t>
            </a:r>
            <a:r>
              <a:rPr lang="ar-SA" sz="2400" b="1" u="sng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itchFamily="2" charset="2"/>
              </a:rPr>
              <a:t>.</a:t>
            </a:r>
            <a:endParaRPr lang="x-none" sz="2400" b="1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x-none" sz="2400" b="1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Summaries </a:t>
            </a:r>
            <a:r>
              <a:rPr lang="x-none" sz="2400" b="1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جدا</a:t>
            </a:r>
            <a:r>
              <a:rPr lang="ar-SA" sz="2400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x-none" sz="2400" b="1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مهمة في هذا البلوك 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x-none" sz="2400" b="1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المحاضرات تكرر بعض فاللي ما يفهم من مادة بيفهم من مادة أخرى 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x-none" sz="2400" b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بالنسبة للفسيولوجي ننصحكم وبشدة بكتاب</a:t>
            </a:r>
            <a:r>
              <a:rPr lang="en-US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Linda</a:t>
            </a:r>
            <a:r>
              <a:rPr lang="ar-SA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x-none" sz="2400" b="1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Microbiology</a:t>
            </a:r>
            <a:r>
              <a:rPr lang="x-none" sz="2400" b="1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يحتاج تركيز عالي وحفظ معلومات </a:t>
            </a:r>
            <a:r>
              <a:rPr lang="ar-SA" sz="24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أكثر</a:t>
            </a:r>
            <a:r>
              <a:rPr lang="x-none" sz="2400" b="1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من المعتاد 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x-none" sz="2400" b="1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Hematology</a:t>
            </a:r>
            <a:r>
              <a:rPr lang="x-none" sz="2400" b="1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سهل بالنسبة للمطلوب منكم في الاختبار لكن اللي حاب يتوسع سلايدا</a:t>
            </a:r>
            <a:r>
              <a:rPr lang="ar-SA" sz="24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 </a:t>
            </a:r>
            <a:r>
              <a:rPr lang="x-none" sz="2400" b="1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المادة غير كافية للفهم . </a:t>
            </a:r>
            <a:endParaRPr lang="x-none" sz="2400" b="1">
              <a:solidFill>
                <a:schemeClr val="accent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2225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174" y="1402518"/>
            <a:ext cx="4608512" cy="4474754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684584" y="-99392"/>
            <a:ext cx="7272808" cy="1008112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ENDOCRINE</a:t>
            </a:r>
            <a:endParaRPr lang="x-none" sz="6000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25690" y="2420888"/>
            <a:ext cx="4750766" cy="1872208"/>
          </a:xfrm>
          <a:noFill/>
        </p:spPr>
        <p:txBody>
          <a:bodyPr/>
          <a:lstStyle/>
          <a:p>
            <a:pPr marL="0" indent="0" algn="ctr">
              <a:buNone/>
            </a:pPr>
            <a:endParaRPr lang="en-US" b="1" dirty="0" smtClean="0">
              <a:latin typeface="Arial Hebrew"/>
              <a:cs typeface="Arial Hebrew"/>
            </a:endParaRPr>
          </a:p>
          <a:p>
            <a:pPr marL="0" indent="0" algn="ctr">
              <a:buNone/>
            </a:pPr>
            <a:r>
              <a:rPr lang="x-none" sz="3100" b="1">
                <a:solidFill>
                  <a:srgbClr val="00808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عدد الساعات</a:t>
            </a:r>
            <a:r>
              <a:rPr lang="ar-SA" sz="3100" b="1" dirty="0">
                <a:solidFill>
                  <a:srgbClr val="00808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6</a:t>
            </a:r>
            <a:r>
              <a:rPr lang="x-none" sz="3100" b="1">
                <a:solidFill>
                  <a:srgbClr val="00808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ساعات</a:t>
            </a:r>
            <a:endParaRPr lang="ar-SA" sz="3100" b="1" dirty="0">
              <a:solidFill>
                <a:srgbClr val="00808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>
              <a:buNone/>
            </a:pPr>
            <a:r>
              <a:rPr lang="x-none" sz="3100" b="1">
                <a:solidFill>
                  <a:srgbClr val="00808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عدد الأسابي</a:t>
            </a:r>
            <a:r>
              <a:rPr lang="ar-SA" sz="3100" b="1" dirty="0">
                <a:solidFill>
                  <a:srgbClr val="00808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ع: 6</a:t>
            </a:r>
            <a:r>
              <a:rPr lang="x-none" sz="3100" b="1">
                <a:solidFill>
                  <a:srgbClr val="00808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x-none" sz="3100" b="1" dirty="0">
                <a:solidFill>
                  <a:srgbClr val="00808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أسابيع</a:t>
            </a:r>
            <a:endParaRPr lang="en-US" sz="3100" b="1" dirty="0">
              <a:solidFill>
                <a:srgbClr val="00808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830888"/>
            <a:ext cx="940014" cy="114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19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588458" y="-162272"/>
            <a:ext cx="3767518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  </a:t>
            </a:r>
            <a:r>
              <a:rPr lang="en-US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ENDOCRINE</a:t>
            </a:r>
            <a:endParaRPr lang="x-none" sz="6000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995937" y="3861048"/>
            <a:ext cx="4392487" cy="646986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 defTabSz="457200" rtl="0"/>
            <a:r>
              <a:rPr lang="en-US" sz="32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Sakkal Majalla" panose="02000000000000000000" pitchFamily="2" charset="-78"/>
              </a:rPr>
              <a:t> Total = </a:t>
            </a:r>
            <a:r>
              <a:rPr lang="en-US" sz="32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Sakkal Majalla" panose="02000000000000000000" pitchFamily="2" charset="-78"/>
              </a:rPr>
              <a:t>55</a:t>
            </a:r>
            <a:endParaRPr lang="en-US" sz="3200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  <a:cs typeface="Sakkal Majalla" panose="020000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938" y="1556792"/>
            <a:ext cx="4392486" cy="715089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 defTabSz="457200" rtl="0"/>
            <a:r>
              <a:rPr lang="ar-SA" sz="36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akkal Majalla" panose="02000000000000000000" pitchFamily="2" charset="-78"/>
              </a:rPr>
              <a:t>● </a:t>
            </a:r>
            <a:r>
              <a:rPr lang="x-none" sz="3600" b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أهم المواد في البلو</a:t>
            </a:r>
            <a:r>
              <a:rPr lang="ar-SA" sz="36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ك </a:t>
            </a:r>
            <a:r>
              <a:rPr lang="ar-SA" sz="36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akkal Majalla" panose="02000000000000000000" pitchFamily="2" charset="-78"/>
              </a:rPr>
              <a:t>●</a:t>
            </a:r>
            <a:endParaRPr lang="ar-SA" sz="3600" b="1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5937" y="2372270"/>
            <a:ext cx="4392487" cy="1328023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CC0000"/>
                </a:solidFill>
                <a:latin typeface="Britannic Bold" panose="020B0903060703020204" pitchFamily="34" charset="0"/>
              </a:rPr>
              <a:t>PHYSIOLOGY  :  15</a:t>
            </a:r>
          </a:p>
          <a:p>
            <a:pPr algn="l" rtl="0"/>
            <a:r>
              <a:rPr lang="en-US" sz="2400" dirty="0">
                <a:solidFill>
                  <a:srgbClr val="CC0000"/>
                </a:solidFill>
                <a:latin typeface="Britannic Bold" panose="020B0903060703020204" pitchFamily="34" charset="0"/>
              </a:rPr>
              <a:t>BIOCHEMISTRY : 10</a:t>
            </a:r>
          </a:p>
          <a:p>
            <a:pPr algn="l" rtl="0"/>
            <a:r>
              <a:rPr lang="en-US" sz="2400" dirty="0">
                <a:solidFill>
                  <a:srgbClr val="CC0000"/>
                </a:solidFill>
                <a:latin typeface="Britannic Bold" panose="020B0903060703020204" pitchFamily="34" charset="0"/>
              </a:rPr>
              <a:t>PHARMACOLOGY  :  9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91933" y="2319982"/>
            <a:ext cx="1360311" cy="2828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7967778" y="3517625"/>
            <a:ext cx="1268126" cy="28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96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780927"/>
            <a:ext cx="2736304" cy="29417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08720"/>
            <a:ext cx="2793799" cy="27130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586" y="1742747"/>
            <a:ext cx="2738581" cy="2944157"/>
          </a:xfrm>
          <a:prstGeom prst="rect">
            <a:avLst/>
          </a:prstGeom>
        </p:spPr>
      </p:pic>
      <p:pic>
        <p:nvPicPr>
          <p:cNvPr id="7" name="صورة 6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1660" y="2168498"/>
            <a:ext cx="1616443" cy="2102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صورة 7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3224856"/>
            <a:ext cx="1512168" cy="2004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http://3.bp.blogspot.com/-ZDzWIFb7z-8/Tphj_RZ0yOI/AAAAAAAAAgI/obUlIohUIvw/s1600/4037.imgcach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777" y="1334556"/>
            <a:ext cx="1658472" cy="1861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12841" flipH="1">
            <a:off x="2876587" y="1366473"/>
            <a:ext cx="938001" cy="8799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12841" flipH="1">
            <a:off x="6095949" y="2141993"/>
            <a:ext cx="938001" cy="879901"/>
          </a:xfrm>
          <a:prstGeom prst="rect">
            <a:avLst/>
          </a:prstGeom>
        </p:spPr>
      </p:pic>
      <p:sp>
        <p:nvSpPr>
          <p:cNvPr id="16" name="عنوان 1"/>
          <p:cNvSpPr>
            <a:spLocks noGrp="1"/>
          </p:cNvSpPr>
          <p:nvPr>
            <p:ph type="title"/>
          </p:nvPr>
        </p:nvSpPr>
        <p:spPr>
          <a:xfrm>
            <a:off x="2051720" y="476672"/>
            <a:ext cx="6840760" cy="648072"/>
          </a:xfrm>
        </p:spPr>
        <p:txBody>
          <a:bodyPr>
            <a:noAutofit/>
          </a:bodyPr>
          <a:lstStyle/>
          <a:p>
            <a:r>
              <a:rPr lang="x-none" b="1" smtClean="0">
                <a:solidFill>
                  <a:srgbClr val="00808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مصادر الدراس</a:t>
            </a:r>
            <a:r>
              <a:rPr lang="ar-SA" b="1" dirty="0" smtClean="0">
                <a:solidFill>
                  <a:srgbClr val="00808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 :</a:t>
            </a:r>
            <a:endParaRPr lang="x-none" b="1" dirty="0">
              <a:solidFill>
                <a:srgbClr val="00808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2639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588458" y="-234280"/>
            <a:ext cx="3767518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  </a:t>
            </a:r>
            <a:r>
              <a:rPr lang="en-US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ENDOCRINE</a:t>
            </a:r>
            <a:endParaRPr lang="x-none" sz="6000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1800" y="1375738"/>
            <a:ext cx="6048671" cy="715089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 defTabSz="457200" rtl="0"/>
            <a:r>
              <a:rPr lang="ar-SA" sz="36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akkal Majalla" panose="02000000000000000000" pitchFamily="2" charset="-78"/>
              </a:rPr>
              <a:t>● </a:t>
            </a:r>
            <a:r>
              <a:rPr lang="x-none" sz="3600" b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نصائح لهذا </a:t>
            </a:r>
            <a:r>
              <a:rPr lang="x-none" sz="3600" b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البلوك</a:t>
            </a:r>
            <a:r>
              <a:rPr lang="ar-SA" sz="36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akkal Majalla" panose="02000000000000000000" pitchFamily="2" charset="-78"/>
              </a:rPr>
              <a:t>●</a:t>
            </a:r>
            <a:endParaRPr lang="ar-SA" sz="3600" b="1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1800" y="2243261"/>
            <a:ext cx="6048671" cy="2553891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x-none" sz="2400" b="1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سهل وخفيف وممتع</a:t>
            </a:r>
            <a:r>
              <a:rPr lang="x-none" sz="2400" b="1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itchFamily="2" charset="2"/>
              </a:rPr>
              <a:t> </a:t>
            </a:r>
            <a:r>
              <a:rPr lang="ar-SA" sz="2400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itchFamily="2" charset="2"/>
              </a:rPr>
              <a:t> </a:t>
            </a:r>
            <a:r>
              <a:rPr lang="x-none" sz="2400" b="1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itchFamily="2" charset="2"/>
              </a:rPr>
              <a:t>يعتمد بشكل كبير على الفهم 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itchFamily="2" charset="2"/>
              </a:rPr>
              <a:t>Physiology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itchFamily="2" charset="2"/>
              </a:rPr>
              <a:t>&amp;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itchFamily="2" charset="2"/>
              </a:rPr>
              <a:t> </a:t>
            </a:r>
            <a:r>
              <a:rPr lang="en-US" sz="2400" b="1" dirty="0">
                <a:solidFill>
                  <a:srgbClr val="FF660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itchFamily="2" charset="2"/>
              </a:rPr>
              <a:t>Biochemistry</a:t>
            </a:r>
            <a:r>
              <a:rPr lang="ar-SA" sz="2400" b="1" dirty="0">
                <a:solidFill>
                  <a:srgbClr val="44546A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itchFamily="2" charset="2"/>
              </a:rPr>
              <a:t> </a:t>
            </a:r>
            <a:r>
              <a:rPr lang="x-none" sz="2400" b="1">
                <a:solidFill>
                  <a:srgbClr val="44546A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itchFamily="2" charset="2"/>
              </a:rPr>
              <a:t>معلوماتهم</a:t>
            </a:r>
            <a:r>
              <a:rPr lang="x-none" sz="2400" b="1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itchFamily="2" charset="2"/>
              </a:rPr>
              <a:t> مترابطة ذاكروهم سوا عشان يسهل فهم المعلومات 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x-none" sz="2400" b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itchFamily="2" charset="2"/>
              </a:rPr>
              <a:t>كتاب</a:t>
            </a:r>
            <a:r>
              <a:rPr lang="en-US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itchFamily="2" charset="2"/>
              </a:rPr>
              <a:t>The Endocrine System</a:t>
            </a:r>
            <a:r>
              <a:rPr lang="x-none" sz="2400" b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itchFamily="2" charset="2"/>
              </a:rPr>
              <a:t> </a:t>
            </a:r>
            <a:r>
              <a:rPr lang="x-none" sz="2400" b="1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itchFamily="2" charset="2"/>
              </a:rPr>
              <a:t>رائع ننصحكم فيه يسهل لكم فهم وربط المواد ببعض وتلخيص المحاضرات فتكون الصورة كاملة وواضحة  .</a:t>
            </a:r>
            <a:endParaRPr lang="x-none" sz="2400" b="1" dirty="0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6097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179512" y="-90264"/>
            <a:ext cx="6696744" cy="1143000"/>
          </a:xfrm>
        </p:spPr>
        <p:txBody>
          <a:bodyPr>
            <a:noAutofit/>
          </a:bodyPr>
          <a:lstStyle/>
          <a:p>
            <a:pPr algn="l"/>
            <a:r>
              <a:rPr lang="en-US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  </a:t>
            </a:r>
            <a:r>
              <a:rPr lang="en-US" sz="60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REPRODUCTIVE</a:t>
            </a:r>
            <a:endParaRPr lang="x-none" sz="6000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174" y="1402518"/>
            <a:ext cx="4608512" cy="4474754"/>
          </a:xfrm>
          <a:prstGeom prst="rect">
            <a:avLst/>
          </a:prstGeom>
        </p:spPr>
      </p:pic>
      <p:sp>
        <p:nvSpPr>
          <p:cNvPr id="8" name="عنصر نائب للمحتوى 2"/>
          <p:cNvSpPr txBox="1">
            <a:spLocks/>
          </p:cNvSpPr>
          <p:nvPr/>
        </p:nvSpPr>
        <p:spPr>
          <a:xfrm>
            <a:off x="3925690" y="2420888"/>
            <a:ext cx="4750766" cy="1872208"/>
          </a:xfrm>
          <a:prstGeom prst="rect">
            <a:avLst/>
          </a:prstGeom>
          <a:noFill/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b="1" dirty="0" smtClean="0">
              <a:latin typeface="Arial Hebrew"/>
              <a:cs typeface="Arial Hebrew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x-none" sz="3100" b="1" smtClean="0">
                <a:solidFill>
                  <a:srgbClr val="00808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عدد الساعات</a:t>
            </a:r>
            <a:r>
              <a:rPr lang="ar-SA" sz="3100" b="1" dirty="0" smtClean="0">
                <a:solidFill>
                  <a:srgbClr val="00808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6</a:t>
            </a:r>
            <a:r>
              <a:rPr lang="x-none" sz="3100" b="1" smtClean="0">
                <a:solidFill>
                  <a:srgbClr val="00808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ساعات</a:t>
            </a:r>
            <a:endParaRPr lang="ar-SA" sz="3100" b="1" dirty="0" smtClean="0">
              <a:solidFill>
                <a:srgbClr val="00808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x-none" sz="3100" b="1" smtClean="0">
                <a:solidFill>
                  <a:srgbClr val="00808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عدد الأسابي</a:t>
            </a:r>
            <a:r>
              <a:rPr lang="ar-SA" sz="3100" b="1" dirty="0" smtClean="0">
                <a:solidFill>
                  <a:srgbClr val="00808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ع: 6</a:t>
            </a:r>
            <a:r>
              <a:rPr lang="x-none" sz="3100" b="1" smtClean="0">
                <a:solidFill>
                  <a:srgbClr val="00808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أسابيع</a:t>
            </a:r>
            <a:endParaRPr lang="en-US" sz="3100" b="1" dirty="0">
              <a:solidFill>
                <a:srgbClr val="00808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174" y="845580"/>
            <a:ext cx="940014" cy="114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19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107504" y="-315416"/>
            <a:ext cx="468052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   </a:t>
            </a:r>
            <a:r>
              <a:rPr lang="en-US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REPRODUCTIVE</a:t>
            </a:r>
            <a:endParaRPr lang="x-none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995937" y="3861048"/>
            <a:ext cx="4392487" cy="646986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 defTabSz="457200" rtl="0"/>
            <a:r>
              <a:rPr lang="en-US" sz="32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Sakkal Majalla" panose="02000000000000000000" pitchFamily="2" charset="-78"/>
              </a:rPr>
              <a:t> Total = </a:t>
            </a:r>
            <a:r>
              <a:rPr lang="en-US" sz="32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Sakkal Majalla" panose="02000000000000000000" pitchFamily="2" charset="-78"/>
              </a:rPr>
              <a:t>51</a:t>
            </a:r>
            <a:endParaRPr lang="en-US" sz="3200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  <a:cs typeface="Sakkal Majalla" panose="020000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5938" y="1556792"/>
            <a:ext cx="4392486" cy="715089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 defTabSz="457200" rtl="0"/>
            <a:r>
              <a:rPr lang="ar-SA" sz="36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akkal Majalla" panose="02000000000000000000" pitchFamily="2" charset="-78"/>
              </a:rPr>
              <a:t>● </a:t>
            </a:r>
            <a:r>
              <a:rPr lang="x-none" sz="3600" b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أهم المواد في البلو</a:t>
            </a:r>
            <a:r>
              <a:rPr lang="ar-SA" sz="36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ك </a:t>
            </a:r>
            <a:r>
              <a:rPr lang="ar-SA" sz="36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akkal Majalla" panose="02000000000000000000" pitchFamily="2" charset="-78"/>
              </a:rPr>
              <a:t>●</a:t>
            </a:r>
            <a:endParaRPr lang="ar-SA" sz="3600" b="1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7" y="2372270"/>
            <a:ext cx="4392487" cy="1328023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>
                <a:solidFill>
                  <a:srgbClr val="CC0000"/>
                </a:solidFill>
                <a:latin typeface="Britannic Bold" panose="020B0903060703020204" pitchFamily="34" charset="0"/>
                <a:cs typeface="Calibri (Body)"/>
              </a:rPr>
              <a:t>PATHOLOGY  : 10</a:t>
            </a:r>
          </a:p>
          <a:p>
            <a:pPr algn="l" rtl="0"/>
            <a:r>
              <a:rPr lang="en-US" sz="2400" b="1" dirty="0">
                <a:solidFill>
                  <a:srgbClr val="CC0000"/>
                </a:solidFill>
                <a:latin typeface="Britannic Bold" panose="020B0903060703020204" pitchFamily="34" charset="0"/>
                <a:cs typeface="Calibri (Body)"/>
              </a:rPr>
              <a:t>PHYSIOLOGY  : 8</a:t>
            </a:r>
          </a:p>
          <a:p>
            <a:pPr algn="l" rtl="0"/>
            <a:r>
              <a:rPr lang="en-US" sz="2400" b="1" dirty="0">
                <a:solidFill>
                  <a:srgbClr val="CC0000"/>
                </a:solidFill>
                <a:latin typeface="Britannic Bold" panose="020B0903060703020204" pitchFamily="34" charset="0"/>
                <a:cs typeface="Calibri (Body)"/>
              </a:rPr>
              <a:t>PHARMACOLOGY  : 9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91933" y="2319982"/>
            <a:ext cx="1360311" cy="2828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7967778" y="3517625"/>
            <a:ext cx="1268126" cy="28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96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586" y="1742747"/>
            <a:ext cx="2738581" cy="29441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780927"/>
            <a:ext cx="2736304" cy="29417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08720"/>
            <a:ext cx="2793799" cy="2713006"/>
          </a:xfrm>
          <a:prstGeom prst="rect">
            <a:avLst/>
          </a:prstGeom>
        </p:spPr>
      </p:pic>
      <p:pic>
        <p:nvPicPr>
          <p:cNvPr id="8" name="صورة 7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33348" y="2204804"/>
            <a:ext cx="1647652" cy="2088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https://developers.google.com/youtube/images/YouTube_logo_standard_whi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709928"/>
            <a:ext cx="2088232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صورة 4" descr="images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26186" y="3252396"/>
            <a:ext cx="1774464" cy="2048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12841" flipH="1">
            <a:off x="2876587" y="1366473"/>
            <a:ext cx="938001" cy="8799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12841" flipH="1">
            <a:off x="6095949" y="2141993"/>
            <a:ext cx="938001" cy="879901"/>
          </a:xfrm>
          <a:prstGeom prst="rect">
            <a:avLst/>
          </a:prstGeom>
        </p:spPr>
      </p:pic>
      <p:sp>
        <p:nvSpPr>
          <p:cNvPr id="15" name="عنوان 1"/>
          <p:cNvSpPr>
            <a:spLocks noGrp="1"/>
          </p:cNvSpPr>
          <p:nvPr>
            <p:ph type="title"/>
          </p:nvPr>
        </p:nvSpPr>
        <p:spPr>
          <a:xfrm>
            <a:off x="2087723" y="476672"/>
            <a:ext cx="6840760" cy="648072"/>
          </a:xfrm>
        </p:spPr>
        <p:txBody>
          <a:bodyPr>
            <a:noAutofit/>
          </a:bodyPr>
          <a:lstStyle/>
          <a:p>
            <a:r>
              <a:rPr lang="x-none" b="1" smtClean="0">
                <a:solidFill>
                  <a:srgbClr val="00808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مصادر الدراس</a:t>
            </a:r>
            <a:r>
              <a:rPr lang="ar-SA" b="1" dirty="0" smtClean="0">
                <a:solidFill>
                  <a:srgbClr val="00808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 :</a:t>
            </a:r>
            <a:endParaRPr lang="x-none" b="1" dirty="0">
              <a:solidFill>
                <a:srgbClr val="00808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عنوان 1"/>
          <p:cNvSpPr txBox="1">
            <a:spLocks/>
          </p:cNvSpPr>
          <p:nvPr/>
        </p:nvSpPr>
        <p:spPr>
          <a:xfrm>
            <a:off x="107504" y="-315416"/>
            <a:ext cx="468052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75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   </a:t>
            </a:r>
            <a:r>
              <a:rPr lang="en-US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REPRODUCTIVE</a:t>
            </a:r>
            <a:endParaRPr lang="x-none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2639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107504" y="-315416"/>
            <a:ext cx="468052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   </a:t>
            </a:r>
            <a:r>
              <a:rPr lang="en-US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REPRODUCTIVE</a:t>
            </a:r>
            <a:endParaRPr lang="x-none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3768" y="1688927"/>
            <a:ext cx="6048671" cy="715089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 defTabSz="457200" rtl="0"/>
            <a:r>
              <a:rPr lang="ar-SA" sz="36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akkal Majalla" panose="02000000000000000000" pitchFamily="2" charset="-78"/>
              </a:rPr>
              <a:t>● </a:t>
            </a:r>
            <a:r>
              <a:rPr lang="x-none" sz="3600" b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نصائح لهذا </a:t>
            </a:r>
            <a:r>
              <a:rPr lang="x-none" sz="3600" b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البلوك</a:t>
            </a:r>
            <a:r>
              <a:rPr lang="ar-SA" sz="36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akkal Majalla" panose="02000000000000000000" pitchFamily="2" charset="-78"/>
              </a:rPr>
              <a:t>●</a:t>
            </a:r>
            <a:endParaRPr lang="ar-SA" sz="3600" b="1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3768" y="2556450"/>
            <a:ext cx="6048671" cy="1736646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x-none" sz="2400" b="1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بلوك سهل يعتمد على</a:t>
            </a:r>
            <a:r>
              <a:rPr lang="ar-SA" sz="24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 b="1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الفهم </a:t>
            </a:r>
            <a:r>
              <a:rPr lang="x-none" sz="2400" b="1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والمذاكرة أول بأول 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Anatomy</a:t>
            </a:r>
            <a:r>
              <a:rPr lang="ar-SA" sz="24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x-none" sz="2400" b="1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دقيق جدا</a:t>
            </a:r>
            <a:r>
              <a:rPr lang="ar-SA" sz="24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 </a:t>
            </a:r>
            <a:r>
              <a:rPr lang="x-none" sz="2400" b="1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ومعلوماته جديدة فيحتاج تركيز 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x-none" sz="2400" b="1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مهم تستعينون بمصادر خارجية تساعدكم على الفه</a:t>
            </a:r>
            <a:r>
              <a:rPr lang="ar-SA" sz="24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م: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videos or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pictures</a:t>
            </a:r>
            <a:endParaRPr lang="x-none" sz="2400" b="1" dirty="0"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6097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2267744" y="2566709"/>
            <a:ext cx="2088232" cy="1471688"/>
          </a:xfrm>
          <a:prstGeom prst="ellipse">
            <a:avLst/>
          </a:prstGeom>
          <a:solidFill>
            <a:srgbClr val="BFBFBF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dirty="0" smtClean="0">
                <a:solidFill>
                  <a:srgbClr val="00808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14 </a:t>
            </a:r>
            <a:r>
              <a:rPr lang="en-US" sz="2400" dirty="0">
                <a:solidFill>
                  <a:srgbClr val="00808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Lectures</a:t>
            </a:r>
            <a:endParaRPr lang="ar-SA" sz="2000" dirty="0">
              <a:solidFill>
                <a:srgbClr val="00808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200819"/>
            <a:ext cx="7886700" cy="1325563"/>
          </a:xfrm>
        </p:spPr>
        <p:txBody>
          <a:bodyPr>
            <a:normAutofit/>
          </a:bodyPr>
          <a:lstStyle/>
          <a:p>
            <a:pPr algn="ctr" rtl="0"/>
            <a:r>
              <a:rPr lang="en-US" sz="54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Professionalism</a:t>
            </a:r>
            <a:endParaRPr lang="ar-SA" sz="5400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Oval 3"/>
          <p:cNvSpPr/>
          <p:nvPr/>
        </p:nvSpPr>
        <p:spPr>
          <a:xfrm>
            <a:off x="694276" y="1274145"/>
            <a:ext cx="2520280" cy="2160239"/>
          </a:xfrm>
          <a:prstGeom prst="ellipse">
            <a:avLst/>
          </a:prstGeom>
          <a:solidFill>
            <a:srgbClr val="BFBFBF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dirty="0" smtClean="0">
                <a:solidFill>
                  <a:srgbClr val="00808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16</a:t>
            </a:r>
          </a:p>
          <a:p>
            <a:pPr algn="ctr" rtl="0"/>
            <a:r>
              <a:rPr lang="en-US" sz="2400" dirty="0" smtClean="0">
                <a:solidFill>
                  <a:srgbClr val="00808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Lectures</a:t>
            </a:r>
            <a:endParaRPr lang="ar-SA" sz="2000" dirty="0">
              <a:solidFill>
                <a:srgbClr val="00808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11860" y="5859159"/>
            <a:ext cx="5598368" cy="33855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rtl="0"/>
            <a:r>
              <a:rPr lang="en-US" sz="1600" dirty="0">
                <a:hlinkClick r:id="rId2"/>
              </a:rPr>
              <a:t>http://www.ksums.net/files/2nd/Professionalism/432%20Teams</a:t>
            </a:r>
            <a:r>
              <a:rPr lang="en-US" sz="1600" dirty="0" smtClean="0">
                <a:hlinkClick r:id="rId2"/>
              </a:rPr>
              <a:t>/</a:t>
            </a:r>
            <a:r>
              <a:rPr lang="en-US" sz="1600" dirty="0"/>
              <a:t> </a:t>
            </a:r>
            <a:endParaRPr lang="en-US" sz="1600" dirty="0" smtClean="0"/>
          </a:p>
        </p:txBody>
      </p:sp>
      <p:sp>
        <p:nvSpPr>
          <p:cNvPr id="3" name="Rounded Rectangle 2"/>
          <p:cNvSpPr/>
          <p:nvPr/>
        </p:nvSpPr>
        <p:spPr>
          <a:xfrm>
            <a:off x="5076056" y="1124744"/>
            <a:ext cx="3096344" cy="578882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 defTabSz="457200" rtl="0"/>
            <a:r>
              <a:rPr lang="en-US" sz="28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Objectives</a:t>
            </a:r>
            <a:endParaRPr lang="ar-SA" sz="3600" b="1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Sakkal Majalla" panose="020000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7945376" y="1567792"/>
            <a:ext cx="634070" cy="180022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076056" y="1842006"/>
            <a:ext cx="3096344" cy="578882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 defTabSz="457200" rtl="0"/>
            <a:r>
              <a:rPr lang="en-US" sz="28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Quizzes</a:t>
            </a:r>
            <a:endParaRPr lang="ar-SA" sz="2800" b="1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4666916" y="2323678"/>
            <a:ext cx="634070" cy="18421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5076056" y="2564904"/>
            <a:ext cx="3096344" cy="578882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 defTabSz="457200" rtl="0"/>
            <a:r>
              <a:rPr lang="en-US" sz="28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Team Work</a:t>
            </a:r>
            <a:endParaRPr lang="ar-SA" sz="2800" b="1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076056" y="3302553"/>
            <a:ext cx="3096344" cy="578882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 defTabSz="457200" rtl="0"/>
            <a:r>
              <a:rPr lang="en-US" sz="28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Final Exam</a:t>
            </a:r>
            <a:endParaRPr lang="ar-SA" sz="2800" b="1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7938856" y="3015434"/>
            <a:ext cx="634070" cy="19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93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4" grpId="0" animBg="1"/>
      <p:bldP spid="7" grpId="0" animBg="1"/>
      <p:bldP spid="3" grpId="0" animBg="1"/>
      <p:bldP spid="9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339752" y="548680"/>
            <a:ext cx="6429400" cy="2232248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8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+mj-ea"/>
                <a:cs typeface="Aharoni" pitchFamily="2" charset="-79"/>
              </a:rPr>
              <a:t>2</a:t>
            </a:r>
            <a:r>
              <a:rPr lang="en-US" sz="72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+mj-ea"/>
                <a:cs typeface="Aharoni" pitchFamily="2" charset="-79"/>
              </a:rPr>
              <a:t>nd Year</a:t>
            </a:r>
          </a:p>
          <a:p>
            <a:r>
              <a:rPr lang="en-US" sz="72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+mj-ea"/>
                <a:cs typeface="Aharoni" pitchFamily="2" charset="-79"/>
              </a:rPr>
              <a:t> </a:t>
            </a:r>
            <a:r>
              <a:rPr lang="en-US" sz="72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+mj-ea"/>
                <a:cs typeface="Aharoni" pitchFamily="2" charset="-79"/>
              </a:rPr>
              <a:t>of Medicine</a:t>
            </a:r>
            <a:endParaRPr lang="x-none" sz="7200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ea typeface="+mj-ea"/>
              <a:cs typeface="Aharoni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808" y="3630867"/>
            <a:ext cx="2013983" cy="26289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145" y="1916832"/>
            <a:ext cx="2013983" cy="26289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87213"/>
            <a:ext cx="7886700" cy="1325563"/>
          </a:xfrm>
        </p:spPr>
        <p:txBody>
          <a:bodyPr>
            <a:normAutofit/>
          </a:bodyPr>
          <a:lstStyle/>
          <a:p>
            <a:pPr algn="ctr" rtl="0"/>
            <a:r>
              <a:rPr lang="en-US" sz="60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Salam</a:t>
            </a:r>
            <a:endParaRPr lang="ar-SA" sz="5400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Oval 3"/>
          <p:cNvSpPr/>
          <p:nvPr/>
        </p:nvSpPr>
        <p:spPr>
          <a:xfrm>
            <a:off x="4076498" y="2599808"/>
            <a:ext cx="1281276" cy="1263029"/>
          </a:xfrm>
          <a:prstGeom prst="ellipse">
            <a:avLst/>
          </a:prstGeom>
          <a:solidFill>
            <a:srgbClr val="BFBFBF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4400" dirty="0" smtClean="0">
                <a:solidFill>
                  <a:srgbClr val="00808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106</a:t>
            </a:r>
            <a:endParaRPr lang="ar-SA" sz="2800" dirty="0">
              <a:solidFill>
                <a:srgbClr val="008080"/>
              </a:solidFill>
              <a:latin typeface="Aharoni" panose="02010803020104030203" pitchFamily="2" charset="-79"/>
            </a:endParaRPr>
          </a:p>
        </p:txBody>
      </p:sp>
      <p:sp>
        <p:nvSpPr>
          <p:cNvPr id="6" name="Oval 5"/>
          <p:cNvSpPr/>
          <p:nvPr/>
        </p:nvSpPr>
        <p:spPr>
          <a:xfrm>
            <a:off x="6887161" y="4313843"/>
            <a:ext cx="1281276" cy="1263029"/>
          </a:xfrm>
          <a:prstGeom prst="ellipse">
            <a:avLst/>
          </a:prstGeom>
          <a:solidFill>
            <a:srgbClr val="BFBFBF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4400" dirty="0" smtClean="0">
                <a:solidFill>
                  <a:srgbClr val="00808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107</a:t>
            </a:r>
            <a:endParaRPr lang="ar-SA" sz="4400" dirty="0">
              <a:solidFill>
                <a:srgbClr val="008080"/>
              </a:solidFill>
              <a:latin typeface="Aharoni" panose="02010803020104030203" pitchFamily="2" charset="-79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47714">
            <a:off x="5533658" y="4358434"/>
            <a:ext cx="787906" cy="111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8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7" t="17222" r="41608" b="35370"/>
          <a:stretch/>
        </p:blipFill>
        <p:spPr>
          <a:xfrm>
            <a:off x="4059931" y="104933"/>
            <a:ext cx="4114801" cy="59851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3" t="38150" r="63751" b="11358"/>
          <a:stretch/>
        </p:blipFill>
        <p:spPr>
          <a:xfrm>
            <a:off x="6588224" y="4443044"/>
            <a:ext cx="2179631" cy="13243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536" y="-99392"/>
            <a:ext cx="51125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 smtClean="0">
                <a:hlinkClick r:id="rId4"/>
              </a:rPr>
              <a:t>Khulood.AlRaddadi@gmail.com</a:t>
            </a:r>
            <a:endParaRPr lang="en-US" sz="2400" dirty="0" smtClean="0"/>
          </a:p>
          <a:p>
            <a:pPr algn="l" rtl="0"/>
            <a:r>
              <a:rPr lang="en-US" sz="2400" dirty="0" smtClean="0"/>
              <a:t>@</a:t>
            </a:r>
            <a:r>
              <a:rPr lang="en-US" sz="2400" dirty="0" err="1" smtClean="0"/>
              <a:t>Khulood_Kh</a:t>
            </a:r>
            <a:endParaRPr lang="en-US" sz="2400" dirty="0" smtClean="0"/>
          </a:p>
          <a:p>
            <a:pPr algn="l" rtl="0"/>
            <a:endParaRPr lang="en-US" sz="2400" dirty="0"/>
          </a:p>
          <a:p>
            <a:pPr algn="l" rtl="0"/>
            <a:r>
              <a:rPr lang="en-US" sz="2400" dirty="0" smtClean="0">
                <a:hlinkClick r:id="rId5"/>
              </a:rPr>
              <a:t>Latifah.alfahad@gmail.com</a:t>
            </a:r>
            <a:endParaRPr lang="en-US" sz="2400" dirty="0" smtClean="0"/>
          </a:p>
          <a:p>
            <a:pPr algn="l" rtl="0"/>
            <a:endParaRPr lang="en-US" sz="2400" dirty="0"/>
          </a:p>
          <a:p>
            <a:pPr algn="l" rtl="0"/>
            <a:r>
              <a:rPr lang="en-US" sz="2400" dirty="0" smtClean="0"/>
              <a:t>Nadia </a:t>
            </a:r>
            <a:r>
              <a:rPr lang="en-US" sz="2400" dirty="0" err="1" smtClean="0"/>
              <a:t>aljomah</a:t>
            </a:r>
            <a:r>
              <a:rPr lang="en-US" sz="2400" dirty="0" smtClean="0"/>
              <a:t>   0565955438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79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/>
          </p:cNvSpPr>
          <p:nvPr/>
        </p:nvSpPr>
        <p:spPr>
          <a:xfrm>
            <a:off x="683568" y="2852936"/>
            <a:ext cx="7772400" cy="108012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z="3200" smtClean="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شكرا</a:t>
            </a:r>
            <a:r>
              <a:rPr lang="ar-SA" sz="3200" dirty="0" smtClean="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ً </a:t>
            </a:r>
            <a:r>
              <a:rPr lang="x-none" sz="3200" smtClean="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لحسن </a:t>
            </a:r>
            <a:r>
              <a:rPr lang="x-none" sz="3200" dirty="0" smtClean="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استماعكم </a:t>
            </a:r>
            <a:br>
              <a:rPr lang="x-none" sz="3200" dirty="0" smtClean="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</a:br>
            <a:r>
              <a:rPr lang="x-none" sz="3200" dirty="0" smtClean="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نتمنى </a:t>
            </a:r>
            <a:r>
              <a:rPr lang="x-none" sz="3200" smtClean="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لكم عاما</a:t>
            </a:r>
            <a:r>
              <a:rPr lang="ar-SA" sz="3200" dirty="0" smtClean="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ً</a:t>
            </a:r>
            <a:r>
              <a:rPr lang="x-none" sz="3200" smtClean="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جديدا</a:t>
            </a:r>
            <a:r>
              <a:rPr lang="ar-SA" sz="3200" dirty="0" smtClean="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ً</a:t>
            </a:r>
            <a:r>
              <a:rPr lang="x-none" sz="3200" smtClean="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مثمرا</a:t>
            </a:r>
            <a:r>
              <a:rPr lang="ar-SA" sz="3200" dirty="0" smtClean="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ً </a:t>
            </a:r>
            <a:r>
              <a:rPr lang="x-none" sz="3200" smtClean="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بإذن </a:t>
            </a:r>
            <a:r>
              <a:rPr lang="x-none" sz="3200" dirty="0" smtClean="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الله تعالى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71"/>
          <a:stretch/>
        </p:blipFill>
        <p:spPr bwMode="auto">
          <a:xfrm>
            <a:off x="2873604" y="332656"/>
            <a:ext cx="3571875" cy="163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5751096"/>
            <a:ext cx="8496944" cy="646331"/>
          </a:xfrm>
          <a:prstGeom prst="rect">
            <a:avLst/>
          </a:prstGeom>
          <a:solidFill>
            <a:srgbClr val="FFFFFF">
              <a:alpha val="51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“When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you want to succeed as bad as you want to breathe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then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you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'll be successful.” ― Eric Thomas</a:t>
            </a:r>
          </a:p>
        </p:txBody>
      </p:sp>
    </p:spTree>
    <p:extLst>
      <p:ext uri="{BB962C8B-B14F-4D97-AF65-F5344CB8AC3E}">
        <p14:creationId xmlns:p14="http://schemas.microsoft.com/office/powerpoint/2010/main" val="107423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050590"/>
            <a:ext cx="4392488" cy="3898690"/>
          </a:xfrm>
          <a:prstGeom prst="rect">
            <a:avLst/>
          </a:prstGeom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08004" y="3274726"/>
            <a:ext cx="3168352" cy="129614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 fontScale="85000" lnSpcReduction="10000"/>
          </a:bodyPr>
          <a:lstStyle/>
          <a:p>
            <a:pPr marL="0" indent="0" algn="ctr">
              <a:buNone/>
            </a:pPr>
            <a:r>
              <a:rPr lang="x-none" sz="3600" b="1" smtClean="0">
                <a:solidFill>
                  <a:srgbClr val="00808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عدد الساعا</a:t>
            </a:r>
            <a:r>
              <a:rPr lang="ar-SA" sz="3600" b="1" dirty="0" smtClean="0">
                <a:solidFill>
                  <a:srgbClr val="00808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ت: 12 ساعة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x-none" sz="3600" b="1" smtClean="0">
                <a:solidFill>
                  <a:srgbClr val="00808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عدد الأسابي</a:t>
            </a:r>
            <a:r>
              <a:rPr lang="ar-SA" sz="3600" b="1" dirty="0" smtClean="0">
                <a:solidFill>
                  <a:srgbClr val="00808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ع: 8 أسابيع</a:t>
            </a:r>
            <a:endParaRPr lang="x-none" sz="3600" b="1" dirty="0">
              <a:solidFill>
                <a:srgbClr val="00808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251520" y="188640"/>
            <a:ext cx="4536504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CNS</a:t>
            </a:r>
            <a:endParaRPr lang="x-none" sz="6600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678" y="1179232"/>
            <a:ext cx="940014" cy="1143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923928" y="4726230"/>
            <a:ext cx="4392487" cy="646986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 defTabSz="457200" rtl="0"/>
            <a:r>
              <a:rPr lang="en-US" sz="32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Sakkal Majalla" panose="02000000000000000000" pitchFamily="2" charset="-78"/>
              </a:rPr>
              <a:t> Total = 100</a:t>
            </a: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515487" y="-1"/>
            <a:ext cx="4200529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smtClean="0">
                <a:latin typeface="Calibri (Body)"/>
                <a:cs typeface="Calibri (Body)"/>
              </a:rPr>
              <a:t> </a:t>
            </a:r>
            <a:r>
              <a:rPr lang="en-US" sz="66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CNS</a:t>
            </a:r>
            <a:endParaRPr lang="x-none" sz="6600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3929" y="1620382"/>
            <a:ext cx="4392486" cy="715089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 defTabSz="457200" rtl="0"/>
            <a:r>
              <a:rPr lang="ar-SA" sz="36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akkal Majalla" panose="02000000000000000000" pitchFamily="2" charset="-78"/>
              </a:rPr>
              <a:t>● </a:t>
            </a:r>
            <a:r>
              <a:rPr lang="x-none" sz="3600" b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أهم المواد في البلو</a:t>
            </a:r>
            <a:r>
              <a:rPr lang="ar-SA" sz="36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ك </a:t>
            </a:r>
            <a:r>
              <a:rPr lang="ar-SA" sz="36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akkal Majalla" panose="02000000000000000000" pitchFamily="2" charset="-78"/>
              </a:rPr>
              <a:t>●</a:t>
            </a:r>
            <a:endParaRPr lang="ar-SA" sz="3600" b="1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3928" y="2435860"/>
            <a:ext cx="4392487" cy="2145268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CC0000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PHYSIOLOGY : 32</a:t>
            </a:r>
          </a:p>
          <a:p>
            <a:pPr algn="l" rtl="0"/>
            <a:r>
              <a:rPr lang="en-US" sz="2400" dirty="0">
                <a:solidFill>
                  <a:srgbClr val="CC0000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ANATOMY : 23</a:t>
            </a:r>
          </a:p>
          <a:p>
            <a:pPr algn="l" rtl="0"/>
            <a:r>
              <a:rPr lang="en-US" sz="2400" dirty="0">
                <a:solidFill>
                  <a:srgbClr val="CC0000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PHARMACOLOGY : 13</a:t>
            </a:r>
          </a:p>
          <a:p>
            <a:pPr algn="l" rtl="0"/>
            <a:r>
              <a:rPr lang="en-US" sz="2400" dirty="0">
                <a:solidFill>
                  <a:srgbClr val="CC0000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PATHOLOGY : 10</a:t>
            </a:r>
          </a:p>
          <a:p>
            <a:pPr algn="l" rtl="0"/>
            <a:r>
              <a:rPr lang="en-US" sz="2400" dirty="0">
                <a:solidFill>
                  <a:srgbClr val="CC0000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MICROBIOLOGY : 6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19924" y="2383572"/>
            <a:ext cx="1360311" cy="2828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7895769" y="4497721"/>
            <a:ext cx="1268126" cy="282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086" y="2133755"/>
            <a:ext cx="3062370" cy="30726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787" y="1700808"/>
            <a:ext cx="2990850" cy="3000921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47664" y="980728"/>
            <a:ext cx="6840760" cy="648072"/>
          </a:xfrm>
        </p:spPr>
        <p:txBody>
          <a:bodyPr>
            <a:noAutofit/>
          </a:bodyPr>
          <a:lstStyle/>
          <a:p>
            <a:r>
              <a:rPr lang="x-none" b="1" smtClean="0">
                <a:solidFill>
                  <a:srgbClr val="00808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مصادر الدراس</a:t>
            </a:r>
            <a:r>
              <a:rPr lang="ar-SA" b="1" dirty="0" smtClean="0">
                <a:solidFill>
                  <a:srgbClr val="00808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 :</a:t>
            </a:r>
            <a:endParaRPr lang="x-none" b="1" dirty="0">
              <a:solidFill>
                <a:srgbClr val="00808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عنصر نائب للمحتوى 3" descr="images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-80363" r="-80363"/>
          <a:stretch>
            <a:fillRect/>
          </a:stretch>
        </p:blipFill>
        <p:spPr>
          <a:xfrm>
            <a:off x="5076056" y="2515616"/>
            <a:ext cx="4185523" cy="2330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صورة 4" descr="images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44476" y="2133755"/>
            <a:ext cx="1505472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مستطيل 5"/>
          <p:cNvSpPr/>
          <p:nvPr/>
        </p:nvSpPr>
        <p:spPr>
          <a:xfrm>
            <a:off x="1907704" y="4683217"/>
            <a:ext cx="29498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Britannic Bold" panose="020B0903060703020204" pitchFamily="34" charset="0"/>
                <a:cs typeface="Calibri (Body)"/>
              </a:rPr>
              <a:t>Dr.Najeeb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Britannic Bold" panose="020B0903060703020204" pitchFamily="34" charset="0"/>
                <a:cs typeface="Calibri (Body)"/>
              </a:rPr>
              <a:t> videos </a:t>
            </a: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539552" y="1"/>
            <a:ext cx="3849216" cy="112474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latin typeface="Calibri (Body)"/>
                <a:cs typeface="Calibri (Body)"/>
              </a:rPr>
              <a:t> </a:t>
            </a:r>
            <a:r>
              <a:rPr lang="en-US" sz="66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CNS</a:t>
            </a:r>
            <a:endParaRPr lang="x-none" sz="8000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12841" flipH="1">
            <a:off x="4754287" y="1938642"/>
            <a:ext cx="1148101" cy="1153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/>
          <p:cNvSpPr txBox="1">
            <a:spLocks/>
          </p:cNvSpPr>
          <p:nvPr/>
        </p:nvSpPr>
        <p:spPr>
          <a:xfrm>
            <a:off x="539552" y="0"/>
            <a:ext cx="3816424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>
                <a:latin typeface="Calibri (Body)"/>
                <a:cs typeface="Calibri (Body)"/>
              </a:rPr>
              <a:t> </a:t>
            </a:r>
            <a:r>
              <a:rPr lang="en-US" sz="66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CNS</a:t>
            </a:r>
            <a:endParaRPr lang="x-none" sz="6600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1800" y="1447746"/>
            <a:ext cx="6048671" cy="715089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 defTabSz="457200" rtl="0"/>
            <a:r>
              <a:rPr lang="ar-SA" sz="36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akkal Majalla" panose="02000000000000000000" pitchFamily="2" charset="-78"/>
              </a:rPr>
              <a:t>● </a:t>
            </a:r>
            <a:r>
              <a:rPr lang="x-none" sz="3600" b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نصائح لهذا </a:t>
            </a:r>
            <a:r>
              <a:rPr lang="x-none" sz="3600" b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البلوك</a:t>
            </a:r>
            <a:r>
              <a:rPr lang="ar-SA" sz="36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akkal Majalla" panose="02000000000000000000" pitchFamily="2" charset="-78"/>
              </a:rPr>
              <a:t>●</a:t>
            </a:r>
            <a:endParaRPr lang="ar-SA" sz="3600" b="1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1800" y="2315269"/>
            <a:ext cx="6048671" cy="2553891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x-none" sz="2400" b="1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بلوك </a:t>
            </a:r>
            <a:r>
              <a:rPr lang="x-none" sz="2400" b="1" u="sng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دسم</a:t>
            </a:r>
            <a:r>
              <a:rPr lang="x-none" sz="2400" b="1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ويحتاج تركيز وجهد اكبر في المذاكرة </a:t>
            </a:r>
            <a:r>
              <a:rPr lang="x-none" sz="2400" b="1" smtClean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itchFamily="2" charset="2"/>
              </a:rPr>
              <a:t></a:t>
            </a:r>
            <a:r>
              <a:rPr lang="ar-SA" sz="2400" b="1" dirty="0" smtClean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itchFamily="2" charset="2"/>
              </a:rPr>
              <a:t>.</a:t>
            </a:r>
            <a:endParaRPr lang="x-none" sz="2400" b="1" u="sng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x-none" sz="2400" b="1" u="sng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المذاكرة أول بأول</a:t>
            </a:r>
            <a:r>
              <a:rPr lang="x-none" sz="2400" b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x-none" sz="2400" b="1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جدا مهمة خصوصا</a:t>
            </a:r>
            <a:r>
              <a:rPr lang="ar-SA" sz="2400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 </a:t>
            </a:r>
            <a:r>
              <a:rPr lang="x-none" sz="2400" b="1" u="sng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الأناتومي</a:t>
            </a:r>
            <a:r>
              <a:rPr lang="x-none" sz="2400" b="1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لأن يعتمد عليه فهم محاضرات </a:t>
            </a:r>
            <a:r>
              <a:rPr lang="x-none" sz="2400" b="1" u="sng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الفسيولوجي</a:t>
            </a:r>
            <a:r>
              <a:rPr lang="x-none" sz="2400" b="1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بشكل كبير 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x-none" sz="2400" b="1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</a:t>
            </a:r>
            <a:r>
              <a:rPr lang="ar-SA" sz="2400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en-US" sz="2400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“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Neuroanatomy By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crossman</a:t>
            </a:r>
            <a:r>
              <a:rPr lang="en-US" sz="2400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” </a:t>
            </a:r>
            <a:r>
              <a:rPr lang="x-none" sz="2400" b="1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مفيد جدا</a:t>
            </a:r>
            <a:r>
              <a:rPr lang="ar-SA" sz="2400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ً، </a:t>
            </a:r>
            <a:r>
              <a:rPr lang="x-none" sz="2400" b="1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اسلوبه بسيط ويربط معلومات الأناتومي بالفسيولوجي ويسهّل فهمها بشكل كبير </a:t>
            </a:r>
            <a:r>
              <a:rPr lang="x-none" sz="2400" b="1" smtClean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x-none" sz="2400" b="1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6097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952801"/>
            <a:ext cx="5688632" cy="5644551"/>
          </a:xfrm>
          <a:prstGeom prst="rect">
            <a:avLst/>
          </a:prstGeom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51920" y="2176937"/>
            <a:ext cx="4248472" cy="3168352"/>
          </a:xfrm>
          <a:noFill/>
        </p:spPr>
        <p:txBody>
          <a:bodyPr/>
          <a:lstStyle/>
          <a:p>
            <a:pPr marL="0" indent="0" algn="ctr" rtl="0">
              <a:buNone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Britannic Bold" panose="020B0903060703020204" pitchFamily="34" charset="0"/>
              </a:rPr>
              <a:t>GIT</a:t>
            </a:r>
            <a:endParaRPr lang="en-US" b="1" dirty="0" smtClean="0">
              <a:solidFill>
                <a:schemeClr val="bg1">
                  <a:lumMod val="50000"/>
                </a:schemeClr>
              </a:solidFill>
              <a:latin typeface="Britannic Bold" panose="020B0903060703020204" pitchFamily="34" charset="0"/>
              <a:cs typeface="Arial Hebrew"/>
            </a:endParaRPr>
          </a:p>
          <a:p>
            <a:pPr marL="0" indent="0" algn="ctr">
              <a:buNone/>
            </a:pPr>
            <a:r>
              <a:rPr lang="x-none" smtClean="0">
                <a:solidFill>
                  <a:srgbClr val="00808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عدد الساعات</a:t>
            </a:r>
            <a:r>
              <a:rPr lang="ar-SA" dirty="0" smtClean="0">
                <a:solidFill>
                  <a:srgbClr val="00808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4 ساعات</a:t>
            </a:r>
          </a:p>
          <a:p>
            <a:pPr marL="0" indent="0" algn="ctr">
              <a:buNone/>
            </a:pPr>
            <a:r>
              <a:rPr lang="x-none" smtClean="0">
                <a:solidFill>
                  <a:srgbClr val="00808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عدد الأسابيع</a:t>
            </a:r>
            <a:r>
              <a:rPr lang="ar-SA" dirty="0" smtClean="0">
                <a:solidFill>
                  <a:srgbClr val="00808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7 أسابيع</a:t>
            </a:r>
            <a:endParaRPr lang="x-none" smtClean="0">
              <a:solidFill>
                <a:srgbClr val="00808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l" rtl="0">
              <a:buNone/>
            </a:pPr>
            <a:endParaRPr lang="en-US" b="1" dirty="0" smtClean="0">
              <a:solidFill>
                <a:schemeClr val="tx2"/>
              </a:solidFill>
            </a:endParaRPr>
          </a:p>
          <a:p>
            <a:pPr marL="0" indent="0" algn="ctr" rtl="0">
              <a:buNone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Britannic Bold" panose="020B0903060703020204" pitchFamily="34" charset="0"/>
              </a:rPr>
              <a:t>HEMATOLOGY</a:t>
            </a:r>
            <a:endParaRPr lang="en-US" sz="3200" b="1" dirty="0">
              <a:solidFill>
                <a:schemeClr val="bg1">
                  <a:lumMod val="50000"/>
                </a:schemeClr>
              </a:solidFill>
              <a:latin typeface="Britannic Bold" panose="020B0903060703020204" pitchFamily="34" charset="0"/>
            </a:endParaRPr>
          </a:p>
          <a:p>
            <a:pPr marL="0" indent="0" algn="ctr">
              <a:buNone/>
            </a:pPr>
            <a:r>
              <a:rPr lang="x-none" dirty="0">
                <a:solidFill>
                  <a:srgbClr val="00808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عدد الأسابيع: أسبوعين</a:t>
            </a:r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35496" y="-162272"/>
            <a:ext cx="6552728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GIT &amp; HEMATOLOGY</a:t>
            </a:r>
            <a:endParaRPr lang="x-none" sz="4000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853" y="764704"/>
            <a:ext cx="940014" cy="1143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/>
          <p:cNvSpPr txBox="1">
            <a:spLocks/>
          </p:cNvSpPr>
          <p:nvPr/>
        </p:nvSpPr>
        <p:spPr>
          <a:xfrm>
            <a:off x="179512" y="53752"/>
            <a:ext cx="6696744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defPPr>
              <a:defRPr lang="x-non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80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+mj-ea"/>
                <a:cs typeface="Aharoni" pitchFamily="2" charset="-79"/>
              </a:defRPr>
            </a:lvl1pPr>
          </a:lstStyle>
          <a:p>
            <a:r>
              <a:rPr lang="en-US" dirty="0"/>
              <a:t>GIT &amp; HEMATOLOGY</a:t>
            </a:r>
            <a:endParaRPr lang="x-none" dirty="0"/>
          </a:p>
        </p:txBody>
      </p:sp>
      <p:sp>
        <p:nvSpPr>
          <p:cNvPr id="7" name="Rounded Rectangle 6"/>
          <p:cNvSpPr/>
          <p:nvPr/>
        </p:nvSpPr>
        <p:spPr>
          <a:xfrm>
            <a:off x="3995937" y="5014262"/>
            <a:ext cx="4392487" cy="646986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 defTabSz="457200" rtl="0"/>
            <a:r>
              <a:rPr lang="en-US" sz="32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Sakkal Majalla" panose="02000000000000000000" pitchFamily="2" charset="-78"/>
              </a:rPr>
              <a:t> Total = </a:t>
            </a:r>
            <a:r>
              <a:rPr lang="en-US" sz="32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Sakkal Majalla" panose="02000000000000000000" pitchFamily="2" charset="-78"/>
              </a:rPr>
              <a:t>77</a:t>
            </a:r>
            <a:endParaRPr lang="en-US" sz="3200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  <a:cs typeface="Sakkal Majalla" panose="020000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5938" y="1556792"/>
            <a:ext cx="4392486" cy="715089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 defTabSz="457200" rtl="0"/>
            <a:r>
              <a:rPr lang="ar-SA" sz="36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akkal Majalla" panose="02000000000000000000" pitchFamily="2" charset="-78"/>
              </a:rPr>
              <a:t>● </a:t>
            </a:r>
            <a:r>
              <a:rPr lang="x-none" sz="3600" b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أهم المواد في البلو</a:t>
            </a:r>
            <a:r>
              <a:rPr lang="ar-SA" sz="36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ك </a:t>
            </a:r>
            <a:r>
              <a:rPr lang="ar-SA" sz="36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akkal Majalla" panose="02000000000000000000" pitchFamily="2" charset="-78"/>
              </a:rPr>
              <a:t>●</a:t>
            </a:r>
            <a:endParaRPr lang="ar-SA" sz="3600" b="1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7" y="2372270"/>
            <a:ext cx="4392487" cy="2553891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C00000"/>
                </a:solidFill>
                <a:latin typeface="Britannic Bold" panose="020B0903060703020204" pitchFamily="34" charset="0"/>
                <a:cs typeface="Calibri (Body)"/>
              </a:rPr>
              <a:t>PATHOLOGY : 13 </a:t>
            </a:r>
            <a:endParaRPr lang="x-none" sz="2400">
              <a:solidFill>
                <a:srgbClr val="C00000"/>
              </a:solidFill>
              <a:latin typeface="Britannic Bold" panose="020B0903060703020204" pitchFamily="34" charset="0"/>
              <a:cs typeface="Calibri (Body)"/>
            </a:endParaRPr>
          </a:p>
          <a:p>
            <a:pPr algn="l" rtl="0"/>
            <a:r>
              <a:rPr lang="en-US" sz="2400" dirty="0">
                <a:solidFill>
                  <a:srgbClr val="C00000"/>
                </a:solidFill>
                <a:latin typeface="Britannic Bold" panose="020B0903060703020204" pitchFamily="34" charset="0"/>
                <a:cs typeface="Calibri (Body)"/>
              </a:rPr>
              <a:t>PHYSIOLOGY : 11</a:t>
            </a:r>
          </a:p>
          <a:p>
            <a:pPr algn="l" rtl="0"/>
            <a:r>
              <a:rPr lang="en-US" sz="2400" dirty="0">
                <a:solidFill>
                  <a:srgbClr val="C00000"/>
                </a:solidFill>
                <a:latin typeface="Britannic Bold" panose="020B0903060703020204" pitchFamily="34" charset="0"/>
                <a:cs typeface="Calibri (Body)"/>
              </a:rPr>
              <a:t>MICROBIOLOGY : 11</a:t>
            </a:r>
          </a:p>
          <a:p>
            <a:pPr algn="l" rtl="0"/>
            <a:r>
              <a:rPr lang="en-US" sz="2400" dirty="0">
                <a:solidFill>
                  <a:srgbClr val="C00000"/>
                </a:solidFill>
                <a:latin typeface="Britannic Bold" panose="020B0903060703020204" pitchFamily="34" charset="0"/>
                <a:cs typeface="Calibri (Body)"/>
              </a:rPr>
              <a:t>BIOCHEMISTRY : 9</a:t>
            </a:r>
          </a:p>
          <a:p>
            <a:pPr algn="l" rtl="0"/>
            <a:r>
              <a:rPr lang="en-US" sz="2400" dirty="0">
                <a:solidFill>
                  <a:srgbClr val="C00000"/>
                </a:solidFill>
                <a:latin typeface="Britannic Bold" panose="020B0903060703020204" pitchFamily="34" charset="0"/>
                <a:cs typeface="Calibri (Body)"/>
              </a:rPr>
              <a:t>PHARMACOLOGY : 7</a:t>
            </a:r>
          </a:p>
          <a:p>
            <a:pPr algn="l" rtl="0"/>
            <a:r>
              <a:rPr lang="en-US" sz="2400" dirty="0">
                <a:solidFill>
                  <a:srgbClr val="C00000"/>
                </a:solidFill>
                <a:latin typeface="Britannic Bold" panose="020B0903060703020204" pitchFamily="34" charset="0"/>
                <a:cs typeface="Calibri (Body)"/>
              </a:rPr>
              <a:t>HEMATOLOGY : 11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40535" y="2268584"/>
            <a:ext cx="1360311" cy="3856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8042398" y="4359513"/>
            <a:ext cx="1268126" cy="4320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37" y="3717032"/>
            <a:ext cx="2990850" cy="30009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630" y="3789040"/>
            <a:ext cx="2990850" cy="30009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510" y="692696"/>
            <a:ext cx="2990850" cy="30009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75811"/>
            <a:ext cx="2990850" cy="3000921"/>
          </a:xfrm>
          <a:prstGeom prst="rect">
            <a:avLst/>
          </a:prstGeom>
        </p:spPr>
      </p:pic>
      <p:pic>
        <p:nvPicPr>
          <p:cNvPr id="9" name="صورة 8" descr="images (3).jpg"/>
          <p:cNvPicPr>
            <a:picLocks noChangeAspect="1"/>
          </p:cNvPicPr>
          <p:nvPr/>
        </p:nvPicPr>
        <p:blipFill>
          <a:blip r:embed="rId3" cstate="print"/>
          <a:srcRect l="9359" r="10721"/>
          <a:stretch>
            <a:fillRect/>
          </a:stretch>
        </p:blipFill>
        <p:spPr>
          <a:xfrm>
            <a:off x="5469582" y="1110126"/>
            <a:ext cx="1663776" cy="2217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9" t="11111" r="18958"/>
          <a:stretch>
            <a:fillRect/>
          </a:stretch>
        </p:blipFill>
        <p:spPr>
          <a:xfrm>
            <a:off x="6565167" y="4155277"/>
            <a:ext cx="1663776" cy="2217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صورة 7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22385" y="4108865"/>
            <a:ext cx="1583753" cy="2217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صورة 6" descr="images (4).jpg"/>
          <p:cNvPicPr>
            <a:picLocks noChangeAspect="1"/>
          </p:cNvPicPr>
          <p:nvPr/>
        </p:nvPicPr>
        <p:blipFill>
          <a:blip r:embed="rId6" cstate="print"/>
          <a:srcRect l="8343" r="9387"/>
          <a:stretch>
            <a:fillRect/>
          </a:stretch>
        </p:blipFill>
        <p:spPr>
          <a:xfrm>
            <a:off x="1934021" y="1041747"/>
            <a:ext cx="1663776" cy="2171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عنوان 1"/>
          <p:cNvSpPr>
            <a:spLocks noGrp="1"/>
          </p:cNvSpPr>
          <p:nvPr>
            <p:ph type="title"/>
          </p:nvPr>
        </p:nvSpPr>
        <p:spPr>
          <a:xfrm>
            <a:off x="2221766" y="-27384"/>
            <a:ext cx="6840760" cy="648072"/>
          </a:xfrm>
        </p:spPr>
        <p:txBody>
          <a:bodyPr>
            <a:noAutofit/>
          </a:bodyPr>
          <a:lstStyle/>
          <a:p>
            <a:r>
              <a:rPr lang="x-none" b="1" smtClean="0">
                <a:solidFill>
                  <a:srgbClr val="00808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مصادر الدراس</a:t>
            </a:r>
            <a:r>
              <a:rPr lang="ar-SA" b="1" dirty="0" smtClean="0">
                <a:solidFill>
                  <a:srgbClr val="00808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 :</a:t>
            </a:r>
            <a:endParaRPr lang="x-none" b="1" dirty="0">
              <a:solidFill>
                <a:srgbClr val="00808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12841" flipH="1">
            <a:off x="4142331" y="730498"/>
            <a:ext cx="835234" cy="8748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12841" flipH="1">
            <a:off x="5329528" y="3782370"/>
            <a:ext cx="835234" cy="87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39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2780</TotalTime>
  <Words>418</Words>
  <Application>Microsoft Office PowerPoint</Application>
  <PresentationFormat>On-screen Show (4:3)</PresentationFormat>
  <Paragraphs>99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Theme</vt:lpstr>
      <vt:lpstr>PowerPoint Presentation</vt:lpstr>
      <vt:lpstr>PowerPoint Presentation</vt:lpstr>
      <vt:lpstr>PowerPoint Presentation</vt:lpstr>
      <vt:lpstr>PowerPoint Presentation</vt:lpstr>
      <vt:lpstr>مصادر الدراسة :</vt:lpstr>
      <vt:lpstr>PowerPoint Presentation</vt:lpstr>
      <vt:lpstr>PowerPoint Presentation</vt:lpstr>
      <vt:lpstr>PowerPoint Presentation</vt:lpstr>
      <vt:lpstr>مصادر الدراسة :</vt:lpstr>
      <vt:lpstr>PowerPoint Presentation</vt:lpstr>
      <vt:lpstr>ENDOCRINE</vt:lpstr>
      <vt:lpstr>  ENDOCRINE</vt:lpstr>
      <vt:lpstr>مصادر الدراسة :</vt:lpstr>
      <vt:lpstr>  ENDOCRINE</vt:lpstr>
      <vt:lpstr>   REPRODUCTIVE</vt:lpstr>
      <vt:lpstr>    REPRODUCTIVE</vt:lpstr>
      <vt:lpstr>مصادر الدراسة :</vt:lpstr>
      <vt:lpstr>    REPRODUCTIVE</vt:lpstr>
      <vt:lpstr>Professionalism</vt:lpstr>
      <vt:lpstr>Salam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فريق المحتوى العلمي</dc:title>
  <dc:creator>sony</dc:creator>
  <cp:lastModifiedBy>ksu</cp:lastModifiedBy>
  <cp:revision>211</cp:revision>
  <dcterms:created xsi:type="dcterms:W3CDTF">2012-08-25T02:42:15Z</dcterms:created>
  <dcterms:modified xsi:type="dcterms:W3CDTF">2014-08-31T07:17:04Z</dcterms:modified>
</cp:coreProperties>
</file>