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107"/>
  </p:notesMasterIdLst>
  <p:sldIdLst>
    <p:sldId id="257" r:id="rId2"/>
    <p:sldId id="261" r:id="rId3"/>
    <p:sldId id="262" r:id="rId4"/>
    <p:sldId id="263" r:id="rId5"/>
    <p:sldId id="264" r:id="rId6"/>
    <p:sldId id="265" r:id="rId7"/>
    <p:sldId id="361" r:id="rId8"/>
    <p:sldId id="274" r:id="rId9"/>
    <p:sldId id="275" r:id="rId10"/>
    <p:sldId id="276" r:id="rId11"/>
    <p:sldId id="277" r:id="rId12"/>
    <p:sldId id="278" r:id="rId13"/>
    <p:sldId id="279" r:id="rId14"/>
    <p:sldId id="320" r:id="rId15"/>
    <p:sldId id="362" r:id="rId16"/>
    <p:sldId id="282" r:id="rId17"/>
    <p:sldId id="283" r:id="rId18"/>
    <p:sldId id="285" r:id="rId19"/>
    <p:sldId id="286" r:id="rId20"/>
    <p:sldId id="363" r:id="rId21"/>
    <p:sldId id="296" r:id="rId22"/>
    <p:sldId id="297" r:id="rId23"/>
    <p:sldId id="299" r:id="rId24"/>
    <p:sldId id="302" r:id="rId25"/>
    <p:sldId id="368" r:id="rId26"/>
    <p:sldId id="303" r:id="rId27"/>
    <p:sldId id="305" r:id="rId28"/>
    <p:sldId id="321" r:id="rId29"/>
    <p:sldId id="307" r:id="rId30"/>
    <p:sldId id="308" r:id="rId31"/>
    <p:sldId id="312" r:id="rId32"/>
    <p:sldId id="314" r:id="rId33"/>
    <p:sldId id="315" r:id="rId34"/>
    <p:sldId id="316" r:id="rId35"/>
    <p:sldId id="317" r:id="rId36"/>
    <p:sldId id="318" r:id="rId37"/>
    <p:sldId id="319" r:id="rId38"/>
    <p:sldId id="365" r:id="rId39"/>
    <p:sldId id="324" r:id="rId40"/>
    <p:sldId id="325" r:id="rId41"/>
    <p:sldId id="326" r:id="rId42"/>
    <p:sldId id="327" r:id="rId43"/>
    <p:sldId id="366" r:id="rId44"/>
    <p:sldId id="329" r:id="rId45"/>
    <p:sldId id="330" r:id="rId46"/>
    <p:sldId id="331" r:id="rId47"/>
    <p:sldId id="332" r:id="rId48"/>
    <p:sldId id="333" r:id="rId49"/>
    <p:sldId id="334" r:id="rId50"/>
    <p:sldId id="335" r:id="rId51"/>
    <p:sldId id="337" r:id="rId52"/>
    <p:sldId id="338" r:id="rId53"/>
    <p:sldId id="339" r:id="rId54"/>
    <p:sldId id="340" r:id="rId55"/>
    <p:sldId id="341" r:id="rId56"/>
    <p:sldId id="342" r:id="rId57"/>
    <p:sldId id="354" r:id="rId58"/>
    <p:sldId id="355" r:id="rId59"/>
    <p:sldId id="356" r:id="rId60"/>
    <p:sldId id="357" r:id="rId61"/>
    <p:sldId id="358" r:id="rId62"/>
    <p:sldId id="359" r:id="rId63"/>
    <p:sldId id="360" r:id="rId64"/>
    <p:sldId id="343" r:id="rId65"/>
    <p:sldId id="344" r:id="rId66"/>
    <p:sldId id="345" r:id="rId67"/>
    <p:sldId id="346" r:id="rId68"/>
    <p:sldId id="347" r:id="rId69"/>
    <p:sldId id="348" r:id="rId70"/>
    <p:sldId id="367" r:id="rId71"/>
    <p:sldId id="350" r:id="rId72"/>
    <p:sldId id="351" r:id="rId73"/>
    <p:sldId id="352" r:id="rId74"/>
    <p:sldId id="353" r:id="rId75"/>
    <p:sldId id="370" r:id="rId76"/>
    <p:sldId id="371" r:id="rId77"/>
    <p:sldId id="372" r:id="rId78"/>
    <p:sldId id="373" r:id="rId79"/>
    <p:sldId id="374" r:id="rId80"/>
    <p:sldId id="375" r:id="rId81"/>
    <p:sldId id="376" r:id="rId82"/>
    <p:sldId id="377" r:id="rId83"/>
    <p:sldId id="378" r:id="rId84"/>
    <p:sldId id="379" r:id="rId85"/>
    <p:sldId id="380" r:id="rId86"/>
    <p:sldId id="381" r:id="rId87"/>
    <p:sldId id="382" r:id="rId88"/>
    <p:sldId id="383" r:id="rId89"/>
    <p:sldId id="384" r:id="rId90"/>
    <p:sldId id="385" r:id="rId91"/>
    <p:sldId id="386" r:id="rId92"/>
    <p:sldId id="387" r:id="rId93"/>
    <p:sldId id="388" r:id="rId94"/>
    <p:sldId id="389" r:id="rId95"/>
    <p:sldId id="390" r:id="rId96"/>
    <p:sldId id="391" r:id="rId97"/>
    <p:sldId id="392" r:id="rId98"/>
    <p:sldId id="393" r:id="rId99"/>
    <p:sldId id="394" r:id="rId100"/>
    <p:sldId id="395" r:id="rId101"/>
    <p:sldId id="396" r:id="rId102"/>
    <p:sldId id="397" r:id="rId103"/>
    <p:sldId id="398" r:id="rId104"/>
    <p:sldId id="399" r:id="rId105"/>
    <p:sldId id="400"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7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D1F25-744C-4498-9260-3A23F5EA36F2}" type="datetimeFigureOut">
              <a:rPr lang="en-US" smtClean="0"/>
              <a:pPr/>
              <a:t>1/12/2015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936C9-DCCB-401D-9662-BB0A1B12D5B4}" type="slidenum">
              <a:rPr lang="en-US" smtClean="0"/>
              <a:pPr/>
              <a:t>‹#›</a:t>
            </a:fld>
            <a:endParaRPr lang="en-US"/>
          </a:p>
        </p:txBody>
      </p:sp>
    </p:spTree>
    <p:extLst>
      <p:ext uri="{BB962C8B-B14F-4D97-AF65-F5344CB8AC3E}">
        <p14:creationId xmlns:p14="http://schemas.microsoft.com/office/powerpoint/2010/main" val="372176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2</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347678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19</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2300836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23</a:t>
            </a:fld>
            <a:endParaRPr lang="en-GB" smtClean="0"/>
          </a:p>
        </p:txBody>
      </p:sp>
    </p:spTree>
    <p:extLst>
      <p:ext uri="{BB962C8B-B14F-4D97-AF65-F5344CB8AC3E}">
        <p14:creationId xmlns:p14="http://schemas.microsoft.com/office/powerpoint/2010/main" val="32446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26</a:t>
            </a:fld>
            <a:endParaRPr lang="en-GB" smtClean="0"/>
          </a:p>
        </p:txBody>
      </p:sp>
    </p:spTree>
    <p:extLst>
      <p:ext uri="{BB962C8B-B14F-4D97-AF65-F5344CB8AC3E}">
        <p14:creationId xmlns:p14="http://schemas.microsoft.com/office/powerpoint/2010/main" val="365759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STOMACH</a:t>
            </a:r>
            <a:endParaRPr lang="en-US" dirty="0"/>
          </a:p>
        </p:txBody>
      </p:sp>
      <p:sp>
        <p:nvSpPr>
          <p:cNvPr id="4" name="Slide Number Placeholder 3"/>
          <p:cNvSpPr>
            <a:spLocks noGrp="1"/>
          </p:cNvSpPr>
          <p:nvPr>
            <p:ph type="sldNum" sz="quarter" idx="10"/>
          </p:nvPr>
        </p:nvSpPr>
        <p:spPr/>
        <p:txBody>
          <a:bodyPr/>
          <a:lstStyle/>
          <a:p>
            <a:fld id="{800936C9-DCCB-401D-9662-BB0A1B12D5B4}" type="slidenum">
              <a:rPr lang="en-US" smtClean="0"/>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34</a:t>
            </a:fld>
            <a:endParaRPr lang="en-GB" smtClean="0">
              <a:cs typeface="Lucida Sans Unicode" charset="0"/>
            </a:endParaRPr>
          </a:p>
        </p:txBody>
      </p:sp>
    </p:spTree>
    <p:extLst>
      <p:ext uri="{BB962C8B-B14F-4D97-AF65-F5344CB8AC3E}">
        <p14:creationId xmlns:p14="http://schemas.microsoft.com/office/powerpoint/2010/main" val="2974366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36</a:t>
            </a:fld>
            <a:endParaRPr lang="en-GB" smtClean="0">
              <a:cs typeface="Lucida Sans Unicode" charset="0"/>
            </a:endParaRPr>
          </a:p>
        </p:txBody>
      </p:sp>
    </p:spTree>
    <p:extLst>
      <p:ext uri="{BB962C8B-B14F-4D97-AF65-F5344CB8AC3E}">
        <p14:creationId xmlns:p14="http://schemas.microsoft.com/office/powerpoint/2010/main" val="4200139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37</a:t>
            </a:fld>
            <a:endParaRPr lang="en-US"/>
          </a:p>
        </p:txBody>
      </p:sp>
    </p:spTree>
    <p:extLst>
      <p:ext uri="{BB962C8B-B14F-4D97-AF65-F5344CB8AC3E}">
        <p14:creationId xmlns:p14="http://schemas.microsoft.com/office/powerpoint/2010/main" val="4074703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48</a:t>
            </a:fld>
            <a:endParaRPr lang="en-US"/>
          </a:p>
        </p:txBody>
      </p:sp>
    </p:spTree>
    <p:extLst>
      <p:ext uri="{BB962C8B-B14F-4D97-AF65-F5344CB8AC3E}">
        <p14:creationId xmlns:p14="http://schemas.microsoft.com/office/powerpoint/2010/main" val="1919436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52</a:t>
            </a:fld>
            <a:endParaRPr lang="en-US"/>
          </a:p>
        </p:txBody>
      </p:sp>
    </p:spTree>
    <p:extLst>
      <p:ext uri="{BB962C8B-B14F-4D97-AF65-F5344CB8AC3E}">
        <p14:creationId xmlns:p14="http://schemas.microsoft.com/office/powerpoint/2010/main" val="390152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53</a:t>
            </a:fld>
            <a:endParaRPr lang="en-US" smtClean="0"/>
          </a:p>
        </p:txBody>
      </p:sp>
    </p:spTree>
    <p:extLst>
      <p:ext uri="{BB962C8B-B14F-4D97-AF65-F5344CB8AC3E}">
        <p14:creationId xmlns:p14="http://schemas.microsoft.com/office/powerpoint/2010/main" val="337216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4</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2093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54</a:t>
            </a:fld>
            <a:endParaRPr lang="en-US"/>
          </a:p>
        </p:txBody>
      </p:sp>
    </p:spTree>
    <p:extLst>
      <p:ext uri="{BB962C8B-B14F-4D97-AF65-F5344CB8AC3E}">
        <p14:creationId xmlns:p14="http://schemas.microsoft.com/office/powerpoint/2010/main" val="127551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58</a:t>
            </a:fld>
            <a:endParaRPr lang="en-US"/>
          </a:p>
        </p:txBody>
      </p:sp>
    </p:spTree>
    <p:extLst>
      <p:ext uri="{BB962C8B-B14F-4D97-AF65-F5344CB8AC3E}">
        <p14:creationId xmlns:p14="http://schemas.microsoft.com/office/powerpoint/2010/main" val="681715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60</a:t>
            </a:fld>
            <a:endParaRPr lang="en-US" smtClean="0"/>
          </a:p>
        </p:txBody>
      </p:sp>
    </p:spTree>
    <p:extLst>
      <p:ext uri="{BB962C8B-B14F-4D97-AF65-F5344CB8AC3E}">
        <p14:creationId xmlns:p14="http://schemas.microsoft.com/office/powerpoint/2010/main" val="3319951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63</a:t>
            </a:fld>
            <a:endParaRPr lang="en-US"/>
          </a:p>
        </p:txBody>
      </p:sp>
    </p:spTree>
    <p:extLst>
      <p:ext uri="{BB962C8B-B14F-4D97-AF65-F5344CB8AC3E}">
        <p14:creationId xmlns:p14="http://schemas.microsoft.com/office/powerpoint/2010/main" val="3733871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67</a:t>
            </a:fld>
            <a:endParaRPr lang="en-GB" smtClean="0"/>
          </a:p>
        </p:txBody>
      </p:sp>
    </p:spTree>
    <p:extLst>
      <p:ext uri="{BB962C8B-B14F-4D97-AF65-F5344CB8AC3E}">
        <p14:creationId xmlns:p14="http://schemas.microsoft.com/office/powerpoint/2010/main" val="884734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68</a:t>
            </a:fld>
            <a:endParaRPr lang="en-GB" smtClean="0"/>
          </a:p>
        </p:txBody>
      </p:sp>
    </p:spTree>
    <p:extLst>
      <p:ext uri="{BB962C8B-B14F-4D97-AF65-F5344CB8AC3E}">
        <p14:creationId xmlns:p14="http://schemas.microsoft.com/office/powerpoint/2010/main" val="4130571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69</a:t>
            </a:fld>
            <a:endParaRPr lang="en-US" smtClean="0"/>
          </a:p>
        </p:txBody>
      </p:sp>
    </p:spTree>
    <p:extLst>
      <p:ext uri="{BB962C8B-B14F-4D97-AF65-F5344CB8AC3E}">
        <p14:creationId xmlns:p14="http://schemas.microsoft.com/office/powerpoint/2010/main" val="284727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76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832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77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2554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78</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48261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9</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109947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79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87582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80</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50174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81</a:t>
            </a:fld>
            <a:endParaRPr lang="en-US"/>
          </a:p>
        </p:txBody>
      </p:sp>
    </p:spTree>
    <p:extLst>
      <p:ext uri="{BB962C8B-B14F-4D97-AF65-F5344CB8AC3E}">
        <p14:creationId xmlns:p14="http://schemas.microsoft.com/office/powerpoint/2010/main" val="1964000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83</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09202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84</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55736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85</a:t>
            </a:fld>
            <a:endParaRPr lang="en-US"/>
          </a:p>
        </p:txBody>
      </p:sp>
    </p:spTree>
    <p:extLst>
      <p:ext uri="{BB962C8B-B14F-4D97-AF65-F5344CB8AC3E}">
        <p14:creationId xmlns:p14="http://schemas.microsoft.com/office/powerpoint/2010/main" val="2529983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89</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99751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92</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ABCDAA-89C4-4F16-AC0A-93F391387167}" type="slidenum">
              <a:rPr lang="en-US" smtClean="0"/>
              <a:pPr fontAlgn="base">
                <a:spcBef>
                  <a:spcPct val="0"/>
                </a:spcBef>
                <a:spcAft>
                  <a:spcPct val="0"/>
                </a:spcAft>
                <a:defRPr/>
              </a:pPr>
              <a:t>93</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94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10</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669750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98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Is this </a:t>
            </a:r>
            <a:r>
              <a:rPr lang="en-US" dirty="0" err="1" smtClean="0"/>
              <a:t>MACROnodular</a:t>
            </a:r>
            <a:r>
              <a:rPr lang="en-US" dirty="0" smtClean="0"/>
              <a:t> or </a:t>
            </a:r>
            <a:r>
              <a:rPr lang="en-US" dirty="0" err="1" smtClean="0"/>
              <a:t>MICROnodular</a:t>
            </a:r>
            <a:r>
              <a:rPr lang="en-US" dirty="0" smtClean="0"/>
              <a:t> cirrhosis?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110CB67-E25B-418C-A9ED-7B2BCCBB581B}" type="slidenum">
              <a:rPr lang="en-US" smtClean="0"/>
              <a:pPr/>
              <a:t>99</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100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a:defRPr/>
            </a:pPr>
            <a:fld id="{DBA96FCF-3360-4165-8441-2E001C80A5EB}" type="slidenum">
              <a:rPr lang="en-US" smtClean="0"/>
              <a:pPr>
                <a:defRPr/>
              </a:pPr>
              <a:t>102</a:t>
            </a:fld>
            <a:endParaRPr lang="en-US"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4A952D-49CD-40A4-85F3-3C215EC3DDDB}" type="slidenum">
              <a:rPr lang="en-US"/>
              <a:pPr fontAlgn="base">
                <a:spcBef>
                  <a:spcPct val="0"/>
                </a:spcBef>
                <a:spcAft>
                  <a:spcPct val="0"/>
                </a:spcAft>
              </a:pPr>
              <a:t>104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5561-3904-46CA-A11F-4A31D39D0E90}" type="slidenum">
              <a:rPr lang="en-US"/>
              <a:pPr fontAlgn="base">
                <a:spcBef>
                  <a:spcPct val="0"/>
                </a:spcBef>
                <a:spcAft>
                  <a:spcPct val="0"/>
                </a:spcAft>
              </a:pPr>
              <a:t>105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11</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1127413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a:t>
            </a:fld>
            <a:endParaRPr lang="en-US"/>
          </a:p>
        </p:txBody>
      </p:sp>
    </p:spTree>
    <p:extLst>
      <p:ext uri="{BB962C8B-B14F-4D97-AF65-F5344CB8AC3E}">
        <p14:creationId xmlns:p14="http://schemas.microsoft.com/office/powerpoint/2010/main" val="272204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14</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val="277026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16</a:t>
            </a:fld>
            <a:endParaRPr lang="en-US"/>
          </a:p>
        </p:txBody>
      </p:sp>
    </p:spTree>
    <p:extLst>
      <p:ext uri="{BB962C8B-B14F-4D97-AF65-F5344CB8AC3E}">
        <p14:creationId xmlns:p14="http://schemas.microsoft.com/office/powerpoint/2010/main" val="283626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val="271063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8C98A7-6BCB-4070-9533-047627AE09D5}"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C98A7-6BCB-4070-9533-047627AE09D5}"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C98A7-6BCB-4070-9533-047627AE09D5}"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C98A7-6BCB-4070-9533-047627AE09D5}"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8C98A7-6BCB-4070-9533-047627AE09D5}"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98A7-6BCB-4070-9533-047627AE09D5}"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8C98A7-6BCB-4070-9533-047627AE09D5}" type="datetimeFigureOut">
              <a:rPr lang="en-US" smtClean="0"/>
              <a:pPr/>
              <a:t>1/12/2015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8C98A7-6BCB-4070-9533-047627AE09D5}" type="datetimeFigureOut">
              <a:rPr lang="en-US" smtClean="0"/>
              <a:pPr/>
              <a:t>1/12/2015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C98A7-6BCB-4070-9533-047627AE09D5}" type="datetimeFigureOut">
              <a:rPr lang="en-US" smtClean="0"/>
              <a:pPr/>
              <a:t>1/12/2015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8C98A7-6BCB-4070-9533-047627AE09D5}"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8C98A7-6BCB-4070-9533-047627AE09D5}"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A62B4-0CD7-4EF8-A7FF-5F80F646BB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C98A7-6BCB-4070-9533-047627AE09D5}" type="datetimeFigureOut">
              <a:rPr lang="en-US" smtClean="0"/>
              <a:pPr/>
              <a:t>1/12/2015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A62B4-0CD7-4EF8-A7FF-5F80F646BB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secure.health.utas.edu.au/intranet/cds/pathprac/Files/Cases/Gastro/Case11/Pictures11/Gross.jp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53.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smtClean="0">
                <a:solidFill>
                  <a:srgbClr val="002060"/>
                </a:solidFill>
                <a:effectLst>
                  <a:outerShdw blurRad="38100" dist="38100" dir="2700000" algn="tl">
                    <a:srgbClr val="000000">
                      <a:alpha val="43137"/>
                    </a:srgbClr>
                  </a:outerShdw>
                </a:effectLst>
              </a:rPr>
              <a:t>GIT</a:t>
            </a:r>
            <a:r>
              <a:rPr lang="en-US" sz="6600" b="1" i="1" dirty="0" smtClean="0">
                <a:solidFill>
                  <a:srgbClr val="002060"/>
                </a:solidFill>
                <a:effectLst>
                  <a:outerShdw blurRad="38100" dist="38100" dir="2700000" algn="tl">
                    <a:srgbClr val="000000">
                      <a:alpha val="43137"/>
                    </a:srgbClr>
                  </a:outerShdw>
                </a:effectLst>
              </a:rPr>
              <a:t> BLOCK</a:t>
            </a: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b="1" i="1" dirty="0" smtClean="0">
                <a:solidFill>
                  <a:schemeClr val="accent2">
                    <a:lumMod val="60000"/>
                    <a:lumOff val="40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PATHOLOGY  PRACTICAL Revision</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3563888"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1010C6"/>
                </a:solidFill>
              </a:rPr>
              <a:t>Prepared by:</a:t>
            </a:r>
            <a:endParaRPr lang="en-US" dirty="0">
              <a:solidFill>
                <a:srgbClr val="1010C6"/>
              </a:solidFill>
            </a:endParaRPr>
          </a:p>
        </p:txBody>
      </p:sp>
      <p:sp>
        <p:nvSpPr>
          <p:cNvPr id="9" name="TextBox 8"/>
          <p:cNvSpPr txBox="1"/>
          <p:nvPr/>
        </p:nvSpPr>
        <p:spPr>
          <a:xfrm>
            <a:off x="5164088" y="5714672"/>
            <a:ext cx="1872208"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rgbClr val="1010C6"/>
                </a:solidFill>
              </a:rPr>
              <a:t>Prof.  Ammar Al Rikabi</a:t>
            </a:r>
          </a:p>
          <a:p>
            <a:pPr marL="171450" indent="-171450">
              <a:buFont typeface="Arial" panose="020B0604020202020204" pitchFamily="34" charset="0"/>
              <a:buChar char="•"/>
            </a:pPr>
            <a:r>
              <a:rPr lang="en-US" sz="1050" b="1" i="1" dirty="0" smtClean="0">
                <a:solidFill>
                  <a:srgbClr val="1010C6"/>
                </a:solidFill>
              </a:rPr>
              <a:t>Dr. Sayed Al Esawy</a:t>
            </a:r>
          </a:p>
          <a:p>
            <a:pPr marL="171450" indent="-171450">
              <a:buFont typeface="Arial" panose="020B0604020202020204" pitchFamily="34" charset="0"/>
              <a:buChar char="•"/>
            </a:pPr>
            <a:r>
              <a:rPr lang="en-US" sz="1050" b="1" i="1" dirty="0" smtClean="0">
                <a:solidFill>
                  <a:srgbClr val="1010C6"/>
                </a:solidFill>
              </a:rPr>
              <a:t>Dr. Marie Mukhashin</a:t>
            </a:r>
          </a:p>
          <a:p>
            <a:pPr marL="171450" indent="-171450">
              <a:buFont typeface="Arial" panose="020B0604020202020204" pitchFamily="34" charset="0"/>
              <a:buChar char="•"/>
            </a:pPr>
            <a:r>
              <a:rPr lang="en-US" sz="1050" b="1" i="1" dirty="0" smtClean="0">
                <a:solidFill>
                  <a:srgbClr val="1010C6"/>
                </a:solidFill>
              </a:rPr>
              <a:t>Dr. Shaesta Zaidi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990600" y="1524000"/>
            <a:ext cx="7488832" cy="4310608"/>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a:t>
            </a:r>
            <a:r>
              <a:rPr lang="en-GB" sz="3200" b="1" dirty="0" smtClean="0">
                <a:solidFill>
                  <a:srgbClr val="CC0066"/>
                </a:solidFill>
                <a:latin typeface="Calibri" pitchFamily="32" charset="0"/>
              </a:rPr>
              <a:t>Cells:</a:t>
            </a:r>
            <a:endParaRPr lang="en-GB" sz="32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1071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Cirrhosis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a:t>
            </a:r>
            <a:endParaRPr lang="en-US" sz="2800" i="1" dirty="0">
              <a:solidFill>
                <a:schemeClr val="accent1">
                  <a:satMod val="150000"/>
                </a:schemeClr>
              </a:solidFill>
              <a:latin typeface="Franklin Gothic Demi" pitchFamily="34" charset="0"/>
            </a:endParaRPr>
          </a:p>
        </p:txBody>
      </p:sp>
      <p:sp>
        <p:nvSpPr>
          <p:cNvPr id="54275" name="TextBox 2"/>
          <p:cNvSpPr txBox="1">
            <a:spLocks noChangeArrowheads="1"/>
          </p:cNvSpPr>
          <p:nvPr/>
        </p:nvSpPr>
        <p:spPr bwMode="auto">
          <a:xfrm>
            <a:off x="251520" y="1268760"/>
            <a:ext cx="8572500" cy="569386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Loss of lobular architecture and formation of regenerative nodules of variable size and shape, surrounded by fibrous tissue.</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nodules consists of liver cells without any arrangement and with no central vein</a:t>
            </a:r>
            <a:r>
              <a:rPr lang="en-US" sz="2800" dirty="0" smtClean="0">
                <a:latin typeface="Franklin Gothic Demi" pitchFamily="34" charset="0"/>
              </a:rPr>
              <a:t>.</a:t>
            </a:r>
          </a:p>
          <a:p>
            <a:pPr marL="533400" indent="-533400" algn="just">
              <a:buFontTx/>
              <a:buBlip>
                <a:blip r:embed="rId3"/>
              </a:buBlip>
            </a:pPr>
            <a:endParaRPr lang="en-US" sz="2800" dirty="0">
              <a:latin typeface="Franklin Gothic Demi" pitchFamily="34" charset="0"/>
            </a:endParaRPr>
          </a:p>
          <a:p>
            <a:pPr lvl="0"/>
            <a:r>
              <a:rPr lang="en-US" sz="2800" b="1" dirty="0" smtClean="0">
                <a:solidFill>
                  <a:srgbClr val="FF0000"/>
                </a:solidFill>
              </a:rPr>
              <a:t>Complications that can occur in cirrhosis</a:t>
            </a:r>
            <a:r>
              <a:rPr lang="en-US" sz="2800" b="1" dirty="0" smtClean="0"/>
              <a:t>:</a:t>
            </a:r>
            <a:endParaRPr lang="en-US" sz="2800" dirty="0" smtClean="0"/>
          </a:p>
          <a:p>
            <a:r>
              <a:rPr lang="en-US" sz="2800" b="1" i="1" dirty="0" smtClean="0"/>
              <a:t>- Portal hypertension</a:t>
            </a:r>
            <a:endParaRPr lang="en-US" sz="2800" dirty="0" smtClean="0"/>
          </a:p>
          <a:p>
            <a:r>
              <a:rPr lang="en-US" sz="2800" b="1" i="1" dirty="0" smtClean="0"/>
              <a:t>- </a:t>
            </a:r>
            <a:r>
              <a:rPr lang="en-US" sz="2800" b="1" i="1" dirty="0" err="1" smtClean="0"/>
              <a:t>Hematemesis</a:t>
            </a:r>
            <a:r>
              <a:rPr lang="en-US" sz="2800" b="1" i="1" dirty="0" smtClean="0"/>
              <a:t> because of </a:t>
            </a:r>
            <a:r>
              <a:rPr lang="en-US" sz="2800" b="1" i="1" dirty="0" err="1" smtClean="0"/>
              <a:t>oesophageal</a:t>
            </a:r>
            <a:r>
              <a:rPr lang="en-US" sz="2800" b="1" i="1" dirty="0" smtClean="0"/>
              <a:t> </a:t>
            </a:r>
            <a:r>
              <a:rPr lang="en-US" sz="2800" b="1" i="1" dirty="0" err="1" smtClean="0"/>
              <a:t>varices</a:t>
            </a:r>
            <a:endParaRPr lang="en-US" sz="2800" dirty="0" smtClean="0"/>
          </a:p>
          <a:p>
            <a:r>
              <a:rPr lang="en-US" sz="2800" b="1" i="1" dirty="0" smtClean="0"/>
              <a:t>- Liver failure</a:t>
            </a:r>
            <a:endParaRPr lang="en-US" sz="2800" dirty="0" smtClean="0"/>
          </a:p>
          <a:p>
            <a:r>
              <a:rPr lang="en-US" sz="2800" b="1" i="1" dirty="0" smtClean="0"/>
              <a:t>- </a:t>
            </a:r>
            <a:r>
              <a:rPr lang="en-US" sz="2800" b="1" i="1" dirty="0" err="1" smtClean="0"/>
              <a:t>Hepatocellular</a:t>
            </a:r>
            <a:r>
              <a:rPr lang="en-US" sz="2800" b="1" i="1" dirty="0" smtClean="0"/>
              <a:t> carcinoma</a:t>
            </a:r>
            <a:endParaRPr lang="en-US" sz="2800" dirty="0" smtClean="0"/>
          </a:p>
          <a:p>
            <a:r>
              <a:rPr lang="en-US" sz="2800" b="1" i="1" dirty="0" smtClean="0"/>
              <a:t>- Hepatic encephalopathy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Hepatocellular</a:t>
            </a:r>
            <a:r>
              <a:rPr lang="en-US" dirty="0" smtClean="0"/>
              <a:t> carcinoma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4/LIVER026.jpg"/>
          <p:cNvPicPr/>
          <p:nvPr/>
        </p:nvPicPr>
        <p:blipFill>
          <a:blip r:embed="rId3" cstate="print"/>
          <a:srcRect/>
          <a:stretch>
            <a:fillRect/>
          </a:stretch>
        </p:blipFill>
        <p:spPr bwMode="auto">
          <a:xfrm>
            <a:off x="251520" y="1340768"/>
            <a:ext cx="5447927" cy="3961596"/>
          </a:xfrm>
          <a:prstGeom prst="rect">
            <a:avLst/>
          </a:prstGeom>
          <a:noFill/>
        </p:spPr>
      </p:pic>
      <p:sp>
        <p:nvSpPr>
          <p:cNvPr id="35841" name="Rectangle 1"/>
          <p:cNvSpPr>
            <a:spLocks noChangeArrowheads="1"/>
          </p:cNvSpPr>
          <p:nvPr/>
        </p:nvSpPr>
        <p:spPr bwMode="auto">
          <a:xfrm>
            <a:off x="323528" y="5684477"/>
            <a:ext cx="842493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Well circumscribed hepatic mass showing partly pale and partly </a:t>
            </a:r>
            <a:endParaRPr kumimoji="0" lang="en-US" b="1" i="1" u="none" strike="noStrike" cap="none" normalizeH="0" baseline="0" dirty="0" smtClean="0">
              <a:ln>
                <a:noFill/>
              </a:ln>
              <a:solidFill>
                <a:srgbClr val="FF0000"/>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err="1" smtClean="0">
                <a:ln>
                  <a:noFill/>
                </a:ln>
                <a:solidFill>
                  <a:srgbClr val="FF0000"/>
                </a:solidFill>
                <a:effectLst/>
                <a:latin typeface="Arial" pitchFamily="34" charset="0"/>
                <a:ea typeface="Calibri" pitchFamily="34" charset="0"/>
                <a:cs typeface="Arial" pitchFamily="34" charset="0"/>
              </a:rPr>
              <a:t>Haemorrhagic</a:t>
            </a:r>
            <a:r>
              <a:rPr kumimoji="0" lang="en-US" b="1" i="1" u="none" strike="noStrike" cap="none" normalizeH="0" baseline="0" dirty="0" smtClean="0">
                <a:ln>
                  <a:noFill/>
                </a:ln>
                <a:solidFill>
                  <a:srgbClr val="FF0000"/>
                </a:solidFill>
                <a:effectLst/>
                <a:latin typeface="Arial" pitchFamily="34" charset="0"/>
                <a:ea typeface="Calibri" pitchFamily="34" charset="0"/>
                <a:cs typeface="Arial" pitchFamily="34" charset="0"/>
              </a:rPr>
              <a:t> cut surface.</a:t>
            </a:r>
            <a:r>
              <a:rPr kumimoji="0" lang="en-US" b="0" i="0" u="none" strike="noStrike" cap="none" normalizeH="0" baseline="0" dirty="0" smtClean="0">
                <a:ln>
                  <a:noFill/>
                </a:ln>
                <a:solidFill>
                  <a:schemeClr val="tx1"/>
                </a:solidFill>
                <a:effectLst/>
                <a:latin typeface="Arial" pitchFamily="34" charset="0"/>
                <a:cs typeface="Arial" pitchFamily="34" charset="0"/>
              </a:rPr>
              <a:t> </a:t>
            </a:r>
          </a:p>
        </p:txBody>
      </p:sp>
      <p:sp>
        <p:nvSpPr>
          <p:cNvPr id="6" name="Rectangle 5"/>
          <p:cNvSpPr/>
          <p:nvPr/>
        </p:nvSpPr>
        <p:spPr>
          <a:xfrm>
            <a:off x="5769486" y="3140968"/>
            <a:ext cx="3374514" cy="461665"/>
          </a:xfrm>
          <a:prstGeom prst="rect">
            <a:avLst/>
          </a:prstGeom>
        </p:spPr>
        <p:txBody>
          <a:bodyPr wrap="none">
            <a:spAutoFit/>
          </a:bodyPr>
          <a:lstStyle/>
          <a:p>
            <a:r>
              <a:rPr lang="en-US" sz="2400" dirty="0" err="1" smtClean="0"/>
              <a:t>Hepatocellular</a:t>
            </a:r>
            <a:r>
              <a:rPr lang="en-US" sz="2400" dirty="0" smtClean="0"/>
              <a:t> carcinoma</a:t>
            </a:r>
            <a:endParaRPr lang="en-US" sz="24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1187624" y="5733256"/>
            <a:ext cx="615617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Malignant cells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a:t>
            </a:r>
            <a:r>
              <a:rPr kumimoji="0" lang="en-US" sz="1400" b="1" i="1" u="none" strike="noStrike" cap="none" normalizeH="0" baseline="0" dirty="0" err="1" smtClean="0">
                <a:ln>
                  <a:noFill/>
                </a:ln>
                <a:solidFill>
                  <a:srgbClr val="FF0000"/>
                </a:solidFill>
                <a:effectLst/>
                <a:latin typeface="Calibri" pitchFamily="34" charset="0"/>
                <a:ea typeface="Calibri" pitchFamily="34" charset="0"/>
                <a:cs typeface="Arial" pitchFamily="34" charset="0"/>
              </a:rPr>
              <a:t>Hepatocytes</a:t>
            </a: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with prominent nucleoli and nuclear </a:t>
            </a:r>
            <a:r>
              <a:rPr kumimoji="0" lang="en-US" sz="1400" b="1" i="1" u="none" strike="noStrike" cap="none" normalizeH="0" baseline="0" dirty="0" err="1" smtClean="0">
                <a:ln>
                  <a:noFill/>
                </a:ln>
                <a:solidFill>
                  <a:srgbClr val="FF0000"/>
                </a:solidFill>
                <a:effectLst/>
                <a:latin typeface="Calibri" pitchFamily="34" charset="0"/>
                <a:ea typeface="Calibri" pitchFamily="34" charset="0"/>
                <a:cs typeface="Arial" pitchFamily="34" charset="0"/>
              </a:rPr>
              <a:t>pleomorphism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Loss of normal hepatic architecture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755576" y="404664"/>
            <a:ext cx="7704856" cy="5229200"/>
          </a:xfrm>
          <a:prstGeom prst="rect">
            <a:avLst/>
          </a:prstGeom>
          <a:noFill/>
          <a:ln w="9525">
            <a:solidFill>
              <a:schemeClr val="accent4">
                <a:lumMod val="50000"/>
              </a:schemeClr>
            </a:solid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HEPATOCELLULAR CARCINOMA</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contrast="20000"/>
          </a:blip>
          <a:srcRect/>
          <a:stretch>
            <a:fillRect/>
          </a:stretch>
        </p:blipFill>
        <p:spPr>
          <a:xfrm>
            <a:off x="0" y="1500188"/>
            <a:ext cx="9144000" cy="5376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Hepatocellular carcinoma:</a:t>
            </a:r>
            <a:br>
              <a:rPr lang="en-US" sz="3600" i="1" dirty="0" smtClean="0">
                <a:solidFill>
                  <a:schemeClr val="accent1">
                    <a:satMod val="150000"/>
                  </a:schemeClr>
                </a:solidFill>
                <a:latin typeface="Franklin Gothic Demi" pitchFamily="34" charset="0"/>
              </a:rPr>
            </a:br>
            <a:endParaRPr lang="en-US" sz="2800" i="1" dirty="0">
              <a:solidFill>
                <a:schemeClr val="accent1">
                  <a:satMod val="150000"/>
                </a:schemeClr>
              </a:solidFill>
              <a:latin typeface="Franklin Gothic Demi" pitchFamily="34" charset="0"/>
            </a:endParaRPr>
          </a:p>
        </p:txBody>
      </p:sp>
      <p:sp>
        <p:nvSpPr>
          <p:cNvPr id="56323" name="TextBox 2"/>
          <p:cNvSpPr txBox="1">
            <a:spLocks noChangeArrowheads="1"/>
          </p:cNvSpPr>
          <p:nvPr/>
        </p:nvSpPr>
        <p:spPr bwMode="auto">
          <a:xfrm>
            <a:off x="467544" y="764704"/>
            <a:ext cx="7890643" cy="6124754"/>
          </a:xfrm>
          <a:prstGeom prst="rect">
            <a:avLst/>
          </a:prstGeom>
          <a:noFill/>
          <a:ln w="9525">
            <a:noFill/>
            <a:miter lim="800000"/>
            <a:headEnd/>
            <a:tailEnd/>
          </a:ln>
        </p:spPr>
        <p:txBody>
          <a:bodyPr wrap="square">
            <a:spAutoFit/>
          </a:bodyPr>
          <a:lstStyle/>
          <a:p>
            <a:pPr marL="533400" indent="-533400" algn="just">
              <a:buFontTx/>
              <a:buBlip>
                <a:blip r:embed="rId3"/>
              </a:buBlip>
            </a:pPr>
            <a:r>
              <a:rPr lang="en-US" sz="2800" dirty="0">
                <a:latin typeface="Franklin Gothic Demi" pitchFamily="34" charset="0"/>
              </a:rPr>
              <a:t>Thick cords, </a:t>
            </a:r>
            <a:r>
              <a:rPr lang="en-US" sz="2800" dirty="0" err="1" smtClean="0">
                <a:latin typeface="Franklin Gothic Demi" pitchFamily="34" charset="0"/>
              </a:rPr>
              <a:t>trabeculae</a:t>
            </a:r>
            <a:r>
              <a:rPr lang="en-US" sz="2800" dirty="0" smtClean="0">
                <a:latin typeface="Franklin Gothic Demi" pitchFamily="34" charset="0"/>
              </a:rPr>
              <a:t> </a:t>
            </a:r>
            <a:r>
              <a:rPr lang="en-US" sz="2800" dirty="0">
                <a:latin typeface="Franklin Gothic Demi" pitchFamily="34" charset="0"/>
              </a:rPr>
              <a:t>and nests of malignant liver cells separated by sinusoidal spaces.</a:t>
            </a:r>
          </a:p>
          <a:p>
            <a:pPr marL="533400" indent="-533400" algn="just">
              <a:buFontTx/>
              <a:buBlip>
                <a:blip r:embed="rId3"/>
              </a:buBlip>
            </a:pPr>
            <a:r>
              <a:rPr lang="en-US" sz="2800" dirty="0" smtClean="0">
                <a:latin typeface="Franklin Gothic Demi" pitchFamily="34" charset="0"/>
              </a:rPr>
              <a:t>Malignant </a:t>
            </a:r>
            <a:r>
              <a:rPr lang="en-US" sz="2800" dirty="0">
                <a:latin typeface="Franklin Gothic Demi" pitchFamily="34" charset="0"/>
              </a:rPr>
              <a:t>liver cells are  </a:t>
            </a:r>
            <a:r>
              <a:rPr lang="en-US" sz="2800" dirty="0" err="1">
                <a:latin typeface="Franklin Gothic Demi" pitchFamily="34" charset="0"/>
              </a:rPr>
              <a:t>pleomorphic</a:t>
            </a:r>
            <a:r>
              <a:rPr lang="en-US" sz="2800" dirty="0">
                <a:latin typeface="Franklin Gothic Demi" pitchFamily="34" charset="0"/>
              </a:rPr>
              <a:t>, </a:t>
            </a:r>
            <a:r>
              <a:rPr lang="en-US" sz="2800" dirty="0" err="1">
                <a:latin typeface="Franklin Gothic Demi" pitchFamily="34" charset="0"/>
              </a:rPr>
              <a:t>binucleated</a:t>
            </a:r>
            <a:r>
              <a:rPr lang="en-US" sz="2800" dirty="0">
                <a:latin typeface="Franklin Gothic Demi" pitchFamily="34" charset="0"/>
              </a:rPr>
              <a:t> or forming giant cells with </a:t>
            </a:r>
            <a:r>
              <a:rPr lang="en-US" sz="2800" dirty="0" err="1">
                <a:latin typeface="Franklin Gothic Demi" pitchFamily="34" charset="0"/>
              </a:rPr>
              <a:t>hyperchromatic</a:t>
            </a:r>
            <a:r>
              <a:rPr lang="en-US" sz="2800" dirty="0">
                <a:latin typeface="Franklin Gothic Demi" pitchFamily="34" charset="0"/>
              </a:rPr>
              <a:t> nuclei.</a:t>
            </a:r>
          </a:p>
          <a:p>
            <a:pPr marL="533400" indent="-533400" algn="just">
              <a:buFontTx/>
              <a:buBlip>
                <a:blip r:embed="rId3"/>
              </a:buBlip>
            </a:pPr>
            <a:r>
              <a:rPr lang="en-US" sz="2800" dirty="0" smtClean="0">
                <a:latin typeface="Franklin Gothic Demi" pitchFamily="34" charset="0"/>
              </a:rPr>
              <a:t>Mitoses </a:t>
            </a:r>
            <a:r>
              <a:rPr lang="en-US" sz="2800" dirty="0">
                <a:latin typeface="Franklin Gothic Demi" pitchFamily="34" charset="0"/>
              </a:rPr>
              <a:t>are numerous.</a:t>
            </a:r>
          </a:p>
          <a:p>
            <a:r>
              <a:rPr lang="en-US" sz="2800" dirty="0" smtClean="0">
                <a:latin typeface="Franklin Gothic Demi" pitchFamily="34" charset="0"/>
              </a:rPr>
              <a:t>Areas </a:t>
            </a:r>
            <a:r>
              <a:rPr lang="en-US" sz="2800" dirty="0">
                <a:latin typeface="Franklin Gothic Demi" pitchFamily="34" charset="0"/>
              </a:rPr>
              <a:t>of </a:t>
            </a:r>
            <a:r>
              <a:rPr lang="en-US" sz="2800" dirty="0" err="1">
                <a:latin typeface="Franklin Gothic Demi" pitchFamily="34" charset="0"/>
              </a:rPr>
              <a:t>haemorrhage</a:t>
            </a:r>
            <a:r>
              <a:rPr lang="en-US" sz="2800" dirty="0">
                <a:latin typeface="Franklin Gothic Demi" pitchFamily="34" charset="0"/>
              </a:rPr>
              <a:t> and necrosis are present</a:t>
            </a:r>
            <a:r>
              <a:rPr lang="en-US" sz="2800" dirty="0" smtClean="0">
                <a:latin typeface="Franklin Gothic Demi" pitchFamily="34" charset="0"/>
              </a:rPr>
              <a:t>.</a:t>
            </a:r>
            <a:r>
              <a:rPr lang="en-US" sz="2800" b="1" u="sng" dirty="0" smtClean="0"/>
              <a:t> </a:t>
            </a:r>
            <a:r>
              <a:rPr lang="en-US" sz="2800" b="1" u="sng" dirty="0" err="1" smtClean="0"/>
              <a:t>A</a:t>
            </a:r>
            <a:r>
              <a:rPr lang="en-US" sz="2800" b="1" dirty="0" err="1" smtClean="0"/>
              <a:t>etiologic</a:t>
            </a:r>
            <a:r>
              <a:rPr lang="en-US" sz="2800" b="1" dirty="0" smtClean="0"/>
              <a:t> factors which leads to HCC:</a:t>
            </a:r>
            <a:endParaRPr lang="en-US" sz="2800" dirty="0" smtClean="0"/>
          </a:p>
          <a:p>
            <a:r>
              <a:rPr lang="en-US" sz="2800" b="1" i="1" dirty="0" smtClean="0"/>
              <a:t>- Hepatitis B or C</a:t>
            </a:r>
            <a:endParaRPr lang="en-US" sz="2800" dirty="0" smtClean="0"/>
          </a:p>
          <a:p>
            <a:r>
              <a:rPr lang="en-US" sz="2800" b="1" i="1" dirty="0" smtClean="0"/>
              <a:t>- Chronic alcoholism</a:t>
            </a:r>
            <a:endParaRPr lang="en-US" sz="2800" dirty="0" smtClean="0"/>
          </a:p>
          <a:p>
            <a:r>
              <a:rPr lang="en-US" sz="2800" b="1" i="1" dirty="0" smtClean="0"/>
              <a:t>- </a:t>
            </a:r>
            <a:r>
              <a:rPr lang="en-US" sz="2800" b="1" i="1" dirty="0" err="1" smtClean="0"/>
              <a:t>Aflatoxin</a:t>
            </a:r>
            <a:r>
              <a:rPr lang="en-US" sz="2800" b="1" i="1" dirty="0" smtClean="0"/>
              <a:t> exposure</a:t>
            </a:r>
            <a:endParaRPr lang="en-US" sz="2800" dirty="0" smtClean="0"/>
          </a:p>
          <a:p>
            <a:r>
              <a:rPr lang="en-US" sz="2800" b="1" i="1" dirty="0" smtClean="0"/>
              <a:t>- </a:t>
            </a:r>
            <a:r>
              <a:rPr lang="en-US" sz="2800" b="1" i="1" dirty="0" err="1" smtClean="0"/>
              <a:t>Haemochromatosis</a:t>
            </a:r>
            <a:endParaRPr lang="en-US" sz="2800" dirty="0" smtClean="0"/>
          </a:p>
          <a:p>
            <a:r>
              <a:rPr lang="en-US" sz="2800" b="1" i="1" dirty="0" smtClean="0"/>
              <a:t>- </a:t>
            </a:r>
            <a:r>
              <a:rPr lang="en-US" sz="2800" b="1" i="1" dirty="0" err="1" smtClean="0"/>
              <a:t>Tyrosinaemia</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7543"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p>
          </p:txBody>
        </p:sp>
      </p:grpSp>
      <p:sp>
        <p:nvSpPr>
          <p:cNvPr id="6" name="Rounded Rectangle 5"/>
          <p:cNvSpPr/>
          <p:nvPr/>
        </p:nvSpPr>
        <p:spPr>
          <a:xfrm>
            <a:off x="2051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BARRETT’S  ESOPHAGUS</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7" name="Text Box 2"/>
          <p:cNvSpPr txBox="1">
            <a:spLocks noChangeArrowheads="1"/>
          </p:cNvSpPr>
          <p:nvPr/>
        </p:nvSpPr>
        <p:spPr bwMode="auto">
          <a:xfrm>
            <a:off x="251520" y="4869160"/>
            <a:ext cx="8587680" cy="1872208"/>
          </a:xfrm>
          <a:prstGeom prst="rect">
            <a:avLst/>
          </a:prstGeom>
          <a:noFill/>
          <a:ln w="9525">
            <a:noFill/>
            <a:round/>
            <a:headEnd/>
            <a:tailEnd/>
          </a:ln>
        </p:spPr>
        <p:txBody>
          <a:bodyPr/>
          <a:lstStyle/>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latin typeface="+mj-lt"/>
              </a:rPr>
              <a:t>Intestinalized metaplastic </a:t>
            </a:r>
            <a:r>
              <a:rPr lang="en-GB" sz="2000" b="1" i="1" dirty="0">
                <a:latin typeface="+mj-lt"/>
              </a:rPr>
              <a:t>mucosa is </a:t>
            </a:r>
            <a:r>
              <a:rPr lang="en-GB" sz="2000" b="1" i="1" dirty="0" smtClean="0">
                <a:latin typeface="+mj-lt"/>
              </a:rPr>
              <a:t>at risk for </a:t>
            </a:r>
            <a:r>
              <a:rPr lang="en-GB" sz="2000" b="1" i="1" dirty="0">
                <a:latin typeface="+mj-lt"/>
              </a:rPr>
              <a:t>glandular dysplasia</a:t>
            </a:r>
            <a:r>
              <a:rPr lang="en-GB" sz="2000" b="1" i="1" dirty="0" smtClean="0">
                <a:latin typeface="+mj-lt"/>
              </a:rPr>
              <a:t>. Searching </a:t>
            </a:r>
            <a:r>
              <a:rPr lang="en-GB" sz="2000" b="1" i="1" dirty="0">
                <a:latin typeface="+mj-lt"/>
              </a:rPr>
              <a:t>for dysplasia when BARRETT’s is present is of utmost </a:t>
            </a:r>
            <a:r>
              <a:rPr lang="en-GB" sz="2000" b="1" i="1" dirty="0" smtClean="0">
                <a:latin typeface="+mj-lt"/>
              </a:rPr>
              <a:t>importance. </a:t>
            </a:r>
          </a:p>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latin typeface="+mj-lt"/>
              </a:rPr>
              <a:t>Most/All </a:t>
            </a:r>
            <a:r>
              <a:rPr lang="en-GB" sz="2000" b="1" i="1" dirty="0">
                <a:latin typeface="+mj-lt"/>
              </a:rPr>
              <a:t>adenocarcinomas </a:t>
            </a:r>
            <a:r>
              <a:rPr lang="en-GB" sz="2000" b="1" i="1" dirty="0" smtClean="0">
                <a:latin typeface="+mj-lt"/>
              </a:rPr>
              <a:t> arising </a:t>
            </a:r>
            <a:r>
              <a:rPr lang="en-GB" sz="2000" b="1" i="1" dirty="0">
                <a:latin typeface="+mj-lt"/>
              </a:rPr>
              <a:t>in the esophagus arise from previously existing </a:t>
            </a:r>
            <a:r>
              <a:rPr lang="en-GB" sz="2000" b="1" i="1" dirty="0" smtClean="0">
                <a:latin typeface="+mj-lt"/>
              </a:rPr>
              <a:t>BARRETT’s . </a:t>
            </a:r>
            <a:endParaRPr lang="en-GB" sz="2000" b="1" i="1" dirty="0">
              <a:latin typeface="+mj-l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5357826"/>
            <a:ext cx="7344816" cy="1015663"/>
          </a:xfrm>
          <a:prstGeom prst="rect">
            <a:avLst/>
          </a:prstGeom>
        </p:spPr>
        <p:txBody>
          <a:bodyPr wrap="square">
            <a:spAutoFit/>
          </a:bodyPr>
          <a:lstStyle/>
          <a:p>
            <a:pPr algn="ctr"/>
            <a:r>
              <a:rPr lang="en-US" sz="2000" b="1" i="1" dirty="0" smtClean="0">
                <a:latin typeface="+mj-lt"/>
              </a:rPr>
              <a:t>These two endoscopic views demonstrate Barrett esophagus areas of mucosal erythema of the lower esophagus, with islands of normal pale esophageal squamous mucosa. </a:t>
            </a:r>
            <a:endParaRPr lang="en-US" sz="2000" b="1" i="1" dirty="0">
              <a:latin typeface="+mj-lt"/>
            </a:endParaRP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827585" y="1038597"/>
            <a:ext cx="7218462" cy="4190603"/>
          </a:xfrm>
          <a:prstGeom prst="rect">
            <a:avLst/>
          </a:prstGeom>
          <a:noFill/>
          <a:ln>
            <a:solidFill>
              <a:schemeClr val="accent1"/>
            </a:solidFill>
          </a:ln>
        </p:spPr>
      </p:pic>
      <p:sp>
        <p:nvSpPr>
          <p:cNvPr id="4" name="Rounded Rectangle 3"/>
          <p:cNvSpPr/>
          <p:nvPr/>
        </p:nvSpPr>
        <p:spPr>
          <a:xfrm>
            <a:off x="1259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Barrett’s Esophagus – Endoscopic view</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1115616" y="908719"/>
            <a:ext cx="6885384" cy="4320481"/>
          </a:xfrm>
          <a:prstGeom prst="rect">
            <a:avLst/>
          </a:prstGeom>
          <a:noFill/>
          <a:ln>
            <a:solidFill>
              <a:schemeClr val="accent1"/>
            </a:solidFill>
          </a:ln>
        </p:spPr>
      </p:pic>
      <p:sp>
        <p:nvSpPr>
          <p:cNvPr id="3" name="Rectangle 2"/>
          <p:cNvSpPr/>
          <p:nvPr/>
        </p:nvSpPr>
        <p:spPr>
          <a:xfrm>
            <a:off x="304800" y="5301208"/>
            <a:ext cx="8077200" cy="1323439"/>
          </a:xfrm>
          <a:prstGeom prst="rect">
            <a:avLst/>
          </a:prstGeom>
        </p:spPr>
        <p:txBody>
          <a:bodyPr wrap="square">
            <a:spAutoFit/>
          </a:bodyPr>
          <a:lstStyle/>
          <a:p>
            <a:pPr algn="ctr"/>
            <a:r>
              <a:rPr lang="en-US" sz="2000" b="1" i="1" dirty="0" smtClean="0">
                <a:latin typeface="+mj-lt"/>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endParaRPr lang="en-US" sz="2000" b="1" i="1" dirty="0">
              <a:latin typeface="+mj-lt"/>
            </a:endParaRPr>
          </a:p>
        </p:txBody>
      </p:sp>
      <p:sp>
        <p:nvSpPr>
          <p:cNvPr id="4" name="Rounded Rectangle 3"/>
          <p:cNvSpPr/>
          <p:nvPr/>
        </p:nvSpPr>
        <p:spPr>
          <a:xfrm>
            <a:off x="1475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Barrett's esophagus – Microscopic view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827584" y="1052736"/>
            <a:ext cx="7344816" cy="4824536"/>
          </a:xfrm>
          <a:prstGeom prst="rect">
            <a:avLst/>
          </a:prstGeom>
          <a:noFill/>
          <a:ln w="9525">
            <a:solidFill>
              <a:schemeClr val="accent1"/>
            </a:solidFill>
            <a:round/>
            <a:headEnd/>
            <a:tailEnd/>
          </a:ln>
        </p:spPr>
      </p:pic>
      <p:sp>
        <p:nvSpPr>
          <p:cNvPr id="3" name="Rounded Rectangle 2"/>
          <p:cNvSpPr/>
          <p:nvPr/>
        </p:nvSpPr>
        <p:spPr>
          <a:xfrm>
            <a:off x="899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HPF</a:t>
            </a:r>
            <a:endParaRPr lang="en-US" sz="2400" b="1" i="1" dirty="0"/>
          </a:p>
        </p:txBody>
      </p:sp>
      <p:sp>
        <p:nvSpPr>
          <p:cNvPr id="4" name="Rectangle 3"/>
          <p:cNvSpPr/>
          <p:nvPr/>
        </p:nvSpPr>
        <p:spPr>
          <a:xfrm>
            <a:off x="827584" y="6011996"/>
            <a:ext cx="7344816" cy="707886"/>
          </a:xfrm>
          <a:prstGeom prst="rect">
            <a:avLst/>
          </a:prstGeom>
        </p:spPr>
        <p:txBody>
          <a:bodyPr wrap="square">
            <a:spAutoFit/>
          </a:bodyPr>
          <a:lstStyle/>
          <a:p>
            <a:pPr algn="ctr"/>
            <a:r>
              <a:rPr lang="en-US" sz="2000" b="1" i="1" dirty="0" smtClean="0"/>
              <a:t>Squamous dysplasia of the esophagus may develop with time into squamous cell carcinoma</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971600" y="980728"/>
            <a:ext cx="7056784" cy="4248472"/>
          </a:xfrm>
          <a:prstGeom prst="rect">
            <a:avLst/>
          </a:prstGeom>
          <a:noFill/>
        </p:spPr>
      </p:pic>
      <p:sp>
        <p:nvSpPr>
          <p:cNvPr id="3" name="Rectangle 2"/>
          <p:cNvSpPr/>
          <p:nvPr/>
        </p:nvSpPr>
        <p:spPr>
          <a:xfrm>
            <a:off x="685800" y="5264040"/>
            <a:ext cx="7543800" cy="1323439"/>
          </a:xfrm>
          <a:prstGeom prst="rect">
            <a:avLst/>
          </a:prstGeom>
        </p:spPr>
        <p:txBody>
          <a:bodyPr wrap="square">
            <a:spAutoFit/>
          </a:bodyPr>
          <a:lstStyle/>
          <a:p>
            <a:pPr algn="ctr"/>
            <a:r>
              <a:rPr lang="en-US" sz="2000" b="1" i="1" dirty="0" smtClean="0"/>
              <a:t>This gross photograph illustrates a squamous cell carcinoma of the esophagus in a patient who presented with progressive dysphagia. The oval structure adjacent to the esophagus represents </a:t>
            </a:r>
            <a:r>
              <a:rPr lang="en-US" sz="2000" b="1" i="1" u="sng" dirty="0" smtClean="0">
                <a:solidFill>
                  <a:srgbClr val="FF0000"/>
                </a:solidFill>
              </a:rPr>
              <a:t>metatastic squamous cell carcinoma within a lymph node. </a:t>
            </a:r>
            <a:endParaRPr lang="en-US" sz="2000" b="1" i="1" u="sng" dirty="0">
              <a:solidFill>
                <a:srgbClr val="FF0000"/>
              </a:solidFill>
            </a:endParaRPr>
          </a:p>
        </p:txBody>
      </p:sp>
      <p:sp>
        <p:nvSpPr>
          <p:cNvPr id="4" name="Rounded Rectangle 3"/>
          <p:cNvSpPr/>
          <p:nvPr/>
        </p:nvSpPr>
        <p:spPr>
          <a:xfrm>
            <a:off x="1547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Up Arrow 6"/>
          <p:cNvSpPr/>
          <p:nvPr/>
        </p:nvSpPr>
        <p:spPr>
          <a:xfrm>
            <a:off x="5638800" y="2057400"/>
            <a:ext cx="76200" cy="411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1115616" y="980727"/>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4127401" y="1569343"/>
            <a:ext cx="4320480" cy="3143250"/>
          </a:xfrm>
          <a:prstGeom prst="rect">
            <a:avLst/>
          </a:prstGeom>
          <a:noFill/>
        </p:spPr>
      </p:pic>
      <p:sp>
        <p:nvSpPr>
          <p:cNvPr id="4" name="Rectangle 3"/>
          <p:cNvSpPr/>
          <p:nvPr/>
        </p:nvSpPr>
        <p:spPr>
          <a:xfrm>
            <a:off x="1043608" y="5373216"/>
            <a:ext cx="7262192" cy="707886"/>
          </a:xfrm>
          <a:prstGeom prst="rect">
            <a:avLst/>
          </a:prstGeom>
        </p:spPr>
        <p:txBody>
          <a:bodyPr wrap="square">
            <a:spAutoFit/>
          </a:bodyPr>
          <a:lstStyle/>
          <a:p>
            <a:pPr algn="ctr"/>
            <a:r>
              <a:rPr lang="en-US" sz="2000" b="1" i="1" dirty="0" smtClean="0"/>
              <a:t>This irregular reddish, ulcerated exophytic </a:t>
            </a:r>
            <a:r>
              <a:rPr lang="en-US" sz="2000" b="1" i="1" dirty="0" smtClean="0">
                <a:effectLst>
                  <a:outerShdw blurRad="38100" dist="38100" dir="2700000" algn="tl">
                    <a:srgbClr val="000000">
                      <a:alpha val="43137"/>
                    </a:srgbClr>
                  </a:outerShdw>
                </a:effectLst>
              </a:rPr>
              <a:t>mid-esophageal </a:t>
            </a:r>
            <a:r>
              <a:rPr lang="en-US" sz="2000" b="1" i="1" dirty="0" smtClean="0"/>
              <a:t>mass as seen on the mucosal surface is a squamous cell carcinoma. </a:t>
            </a:r>
          </a:p>
        </p:txBody>
      </p:sp>
      <p:sp>
        <p:nvSpPr>
          <p:cNvPr id="5" name="Rounded Rectangle 4"/>
          <p:cNvSpPr/>
          <p:nvPr/>
        </p:nvSpPr>
        <p:spPr>
          <a:xfrm>
            <a:off x="1403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1232842" y="1071546"/>
            <a:ext cx="6696744" cy="4896544"/>
          </a:xfrm>
          <a:prstGeom prst="rect">
            <a:avLst/>
          </a:prstGeom>
          <a:noFill/>
          <a:ln>
            <a:solidFill>
              <a:schemeClr val="accent1"/>
            </a:solidFill>
          </a:ln>
        </p:spPr>
      </p:pic>
      <p:sp>
        <p:nvSpPr>
          <p:cNvPr id="3" name="Rounded Rectangle 2"/>
          <p:cNvSpPr/>
          <p:nvPr/>
        </p:nvSpPr>
        <p:spPr>
          <a:xfrm>
            <a:off x="1115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HPF</a:t>
            </a:r>
          </a:p>
        </p:txBody>
      </p:sp>
      <p:sp>
        <p:nvSpPr>
          <p:cNvPr id="4" name="Rectangle 3"/>
          <p:cNvSpPr/>
          <p:nvPr/>
        </p:nvSpPr>
        <p:spPr>
          <a:xfrm>
            <a:off x="1115616" y="6072206"/>
            <a:ext cx="6768752" cy="707886"/>
          </a:xfrm>
          <a:prstGeom prst="rect">
            <a:avLst/>
          </a:prstGeom>
        </p:spPr>
        <p:txBody>
          <a:bodyPr wrap="square">
            <a:spAutoFit/>
          </a:bodyPr>
          <a:lstStyle/>
          <a:p>
            <a:pPr algn="ctr"/>
            <a:r>
              <a:rPr lang="en-US" sz="2000" b="1" i="1" dirty="0" smtClean="0"/>
              <a:t>Solid nests of neoplastic cells having abundant pink cytoplasm and distinct cell borders </a:t>
            </a:r>
            <a:endParaRPr lang="en-US" sz="2000"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115616" y="1052736"/>
            <a:ext cx="6840760" cy="4104456"/>
          </a:xfrm>
          <a:prstGeom prst="rect">
            <a:avLst/>
          </a:prstGeom>
          <a:noFill/>
          <a:ln w="9525">
            <a:solidFill>
              <a:schemeClr val="accent1"/>
            </a:solidFill>
            <a:round/>
            <a:headEnd/>
            <a:tailEnd/>
          </a:ln>
        </p:spPr>
      </p:pic>
      <p:sp>
        <p:nvSpPr>
          <p:cNvPr id="3" name="Rounded Rectangle 2"/>
          <p:cNvSpPr/>
          <p:nvPr/>
        </p:nvSpPr>
        <p:spPr>
          <a:xfrm>
            <a:off x="1115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a:t>
            </a:r>
            <a:r>
              <a:rPr lang="en-US" sz="2400" b="1" i="1" dirty="0" smtClean="0"/>
              <a:t>Dysplasia and carcinoma  </a:t>
            </a:r>
            <a:r>
              <a:rPr lang="en-US" sz="2400" b="1" i="1" dirty="0" smtClean="0"/>
              <a:t>of the Esophagus - LPF</a:t>
            </a:r>
            <a:endParaRPr lang="en-US" sz="2400" b="1" i="1" dirty="0"/>
          </a:p>
        </p:txBody>
      </p:sp>
      <p:sp>
        <p:nvSpPr>
          <p:cNvPr id="4" name="Rectangle 3"/>
          <p:cNvSpPr/>
          <p:nvPr/>
        </p:nvSpPr>
        <p:spPr>
          <a:xfrm>
            <a:off x="899592" y="5157192"/>
            <a:ext cx="7128792" cy="1323439"/>
          </a:xfrm>
          <a:prstGeom prst="rect">
            <a:avLst/>
          </a:prstGeom>
        </p:spPr>
        <p:txBody>
          <a:bodyPr wrap="square">
            <a:spAutoFit/>
          </a:bodyPr>
          <a:lstStyle/>
          <a:p>
            <a:pPr algn="ctr"/>
            <a:r>
              <a:rPr lang="en-US" sz="2000" b="1" i="1" dirty="0" smtClean="0"/>
              <a:t>There are atypical squamous cells with disorganized architecture and abnormal differentiation within the epithelium. These features are obvious in high grade dysplasia. The nuclei are larger and more hyperchromatic than normal, and there is increased mitotic activity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1142976" y="908720"/>
            <a:ext cx="6813400" cy="4824536"/>
          </a:xfrm>
          <a:prstGeom prst="rect">
            <a:avLst/>
          </a:prstGeom>
          <a:noFill/>
          <a:ln w="9525">
            <a:solidFill>
              <a:srgbClr val="7030A0"/>
            </a:solidFill>
            <a:miter lim="800000"/>
            <a:headEnd/>
            <a:tailEnd/>
          </a:ln>
        </p:spPr>
      </p:pic>
      <p:sp>
        <p:nvSpPr>
          <p:cNvPr id="4" name="Rounded Rectangle 3"/>
          <p:cNvSpPr/>
          <p:nvPr/>
        </p:nvSpPr>
        <p:spPr>
          <a:xfrm>
            <a:off x="1451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PAROTID GLAND SWELLING – Clinical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71600" y="5877272"/>
            <a:ext cx="7272808" cy="646331"/>
          </a:xfrm>
          <a:prstGeom prst="rect">
            <a:avLst/>
          </a:prstGeom>
        </p:spPr>
        <p:txBody>
          <a:bodyPr wrap="square">
            <a:spAutoFit/>
          </a:bodyPr>
          <a:lstStyle/>
          <a:p>
            <a:pPr algn="ctr"/>
            <a:r>
              <a:rPr lang="en-US" b="1" i="1" dirty="0" smtClean="0"/>
              <a:t>The classic place for any visible parotid swelling or tumor is present  between the tip of the ear and the tip (angle) of the mandible</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1259632" y="1069882"/>
            <a:ext cx="6528792" cy="4519358"/>
          </a:xfrm>
          <a:prstGeom prst="rect">
            <a:avLst/>
          </a:prstGeom>
          <a:noFill/>
          <a:ln>
            <a:solidFill>
              <a:srgbClr val="7030A0"/>
            </a:solidFill>
          </a:ln>
        </p:spPr>
      </p:pic>
      <p:sp>
        <p:nvSpPr>
          <p:cNvPr id="5" name="Rectangle 4"/>
          <p:cNvSpPr/>
          <p:nvPr/>
        </p:nvSpPr>
        <p:spPr>
          <a:xfrm>
            <a:off x="1115616" y="5746030"/>
            <a:ext cx="6840760" cy="707886"/>
          </a:xfrm>
          <a:prstGeom prst="rect">
            <a:avLst/>
          </a:prstGeom>
        </p:spPr>
        <p:txBody>
          <a:bodyPr wrap="square">
            <a:spAutoFit/>
          </a:bodyPr>
          <a:lstStyle/>
          <a:p>
            <a:pPr algn="ctr"/>
            <a:r>
              <a:rPr lang="en-US" sz="2000" b="1" i="1" dirty="0" smtClean="0"/>
              <a:t>This is a more typical acute gastritis with a diffusely hyperemic gastric mucosa..</a:t>
            </a:r>
            <a:endParaRPr lang="en-US" sz="2000" b="1" i="1" dirty="0"/>
          </a:p>
        </p:txBody>
      </p:sp>
      <p:sp>
        <p:nvSpPr>
          <p:cNvPr id="6" name="Rounded Rectangle 5"/>
          <p:cNvSpPr/>
          <p:nvPr/>
        </p:nvSpPr>
        <p:spPr>
          <a:xfrm>
            <a:off x="1187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Gross view</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1115616" y="1254187"/>
            <a:ext cx="6840760" cy="4479069"/>
          </a:xfrm>
          <a:prstGeom prst="rect">
            <a:avLst/>
          </a:prstGeom>
          <a:noFill/>
          <a:ln>
            <a:solidFill>
              <a:srgbClr val="7030A0"/>
            </a:solidFill>
          </a:ln>
        </p:spPr>
      </p:pic>
      <p:sp>
        <p:nvSpPr>
          <p:cNvPr id="5" name="Rectangle 4"/>
          <p:cNvSpPr/>
          <p:nvPr/>
        </p:nvSpPr>
        <p:spPr>
          <a:xfrm>
            <a:off x="1187624" y="5879013"/>
            <a:ext cx="6840760" cy="707886"/>
          </a:xfrm>
          <a:prstGeom prst="rect">
            <a:avLst/>
          </a:prstGeom>
        </p:spPr>
        <p:txBody>
          <a:bodyPr wrap="square">
            <a:spAutoFit/>
          </a:bodyPr>
          <a:lstStyle/>
          <a:p>
            <a:pPr algn="ctr"/>
            <a:r>
              <a:rPr lang="en-US" sz="2000" b="1" i="1" dirty="0" smtClean="0"/>
              <a:t>Acute gastritis: At high power, gastric mucosa demonstrates infiltration by neutrophils..</a:t>
            </a:r>
            <a:endParaRPr lang="en-US" sz="2000" b="1" i="1" dirty="0"/>
          </a:p>
        </p:txBody>
      </p:sp>
      <p:sp>
        <p:nvSpPr>
          <p:cNvPr id="6" name="Rounded Rectangle 5"/>
          <p:cNvSpPr/>
          <p:nvPr/>
        </p:nvSpPr>
        <p:spPr>
          <a:xfrm>
            <a:off x="1403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609600" y="762000"/>
            <a:ext cx="7704856" cy="3200400"/>
          </a:xfrm>
        </p:spPr>
        <p:txBody>
          <a:bodyPr>
            <a:noAutofit/>
          </a:bodyPr>
          <a:lstStyle/>
          <a:p>
            <a:r>
              <a:rPr lang="en-US" sz="2000" b="1" i="1" u="sng" dirty="0" smtClean="0">
                <a:solidFill>
                  <a:srgbClr val="FF0000"/>
                </a:solidFill>
              </a:rPr>
              <a:t>CHRONIC</a:t>
            </a:r>
            <a:r>
              <a:rPr lang="en-US" sz="2000" b="1" i="1" dirty="0" smtClean="0">
                <a:solidFill>
                  <a:srgbClr val="FF0000"/>
                </a:solidFill>
              </a:rPr>
              <a:t>,  NO EROSIONS, NO HEMORRHAGE</a:t>
            </a:r>
          </a:p>
          <a:p>
            <a:r>
              <a:rPr lang="en-US" sz="2000" b="1" i="1" dirty="0" smtClean="0">
                <a:solidFill>
                  <a:srgbClr val="1010C6"/>
                </a:solidFill>
              </a:rPr>
              <a:t>LYMPHOCYTES, LYMPHOID FOLLICLES</a:t>
            </a:r>
          </a:p>
          <a:p>
            <a:r>
              <a:rPr lang="en-US" sz="2000" b="1" i="1" dirty="0" smtClean="0">
                <a:solidFill>
                  <a:srgbClr val="1010C6"/>
                </a:solidFill>
              </a:rPr>
              <a:t>REGENERATIVE CHANGES</a:t>
            </a:r>
          </a:p>
          <a:p>
            <a:pPr lvl="1"/>
            <a:r>
              <a:rPr lang="en-US" sz="2000" b="1" i="1" dirty="0" smtClean="0">
                <a:solidFill>
                  <a:srgbClr val="1010C6"/>
                </a:solidFill>
              </a:rPr>
              <a:t>METAPLASIA</a:t>
            </a:r>
            <a:r>
              <a:rPr lang="en-US" sz="2000" b="1" dirty="0" smtClean="0">
                <a:solidFill>
                  <a:srgbClr val="1010C6"/>
                </a:solidFill>
              </a:rPr>
              <a:t> (Intestinal)</a:t>
            </a:r>
          </a:p>
          <a:p>
            <a:pPr lvl="1"/>
            <a:r>
              <a:rPr lang="en-US" sz="2000" b="1" i="1" dirty="0" smtClean="0">
                <a:solidFill>
                  <a:srgbClr val="1010C6"/>
                </a:solidFill>
              </a:rPr>
              <a:t>ATROPHY</a:t>
            </a:r>
            <a:r>
              <a:rPr lang="en-US" sz="2000" b="1" dirty="0" smtClean="0">
                <a:solidFill>
                  <a:srgbClr val="1010C6"/>
                </a:solidFill>
              </a:rPr>
              <a:t> : Mucosal </a:t>
            </a:r>
            <a:r>
              <a:rPr lang="en-US" sz="2000" b="1" dirty="0" err="1" smtClean="0">
                <a:solidFill>
                  <a:srgbClr val="1010C6"/>
                </a:solidFill>
              </a:rPr>
              <a:t>Hypoplasia</a:t>
            </a:r>
            <a:r>
              <a:rPr lang="en-US" sz="2000" b="1" dirty="0" smtClean="0">
                <a:solidFill>
                  <a:srgbClr val="1010C6"/>
                </a:solidFill>
              </a:rPr>
              <a:t>, “thinning”</a:t>
            </a:r>
          </a:p>
          <a:p>
            <a:pPr lvl="1"/>
            <a:r>
              <a:rPr lang="en-US" sz="2000" b="1" i="1" dirty="0" smtClean="0">
                <a:solidFill>
                  <a:srgbClr val="1010C6"/>
                </a:solidFill>
              </a:rPr>
              <a:t>DYSPLASIA</a:t>
            </a:r>
            <a:endParaRPr lang="en-US" sz="2000" b="1" dirty="0"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1907704" y="3969296"/>
            <a:ext cx="5400600" cy="2736304"/>
          </a:xfrm>
          <a:prstGeom prst="rect">
            <a:avLst/>
          </a:prstGeom>
          <a:noFill/>
          <a:ln w="28575">
            <a:solidFill>
              <a:srgbClr val="7030A0"/>
            </a:solidFill>
            <a:miter lim="800000"/>
            <a:headEnd/>
            <a:tailEnd/>
          </a:ln>
        </p:spPr>
      </p:pic>
      <p:sp>
        <p:nvSpPr>
          <p:cNvPr id="5" name="Rounded Rectangle 4"/>
          <p:cNvSpPr/>
          <p:nvPr/>
        </p:nvSpPr>
        <p:spPr>
          <a:xfrm>
            <a:off x="2362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Gastritis</a:t>
            </a:r>
            <a:endParaRPr lang="en-US" sz="2800"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1259632" y="1000108"/>
            <a:ext cx="6741392" cy="4085075"/>
          </a:xfrm>
          <a:prstGeom prst="rect">
            <a:avLst/>
          </a:prstGeom>
          <a:noFill/>
        </p:spPr>
      </p:pic>
      <p:sp>
        <p:nvSpPr>
          <p:cNvPr id="3" name="Rectangle 2"/>
          <p:cNvSpPr/>
          <p:nvPr/>
        </p:nvSpPr>
        <p:spPr>
          <a:xfrm>
            <a:off x="928662" y="5192032"/>
            <a:ext cx="7148538" cy="1323439"/>
          </a:xfrm>
          <a:prstGeom prst="rect">
            <a:avLst/>
          </a:prstGeom>
        </p:spPr>
        <p:txBody>
          <a:bodyPr wrap="square">
            <a:spAutoFit/>
          </a:bodyPr>
          <a:lstStyle/>
          <a:p>
            <a:pPr algn="ctr"/>
            <a:r>
              <a:rPr lang="en-US" sz="2000" b="1" i="1" dirty="0" smtClean="0"/>
              <a:t>Gastritis is often accompanied by infection with Helicobacter pylori. This small curved to spiral rod-shaped bacterium is found in the surface epithelial mucus of most patients with active gastritis. The rods are seen here with a methylene blue stain</a:t>
            </a:r>
            <a:endParaRPr lang="en-US" sz="2000" b="1" i="1" dirty="0"/>
          </a:p>
        </p:txBody>
      </p:sp>
      <p:sp>
        <p:nvSpPr>
          <p:cNvPr id="4" name="Rounded Rectangle 3"/>
          <p:cNvSpPr/>
          <p:nvPr/>
        </p:nvSpPr>
        <p:spPr>
          <a:xfrm>
            <a:off x="928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Helicobacter pylori in stomach – Microscopic view</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p:nvPr/>
        </p:nvCxnSpPr>
        <p:spPr>
          <a:xfrm flipH="1" flipV="1">
            <a:off x="3505200" y="3429000"/>
            <a:ext cx="2514600" cy="2133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835696" y="188640"/>
            <a:ext cx="5256585" cy="729952"/>
          </a:xfrm>
        </p:spPr>
        <p:txBody>
          <a:bodyPr>
            <a:normAutofit/>
          </a:bodyPr>
          <a:lstStyle/>
          <a:p>
            <a:pPr algn="ctr"/>
            <a:r>
              <a:rPr lang="en-US" sz="3200" b="1" dirty="0" smtClean="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288032" y="914400"/>
            <a:ext cx="8244408" cy="4648200"/>
          </a:xfrm>
        </p:spPr>
        <p:txBody>
          <a:bodyPr>
            <a:normAutofit/>
          </a:bodyPr>
          <a:lstStyle/>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sp>
        <p:nvSpPr>
          <p:cNvPr id="6" name="Rounded Rectangle 5"/>
          <p:cNvSpPr/>
          <p:nvPr/>
        </p:nvSpPr>
        <p:spPr>
          <a:xfrm>
            <a:off x="2555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Peptic Ulcers</a:t>
            </a:r>
            <a:endParaRPr lang="en-US" sz="2800" i="1" dirty="0">
              <a:solidFill>
                <a:schemeClr val="bg1"/>
              </a:solidFill>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http://library.med.utah.edu/WebPath/jpeg4/GI018.jpg"/>
          <p:cNvPicPr>
            <a:picLocks noChangeAspect="1" noChangeArrowheads="1"/>
          </p:cNvPicPr>
          <p:nvPr/>
        </p:nvPicPr>
        <p:blipFill>
          <a:blip r:embed="rId2" cstate="print"/>
          <a:srcRect/>
          <a:stretch>
            <a:fillRect/>
          </a:stretch>
        </p:blipFill>
        <p:spPr bwMode="auto">
          <a:xfrm>
            <a:off x="1371600" y="1143000"/>
            <a:ext cx="6408712" cy="3818996"/>
          </a:xfrm>
          <a:prstGeom prst="rect">
            <a:avLst/>
          </a:prstGeom>
          <a:noFill/>
        </p:spPr>
      </p:pic>
      <p:sp>
        <p:nvSpPr>
          <p:cNvPr id="3" name="Rounded Rectangle 2"/>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Benign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66800" y="5000636"/>
            <a:ext cx="7620000" cy="707886"/>
          </a:xfrm>
          <a:prstGeom prst="rect">
            <a:avLst/>
          </a:prstGeom>
        </p:spPr>
        <p:txBody>
          <a:bodyPr wrap="square">
            <a:spAutoFit/>
          </a:bodyPr>
          <a:lstStyle/>
          <a:p>
            <a:pPr algn="ctr"/>
            <a:r>
              <a:rPr lang="en-US" sz="2000" b="1" i="1" dirty="0" smtClean="0"/>
              <a:t>A 1 cm gastric ulcer. </a:t>
            </a:r>
          </a:p>
          <a:p>
            <a:pPr algn="ctr"/>
            <a:r>
              <a:rPr lang="en-US" sz="2000" b="1" i="1" dirty="0" smtClean="0"/>
              <a:t>The ulcer is shallow and sharply demarcated</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p:nvPr/>
        </p:nvCxnSpPr>
        <p:spPr>
          <a:xfrm flipH="1" flipV="1">
            <a:off x="2895600" y="3048000"/>
            <a:ext cx="1600200" cy="2057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ecure.health.utas.edu.au/intranet/cds/pathprac/Files/Cases/Gastro/Case11/Pictures11/Gross.jpg">
            <a:hlinkClick r:id="rId3"/>
          </p:cNvPr>
          <p:cNvPicPr/>
          <p:nvPr/>
        </p:nvPicPr>
        <p:blipFill>
          <a:blip r:embed="rId4" cstate="print"/>
          <a:srcRect/>
          <a:stretch>
            <a:fillRect/>
          </a:stretch>
        </p:blipFill>
        <p:spPr bwMode="auto">
          <a:xfrm>
            <a:off x="1752600" y="1371600"/>
            <a:ext cx="6019800" cy="3788728"/>
          </a:xfrm>
          <a:prstGeom prst="rect">
            <a:avLst/>
          </a:prstGeom>
          <a:noFill/>
        </p:spPr>
      </p:pic>
      <p:sp>
        <p:nvSpPr>
          <p:cNvPr id="3" name="Rectangle 2"/>
          <p:cNvSpPr/>
          <p:nvPr/>
        </p:nvSpPr>
        <p:spPr>
          <a:xfrm>
            <a:off x="3962400" y="457200"/>
            <a:ext cx="1143070" cy="369332"/>
          </a:xfrm>
          <a:prstGeom prst="rect">
            <a:avLst/>
          </a:prstGeom>
        </p:spPr>
        <p:txBody>
          <a:bodyPr wrap="none">
            <a:spAutoFit/>
          </a:bodyPr>
          <a:lstStyle/>
          <a:p>
            <a:r>
              <a:rPr lang="en-US" dirty="0" smtClean="0"/>
              <a:t>STOMACH</a:t>
            </a:r>
            <a:endParaRPr lang="en-US" dirty="0"/>
          </a:p>
        </p:txBody>
      </p:sp>
      <p:sp>
        <p:nvSpPr>
          <p:cNvPr id="4" name="Rounded Rectangle 3"/>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Benign , Gross</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3962400" y="2971800"/>
            <a:ext cx="76200" cy="2895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49" name="Rectangle 1"/>
          <p:cNvSpPr>
            <a:spLocks noChangeArrowheads="1"/>
          </p:cNvSpPr>
          <p:nvPr/>
        </p:nvSpPr>
        <p:spPr bwMode="auto">
          <a:xfrm>
            <a:off x="3276600" y="5943600"/>
            <a:ext cx="2209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1400" b="1" i="0" u="none" strike="noStrike" cap="none" normalizeH="0" baseline="0" dirty="0" smtClean="0">
                <a:ln>
                  <a:noFill/>
                </a:ln>
                <a:solidFill>
                  <a:srgbClr val="FF0000"/>
                </a:solidFill>
                <a:effectLst/>
                <a:latin typeface="Calibri" pitchFamily="34" charset="0"/>
                <a:ea typeface="Calibri" pitchFamily="34" charset="0"/>
                <a:cs typeface="Arial" pitchFamily="34" charset="0"/>
              </a:rPr>
              <a:t>Lesion: Gastric ulcer</a:t>
            </a:r>
          </a:p>
          <a:p>
            <a:pPr marL="0" marR="0" lvl="0" indent="0" algn="l" defTabSz="914400" rtl="0" eaLnBrk="1" fontAlgn="base" latinLnBrk="0" hangingPunct="1">
              <a:lnSpc>
                <a:spcPct val="100000"/>
              </a:lnSpc>
              <a:spcBef>
                <a:spcPct val="0"/>
              </a:spcBef>
              <a:spcAft>
                <a:spcPct val="0"/>
              </a:spcAft>
              <a:buClrTx/>
              <a:buSzTx/>
              <a:tabLst/>
            </a:pPr>
            <a:r>
              <a:rPr lang="en-US" sz="1400" b="1" dirty="0" smtClean="0">
                <a:solidFill>
                  <a:srgbClr val="FF0000"/>
                </a:solidFill>
                <a:latin typeface="Calibri" pitchFamily="34" charset="0"/>
                <a:ea typeface="Calibri" pitchFamily="34" charset="0"/>
                <a:cs typeface="Arial" pitchFamily="34" charset="0"/>
              </a:rPr>
              <a:t>Organ: Stomach</a:t>
            </a: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library.med.utah.edu/WebPath/jpeg4/GI020.jpg"/>
          <p:cNvPicPr>
            <a:picLocks noChangeAspect="1" noChangeArrowheads="1"/>
          </p:cNvPicPr>
          <p:nvPr/>
        </p:nvPicPr>
        <p:blipFill>
          <a:blip r:embed="rId2" cstate="print"/>
          <a:srcRect/>
          <a:stretch>
            <a:fillRect/>
          </a:stretch>
        </p:blipFill>
        <p:spPr bwMode="auto">
          <a:xfrm>
            <a:off x="899592" y="1052736"/>
            <a:ext cx="7017191" cy="4392488"/>
          </a:xfrm>
          <a:prstGeom prst="rect">
            <a:avLst/>
          </a:prstGeom>
          <a:noFill/>
          <a:ln w="28575">
            <a:solidFill>
              <a:srgbClr val="7030A0"/>
            </a:solidFill>
          </a:ln>
        </p:spPr>
      </p:pic>
      <p:sp>
        <p:nvSpPr>
          <p:cNvPr id="6" name="Rectangle 5"/>
          <p:cNvSpPr/>
          <p:nvPr/>
        </p:nvSpPr>
        <p:spPr>
          <a:xfrm>
            <a:off x="683568" y="5469031"/>
            <a:ext cx="7416824" cy="1015663"/>
          </a:xfrm>
          <a:prstGeom prst="rect">
            <a:avLst/>
          </a:prstGeom>
        </p:spPr>
        <p:txBody>
          <a:bodyPr wrap="square">
            <a:spAutoFit/>
          </a:bodyPr>
          <a:lstStyle/>
          <a:p>
            <a:pPr algn="ctr"/>
            <a:r>
              <a:rPr lang="en-US" sz="2000" b="1" i="1" dirty="0" smtClean="0"/>
              <a:t>Microscopically, the ulcer here is sharply demarcated, with normal gastric mucosa on the left falling away into a deep ulcer whose base contains inflamed, necrotic </a:t>
            </a:r>
            <a:r>
              <a:rPr lang="en-US" sz="2000" b="1" i="1" smtClean="0"/>
              <a:t>debris..</a:t>
            </a:r>
            <a:endParaRPr lang="en-US" sz="2000" b="1" i="1" dirty="0"/>
          </a:p>
        </p:txBody>
      </p:sp>
      <p:sp>
        <p:nvSpPr>
          <p:cNvPr id="7" name="Rounded Rectangle 6"/>
          <p:cNvSpPr/>
          <p:nvPr/>
        </p:nvSpPr>
        <p:spPr>
          <a:xfrm>
            <a:off x="1763688" y="332656"/>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57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smtClean="0">
                <a:solidFill>
                  <a:schemeClr val="bg1"/>
                </a:solidFill>
                <a:effectLst>
                  <a:outerShdw blurRad="38100" dist="38100" dir="2700000" algn="tl">
                    <a:srgbClr val="000000">
                      <a:alpha val="43137"/>
                    </a:srgbClr>
                  </a:outerShdw>
                </a:effectLst>
              </a:rPr>
              <a:t>PLEOMORPHIC ADENOMA (MIXED TUMOR) - Gross</a:t>
            </a:r>
            <a:endParaRPr lang="en-US" sz="2000" b="1"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3" name="Picture 2"/>
          <p:cNvPicPr>
            <a:picLocks noChangeAspect="1"/>
          </p:cNvPicPr>
          <p:nvPr/>
        </p:nvPicPr>
        <p:blipFill>
          <a:blip r:embed="rId2" cstate="print"/>
          <a:stretch>
            <a:fillRect/>
          </a:stretch>
        </p:blipFill>
        <p:spPr>
          <a:xfrm>
            <a:off x="1247775" y="1023937"/>
            <a:ext cx="6648450" cy="4810125"/>
          </a:xfrm>
          <a:prstGeom prst="rect">
            <a:avLst/>
          </a:prstGeom>
          <a:ln>
            <a:solidFill>
              <a:schemeClr val="accent4">
                <a:lumMod val="75000"/>
              </a:schemeClr>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87184" y="188640"/>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9" name="Picture 8"/>
          <p:cNvPicPr/>
          <p:nvPr/>
        </p:nvPicPr>
        <p:blipFill>
          <a:blip r:embed="rId2" cstate="print"/>
          <a:srcRect/>
          <a:stretch>
            <a:fillRect/>
          </a:stretch>
        </p:blipFill>
        <p:spPr bwMode="auto">
          <a:xfrm>
            <a:off x="1219200" y="1143000"/>
            <a:ext cx="4842510" cy="3581400"/>
          </a:xfrm>
          <a:prstGeom prst="rect">
            <a:avLst/>
          </a:prstGeom>
          <a:noFill/>
          <a:ln w="9525">
            <a:solidFill>
              <a:srgbClr val="7030A0"/>
            </a:solidFill>
            <a:miter lim="800000"/>
            <a:headEnd/>
            <a:tailEnd/>
          </a:ln>
        </p:spPr>
      </p:pic>
      <p:sp>
        <p:nvSpPr>
          <p:cNvPr id="17409" name="Rectangle 1"/>
          <p:cNvSpPr>
            <a:spLocks noChangeArrowheads="1"/>
          </p:cNvSpPr>
          <p:nvPr/>
        </p:nvSpPr>
        <p:spPr bwMode="auto">
          <a:xfrm>
            <a:off x="6400800" y="1658035"/>
            <a:ext cx="2133600" cy="19851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Necrotic and inflammatory debris.</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b="1" i="1" dirty="0" smtClean="0">
              <a:solidFill>
                <a:srgbClr val="FF0000"/>
              </a:solidFill>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Vascular granulation tissue.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sz="1400" b="1" i="1" dirty="0" smtClean="0">
              <a:solidFill>
                <a:srgbClr val="FF0000"/>
              </a:solidFill>
              <a:latin typeface="Calibri"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t>
            </a:r>
            <a:endParaRPr kumimoji="0" lang="en-US" sz="1400" b="1" i="1" u="none" strike="noStrike" cap="none" normalizeH="0" baseline="0" dirty="0" smtClean="0">
              <a:ln>
                <a:noFill/>
              </a:ln>
              <a:solidFill>
                <a:srgbClr val="FF0000"/>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Arial" pitchFamily="34" charset="0"/>
                <a:ea typeface="Calibri" pitchFamily="34" charset="0"/>
                <a:cs typeface="Arial" pitchFamily="34" charset="0"/>
              </a:rPr>
              <a:t>- Fibrosis.   </a:t>
            </a:r>
            <a:r>
              <a:rPr kumimoji="0" lang="en-US" sz="11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Straight Arrow Connector 10"/>
          <p:cNvCxnSpPr/>
          <p:nvPr/>
        </p:nvCxnSpPr>
        <p:spPr>
          <a:xfrm flipH="1">
            <a:off x="3657600" y="1981200"/>
            <a:ext cx="27432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2819400" y="2743200"/>
            <a:ext cx="3505200" cy="152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H="1">
            <a:off x="2971800" y="3505200"/>
            <a:ext cx="34290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411" name="Rectangle 3"/>
          <p:cNvSpPr>
            <a:spLocks noChangeArrowheads="1"/>
          </p:cNvSpPr>
          <p:nvPr/>
        </p:nvSpPr>
        <p:spPr bwMode="auto">
          <a:xfrm>
            <a:off x="1143000" y="5072390"/>
            <a:ext cx="51816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Complications of gastric ulcer:</a:t>
            </a:r>
          </a:p>
          <a:p>
            <a:pPr marL="0" marR="0" lvl="0" indent="0" algn="l" defTabSz="914400" rtl="0" eaLnBrk="1" fontAlgn="base" latinLnBrk="0" hangingPunct="1">
              <a:lnSpc>
                <a:spcPct val="100000"/>
              </a:lnSpc>
              <a:spcBef>
                <a:spcPct val="0"/>
              </a:spcBef>
              <a:spcAft>
                <a:spcPct val="0"/>
              </a:spcAft>
              <a:buClrTx/>
              <a:buSzTx/>
              <a:buFontTx/>
              <a:buNone/>
              <a:tabLst/>
            </a:pPr>
            <a:r>
              <a:rPr lang="en-US" b="1" i="1" dirty="0" smtClean="0">
                <a:solidFill>
                  <a:srgbClr val="FF0000"/>
                </a:solidFill>
                <a:latin typeface="Calibri" pitchFamily="34" charset="0"/>
                <a:ea typeface="Calibri" pitchFamily="34" charset="0"/>
                <a:cs typeface="Arial" pitchFamily="34" charset="0"/>
              </a:rPr>
              <a:t>- </a:t>
            </a: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Bleeding.</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Perforation.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Pyloric obstruction or </a:t>
            </a:r>
            <a:r>
              <a:rPr kumimoji="0" lang="en-US" b="1" i="1" u="none" strike="noStrike" cap="none" normalizeH="0" baseline="0" dirty="0" err="1" smtClean="0">
                <a:ln>
                  <a:noFill/>
                </a:ln>
                <a:solidFill>
                  <a:srgbClr val="FF0000"/>
                </a:solidFill>
                <a:effectLst/>
                <a:latin typeface="Calibri" pitchFamily="34" charset="0"/>
                <a:ea typeface="Calibri" pitchFamily="34" charset="0"/>
                <a:cs typeface="Arial" pitchFamily="34" charset="0"/>
              </a:rPr>
              <a:t>stenosis</a:t>
            </a: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(acquired).</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Malignant transformation.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514600"/>
            <a:ext cx="5824993" cy="1446550"/>
          </a:xfrm>
          <a:prstGeom prst="rect">
            <a:avLst/>
          </a:prstGeom>
          <a:noFill/>
        </p:spPr>
        <p:txBody>
          <a:bodyPr wrap="none" lIns="91440" tIns="45720" rIns="91440" bIns="45720">
            <a:spAutoFit/>
          </a:bodyPr>
          <a:lstStyle/>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endPar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1187624" y="996400"/>
            <a:ext cx="6884838" cy="4160792"/>
          </a:xfrm>
          <a:prstGeom prst="rect">
            <a:avLst/>
          </a:prstGeom>
          <a:noFill/>
        </p:spPr>
      </p:pic>
      <p:sp>
        <p:nvSpPr>
          <p:cNvPr id="3" name="Rounded Rectangle 2"/>
          <p:cNvSpPr/>
          <p:nvPr/>
        </p:nvSpPr>
        <p:spPr>
          <a:xfrm>
            <a:off x="827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with ulcer -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259632" y="5253007"/>
            <a:ext cx="6336704" cy="1015663"/>
          </a:xfrm>
          <a:prstGeom prst="rect">
            <a:avLst/>
          </a:prstGeom>
        </p:spPr>
        <p:txBody>
          <a:bodyPr wrap="square">
            <a:spAutoFit/>
          </a:bodyPr>
          <a:lstStyle/>
          <a:p>
            <a:pPr algn="ctr"/>
            <a:r>
              <a:rPr lang="en-US" sz="2000" b="1" i="1" dirty="0" smtClean="0"/>
              <a:t>Here is a gastric ulcer in the center of the picture. It is shallow and is about 2 to 4 cm in size. This ulcer on biopsy proved to be malignant, so the stomach was </a:t>
            </a:r>
            <a:r>
              <a:rPr lang="en-US" sz="2000" b="1" i="1" dirty="0" err="1" smtClean="0"/>
              <a:t>resected</a:t>
            </a:r>
            <a:r>
              <a:rPr lang="en-US" sz="2000" b="1" i="1" dirty="0" smtClean="0"/>
              <a:t> as shown here</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p:nvPr/>
        </p:nvCxnSpPr>
        <p:spPr>
          <a:xfrm flipV="1">
            <a:off x="3429000" y="3200400"/>
            <a:ext cx="228600" cy="2133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1043608" y="1124744"/>
            <a:ext cx="7109792" cy="3816424"/>
          </a:xfrm>
          <a:prstGeom prst="rect">
            <a:avLst/>
          </a:prstGeom>
          <a:noFill/>
          <a:ln>
            <a:solidFill>
              <a:schemeClr val="accent1"/>
            </a:solidFill>
          </a:ln>
        </p:spPr>
      </p:pic>
      <p:sp>
        <p:nvSpPr>
          <p:cNvPr id="3" name="Rounded Rectangle 2"/>
          <p:cNvSpPr/>
          <p:nvPr/>
        </p:nvSpPr>
        <p:spPr>
          <a:xfrm>
            <a:off x="971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 Lentis Plastica- Gross</a:t>
            </a:r>
            <a:endParaRPr lang="en-US" sz="2400" b="1" i="1" dirty="0">
              <a:latin typeface="Century Gothic" pitchFamily="34" charset="0"/>
            </a:endParaRPr>
          </a:p>
        </p:txBody>
      </p:sp>
      <p:sp>
        <p:nvSpPr>
          <p:cNvPr id="4" name="Rectangle 3"/>
          <p:cNvSpPr/>
          <p:nvPr/>
        </p:nvSpPr>
        <p:spPr>
          <a:xfrm>
            <a:off x="533400" y="5562600"/>
            <a:ext cx="7620000" cy="1323439"/>
          </a:xfrm>
          <a:prstGeom prst="rect">
            <a:avLst/>
          </a:prstGeom>
        </p:spPr>
        <p:txBody>
          <a:bodyPr wrap="square">
            <a:spAutoFit/>
          </a:bodyPr>
          <a:lstStyle/>
          <a:p>
            <a:pPr algn="ctr"/>
            <a:r>
              <a:rPr lang="en-US" sz="2000" b="1" i="1" dirty="0" smtClean="0"/>
              <a:t>An example of </a:t>
            </a:r>
            <a:r>
              <a:rPr lang="en-US" sz="2000" b="1" i="1" dirty="0" err="1" smtClean="0"/>
              <a:t>Linitis</a:t>
            </a:r>
            <a:r>
              <a:rPr lang="en-US" sz="2000" b="1" i="1" dirty="0" smtClean="0"/>
              <a:t> Plastica, a diffuse infiltrative gastric adenocarcinoma which gives the stomach a shrunken "leather bottle“</a:t>
            </a:r>
          </a:p>
          <a:p>
            <a:pPr algn="ctr"/>
            <a:endParaRPr lang="en-US" sz="2000" b="1" i="1" dirty="0" smtClean="0"/>
          </a:p>
          <a:p>
            <a:pPr algn="ctr"/>
            <a:r>
              <a:rPr lang="en-US" sz="2000" b="1" i="1" dirty="0" smtClean="0"/>
              <a:t> </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1115617" y="1052736"/>
            <a:ext cx="6962812" cy="4182616"/>
          </a:xfrm>
        </p:spPr>
      </p:pic>
      <p:sp>
        <p:nvSpPr>
          <p:cNvPr id="5" name="Rectangle 4"/>
          <p:cNvSpPr/>
          <p:nvPr/>
        </p:nvSpPr>
        <p:spPr>
          <a:xfrm>
            <a:off x="685800" y="5264040"/>
            <a:ext cx="7696200" cy="1015663"/>
          </a:xfrm>
          <a:prstGeom prst="rect">
            <a:avLst/>
          </a:prstGeom>
        </p:spPr>
        <p:txBody>
          <a:bodyPr wrap="square">
            <a:spAutoFit/>
          </a:bodyPr>
          <a:lstStyle/>
          <a:p>
            <a:pPr algn="ctr"/>
            <a:r>
              <a:rPr lang="en-US" sz="2000" b="1" i="1" dirty="0" smtClean="0"/>
              <a:t>It grows diffusely through all layers of the stomach, greatly thickening its wall, and giving the stomach a classic leather bottle appearance.</a:t>
            </a:r>
          </a:p>
          <a:p>
            <a:pPr algn="ctr"/>
            <a:r>
              <a:rPr lang="en-US" sz="2000" b="1" i="1" dirty="0" smtClean="0"/>
              <a:t>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6660232" y="3645024"/>
            <a:ext cx="1372157" cy="1533872"/>
          </a:xfrm>
          <a:prstGeom prst="rect">
            <a:avLst/>
          </a:prstGeom>
          <a:noFill/>
          <a:ln w="9525">
            <a:noFill/>
            <a:miter lim="800000"/>
            <a:headEnd/>
            <a:tailEnd/>
          </a:ln>
        </p:spPr>
      </p:pic>
      <p:sp>
        <p:nvSpPr>
          <p:cNvPr id="8" name="Rounded Rectangle 7"/>
          <p:cNvSpPr/>
          <p:nvPr/>
        </p:nvSpPr>
        <p:spPr>
          <a:xfrm>
            <a:off x="757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Lentis Plastica-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1071538" y="1071546"/>
            <a:ext cx="6929486" cy="4176464"/>
          </a:xfrm>
          <a:prstGeom prst="rect">
            <a:avLst/>
          </a:prstGeom>
          <a:noFill/>
          <a:ln>
            <a:solidFill>
              <a:srgbClr val="1010C6"/>
            </a:solidFill>
          </a:ln>
        </p:spPr>
      </p:pic>
      <p:sp>
        <p:nvSpPr>
          <p:cNvPr id="5" name="Rounded Rectangle 4"/>
          <p:cNvSpPr/>
          <p:nvPr/>
        </p:nvSpPr>
        <p:spPr>
          <a:xfrm>
            <a:off x="785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-HPF</a:t>
            </a:r>
            <a:endParaRPr lang="en-US" sz="2400" b="1" i="1" dirty="0">
              <a:latin typeface="Century Gothic" pitchFamily="34" charset="0"/>
            </a:endParaRPr>
          </a:p>
        </p:txBody>
      </p:sp>
      <p:sp>
        <p:nvSpPr>
          <p:cNvPr id="6" name="Rectangle 5"/>
          <p:cNvSpPr/>
          <p:nvPr/>
        </p:nvSpPr>
        <p:spPr>
          <a:xfrm>
            <a:off x="1403648" y="5445224"/>
            <a:ext cx="6120680" cy="1015663"/>
          </a:xfrm>
          <a:prstGeom prst="rect">
            <a:avLst/>
          </a:prstGeom>
        </p:spPr>
        <p:txBody>
          <a:bodyPr wrap="square">
            <a:spAutoFit/>
          </a:bodyPr>
          <a:lstStyle/>
          <a:p>
            <a:pPr algn="ctr"/>
            <a:r>
              <a:rPr lang="en-US" sz="2000" b="1" i="1" dirty="0" smtClean="0"/>
              <a:t>This is a signet ring cell pattern of adenocarcinoma in which the cells are filled with mucin vacuoles that push the nucleus to one side, as shown at the arrow.</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1143000" y="1142984"/>
            <a:ext cx="6781800" cy="3888432"/>
          </a:xfrm>
          <a:ln>
            <a:solidFill>
              <a:srgbClr val="1010C6"/>
            </a:solidFill>
          </a:ln>
        </p:spPr>
      </p:pic>
      <p:sp>
        <p:nvSpPr>
          <p:cNvPr id="5" name="Rounded Rectangle 4"/>
          <p:cNvSpPr/>
          <p:nvPr/>
        </p:nvSpPr>
        <p:spPr>
          <a:xfrm>
            <a:off x="785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 HPF</a:t>
            </a:r>
            <a:endParaRPr lang="en-US" sz="2400" b="1" i="1" dirty="0">
              <a:latin typeface="Century Gothic" pitchFamily="34" charset="0"/>
            </a:endParaRPr>
          </a:p>
        </p:txBody>
      </p:sp>
      <p:sp>
        <p:nvSpPr>
          <p:cNvPr id="6" name="Rectangle 5"/>
          <p:cNvSpPr/>
          <p:nvPr/>
        </p:nvSpPr>
        <p:spPr>
          <a:xfrm>
            <a:off x="785786" y="5229200"/>
            <a:ext cx="7458052" cy="1323439"/>
          </a:xfrm>
          <a:prstGeom prst="rect">
            <a:avLst/>
          </a:prstGeom>
        </p:spPr>
        <p:txBody>
          <a:bodyPr wrap="square">
            <a:spAutoFit/>
          </a:bodyPr>
          <a:lstStyle/>
          <a:p>
            <a:pPr algn="ctr"/>
            <a:r>
              <a:rPr lang="en-US" sz="2000" b="1" i="1" dirty="0" smtClean="0"/>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3563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427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1087634" y="980728"/>
            <a:ext cx="6724726" cy="4464496"/>
          </a:xfrm>
          <a:prstGeom prst="rect">
            <a:avLst/>
          </a:prstGeom>
          <a:noFill/>
          <a:ln>
            <a:solidFill>
              <a:schemeClr val="tx1"/>
            </a:solidFill>
          </a:ln>
        </p:spPr>
      </p:pic>
      <p:sp>
        <p:nvSpPr>
          <p:cNvPr id="3" name="Rounded Rectangle 2"/>
          <p:cNvSpPr/>
          <p:nvPr/>
        </p:nvSpPr>
        <p:spPr>
          <a:xfrm>
            <a:off x="971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Intestinal type</a:t>
            </a:r>
            <a:endParaRPr lang="en-US" sz="22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115616" y="5518973"/>
            <a:ext cx="6624736" cy="707886"/>
          </a:xfrm>
          <a:prstGeom prst="rect">
            <a:avLst/>
          </a:prstGeom>
        </p:spPr>
        <p:txBody>
          <a:bodyPr wrap="square">
            <a:spAutoFit/>
          </a:bodyPr>
          <a:lstStyle/>
          <a:p>
            <a:pPr algn="ctr"/>
            <a:r>
              <a:rPr lang="en-US" sz="2000" b="1" i="1" dirty="0" smtClean="0"/>
              <a:t>Photomicrograph of a poorly differential intestinal type adenocarcinoma of the stomach</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smtClean="0"/>
              <a:t>This is an adhesion between loops of small intestine. Such adhesions are typical following abdominal surgery. More diffuse adhesions may also form following peritonitis.</a:t>
            </a:r>
            <a:endParaRPr lang="en-US" sz="2000" b="1" i="1" dirty="0"/>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Adhesions, peritoneum, small intestine - Gross </a:t>
            </a:r>
            <a:endParaRPr lang="en-US" sz="2400" b="1" i="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539552" y="908720"/>
            <a:ext cx="7848872" cy="4368800"/>
          </a:xfrm>
          <a:prstGeom prst="rect">
            <a:avLst/>
          </a:prstGeom>
          <a:noFill/>
          <a:ln w="9525">
            <a:solidFill>
              <a:srgbClr val="7030A0"/>
            </a:solidFill>
            <a:miter lim="800000"/>
            <a:headEnd/>
            <a:tailEnd/>
          </a:ln>
        </p:spPr>
      </p:pic>
      <p:sp>
        <p:nvSpPr>
          <p:cNvPr id="4" name="Rounded Rectangle 3"/>
          <p:cNvSpPr/>
          <p:nvPr/>
        </p:nvSpPr>
        <p:spPr>
          <a:xfrm>
            <a:off x="1285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(MIXED TUMOR)</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11560" y="5301208"/>
            <a:ext cx="7776864" cy="1200329"/>
          </a:xfrm>
          <a:prstGeom prst="rect">
            <a:avLst/>
          </a:prstGeom>
        </p:spPr>
        <p:txBody>
          <a:bodyPr wrap="square">
            <a:spAutoFit/>
          </a:bodyPr>
          <a:lstStyle/>
          <a:p>
            <a:pPr algn="ctr"/>
            <a:r>
              <a:rPr lang="en-US" b="1" i="1" dirty="0" smtClean="0"/>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sz="2000" b="1" i="1" dirty="0"/>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Small intestinal infarction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smtClean="0"/>
              <a:t>The mucosal surface of the bowel seen here shows early necrosis with hyperemia extending all the way from mucosa to submucosal and muscular wall vessels. The submucosa and muscularis, however, are still intact.</a:t>
            </a:r>
            <a:endParaRPr lang="en-US" sz="2000" b="1" i="1" dirty="0"/>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LPF</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smtClean="0"/>
              <a:t>At higher magnification with more advanced necrosis, the small intestinal mucosa shows hemorrhage with acute inflammation in this case of ischemic enteritis.</a:t>
            </a:r>
            <a:endParaRPr lang="en-US" sz="2000" b="1" i="1" dirty="0"/>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dirty="0" smtClean="0">
                <a:solidFill>
                  <a:schemeClr val="bg1"/>
                </a:solidFill>
                <a:effectLst>
                  <a:outerShdw blurRad="38100" dist="38100" dir="2700000" algn="tl">
                    <a:srgbClr val="000000">
                      <a:alpha val="43137"/>
                    </a:srgbClr>
                  </a:outerShdw>
                </a:effectLst>
              </a:rPr>
              <a:t>– MPF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smtClean="0"/>
              <a:t>Normal small intestinal mucosa is seen at the left. The mucosa involved by celiac disease (sprue) at the right has blunting and flattening of villi. Celiac disease most often becomes apparent either in infancy, or in young to middle age adults.</a:t>
            </a:r>
            <a:endParaRPr lang="en-US" sz="2000" b="1" i="1" dirty="0"/>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smtClean="0"/>
              <a:t>Normal</a:t>
            </a:r>
            <a:endParaRPr lang="en-US" b="1" dirty="0"/>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smtClean="0"/>
              <a:t>Celiac</a:t>
            </a:r>
            <a:endParaRPr lang="en-US" b="1" dirty="0"/>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vs Celiac Disease (Sprue) </a:t>
            </a:r>
            <a:r>
              <a:rPr lang="en-US" sz="2400" b="1" dirty="0" smtClean="0">
                <a:solidFill>
                  <a:schemeClr val="bg1"/>
                </a:solidFill>
                <a:effectLst>
                  <a:outerShdw blurRad="38100" dist="38100" dir="2700000" algn="tl">
                    <a:srgbClr val="000000">
                      <a:alpha val="43137"/>
                    </a:srgbClr>
                  </a:outerShdw>
                </a:effectLst>
              </a:rPr>
              <a:t>– LPF</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smtClean="0"/>
              <a:t>High-power view showing damaged surface epithelium with large numbers of intraepithelial lymphocytes.</a:t>
            </a:r>
            <a:endParaRPr lang="en-US" sz="2000" b="1" i="1" dirty="0"/>
          </a:p>
        </p:txBody>
      </p:sp>
      <p:sp>
        <p:nvSpPr>
          <p:cNvPr id="4" name="Rectangle 3"/>
          <p:cNvSpPr/>
          <p:nvPr/>
        </p:nvSpPr>
        <p:spPr>
          <a:xfrm>
            <a:off x="251520" y="5517232"/>
            <a:ext cx="4248472" cy="707886"/>
          </a:xfrm>
          <a:prstGeom prst="rect">
            <a:avLst/>
          </a:prstGeom>
        </p:spPr>
        <p:txBody>
          <a:bodyPr wrap="square">
            <a:spAutoFit/>
          </a:bodyPr>
          <a:lstStyle/>
          <a:p>
            <a:pPr algn="ctr"/>
            <a:r>
              <a:rPr lang="en-US" sz="2000" b="1" i="1" dirty="0" smtClean="0"/>
              <a:t>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Celiac Disease (Sprue)  </a:t>
            </a:r>
            <a:r>
              <a:rPr lang="en-US" sz="2400" b="1" dirty="0" smtClean="0">
                <a:solidFill>
                  <a:schemeClr val="bg1"/>
                </a:solidFill>
                <a:effectLst>
                  <a:outerShdw blurRad="38100" dist="38100" dir="2700000" algn="tl">
                    <a:srgbClr val="000000">
                      <a:alpha val="43137"/>
                    </a:srgbClr>
                  </a:outerShdw>
                </a:effectLst>
              </a:rPr>
              <a:t>– LPF &amp; HPF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smtClean="0"/>
              <a:t>LPF</a:t>
            </a:r>
            <a:endParaRPr lang="en-US" b="1" dirty="0"/>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smtClean="0"/>
              <a:t>HPF</a:t>
            </a:r>
            <a:endParaRPr lang="en-US" b="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304800" y="838200"/>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609600" y="5257800"/>
            <a:ext cx="7416824" cy="707886"/>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a:t>
            </a:r>
            <a:r>
              <a:rPr lang="en-US" sz="2000" b="1" i="1" dirty="0" err="1" smtClean="0"/>
              <a:t>lipomas</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10" name="Straight Arrow Connector 9"/>
          <p:cNvCxnSpPr/>
          <p:nvPr/>
        </p:nvCxnSpPr>
        <p:spPr>
          <a:xfrm flipH="1" flipV="1">
            <a:off x="4876800" y="2133600"/>
            <a:ext cx="182880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Rectangle 10"/>
          <p:cNvSpPr/>
          <p:nvPr/>
        </p:nvSpPr>
        <p:spPr>
          <a:xfrm>
            <a:off x="6629400" y="2209800"/>
            <a:ext cx="1981200" cy="1200329"/>
          </a:xfrm>
          <a:prstGeom prst="rect">
            <a:avLst/>
          </a:prstGeom>
        </p:spPr>
        <p:txBody>
          <a:bodyPr wrap="square">
            <a:spAutoFit/>
          </a:bodyPr>
          <a:lstStyle/>
          <a:p>
            <a:r>
              <a:rPr lang="en-US" b="1" i="1" dirty="0"/>
              <a:t>Nodular yellowish mass lesion in small bowel segment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304800" y="990600"/>
            <a:ext cx="529356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228600" y="5562600"/>
            <a:ext cx="8458200" cy="707886"/>
          </a:xfrm>
          <a:prstGeom prst="rect">
            <a:avLst/>
          </a:prstGeom>
        </p:spPr>
        <p:txBody>
          <a:bodyPr wrap="square">
            <a:spAutoFit/>
          </a:bodyPr>
          <a:lstStyle/>
          <a:p>
            <a:pPr lvl="0"/>
            <a:r>
              <a:rPr lang="en-US" sz="2000" b="1" dirty="0" smtClean="0"/>
              <a:t>On electron </a:t>
            </a:r>
            <a:r>
              <a:rPr lang="en-US" sz="2000" b="1" dirty="0"/>
              <a:t>microscopic </a:t>
            </a:r>
            <a:r>
              <a:rPr lang="en-US" sz="2000" b="1" dirty="0" smtClean="0"/>
              <a:t>studies, the cytoplasm </a:t>
            </a:r>
            <a:r>
              <a:rPr lang="en-US" sz="2000" b="1" dirty="0"/>
              <a:t>of </a:t>
            </a:r>
            <a:r>
              <a:rPr lang="en-US" sz="2000" b="1" dirty="0" err="1" smtClean="0"/>
              <a:t>carcinoid</a:t>
            </a:r>
            <a:r>
              <a:rPr lang="en-US" sz="2000" b="1" dirty="0" smtClean="0"/>
              <a:t> cells show: </a:t>
            </a:r>
            <a:r>
              <a:rPr lang="en-US" sz="2000" b="1" i="1" dirty="0" err="1" smtClean="0"/>
              <a:t>Neurosecretory</a:t>
            </a:r>
            <a:r>
              <a:rPr lang="en-US" sz="2000" b="1" i="1" dirty="0" smtClean="0"/>
              <a:t> </a:t>
            </a:r>
            <a:r>
              <a:rPr lang="en-US" sz="2000" b="1" i="1" dirty="0"/>
              <a:t>granules</a:t>
            </a:r>
            <a:r>
              <a:rPr lang="en-US" sz="2000" b="1" i="1" dirty="0" smtClean="0"/>
              <a:t>.</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50177" name="Rectangle 1"/>
          <p:cNvSpPr>
            <a:spLocks noChangeArrowheads="1"/>
          </p:cNvSpPr>
          <p:nvPr/>
        </p:nvSpPr>
        <p:spPr bwMode="auto">
          <a:xfrm>
            <a:off x="5943600" y="1871989"/>
            <a:ext cx="2819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2000" b="1" i="1" u="none" strike="noStrike" cap="none" normalizeH="0" baseline="0" dirty="0" err="1" smtClean="0">
                <a:ln>
                  <a:noFill/>
                </a:ln>
                <a:solidFill>
                  <a:srgbClr val="FF0000"/>
                </a:solidFill>
                <a:effectLst/>
                <a:ea typeface="Calibri" pitchFamily="34" charset="0"/>
                <a:cs typeface="Arial" pitchFamily="34" charset="0"/>
              </a:rPr>
              <a:t>Neuroendocrine</a:t>
            </a:r>
            <a:r>
              <a:rPr kumimoji="0" lang="en-US" sz="2000" b="1" i="1" u="none" strike="noStrike" cap="none" normalizeH="0" baseline="0" dirty="0" smtClean="0">
                <a:ln>
                  <a:noFill/>
                </a:ln>
                <a:solidFill>
                  <a:srgbClr val="FF0000"/>
                </a:solidFill>
                <a:effectLst/>
                <a:ea typeface="Calibri" pitchFamily="34" charset="0"/>
                <a:cs typeface="Arial" pitchFamily="34" charset="0"/>
              </a:rPr>
              <a:t> cells. (salt and pepper chromatin)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b="1" i="1" dirty="0">
              <a:solidFill>
                <a:srgbClr val="FF0000"/>
              </a:solidFill>
              <a:ea typeface="Calibri" pitchFamily="34" charset="0"/>
              <a:cs typeface="Arial" pitchFamily="34" charset="0"/>
            </a:endParaRPr>
          </a:p>
          <a:p>
            <a:pPr lvl="0" fontAlgn="base">
              <a:spcBef>
                <a:spcPct val="0"/>
              </a:spcBef>
              <a:spcAft>
                <a:spcPct val="0"/>
              </a:spcAft>
            </a:pPr>
            <a:r>
              <a:rPr kumimoji="0" lang="en-US" sz="2000" b="1" i="1" u="none" strike="noStrike" cap="none" normalizeH="0" baseline="0" dirty="0" smtClean="0">
                <a:ln>
                  <a:noFill/>
                </a:ln>
                <a:solidFill>
                  <a:srgbClr val="FF0000"/>
                </a:solidFill>
                <a:effectLst/>
                <a:ea typeface="Calibri" pitchFamily="34" charset="0"/>
                <a:cs typeface="Arial" pitchFamily="34" charset="0"/>
              </a:rPr>
              <a:t> Cells showing round uniform nuclei </a:t>
            </a:r>
          </a:p>
          <a:p>
            <a:pPr lvl="0" fontAlgn="base">
              <a:spcBef>
                <a:spcPct val="0"/>
              </a:spcBef>
              <a:spcAft>
                <a:spcPct val="0"/>
              </a:spcAft>
            </a:pPr>
            <a:r>
              <a:rPr kumimoji="0" lang="en-US" sz="2000" b="1" i="1" u="none" strike="noStrike" cap="none" normalizeH="0" baseline="0" dirty="0" smtClean="0">
                <a:ln>
                  <a:noFill/>
                </a:ln>
                <a:solidFill>
                  <a:srgbClr val="FF0000"/>
                </a:solidFill>
                <a:effectLst/>
                <a:ea typeface="Calibri" pitchFamily="34" charset="0"/>
                <a:cs typeface="Arial" pitchFamily="34" charset="0"/>
              </a:rPr>
              <a:t>with granular nuclear chromatin</a:t>
            </a:r>
            <a:r>
              <a:rPr kumimoji="0" lang="en-US" sz="2000" b="0" i="0" u="none" strike="noStrike" cap="none" normalizeH="0" baseline="0" dirty="0" smtClean="0">
                <a:ln>
                  <a:noFill/>
                </a:ln>
                <a:solidFill>
                  <a:schemeClr val="tx1"/>
                </a:solidFill>
                <a:effectLst/>
                <a:cs typeface="Arial"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755575" y="908720"/>
            <a:ext cx="7344817" cy="4896544"/>
          </a:xfrm>
          <a:prstGeom prst="rect">
            <a:avLst/>
          </a:prstGeom>
          <a:ln>
            <a:solidFill>
              <a:srgbClr val="7030A0"/>
            </a:solidFill>
          </a:ln>
        </p:spPr>
      </p:pic>
      <p:sp>
        <p:nvSpPr>
          <p:cNvPr id="9" name="Text Box 2"/>
          <p:cNvSpPr txBox="1">
            <a:spLocks noChangeArrowheads="1"/>
          </p:cNvSpPr>
          <p:nvPr/>
        </p:nvSpPr>
        <p:spPr bwMode="auto">
          <a:xfrm>
            <a:off x="539552" y="5908049"/>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smtClean="0"/>
              <a:t>Mixed </a:t>
            </a:r>
            <a:r>
              <a:rPr lang="en-US" b="1" i="1" dirty="0"/>
              <a:t>tumor of the parotid gland contains epithelial cells forming </a:t>
            </a:r>
            <a:r>
              <a:rPr lang="en-US" b="1" i="1" dirty="0" smtClean="0"/>
              <a:t>ducts, myoepithelial cells  </a:t>
            </a:r>
            <a:r>
              <a:rPr lang="en-US" b="1" i="1" dirty="0"/>
              <a:t>and </a:t>
            </a:r>
            <a:r>
              <a:rPr lang="en-US" b="1" i="1" dirty="0" smtClean="0"/>
              <a:t>chondromyxoid </a:t>
            </a:r>
            <a:r>
              <a:rPr lang="en-US" b="1" i="1" dirty="0"/>
              <a:t>stroma </a:t>
            </a:r>
            <a:r>
              <a:rPr lang="en-US" b="1" i="1" dirty="0" smtClean="0"/>
              <a:t>  </a:t>
            </a:r>
            <a:endParaRPr lang="en-US" b="1" i="1" dirty="0"/>
          </a:p>
        </p:txBody>
      </p:sp>
      <p:sp>
        <p:nvSpPr>
          <p:cNvPr id="7" name="Rounded Rectangle 6"/>
          <p:cNvSpPr/>
          <p:nvPr/>
        </p:nvSpPr>
        <p:spPr>
          <a:xfrm>
            <a:off x="1000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smtClean="0"/>
              <a:t>Carcinoid tumor showing strong positive staining with the </a:t>
            </a:r>
            <a:r>
              <a:rPr lang="en-US" b="1" i="1" dirty="0" smtClean="0">
                <a:solidFill>
                  <a:srgbClr val="FF0000"/>
                </a:solidFill>
              </a:rPr>
              <a:t>synaptophysin immunohistochemical stain (</a:t>
            </a:r>
            <a:r>
              <a:rPr lang="en-US" b="1" i="1" dirty="0" smtClean="0"/>
              <a:t>IHC stain). This finding confirms the neuroendocrine nature of this neoplasm.</a:t>
            </a:r>
            <a:endParaRPr lang="en-US" b="1" i="1" dirty="0"/>
          </a:p>
        </p:txBody>
      </p:sp>
    </p:spTree>
    <p:extLst>
      <p:ext uri="{BB962C8B-B14F-4D97-AF65-F5344CB8AC3E}">
        <p14:creationId xmlns:p14="http://schemas.microsoft.com/office/powerpoint/2010/main" val="2779658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4737911"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3009" name="Rectangle 1"/>
          <p:cNvSpPr>
            <a:spLocks noChangeArrowheads="1"/>
          </p:cNvSpPr>
          <p:nvPr/>
        </p:nvSpPr>
        <p:spPr bwMode="auto">
          <a:xfrm>
            <a:off x="6781800" y="1166574"/>
            <a:ext cx="15240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Mucosal ulcer.</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Thickening of bowel wall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“Cobble stone” appearance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FF0000"/>
                </a:solidFill>
                <a:effectLst/>
                <a:latin typeface="Calibri" pitchFamily="34" charset="0"/>
                <a:ea typeface="Calibri" pitchFamily="34" charset="0"/>
                <a:cs typeface="Arial" pitchFamily="34" charset="0"/>
              </a:rPr>
              <a:t>- Narrowing of lumen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Straight Arrow Connector 10"/>
          <p:cNvCxnSpPr/>
          <p:nvPr/>
        </p:nvCxnSpPr>
        <p:spPr>
          <a:xfrm flipH="1">
            <a:off x="2743200" y="1371600"/>
            <a:ext cx="39624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562600" y="2286000"/>
            <a:ext cx="12954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a:t>
            </a:r>
            <a:r>
              <a:rPr lang="en-US" sz="2000" b="1" i="1" dirty="0" smtClean="0">
                <a:solidFill>
                  <a:srgbClr val="FF0000"/>
                </a:solidFill>
              </a:rPr>
              <a:t>transmural inflammation.</a:t>
            </a:r>
            <a:r>
              <a:rPr lang="en-US" sz="2000" b="1" i="1" dirty="0" smtClean="0"/>
              <a:t> Here, inflammatory cells (the bluish infiltrates) extend from mucosa through submucosa and muscularis and appear as nodular infiltrates on the </a:t>
            </a:r>
            <a:r>
              <a:rPr lang="en-US" sz="2000" b="1" i="1" dirty="0" err="1" smtClean="0"/>
              <a:t>serosal</a:t>
            </a:r>
            <a:r>
              <a:rPr lang="en-US" sz="2000" b="1" i="1" dirty="0" smtClean="0"/>
              <a:t> surface</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4953000"/>
            <a:ext cx="7391400" cy="1631216"/>
          </a:xfrm>
          <a:prstGeom prst="rect">
            <a:avLst/>
          </a:prstGeom>
        </p:spPr>
        <p:txBody>
          <a:bodyPr wrap="square">
            <a:spAutoFit/>
          </a:bodyPr>
          <a:lstStyle/>
          <a:p>
            <a:pPr lvl="0"/>
            <a:r>
              <a:rPr lang="en-US" sz="2000" b="1" dirty="0" smtClean="0"/>
              <a:t>Complications that can occur as a result of </a:t>
            </a:r>
            <a:r>
              <a:rPr lang="en-US" sz="2000" b="1" dirty="0" err="1" smtClean="0"/>
              <a:t>chrons</a:t>
            </a:r>
            <a:r>
              <a:rPr lang="en-US" sz="2000" b="1" dirty="0" smtClean="0"/>
              <a:t> disease:</a:t>
            </a:r>
            <a:endParaRPr lang="en-US" sz="2000" dirty="0" smtClean="0"/>
          </a:p>
          <a:p>
            <a:pPr>
              <a:buFontTx/>
              <a:buChar char="-"/>
            </a:pPr>
            <a:r>
              <a:rPr lang="en-US" sz="2000" b="1" i="1" dirty="0" smtClean="0"/>
              <a:t>Sinuses and fistulas formation</a:t>
            </a:r>
            <a:r>
              <a:rPr lang="en-US" sz="2000" dirty="0" smtClean="0"/>
              <a:t> 	</a:t>
            </a:r>
          </a:p>
          <a:p>
            <a:pPr>
              <a:buFontTx/>
              <a:buChar char="-"/>
            </a:pPr>
            <a:r>
              <a:rPr lang="en-US" sz="2000" b="1" i="1" dirty="0" smtClean="0"/>
              <a:t>Intestinal obstruction</a:t>
            </a:r>
            <a:endParaRPr lang="en-US" sz="2000" dirty="0" smtClean="0"/>
          </a:p>
          <a:p>
            <a:r>
              <a:rPr lang="en-US" sz="2000" b="1" i="1" dirty="0" smtClean="0"/>
              <a:t>- Perforation</a:t>
            </a:r>
            <a:endParaRPr lang="en-US" sz="2000" dirty="0" smtClean="0"/>
          </a:p>
          <a:p>
            <a:r>
              <a:rPr lang="en-US" sz="2000" b="1" i="1" dirty="0" smtClean="0"/>
              <a:t>- Increased incidence of carcinoma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3"/>
            <a:ext cx="6115000" cy="4160722"/>
          </a:xfrm>
          <a:prstGeom prst="rect">
            <a:avLst/>
          </a:prstGeom>
          <a:noFill/>
          <a:ln>
            <a:solidFill>
              <a:schemeClr val="tx1"/>
            </a:solidFill>
          </a:ln>
        </p:spPr>
      </p:pic>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a:stCxn id="11" idx="1"/>
          </p:cNvCxnSpPr>
          <p:nvPr/>
        </p:nvCxnSpPr>
        <p:spPr>
          <a:xfrm flipH="1">
            <a:off x="3581400" y="3204865"/>
            <a:ext cx="3733800" cy="75753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7315200" y="2743200"/>
            <a:ext cx="2057400" cy="923330"/>
          </a:xfrm>
          <a:prstGeom prst="rect">
            <a:avLst/>
          </a:prstGeom>
        </p:spPr>
        <p:txBody>
          <a:bodyPr wrap="square">
            <a:spAutoFit/>
          </a:bodyPr>
          <a:lstStyle/>
          <a:p>
            <a:pPr lvl="0"/>
            <a:r>
              <a:rPr lang="en-US" b="1" i="1" dirty="0" err="1" smtClean="0"/>
              <a:t>Submucosa</a:t>
            </a:r>
            <a:r>
              <a:rPr lang="en-US" b="1" i="1" dirty="0" smtClean="0"/>
              <a:t> showing </a:t>
            </a:r>
            <a:r>
              <a:rPr lang="en-US" b="1" i="1" dirty="0" err="1" smtClean="0"/>
              <a:t>epithelioid</a:t>
            </a:r>
            <a:r>
              <a:rPr lang="en-US" b="1" i="1" dirty="0" smtClean="0"/>
              <a:t> </a:t>
            </a:r>
            <a:r>
              <a:rPr lang="en-US" b="1" i="1" dirty="0" err="1" smtClean="0"/>
              <a:t>granulomas</a:t>
            </a:r>
            <a:r>
              <a:rPr lang="en-US" b="1" i="1" dirty="0" smtClean="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015663"/>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8" name="Straight Arrow Connector 7"/>
          <p:cNvCxnSpPr/>
          <p:nvPr/>
        </p:nvCxnSpPr>
        <p:spPr>
          <a:xfrm flipV="1">
            <a:off x="2286000" y="4267200"/>
            <a:ext cx="3810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14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323528" y="5336048"/>
            <a:ext cx="7920880" cy="1477328"/>
          </a:xfrm>
          <a:prstGeom prst="rect">
            <a:avLst/>
          </a:prstGeom>
        </p:spPr>
        <p:txBody>
          <a:bodyPr wrap="square">
            <a:spAutoFit/>
          </a:bodyPr>
          <a:lstStyle/>
          <a:p>
            <a:pPr marL="533400" indent="-533400" algn="ctr"/>
            <a:r>
              <a:rPr lang="en-US" b="1" i="1" dirty="0" smtClean="0">
                <a:latin typeface="+mj-lt"/>
              </a:rPr>
              <a:t>         Tumour shows mixed cellular components like epithelial, myoepithelial, chondriod and myxoid elements. </a:t>
            </a:r>
          </a:p>
          <a:p>
            <a:pPr marL="533400" indent="-533400" algn="ctr"/>
            <a:r>
              <a:rPr lang="en-US" b="1" i="1" dirty="0" smtClean="0">
                <a:latin typeface="+mj-lt"/>
              </a:rPr>
              <a:t>Epithelial areas shows small ducts, acini and strands or sheets of cells.</a:t>
            </a:r>
          </a:p>
          <a:p>
            <a:pPr marL="533400" indent="-533400" algn="ctr"/>
            <a:r>
              <a:rPr lang="en-US" b="1" i="1" dirty="0" smtClean="0">
                <a:latin typeface="+mj-lt"/>
              </a:rPr>
              <a:t> Myxoid areas are formed of loose myxomatous tissue and chondroid areas consist  of pale blue matrix.</a:t>
            </a:r>
            <a:endParaRPr lang="en-US" b="1" i="1" dirty="0">
              <a:latin typeface="+mj-l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2" name="Picture 1"/>
          <p:cNvPicPr>
            <a:picLocks noChangeAspect="1"/>
          </p:cNvPicPr>
          <p:nvPr/>
        </p:nvPicPr>
        <p:blipFill>
          <a:blip r:embed="rId2" cstate="print"/>
          <a:stretch>
            <a:fillRect/>
          </a:stretch>
        </p:blipFill>
        <p:spPr>
          <a:xfrm>
            <a:off x="1189833" y="1054233"/>
            <a:ext cx="6753225" cy="4191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2339752" y="-171400"/>
            <a:ext cx="4320480" cy="6624737"/>
          </a:xfrm>
          <a:prstGeom prst="rect">
            <a:avLst/>
          </a:prstGeom>
          <a:noFill/>
          <a:ln w="9525">
            <a:noFill/>
            <a:miter lim="800000"/>
            <a:headEnd/>
            <a:tailEnd/>
          </a:ln>
        </p:spPr>
      </p:pic>
      <p:sp>
        <p:nvSpPr>
          <p:cNvPr id="3" name="Rectangle 2"/>
          <p:cNvSpPr/>
          <p:nvPr/>
        </p:nvSpPr>
        <p:spPr>
          <a:xfrm>
            <a:off x="1259632" y="5457998"/>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015663"/>
          </a:xfrm>
          <a:prstGeom prst="rect">
            <a:avLst/>
          </a:prstGeom>
        </p:spPr>
        <p:txBody>
          <a:bodyPr wrap="square">
            <a:spAutoFit/>
          </a:bodyPr>
          <a:lstStyle/>
          <a:p>
            <a:pPr algn="ctr"/>
            <a:r>
              <a:rPr lang="en-US" sz="2000" b="1" i="1" dirty="0" smtClean="0"/>
              <a:t>The intense inflammation of the mucosa is seen. The colonic mucosal epithelium demonstrates loss of goblet cells.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707886"/>
          </a:xfrm>
          <a:prstGeom prst="rect">
            <a:avLst/>
          </a:prstGeom>
        </p:spPr>
        <p:txBody>
          <a:bodyPr wrap="square">
            <a:spAutoFit/>
          </a:bodyPr>
          <a:lstStyle/>
          <a:p>
            <a:pPr algn="ctr"/>
            <a:r>
              <a:rPr lang="en-US" sz="2000" b="1" i="1" dirty="0" smtClean="0"/>
              <a:t>Crypt abscesses are a histologic finding more typical with ulcerative colitis. </a:t>
            </a: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707886"/>
          </a:xfrm>
          <a:prstGeom prst="rect">
            <a:avLst/>
          </a:prstGeom>
        </p:spPr>
        <p:txBody>
          <a:bodyPr wrap="square">
            <a:spAutoFit/>
          </a:bodyPr>
          <a:lstStyle/>
          <a:p>
            <a:pPr algn="ctr"/>
            <a:r>
              <a:rPr lang="en-US" sz="2000" b="1" i="1" dirty="0" smtClean="0"/>
              <a:t>This adenomatous polyp has a hemorrhagic surface and a long narrow stalk. </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015663"/>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shows occult blood in stool. </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819400"/>
            <a:ext cx="6172200" cy="1240904"/>
          </a:xfrm>
        </p:spPr>
        <p:txBody>
          <a:bodyPr>
            <a:noAutofit/>
          </a:bodyPr>
          <a:lstStyle/>
          <a:p>
            <a:pPr algn="ctr"/>
            <a:r>
              <a:rPr lang="en-US" sz="4800" b="1" i="1" dirty="0" smtClean="0">
                <a:solidFill>
                  <a:srgbClr val="FF33CC"/>
                </a:solidFill>
                <a:effectLst>
                  <a:outerShdw blurRad="38100" dist="38100" dir="2700000" algn="tl">
                    <a:srgbClr val="000000">
                      <a:alpha val="43137"/>
                    </a:srgbClr>
                  </a:outerShdw>
                </a:effectLst>
              </a:rPr>
              <a:t>Acute pancreatitis</a:t>
            </a:r>
            <a:endParaRPr lang="en-US" sz="4800" b="1" i="1" dirty="0">
              <a:solidFill>
                <a:srgbClr val="FF33CC"/>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611560" y="1628800"/>
            <a:ext cx="7560840" cy="4896544"/>
          </a:xfrm>
        </p:spPr>
        <p:txBody>
          <a:bodyPr>
            <a:normAutofit/>
          </a:bodyPr>
          <a:lstStyle/>
          <a:p>
            <a:pPr eaLnBrk="1" hangingPunct="1">
              <a:buFont typeface="Wingdings" pitchFamily="2" charset="2"/>
              <a:buChar char="Ø"/>
            </a:pPr>
            <a:r>
              <a:rPr lang="en-US" b="1" i="1" dirty="0" smtClean="0">
                <a:solidFill>
                  <a:srgbClr val="C00000"/>
                </a:solidFill>
              </a:rPr>
              <a:t> Alcoholism</a:t>
            </a:r>
          </a:p>
          <a:p>
            <a:pPr eaLnBrk="1" hangingPunct="1">
              <a:buFont typeface="Wingdings" pitchFamily="2" charset="2"/>
              <a:buChar char="Ø"/>
            </a:pPr>
            <a:r>
              <a:rPr lang="en-US" sz="2800" b="1" i="1" dirty="0" smtClean="0">
                <a:solidFill>
                  <a:srgbClr val="1010C6"/>
                </a:solidFill>
              </a:rPr>
              <a:t> Bile reflux  </a:t>
            </a:r>
          </a:p>
          <a:p>
            <a:pPr eaLnBrk="1" hangingPunct="1">
              <a:buFont typeface="Wingdings" pitchFamily="2" charset="2"/>
              <a:buChar char="Ø"/>
            </a:pPr>
            <a:r>
              <a:rPr lang="en-US" sz="2800" b="1" i="1" dirty="0" smtClean="0">
                <a:solidFill>
                  <a:srgbClr val="1010C6"/>
                </a:solidFill>
              </a:rPr>
              <a:t> Medications (thiazides)</a:t>
            </a:r>
          </a:p>
          <a:p>
            <a:pPr eaLnBrk="1" hangingPunct="1">
              <a:buFont typeface="Wingdings" pitchFamily="2" charset="2"/>
              <a:buChar char="Ø"/>
            </a:pPr>
            <a:r>
              <a:rPr lang="en-US" sz="2800" b="1" i="1" dirty="0" smtClean="0">
                <a:solidFill>
                  <a:srgbClr val="1010C6"/>
                </a:solidFill>
              </a:rPr>
              <a:t> Hypertriglyceridemia, hypercalcemia</a:t>
            </a:r>
          </a:p>
          <a:p>
            <a:pPr eaLnBrk="1" hangingPunct="1">
              <a:buFont typeface="Wingdings" pitchFamily="2" charset="2"/>
              <a:buChar char="Ø"/>
            </a:pPr>
            <a:r>
              <a:rPr lang="en-US" sz="2800" b="1" i="1" dirty="0" smtClean="0">
                <a:solidFill>
                  <a:srgbClr val="1010C6"/>
                </a:solidFill>
              </a:rPr>
              <a:t> Acute ischemia</a:t>
            </a:r>
          </a:p>
          <a:p>
            <a:pPr eaLnBrk="1" hangingPunct="1">
              <a:buFont typeface="Wingdings" pitchFamily="2" charset="2"/>
              <a:buChar char="Ø"/>
            </a:pPr>
            <a:r>
              <a:rPr lang="en-US" sz="2800" b="1" i="1" dirty="0" smtClean="0">
                <a:solidFill>
                  <a:srgbClr val="1010C6"/>
                </a:solidFill>
              </a:rPr>
              <a:t> Trauma, blunt, iatrogenic</a:t>
            </a:r>
          </a:p>
          <a:p>
            <a:pPr eaLnBrk="1" hangingPunct="1">
              <a:buFont typeface="Wingdings" pitchFamily="2" charset="2"/>
              <a:buChar char="Ø"/>
            </a:pPr>
            <a:r>
              <a:rPr lang="en-US" sz="2800" b="1" i="1" dirty="0" smtClean="0">
                <a:solidFill>
                  <a:srgbClr val="1010C6"/>
                </a:solidFill>
              </a:rPr>
              <a:t> Genes: PRSS1, SPINK1</a:t>
            </a:r>
          </a:p>
          <a:p>
            <a:pPr eaLnBrk="1" hangingPunct="1">
              <a:buFont typeface="Wingdings" pitchFamily="2" charset="2"/>
              <a:buChar char="Ø"/>
            </a:pPr>
            <a:r>
              <a:rPr lang="en-US" sz="2800" b="1" i="1" dirty="0" smtClean="0">
                <a:solidFill>
                  <a:srgbClr val="1010C6"/>
                </a:solidFill>
              </a:rPr>
              <a:t> Idiopathic, 10-20%</a:t>
            </a:r>
          </a:p>
        </p:txBody>
      </p:sp>
      <p:sp>
        <p:nvSpPr>
          <p:cNvPr id="5" name="Rounded Rectangle 4"/>
          <p:cNvSpPr/>
          <p:nvPr/>
        </p:nvSpPr>
        <p:spPr>
          <a:xfrm>
            <a:off x="1043608" y="404664"/>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Causes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1600200"/>
            <a:ext cx="7467600" cy="4205064"/>
          </a:xfrm>
        </p:spPr>
        <p:txBody>
          <a:bodyPr>
            <a:normAutofit/>
          </a:bodyPr>
          <a:lstStyle/>
          <a:p>
            <a:pPr eaLnBrk="1" hangingPunct="1">
              <a:buNone/>
            </a:pPr>
            <a:r>
              <a:rPr lang="en-US" sz="2800" b="1" i="1" dirty="0" smtClean="0">
                <a:solidFill>
                  <a:srgbClr val="1010C6"/>
                </a:solidFill>
              </a:rPr>
              <a:t> </a:t>
            </a:r>
          </a:p>
          <a:p>
            <a:pPr eaLnBrk="1" hangingPunct="1">
              <a:buFont typeface="Wingdings" pitchFamily="2" charset="2"/>
              <a:buChar char="Ø"/>
            </a:pPr>
            <a:r>
              <a:rPr lang="en-US" sz="2800" b="1" i="1" dirty="0" smtClean="0">
                <a:solidFill>
                  <a:srgbClr val="1010C6"/>
                </a:solidFill>
              </a:rPr>
              <a:t>SEVERE ABDOMINAL PAIN</a:t>
            </a:r>
          </a:p>
          <a:p>
            <a:pPr eaLnBrk="1" hangingPunct="1">
              <a:buFont typeface="Wingdings" pitchFamily="2" charset="2"/>
              <a:buChar char="Ø"/>
            </a:pPr>
            <a:r>
              <a:rPr lang="en-US" sz="2800" b="1" i="1" dirty="0" smtClean="0">
                <a:solidFill>
                  <a:srgbClr val="1010C6"/>
                </a:solidFill>
              </a:rPr>
              <a:t> Extreme Emergency Situation</a:t>
            </a:r>
          </a:p>
          <a:p>
            <a:pPr eaLnBrk="1" hangingPunct="1">
              <a:buFont typeface="Wingdings" pitchFamily="2" charset="2"/>
              <a:buChar char="Ø"/>
            </a:pPr>
            <a:r>
              <a:rPr lang="en-US" sz="2800" b="1" i="1" dirty="0" smtClean="0">
                <a:solidFill>
                  <a:srgbClr val="1010C6"/>
                </a:solidFill>
              </a:rPr>
              <a:t> High Mortality</a:t>
            </a:r>
          </a:p>
          <a:p>
            <a:pPr eaLnBrk="1" hangingPunct="1">
              <a:buFont typeface="Wingdings" pitchFamily="2" charset="2"/>
              <a:buChar char="Ø"/>
            </a:pPr>
            <a:endParaRPr lang="en-US" sz="2800" b="1" i="1" dirty="0" smtClean="0">
              <a:solidFill>
                <a:srgbClr val="1010C6"/>
              </a:solidFill>
            </a:endParaRPr>
          </a:p>
          <a:p>
            <a:pPr>
              <a:spcBef>
                <a:spcPct val="50000"/>
              </a:spcBef>
              <a:buFont typeface="Wingdings" pitchFamily="2" charset="2"/>
              <a:buChar char="Ø"/>
            </a:pPr>
            <a:r>
              <a:rPr lang="en-US" sz="2800" b="1" i="1" dirty="0" smtClean="0">
                <a:solidFill>
                  <a:srgbClr val="1010C6"/>
                </a:solidFill>
              </a:rPr>
              <a:t>The MOST important lab test is……….?????  </a:t>
            </a:r>
            <a:r>
              <a:rPr lang="en-US" sz="2800" b="1" i="1" dirty="0" smtClean="0">
                <a:solidFill>
                  <a:srgbClr val="1010C6"/>
                </a:solidFill>
                <a:sym typeface="Wingdings" pitchFamily="2" charset="2"/>
              </a:rPr>
              <a:t>  </a:t>
            </a:r>
            <a:r>
              <a:rPr lang="el-GR" sz="2800" b="1" i="1" dirty="0">
                <a:solidFill>
                  <a:srgbClr val="CC0000"/>
                </a:solidFill>
                <a:sym typeface="Wingdings" pitchFamily="2" charset="2"/>
              </a:rPr>
              <a:t>α</a:t>
            </a:r>
            <a:r>
              <a:rPr lang="en-US" sz="2800" b="1" i="1" dirty="0" smtClean="0">
                <a:solidFill>
                  <a:srgbClr val="1010C6"/>
                </a:solidFill>
                <a:sym typeface="Wingdings" pitchFamily="2" charset="2"/>
              </a:rPr>
              <a:t> </a:t>
            </a:r>
            <a:r>
              <a:rPr lang="en-US" sz="2800" b="1" i="1" dirty="0" smtClean="0">
                <a:solidFill>
                  <a:srgbClr val="FF0000"/>
                </a:solidFill>
                <a:sym typeface="Wingdings" pitchFamily="2" charset="2"/>
              </a:rPr>
              <a:t>–</a:t>
            </a:r>
            <a:r>
              <a:rPr lang="en-US" sz="2800" b="1" i="1" dirty="0" smtClean="0">
                <a:solidFill>
                  <a:srgbClr val="1010C6"/>
                </a:solidFill>
                <a:sym typeface="Wingdings" pitchFamily="2" charset="2"/>
              </a:rPr>
              <a:t> </a:t>
            </a:r>
            <a:r>
              <a:rPr lang="en-US" sz="2800" b="1" i="1" dirty="0" smtClean="0">
                <a:solidFill>
                  <a:srgbClr val="CC0000"/>
                </a:solidFill>
              </a:rPr>
              <a:t>AMYLASE estimation</a:t>
            </a:r>
            <a:endParaRPr lang="en-US" sz="2800" b="1" dirty="0" smtClean="0">
              <a:solidFill>
                <a:srgbClr val="3333FF"/>
              </a:solidFill>
            </a:endParaRPr>
          </a:p>
          <a:p>
            <a:pPr eaLnBrk="1" hangingPunct="1"/>
            <a:endParaRPr lang="en-US" sz="2800" b="1" i="1" dirty="0" smtClean="0">
              <a:solidFill>
                <a:srgbClr val="1010C6"/>
              </a:solidFill>
            </a:endParaRPr>
          </a:p>
        </p:txBody>
      </p:sp>
      <p:sp>
        <p:nvSpPr>
          <p:cNvPr id="6" name="Rounded Rectangle 5"/>
          <p:cNvSpPr/>
          <p:nvPr/>
        </p:nvSpPr>
        <p:spPr>
          <a:xfrm>
            <a:off x="1143000" y="404664"/>
            <a:ext cx="69342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Clinical Features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755576" y="1844824"/>
            <a:ext cx="7200800" cy="4403576"/>
          </a:xfrm>
        </p:spPr>
        <p:txBody>
          <a:bodyPr>
            <a:normAutofit fontScale="77500" lnSpcReduction="20000"/>
          </a:bodyPr>
          <a:lstStyle/>
          <a:p>
            <a:pPr eaLnBrk="1" hangingPunct="1"/>
            <a:r>
              <a:rPr lang="en-US" b="1" i="1" dirty="0" smtClean="0">
                <a:solidFill>
                  <a:srgbClr val="1010C6"/>
                </a:solidFill>
              </a:rPr>
              <a:t> EDEMA</a:t>
            </a:r>
          </a:p>
          <a:p>
            <a:pPr eaLnBrk="1" hangingPunct="1">
              <a:buNone/>
            </a:pPr>
            <a:endParaRPr lang="en-US" b="1" i="1" dirty="0" smtClean="0">
              <a:solidFill>
                <a:srgbClr val="1010C6"/>
              </a:solidFill>
            </a:endParaRPr>
          </a:p>
          <a:p>
            <a:pPr eaLnBrk="1" hangingPunct="1"/>
            <a:r>
              <a:rPr lang="en-US" b="1" i="1" dirty="0" smtClean="0">
                <a:solidFill>
                  <a:srgbClr val="1010C6"/>
                </a:solidFill>
              </a:rPr>
              <a:t> FAT NECROSIS</a:t>
            </a:r>
          </a:p>
          <a:p>
            <a:pPr eaLnBrk="1" hangingPunct="1"/>
            <a:endParaRPr lang="en-US" b="1" i="1" dirty="0" smtClean="0">
              <a:solidFill>
                <a:srgbClr val="1010C6"/>
              </a:solidFill>
            </a:endParaRPr>
          </a:p>
          <a:p>
            <a:pPr eaLnBrk="1" hangingPunct="1"/>
            <a:r>
              <a:rPr lang="en-US" b="1" i="1" dirty="0" smtClean="0">
                <a:solidFill>
                  <a:srgbClr val="1010C6"/>
                </a:solidFill>
              </a:rPr>
              <a:t> ACUTE INFLAMMATORY INFILTRATE</a:t>
            </a:r>
          </a:p>
          <a:p>
            <a:pPr eaLnBrk="1" hangingPunct="1"/>
            <a:endParaRPr lang="en-US" b="1" i="1" dirty="0" smtClean="0">
              <a:solidFill>
                <a:srgbClr val="1010C6"/>
              </a:solidFill>
            </a:endParaRPr>
          </a:p>
          <a:p>
            <a:pPr eaLnBrk="1" hangingPunct="1"/>
            <a:r>
              <a:rPr lang="en-US" b="1" i="1" dirty="0" smtClean="0">
                <a:solidFill>
                  <a:srgbClr val="1010C6"/>
                </a:solidFill>
              </a:rPr>
              <a:t> PANCREAS AUTODIGESTION</a:t>
            </a:r>
          </a:p>
          <a:p>
            <a:pPr eaLnBrk="1" hangingPunct="1"/>
            <a:endParaRPr lang="en-US" b="1" i="1" dirty="0" smtClean="0">
              <a:solidFill>
                <a:srgbClr val="1010C6"/>
              </a:solidFill>
            </a:endParaRPr>
          </a:p>
          <a:p>
            <a:pPr eaLnBrk="1" hangingPunct="1"/>
            <a:r>
              <a:rPr lang="en-US" b="1" i="1" dirty="0" smtClean="0">
                <a:solidFill>
                  <a:srgbClr val="1010C6"/>
                </a:solidFill>
              </a:rPr>
              <a:t> BLOOD VESSEL DESTRUCTION</a:t>
            </a:r>
          </a:p>
          <a:p>
            <a:pPr eaLnBrk="1" hangingPunct="1"/>
            <a:endParaRPr lang="en-US" b="1" i="1" dirty="0" smtClean="0">
              <a:solidFill>
                <a:srgbClr val="1010C6"/>
              </a:solidFill>
            </a:endParaRPr>
          </a:p>
          <a:p>
            <a:pPr eaLnBrk="1" hangingPunct="1"/>
            <a:r>
              <a:rPr lang="en-US" b="1" i="1" dirty="0" smtClean="0">
                <a:solidFill>
                  <a:srgbClr val="1010C6"/>
                </a:solidFill>
              </a:rPr>
              <a:t> “SAPONIFICATION”</a:t>
            </a:r>
          </a:p>
          <a:p>
            <a:pPr eaLnBrk="1" hangingPunct="1">
              <a:buFontTx/>
              <a:buNone/>
            </a:pPr>
            <a:endParaRPr lang="en-US" b="1" dirty="0" smtClean="0">
              <a:solidFill>
                <a:srgbClr val="CC0099"/>
              </a:solidFill>
            </a:endParaRPr>
          </a:p>
        </p:txBody>
      </p:sp>
      <p:sp>
        <p:nvSpPr>
          <p:cNvPr id="6" name="Rounded Rectangle 5"/>
          <p:cNvSpPr/>
          <p:nvPr/>
        </p:nvSpPr>
        <p:spPr>
          <a:xfrm>
            <a:off x="1219200" y="332656"/>
            <a:ext cx="67818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Consequences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1070457" y="1196752"/>
            <a:ext cx="6957927" cy="4104694"/>
          </a:xfrm>
          <a:prstGeom prst="rect">
            <a:avLst/>
          </a:prstGeom>
          <a:noFill/>
          <a:ln w="9525">
            <a:noFill/>
            <a:miter lim="800000"/>
            <a:headEnd/>
            <a:tailEnd/>
          </a:ln>
        </p:spPr>
      </p:pic>
      <p:sp>
        <p:nvSpPr>
          <p:cNvPr id="3" name="Rounded Rectangle 2"/>
          <p:cNvSpPr/>
          <p:nvPr/>
        </p:nvSpPr>
        <p:spPr>
          <a:xfrm>
            <a:off x="1187624" y="332656"/>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661248"/>
            <a:ext cx="6696744" cy="707886"/>
          </a:xfrm>
          <a:prstGeom prst="rect">
            <a:avLst/>
          </a:prstGeom>
        </p:spPr>
        <p:txBody>
          <a:bodyPr wrap="square">
            <a:spAutoFit/>
          </a:bodyPr>
          <a:lstStyle/>
          <a:p>
            <a:pPr algn="ctr"/>
            <a:r>
              <a:rPr lang="en-US" sz="2000" b="1" i="1" dirty="0" smtClean="0"/>
              <a:t>Acute Pancreatitis : Fat necrosis appears as chalky white calcium soaps. </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1835696" y="1268760"/>
            <a:ext cx="5040560" cy="4390827"/>
          </a:xfrm>
          <a:prstGeom prst="rect">
            <a:avLst/>
          </a:prstGeom>
          <a:noFill/>
          <a:ln>
            <a:solidFill>
              <a:schemeClr val="accent1"/>
            </a:solidFill>
          </a:ln>
        </p:spPr>
      </p:pic>
      <p:sp>
        <p:nvSpPr>
          <p:cNvPr id="5" name="Rounded Rectangle 4"/>
          <p:cNvSpPr/>
          <p:nvPr/>
        </p:nvSpPr>
        <p:spPr>
          <a:xfrm>
            <a:off x="1979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Endoscopy view</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6" name="Rectangle 5"/>
          <p:cNvSpPr/>
          <p:nvPr/>
        </p:nvSpPr>
        <p:spPr>
          <a:xfrm>
            <a:off x="1475656" y="5733256"/>
            <a:ext cx="5832648" cy="1015663"/>
          </a:xfrm>
          <a:prstGeom prst="rect">
            <a:avLst/>
          </a:prstGeom>
        </p:spPr>
        <p:txBody>
          <a:bodyPr wrap="square">
            <a:spAutoFit/>
          </a:bodyPr>
          <a:lstStyle/>
          <a:p>
            <a:pPr algn="ctr"/>
            <a:r>
              <a:rPr lang="en-US" sz="2000" b="1" i="1" dirty="0" smtClean="0"/>
              <a:t>Reflux esophagitis – necrosis of esophageal epithelium causing ulcers near the junction of the stomach and esophagus</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228600" y="5373216"/>
            <a:ext cx="8458200" cy="1295623"/>
          </a:xfrm>
          <a:prstGeom prst="rect">
            <a:avLst/>
          </a:prstGeom>
        </p:spPr>
        <p:txBody>
          <a:bodyPr>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In severe acute pancreatitis, black areas of hemorrhage are present within the pancreas as well as chalky, yellow-white areas of fat necrosis.</a:t>
            </a:r>
          </a:p>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 Pancreatic parenchyma is soft and gray-white due to necrosis</a:t>
            </a:r>
            <a:endParaRPr kumimoji="0" lang="en-US" sz="2000" b="1" i="1"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187624" y="980728"/>
            <a:ext cx="6624736" cy="4293295"/>
          </a:xfrm>
          <a:prstGeom prst="rect">
            <a:avLst/>
          </a:prstGeom>
          <a:noFill/>
          <a:ln w="9525">
            <a:noFill/>
            <a:miter lim="800000"/>
            <a:headEnd/>
            <a:tailEnd/>
          </a:ln>
        </p:spPr>
      </p:pic>
      <p:sp>
        <p:nvSpPr>
          <p:cNvPr id="5" name="Rounded Rectangle 4"/>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9" name="Straight Arrow Connector 8"/>
          <p:cNvCxnSpPr/>
          <p:nvPr/>
        </p:nvCxnSpPr>
        <p:spPr>
          <a:xfrm flipH="1" flipV="1">
            <a:off x="3657600" y="2743200"/>
            <a:ext cx="457200" cy="2743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H="1" flipV="1">
            <a:off x="4876800" y="2590800"/>
            <a:ext cx="304800" cy="3200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899592" y="980728"/>
            <a:ext cx="7132637" cy="4320480"/>
          </a:xfrm>
          <a:prstGeom prst="rect">
            <a:avLst/>
          </a:prstGeom>
          <a:noFill/>
          <a:ln w="9525">
            <a:solidFill>
              <a:srgbClr val="003300"/>
            </a:solidFill>
            <a:miter lim="800000"/>
            <a:headEnd/>
            <a:tailEnd/>
          </a:ln>
        </p:spPr>
      </p:pic>
      <p:sp>
        <p:nvSpPr>
          <p:cNvPr id="3" name="Rectangle 2"/>
          <p:cNvSpPr/>
          <p:nvPr/>
        </p:nvSpPr>
        <p:spPr>
          <a:xfrm>
            <a:off x="533400" y="5380672"/>
            <a:ext cx="7772400" cy="1477328"/>
          </a:xfrm>
          <a:prstGeom prst="rect">
            <a:avLst/>
          </a:prstGeom>
          <a:noFill/>
        </p:spPr>
        <p:txBody>
          <a:bodyPr>
            <a:spAutoFit/>
          </a:bodyPr>
          <a:lstStyle/>
          <a:p>
            <a:pPr algn="ctr">
              <a:defRPr/>
            </a:pPr>
            <a:r>
              <a:rPr lang="en-US" b="1" i="1" dirty="0" smtClean="0"/>
              <a:t>Severe </a:t>
            </a:r>
            <a:r>
              <a:rPr lang="en-US" b="1" i="1" dirty="0"/>
              <a:t>acute pancreatitis shows an area of acute inflammation with necrosis. Within the necrotic area is a blood vessel showing fibrinoid necrosis of the vessel </a:t>
            </a:r>
            <a:r>
              <a:rPr lang="en-US" b="1" i="1" dirty="0" smtClean="0"/>
              <a:t>wall leads </a:t>
            </a:r>
            <a:r>
              <a:rPr lang="en-US" b="1" i="1" dirty="0"/>
              <a:t>to severe, hemorrhagic, acute pancreatitis</a:t>
            </a:r>
            <a:r>
              <a:rPr lang="en-US" b="1" i="1" dirty="0" smtClean="0"/>
              <a:t>.</a:t>
            </a:r>
          </a:p>
          <a:p>
            <a:pPr algn="ctr">
              <a:defRPr/>
            </a:pPr>
            <a:r>
              <a:rPr lang="en-US" b="1" i="1" dirty="0" smtClean="0"/>
              <a:t> </a:t>
            </a:r>
            <a:r>
              <a:rPr lang="en-US" b="1" i="1" u="sng" dirty="0" smtClean="0">
                <a:solidFill>
                  <a:srgbClr val="C00000"/>
                </a:solidFill>
              </a:rPr>
              <a:t>Common causes </a:t>
            </a:r>
            <a:r>
              <a:rPr lang="en-US" b="1" i="1" dirty="0" smtClean="0"/>
              <a:t>of acute pancreatitis are alcoholism , gall stones impaction , traumatic , hereditary and idiopathic .</a:t>
            </a:r>
            <a:endParaRPr lang="en-US" b="1" i="1" dirty="0"/>
          </a:p>
        </p:txBody>
      </p:sp>
      <p:sp>
        <p:nvSpPr>
          <p:cNvPr id="4" name="Rounded Rectangle 3"/>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2743200"/>
            <a:ext cx="6172200" cy="1240904"/>
          </a:xfrm>
        </p:spPr>
        <p:txBody>
          <a:bodyPr>
            <a:noAutofit/>
          </a:bodyPr>
          <a:lstStyle/>
          <a:p>
            <a:pPr algn="ctr"/>
            <a:r>
              <a:rPr lang="en-US" b="1" i="1" dirty="0" smtClean="0">
                <a:solidFill>
                  <a:srgbClr val="7030A0"/>
                </a:solidFill>
                <a:effectLst>
                  <a:outerShdw blurRad="38100" dist="38100" dir="2700000" algn="tl">
                    <a:srgbClr val="000000">
                      <a:alpha val="43137"/>
                    </a:srgbClr>
                  </a:outerShdw>
                </a:effectLst>
              </a:rPr>
              <a:t>Chronic pancreatitis</a:t>
            </a:r>
            <a:endParaRPr lang="en-US" b="1" i="1" dirty="0">
              <a:solidFill>
                <a:srgbClr val="7030A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5517232"/>
            <a:ext cx="7315200" cy="1323439"/>
          </a:xfrm>
          <a:prstGeom prst="rect">
            <a:avLst/>
          </a:prstGeom>
        </p:spPr>
        <p:txBody>
          <a:bodyPr wrap="square">
            <a:spAutoFit/>
          </a:bodyPr>
          <a:lstStyle/>
          <a:p>
            <a:pPr algn="ctr"/>
            <a:r>
              <a:rPr lang="en-US" sz="2000" b="1" i="1" dirty="0" smtClean="0"/>
              <a:t>Find the “soap”, find the calcium. Calcium deposition is secondary to fat necrosis and dystrophic calcification . Possible causes of chronic pacreatitis are gall stones , alcoholism, tropical , hereditary and idiopathic .</a:t>
            </a:r>
          </a:p>
        </p:txBody>
      </p:sp>
      <p:pic>
        <p:nvPicPr>
          <p:cNvPr id="15361" name="Picture 1"/>
          <p:cNvPicPr>
            <a:picLocks noChangeAspect="1" noChangeArrowheads="1"/>
          </p:cNvPicPr>
          <p:nvPr/>
        </p:nvPicPr>
        <p:blipFill>
          <a:blip r:embed="rId3" cstate="print"/>
          <a:srcRect/>
          <a:stretch>
            <a:fillRect/>
          </a:stretch>
        </p:blipFill>
        <p:spPr bwMode="auto">
          <a:xfrm>
            <a:off x="899592" y="980729"/>
            <a:ext cx="7128792" cy="4464496"/>
          </a:xfrm>
          <a:prstGeom prst="rect">
            <a:avLst/>
          </a:prstGeom>
          <a:noFill/>
          <a:ln w="9525">
            <a:solidFill>
              <a:schemeClr val="tx2">
                <a:lumMod val="75000"/>
              </a:schemeClr>
            </a:solidFill>
            <a:miter lim="800000"/>
            <a:headEnd/>
            <a:tailEnd/>
          </a:ln>
        </p:spPr>
      </p:pic>
      <p:sp>
        <p:nvSpPr>
          <p:cNvPr id="5" name="Rounded Rectangle 4"/>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187624" y="908720"/>
            <a:ext cx="6696744" cy="4608512"/>
          </a:xfrm>
          <a:prstGeom prst="rect">
            <a:avLst/>
          </a:prstGeom>
          <a:noFill/>
          <a:ln w="9525">
            <a:solidFill>
              <a:schemeClr val="tx2">
                <a:lumMod val="75000"/>
              </a:schemeClr>
            </a:solidFill>
            <a:miter lim="800000"/>
            <a:headEnd/>
            <a:tailEnd/>
          </a:ln>
        </p:spPr>
      </p:pic>
      <p:sp>
        <p:nvSpPr>
          <p:cNvPr id="3" name="Rounded Rectangle 2"/>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807005"/>
            <a:ext cx="6624736" cy="707886"/>
          </a:xfrm>
          <a:prstGeom prst="rect">
            <a:avLst/>
          </a:prstGeom>
        </p:spPr>
        <p:txBody>
          <a:bodyPr wrap="square">
            <a:spAutoFit/>
          </a:bodyPr>
          <a:lstStyle/>
          <a:p>
            <a:pPr algn="ctr"/>
            <a:r>
              <a:rPr lang="en-US" sz="2000" b="1" i="1" dirty="0" smtClean="0"/>
              <a:t>Unfortunately dense fibrosis is a feature BOTH of chronic pancreatitis as well as adenocarcinoma.</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827584" y="908720"/>
            <a:ext cx="7291536" cy="4320480"/>
          </a:xfrm>
          <a:noFill/>
          <a:ln>
            <a:solidFill>
              <a:schemeClr val="tx2">
                <a:lumMod val="75000"/>
              </a:schemeClr>
            </a:solidFill>
          </a:ln>
        </p:spPr>
      </p:pic>
      <p:sp>
        <p:nvSpPr>
          <p:cNvPr id="5" name="Rectangle 4"/>
          <p:cNvSpPr/>
          <p:nvPr/>
        </p:nvSpPr>
        <p:spPr>
          <a:xfrm>
            <a:off x="827584" y="5397023"/>
            <a:ext cx="7272808" cy="1323439"/>
          </a:xfrm>
          <a:prstGeom prst="rect">
            <a:avLst/>
          </a:prstGeom>
        </p:spPr>
        <p:txBody>
          <a:bodyPr wrap="square">
            <a:spAutoFit/>
          </a:bodyPr>
          <a:lstStyle/>
          <a:p>
            <a:pPr algn="ctr"/>
            <a:r>
              <a:rPr lang="en-US" sz="2000" b="1" i="1" dirty="0" smtClean="0"/>
              <a:t>Chronic Pancreatitis: parenchymal fibrosis, chronic inflammatory infiltrate and reduced number and size of acini with variable dilatation of pancreatic ducts and relative sparing of islets of langerhans ( arrow )</a:t>
            </a:r>
            <a:endParaRPr lang="en-US" sz="2000" b="1" i="1" dirty="0"/>
          </a:p>
        </p:txBody>
      </p:sp>
      <p:sp>
        <p:nvSpPr>
          <p:cNvPr id="6" name="Rounded Rectangle 5"/>
          <p:cNvSpPr/>
          <p:nvPr/>
        </p:nvSpPr>
        <p:spPr>
          <a:xfrm>
            <a:off x="1187624" y="188640"/>
            <a:ext cx="6696744"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10" name="Straight Arrow Connector 9"/>
          <p:cNvCxnSpPr/>
          <p:nvPr/>
        </p:nvCxnSpPr>
        <p:spPr>
          <a:xfrm>
            <a:off x="4038600" y="54102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172200" cy="1524000"/>
          </a:xfrm>
        </p:spPr>
        <p:txBody>
          <a:bodyPr>
            <a:noAutofit/>
          </a:bodyPr>
          <a:lstStyle/>
          <a:p>
            <a:pPr algn="ctr"/>
            <a:r>
              <a:rPr lang="en-US" sz="4800" b="1" i="1" dirty="0" smtClean="0">
                <a:solidFill>
                  <a:srgbClr val="C00000"/>
                </a:solidFill>
                <a:effectLst>
                  <a:outerShdw blurRad="38100" dist="38100" dir="2700000" algn="tl">
                    <a:srgbClr val="000000">
                      <a:alpha val="43137"/>
                    </a:srgbClr>
                  </a:outerShdw>
                </a:effectLst>
              </a:rPr>
              <a:t>Pancreatic adenocarcinoma</a:t>
            </a:r>
            <a:endParaRPr lang="en-US" sz="4800" b="1"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39" y="1115416"/>
            <a:ext cx="6463649" cy="429478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899592" y="5410200"/>
            <a:ext cx="7128792" cy="1323439"/>
          </a:xfrm>
          <a:prstGeom prst="rect">
            <a:avLst/>
          </a:prstGeom>
        </p:spPr>
        <p:txBody>
          <a:bodyPr wrap="square">
            <a:spAutoFit/>
          </a:bodyPr>
          <a:lstStyle/>
          <a:p>
            <a:pPr algn="ctr"/>
            <a:r>
              <a:rPr lang="en-US" sz="2000" b="1" i="1" dirty="0" smtClean="0"/>
              <a:t>  Horizontal section of pancreas showing a well circumscribed tumor nodule at the head of pancreas. Note the presence of a dilated main pancreatic duct. Part of the duodenum is seen on the left and the spleen on the right side.</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10" name="Straight Arrow Connector 9"/>
          <p:cNvCxnSpPr/>
          <p:nvPr/>
        </p:nvCxnSpPr>
        <p:spPr>
          <a:xfrm flipV="1">
            <a:off x="2209800" y="3657600"/>
            <a:ext cx="381000" cy="2133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95780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a:t>
            </a:r>
            <a:r>
              <a:rPr lang="en-US" sz="2000" b="1" i="1" dirty="0" err="1">
                <a:solidFill>
                  <a:srgbClr val="000000"/>
                </a:solidFill>
                <a:latin typeface="+mj-lt"/>
              </a:rPr>
              <a:t>microcystic</a:t>
            </a:r>
            <a:r>
              <a:rPr lang="en-US" sz="2000" b="1" i="1" dirty="0">
                <a:solidFill>
                  <a:srgbClr val="000000"/>
                </a:solidFill>
                <a:latin typeface="+mj-lt"/>
              </a:rPr>
              <a:t>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Cut surface</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608197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 &amp;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smtClean="0"/>
              <a:t>Gross picture shows ill defined pale and firm pancreatic mass ( left ).  Microscopic picture shows malignant glands or acini surrounded by desmoplastic fibrous stroma ( right)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153400" y="6643710"/>
            <a:ext cx="9906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91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Microscopically  HPF</a:t>
            </a:r>
            <a:endParaRPr lang="en-GB" sz="2800" b="1" i="1" dirty="0">
              <a:solidFill>
                <a:schemeClr val="bg1"/>
              </a:solidFill>
              <a:effectLst>
                <a:outerShdw blurRad="38100" dist="38100" dir="2700000" algn="tl">
                  <a:srgbClr val="000000">
                    <a:alpha val="43137"/>
                  </a:srgbClr>
                </a:outerShdw>
              </a:effectLst>
              <a:latin typeface="+mj-lt"/>
            </a:endParaRP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115616" y="1052736"/>
            <a:ext cx="6768752" cy="4886119"/>
          </a:xfrm>
          <a:prstGeom prst="rect">
            <a:avLst/>
          </a:prstGeom>
          <a:noFill/>
          <a:ln>
            <a:solidFill>
              <a:schemeClr val="accent1"/>
            </a:solidFill>
          </a:ln>
        </p:spPr>
      </p:pic>
      <p:sp>
        <p:nvSpPr>
          <p:cNvPr id="8" name="Rectangle 7"/>
          <p:cNvSpPr/>
          <p:nvPr/>
        </p:nvSpPr>
        <p:spPr>
          <a:xfrm>
            <a:off x="1043608" y="6023029"/>
            <a:ext cx="6984776" cy="707886"/>
          </a:xfrm>
          <a:prstGeom prst="rect">
            <a:avLst/>
          </a:prstGeom>
        </p:spPr>
        <p:txBody>
          <a:bodyPr wrap="square">
            <a:spAutoFit/>
          </a:bodyPr>
          <a:lstStyle/>
          <a:p>
            <a:pPr algn="ctr"/>
            <a:r>
              <a:rPr lang="en-US" sz="2000" b="1" i="1" dirty="0" smtClean="0"/>
              <a:t>Intraepithelial eosinophils (arrow) and basal cell hyperplasia (high power, H/E stain).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55576" y="5541039"/>
            <a:ext cx="7128792" cy="1015663"/>
          </a:xfrm>
          <a:prstGeom prst="rect">
            <a:avLst/>
          </a:prstGeom>
        </p:spPr>
        <p:txBody>
          <a:bodyPr wrap="square">
            <a:spAutoFit/>
          </a:bodyPr>
          <a:lstStyle/>
          <a:p>
            <a:pPr algn="ctr"/>
            <a:r>
              <a:rPr lang="en-US" sz="2000" b="1" i="1" dirty="0" smtClean="0"/>
              <a:t>Deeply infiltrative growth pattern with irregular shape and distribution , Desmoplasia , Marked nuclear pleomorphism with nucleoli, Loss of polarity and  Mitotic figures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9" name="Straight Arrow Connector 8"/>
          <p:cNvCxnSpPr/>
          <p:nvPr/>
        </p:nvCxnSpPr>
        <p:spPr>
          <a:xfrm flipV="1">
            <a:off x="6019800" y="4495800"/>
            <a:ext cx="609600" cy="1447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hepatitis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350"/>
          </a:xfrm>
        </p:spPr>
        <p:txBody>
          <a:bodyPr rtlCol="0">
            <a:normAutofit/>
          </a:bodyPr>
          <a:lstStyle/>
          <a:p>
            <a:pPr eaLnBrk="1" fontAlgn="auto" hangingPunct="1">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CHRONIC HEPATITIS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hepatitis: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from this liver biopsy show:</a:t>
            </a:r>
            <a:endParaRPr lang="en-US" sz="2800" i="1" dirty="0">
              <a:solidFill>
                <a:schemeClr val="accent1">
                  <a:satMod val="150000"/>
                </a:schemeClr>
              </a:solidFill>
              <a:latin typeface="Franklin Gothic Demi" pitchFamily="34" charset="0"/>
            </a:endParaRPr>
          </a:p>
        </p:txBody>
      </p:sp>
      <p:sp>
        <p:nvSpPr>
          <p:cNvPr id="52227" name="TextBox 2"/>
          <p:cNvSpPr txBox="1">
            <a:spLocks noChangeArrowheads="1"/>
          </p:cNvSpPr>
          <p:nvPr/>
        </p:nvSpPr>
        <p:spPr bwMode="auto">
          <a:xfrm>
            <a:off x="357188" y="2251075"/>
            <a:ext cx="8286750" cy="2678113"/>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Moderate chronic inflammatory cells infiltration consisting of lymphocytes and </a:t>
            </a:r>
            <a:r>
              <a:rPr lang="en-US" sz="2800" dirty="0" err="1">
                <a:latin typeface="Franklin Gothic Demi" pitchFamily="34" charset="0"/>
              </a:rPr>
              <a:t>histiocytes</a:t>
            </a:r>
            <a:r>
              <a:rPr lang="en-US" sz="2800" dirty="0">
                <a:latin typeface="Franklin Gothic Demi" pitchFamily="34" charset="0"/>
              </a:rPr>
              <a:t> in both portal tracts and liver parenchyma</a:t>
            </a:r>
            <a:r>
              <a:rPr lang="en-US" sz="2800" dirty="0" smtClean="0">
                <a:latin typeface="Franklin Gothic Demi" pitchFamily="34" charset="0"/>
              </a:rPr>
              <a:t>.</a:t>
            </a:r>
          </a:p>
          <a:p>
            <a:pPr marL="533400" indent="-533400" algn="just">
              <a:buFontTx/>
              <a:buBlip>
                <a:blip r:embed="rId3"/>
              </a:buBlip>
            </a:pPr>
            <a:r>
              <a:rPr lang="en-US" sz="2800" dirty="0" smtClean="0">
                <a:latin typeface="Franklin Gothic Demi" pitchFamily="34" charset="0"/>
              </a:rPr>
              <a:t> </a:t>
            </a:r>
            <a:r>
              <a:rPr lang="en-US" sz="2800" dirty="0">
                <a:latin typeface="Franklin Gothic Demi" pitchFamily="34" charset="0"/>
              </a:rPr>
              <a:t>Piecemeal necrosis, </a:t>
            </a:r>
            <a:r>
              <a:rPr lang="en-US" sz="2800" dirty="0" err="1">
                <a:latin typeface="Franklin Gothic Demi" pitchFamily="34" charset="0"/>
              </a:rPr>
              <a:t>hepatocytes</a:t>
            </a:r>
            <a:r>
              <a:rPr lang="en-US" sz="2800" dirty="0">
                <a:latin typeface="Franklin Gothic Demi" pitchFamily="34" charset="0"/>
              </a:rPr>
              <a:t> swelling and “spotty” </a:t>
            </a:r>
            <a:r>
              <a:rPr lang="en-US" sz="2800" dirty="0" err="1">
                <a:latin typeface="Franklin Gothic Demi" pitchFamily="34" charset="0"/>
              </a:rPr>
              <a:t>hepatocytes</a:t>
            </a:r>
            <a:r>
              <a:rPr lang="en-US" sz="2800" dirty="0">
                <a:latin typeface="Franklin Gothic Demi" pitchFamily="34" charset="0"/>
              </a:rPr>
              <a:t> necrosis are also noticed</a:t>
            </a:r>
            <a:r>
              <a:rPr lang="en-US" sz="2800" dirty="0" smtClean="0">
                <a:latin typeface="Franklin Gothic Demi" pitchFamily="34" charset="0"/>
              </a:rPr>
              <a:t>.</a:t>
            </a:r>
          </a:p>
          <a:p>
            <a:pPr marL="533400" indent="-533400" algn="just">
              <a:buFontTx/>
              <a:buBlip>
                <a:blip r:embed="rId3"/>
              </a:buBlip>
            </a:pPr>
            <a:r>
              <a:rPr lang="en-US" sz="2800" dirty="0" smtClean="0">
                <a:latin typeface="Franklin Gothic Demi" pitchFamily="34" charset="0"/>
              </a:rPr>
              <a:t> </a:t>
            </a:r>
            <a:r>
              <a:rPr lang="en-US" sz="2800" dirty="0">
                <a:latin typeface="Franklin Gothic Demi" pitchFamily="34" charset="0"/>
              </a:rPr>
              <a:t>No evidence of cirrhosis or malignancy noted.</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Hepatic cirrhosis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00034" y="6286520"/>
            <a:ext cx="8343904" cy="381000"/>
          </a:xfrm>
        </p:spPr>
        <p:txBody>
          <a:bodyPr>
            <a:noAutofit/>
          </a:bodyPr>
          <a:lstStyle/>
          <a:p>
            <a:r>
              <a:rPr lang="en-US" altLang="ar-SA" sz="2400" dirty="0" smtClean="0">
                <a:latin typeface="Verdana" pitchFamily="34" charset="0"/>
                <a:ea typeface="+mn-ea"/>
                <a:cs typeface="+mn-cs"/>
              </a:rPr>
              <a:t>Organ: Liver       </a:t>
            </a:r>
            <a:r>
              <a:rPr lang="en-US" altLang="ar-SA" sz="2400" dirty="0" err="1" smtClean="0">
                <a:latin typeface="Verdana" pitchFamily="34" charset="0"/>
                <a:ea typeface="+mn-ea"/>
                <a:cs typeface="+mn-cs"/>
              </a:rPr>
              <a:t>Dx</a:t>
            </a:r>
            <a:r>
              <a:rPr lang="en-US" altLang="ar-SA" sz="2400" dirty="0" smtClean="0">
                <a:latin typeface="Verdana" pitchFamily="34" charset="0"/>
                <a:ea typeface="+mn-ea"/>
                <a:cs typeface="+mn-cs"/>
              </a:rPr>
              <a:t>: Hepatic </a:t>
            </a:r>
            <a:r>
              <a:rPr lang="en-US" altLang="ar-SA" sz="2400" dirty="0">
                <a:latin typeface="Verdana" pitchFamily="34" charset="0"/>
                <a:ea typeface="+mn-ea"/>
                <a:cs typeface="+mn-cs"/>
              </a:rPr>
              <a:t>cirrhosis </a:t>
            </a:r>
            <a:r>
              <a:rPr lang="en-US" altLang="ar-SA" sz="2400" dirty="0" smtClean="0">
                <a:latin typeface="Verdana" pitchFamily="34" charset="0"/>
                <a:ea typeface="+mn-ea"/>
                <a:cs typeface="+mn-cs"/>
              </a:rPr>
              <a:t> </a:t>
            </a:r>
            <a:endParaRPr lang="en-US" altLang="ar-SA" sz="2400" dirty="0">
              <a:latin typeface="Verdana" pitchFamily="34" charset="0"/>
              <a:ea typeface="+mn-ea"/>
              <a:cs typeface="+mn-cs"/>
            </a:endParaRPr>
          </a:p>
        </p:txBody>
      </p:sp>
      <p:pic>
        <p:nvPicPr>
          <p:cNvPr id="26628" name="Picture 4" descr="http://www.vetmed.wsu.edu/medsci520/images/ci36.jpg"/>
          <p:cNvPicPr>
            <a:picLocks noChangeAspect="1" noChangeArrowheads="1"/>
          </p:cNvPicPr>
          <p:nvPr/>
        </p:nvPicPr>
        <p:blipFill>
          <a:blip r:embed="rId2" cstate="print"/>
          <a:srcRect/>
          <a:stretch>
            <a:fillRect/>
          </a:stretch>
        </p:blipFill>
        <p:spPr bwMode="auto">
          <a:xfrm>
            <a:off x="3059832" y="3933056"/>
            <a:ext cx="2592312" cy="1877851"/>
          </a:xfrm>
          <a:prstGeom prst="rect">
            <a:avLst/>
          </a:prstGeom>
          <a:noFill/>
        </p:spPr>
      </p:pic>
      <p:pic>
        <p:nvPicPr>
          <p:cNvPr id="4" name="Picture 3" descr="http://library.med.utah.edu/WebPath/jpeg4/LIVER011.jpg"/>
          <p:cNvPicPr/>
          <p:nvPr/>
        </p:nvPicPr>
        <p:blipFill>
          <a:blip r:embed="rId3" cstate="print"/>
          <a:srcRect/>
          <a:stretch>
            <a:fillRect/>
          </a:stretch>
        </p:blipFill>
        <p:spPr bwMode="auto">
          <a:xfrm>
            <a:off x="1907704" y="692696"/>
            <a:ext cx="4608512" cy="3096344"/>
          </a:xfrm>
          <a:prstGeom prst="rect">
            <a:avLst/>
          </a:prstGeom>
          <a:noFill/>
        </p:spPr>
      </p:pic>
      <p:sp>
        <p:nvSpPr>
          <p:cNvPr id="5" name="Rectangle 4"/>
          <p:cNvSpPr/>
          <p:nvPr/>
        </p:nvSpPr>
        <p:spPr>
          <a:xfrm>
            <a:off x="5796136" y="4581128"/>
            <a:ext cx="3347864" cy="800219"/>
          </a:xfrm>
          <a:prstGeom prst="rect">
            <a:avLst/>
          </a:prstGeom>
          <a:solidFill>
            <a:schemeClr val="accent2"/>
          </a:solidFill>
        </p:spPr>
        <p:txBody>
          <a:bodyPr wrap="square">
            <a:spAutoFit/>
          </a:bodyPr>
          <a:lstStyle/>
          <a:p>
            <a:r>
              <a:rPr lang="en-US" sz="2800" b="1" i="1" dirty="0" smtClean="0"/>
              <a:t>Nodular liver surface.</a:t>
            </a:r>
            <a:r>
              <a:rPr lang="en-US" b="1" i="1" dirty="0" smtClean="0"/>
              <a:t>	 </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ibrary.med.utah.edu/WebPath/jpeg4/LIVER011.jpg"/>
          <p:cNvPicPr/>
          <p:nvPr/>
        </p:nvPicPr>
        <p:blipFill>
          <a:blip r:embed="rId2" cstate="print"/>
          <a:srcRect/>
          <a:stretch>
            <a:fillRect/>
          </a:stretch>
        </p:blipFill>
        <p:spPr bwMode="auto">
          <a:xfrm>
            <a:off x="2950844" y="2491740"/>
            <a:ext cx="5221555" cy="3673564"/>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172200"/>
          </a:xfrm>
          <a:prstGeom prst="rect">
            <a:avLst/>
          </a:prstGeom>
          <a:noFill/>
          <a:ln w="9525">
            <a:noFill/>
            <a:miter lim="800000"/>
            <a:headEnd/>
            <a:tailEnd/>
          </a:ln>
        </p:spPr>
      </p:pic>
      <p:sp>
        <p:nvSpPr>
          <p:cNvPr id="36867" name="Text Box 5"/>
          <p:cNvSpPr txBox="1">
            <a:spLocks noChangeArrowheads="1"/>
          </p:cNvSpPr>
          <p:nvPr/>
        </p:nvSpPr>
        <p:spPr bwMode="auto">
          <a:xfrm>
            <a:off x="0" y="6324600"/>
            <a:ext cx="9144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IRREGULAR NODULES SEPARATED BY PORTAL-to-PORTAL FIBROUS BANDS</a:t>
            </a:r>
          </a:p>
        </p:txBody>
      </p:sp>
      <p:pic>
        <p:nvPicPr>
          <p:cNvPr id="36868" name="Picture 4"/>
          <p:cNvPicPr>
            <a:picLocks noChangeAspect="1" noChangeArrowheads="1"/>
          </p:cNvPicPr>
          <p:nvPr/>
        </p:nvPicPr>
        <p:blipFill>
          <a:blip r:embed="rId4" cstate="print"/>
          <a:srcRect/>
          <a:stretch>
            <a:fillRect/>
          </a:stretch>
        </p:blipFill>
        <p:spPr bwMode="auto">
          <a:xfrm>
            <a:off x="0" y="0"/>
            <a:ext cx="3992563" cy="2667000"/>
          </a:xfrm>
          <a:prstGeom prst="rect">
            <a:avLst/>
          </a:prstGeom>
          <a:noFill/>
          <a:ln w="9525">
            <a:noFill/>
            <a:miter lim="800000"/>
            <a:headEnd/>
            <a:tailEnd/>
          </a:ln>
        </p:spPr>
      </p:pic>
      <p:sp>
        <p:nvSpPr>
          <p:cNvPr id="5" name="Rectangle 2"/>
          <p:cNvSpPr txBox="1">
            <a:spLocks noChangeArrowheads="1"/>
          </p:cNvSpPr>
          <p:nvPr/>
        </p:nvSpPr>
        <p:spPr>
          <a:xfrm>
            <a:off x="3851920" y="0"/>
            <a:ext cx="3528392" cy="381000"/>
          </a:xfrm>
          <a:prstGeom prst="rect">
            <a:avLst/>
          </a:prstGeom>
          <a:solidFill>
            <a:srgbClr val="00B0F0"/>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ar-SA" sz="2400" b="0" i="0" u="none" strike="noStrike" kern="1200" cap="none" spc="0" normalizeH="0" baseline="0" noProof="0" dirty="0" smtClean="0">
                <a:ln>
                  <a:noFill/>
                </a:ln>
                <a:solidFill>
                  <a:schemeClr val="tx1"/>
                </a:solidFill>
                <a:effectLst/>
                <a:uLnTx/>
                <a:uFillTx/>
                <a:latin typeface="Verdana" pitchFamily="34" charset="0"/>
                <a:ea typeface="+mn-ea"/>
                <a:cs typeface="+mn-cs"/>
              </a:rPr>
              <a:t> Hepatic cirrhosis  </a:t>
            </a:r>
            <a:endParaRPr kumimoji="0" lang="en-US" altLang="ar-SA" sz="2400" b="0" i="0" u="none" strike="noStrike" kern="1200" cap="none" spc="0" normalizeH="0" baseline="0" noProof="0" dirty="0">
              <a:ln>
                <a:noFill/>
              </a:ln>
              <a:solidFill>
                <a:schemeClr val="tx1"/>
              </a:solidFill>
              <a:effectLst/>
              <a:uLnTx/>
              <a:uFillTx/>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0"/>
            <a:ext cx="8100392" cy="5373216"/>
          </a:xfrm>
          <a:prstGeom prst="rect">
            <a:avLst/>
          </a:prstGeom>
          <a:noFill/>
          <a:ln w="9525">
            <a:noFill/>
            <a:miter lim="800000"/>
            <a:headEnd/>
            <a:tailEnd/>
          </a:ln>
        </p:spPr>
      </p:pic>
      <p:sp>
        <p:nvSpPr>
          <p:cNvPr id="39939" name="TextBox 2"/>
          <p:cNvSpPr txBox="1">
            <a:spLocks noChangeArrowheads="1"/>
          </p:cNvSpPr>
          <p:nvPr/>
        </p:nvSpPr>
        <p:spPr bwMode="auto">
          <a:xfrm>
            <a:off x="0" y="5517232"/>
            <a:ext cx="8100392" cy="400110"/>
          </a:xfrm>
          <a:prstGeom prst="rect">
            <a:avLst/>
          </a:prstGeom>
          <a:solidFill>
            <a:srgbClr val="00B0F0"/>
          </a:solidFill>
          <a:ln w="9525">
            <a:noFill/>
            <a:miter lim="800000"/>
            <a:headEnd/>
            <a:tailEnd/>
          </a:ln>
        </p:spPr>
        <p:txBody>
          <a:bodyPr wrap="square">
            <a:spAutoFit/>
          </a:bodyPr>
          <a:lstStyle/>
          <a:p>
            <a:pPr algn="ctr"/>
            <a:r>
              <a:rPr lang="en-US" sz="2000" b="1" dirty="0" smtClean="0">
                <a:solidFill>
                  <a:srgbClr val="0000FF"/>
                </a:solidFill>
              </a:rPr>
              <a:t>MASSONS TRICHROME STAIN</a:t>
            </a:r>
            <a:r>
              <a:rPr lang="en-US" sz="2000" b="1" i="1" dirty="0" smtClean="0"/>
              <a:t> showing :Fibrosis around liver nodules </a:t>
            </a:r>
            <a:endParaRPr lang="en-US" sz="2000" b="1" dirty="0">
              <a:solidFill>
                <a:srgbClr val="0000FF"/>
              </a:solidFill>
            </a:endParaRPr>
          </a:p>
        </p:txBody>
      </p:sp>
      <p:sp>
        <p:nvSpPr>
          <p:cNvPr id="5" name="Rectangle 4"/>
          <p:cNvSpPr/>
          <p:nvPr/>
        </p:nvSpPr>
        <p:spPr>
          <a:xfrm>
            <a:off x="6957183" y="0"/>
            <a:ext cx="2186817" cy="369332"/>
          </a:xfrm>
          <a:prstGeom prst="rect">
            <a:avLst/>
          </a:prstGeom>
          <a:solidFill>
            <a:srgbClr val="FFFF00"/>
          </a:solidFill>
        </p:spPr>
        <p:txBody>
          <a:bodyPr wrap="none">
            <a:spAutoFit/>
          </a:bodyPr>
          <a:lstStyle/>
          <a:p>
            <a:r>
              <a:rPr lang="en-US" altLang="ar-SA" dirty="0" smtClean="0">
                <a:latin typeface="Verdana" pitchFamily="34" charset="0"/>
              </a:rPr>
              <a:t>Hepatic cirrhosis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TotalTime>
  <Words>3180</Words>
  <Application>Microsoft Office PowerPoint</Application>
  <PresentationFormat>On-screen Show (4:3)</PresentationFormat>
  <Paragraphs>496</Paragraphs>
  <Slides>105</Slides>
  <Notes>45</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GIT BLOCK   PATHOLOGY  PRACTICAL Revision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pancreatitis</vt:lpstr>
      <vt:lpstr>PowerPoint Presentation</vt:lpstr>
      <vt:lpstr>PowerPoint Presentation</vt:lpstr>
      <vt:lpstr>PowerPoint Presentation</vt:lpstr>
      <vt:lpstr>PowerPoint Presentation</vt:lpstr>
      <vt:lpstr>PowerPoint Presentation</vt:lpstr>
      <vt:lpstr>PowerPoint Presentation</vt:lpstr>
      <vt:lpstr>Chronic pancreatitis</vt:lpstr>
      <vt:lpstr>PowerPoint Presentation</vt:lpstr>
      <vt:lpstr>PowerPoint Presentation</vt:lpstr>
      <vt:lpstr>PowerPoint Presentation</vt:lpstr>
      <vt:lpstr>Pancreatic adenocarcinoma</vt:lpstr>
      <vt:lpstr>PowerPoint Presentation</vt:lpstr>
      <vt:lpstr>PowerPoint Presentation</vt:lpstr>
      <vt:lpstr>PowerPoint Presentation</vt:lpstr>
      <vt:lpstr>PowerPoint Presentation</vt:lpstr>
      <vt:lpstr>Chronic hepatitis</vt:lpstr>
      <vt:lpstr>PowerPoint Presentation</vt:lpstr>
      <vt:lpstr> CHRONIC HEPATITIS</vt:lpstr>
      <vt:lpstr>Chronic hepatitis: Section from this liver biopsy show:</vt:lpstr>
      <vt:lpstr>Hepatic cirrhosis</vt:lpstr>
      <vt:lpstr>Organ: Liver       Dx: Hepatic cirrhosis  </vt:lpstr>
      <vt:lpstr>PowerPoint Presentation</vt:lpstr>
      <vt:lpstr>PowerPoint Presentation</vt:lpstr>
      <vt:lpstr>PowerPoint Presentation</vt:lpstr>
      <vt:lpstr>Cirrhosis of the liver: Section of liver show:</vt:lpstr>
      <vt:lpstr>Hepatocellular carcinoma</vt:lpstr>
      <vt:lpstr>PowerPoint Presentation</vt:lpstr>
      <vt:lpstr>PowerPoint Presentation</vt:lpstr>
      <vt:lpstr> HEPATOCELLULAR CARCINOMA</vt:lpstr>
      <vt:lpstr>Hepatocellular carcinoma: </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 BLOCK   PATHOLOGY  PRACTICAL</dc:title>
  <dc:creator>DrShaesta</dc:creator>
  <cp:lastModifiedBy>رنيمmalmohiz</cp:lastModifiedBy>
  <cp:revision>15</cp:revision>
  <dcterms:created xsi:type="dcterms:W3CDTF">2014-11-24T10:06:15Z</dcterms:created>
  <dcterms:modified xsi:type="dcterms:W3CDTF">2015-01-12T10:18:48Z</dcterms:modified>
</cp:coreProperties>
</file>