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95" r:id="rId4"/>
    <p:sldId id="258" r:id="rId5"/>
    <p:sldId id="259" r:id="rId6"/>
    <p:sldId id="261" r:id="rId7"/>
    <p:sldId id="268" r:id="rId8"/>
    <p:sldId id="266" r:id="rId9"/>
    <p:sldId id="263" r:id="rId10"/>
    <p:sldId id="269" r:id="rId11"/>
    <p:sldId id="270" r:id="rId12"/>
    <p:sldId id="296" r:id="rId13"/>
    <p:sldId id="264" r:id="rId14"/>
    <p:sldId id="271" r:id="rId15"/>
    <p:sldId id="273" r:id="rId16"/>
    <p:sldId id="274" r:id="rId17"/>
    <p:sldId id="267" r:id="rId18"/>
    <p:sldId id="272" r:id="rId19"/>
    <p:sldId id="275" r:id="rId20"/>
    <p:sldId id="276" r:id="rId21"/>
    <p:sldId id="277" r:id="rId22"/>
    <p:sldId id="278" r:id="rId23"/>
    <p:sldId id="298" r:id="rId24"/>
    <p:sldId id="280" r:id="rId25"/>
    <p:sldId id="288" r:id="rId26"/>
    <p:sldId id="282" r:id="rId27"/>
    <p:sldId id="284" r:id="rId28"/>
    <p:sldId id="283" r:id="rId29"/>
    <p:sldId id="285" r:id="rId30"/>
    <p:sldId id="286" r:id="rId31"/>
    <p:sldId id="289" r:id="rId32"/>
    <p:sldId id="290" r:id="rId33"/>
    <p:sldId id="293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0DD20E-5EFD-43E9-B2D1-000A33417255}" type="datetimeFigureOut">
              <a:rPr lang="ar-SA" smtClean="0"/>
              <a:pPr/>
              <a:t>02/02/1436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2408288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Biochemical Aspects of Digestion of Proteins &amp; Carbohydrates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864096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Dr. 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Reem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Sallam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, MD, PhD</a:t>
            </a:r>
            <a:endParaRPr lang="ar-S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1556792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9632" y="332656"/>
            <a:ext cx="7272808" cy="9807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 rtl="0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 smtClean="0"/>
              <a:t>continued</a:t>
            </a:r>
            <a:r>
              <a:rPr lang="en-US" sz="3600" b="1" dirty="0" smtClean="0"/>
              <a:t>…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t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pancreatic secretion contains a group of pancreatic proteases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Each of these enzymes has different specificity for the cleavage sites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These proteases are synthesized and secreted as inactive zymogens</a:t>
            </a:r>
          </a:p>
          <a:p>
            <a:pPr algn="l" rtl="0"/>
            <a:endParaRPr lang="en-US" sz="11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Pancreatic enzymes for Digestion</a:t>
            </a:r>
            <a:r>
              <a:rPr kumimoji="0" lang="en-US" sz="4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of Proteins</a:t>
            </a:r>
            <a:endParaRPr kumimoji="0" lang="ar-SA" sz="4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Activation of Pancreatic enzymes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331640" y="1692091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activates </a:t>
            </a:r>
            <a:r>
              <a:rPr lang="en-US" sz="2800" b="1" dirty="0" err="1" smtClean="0"/>
              <a:t>trypsinogen</a:t>
            </a:r>
            <a:r>
              <a:rPr lang="en-US" sz="2800" b="1" dirty="0" smtClean="0"/>
              <a:t>: </a:t>
            </a:r>
          </a:p>
          <a:p>
            <a:pPr algn="just" rtl="0"/>
            <a:r>
              <a:rPr lang="en-US" sz="2800" b="1" dirty="0" smtClean="0"/>
              <a:t>	It converts </a:t>
            </a:r>
            <a:r>
              <a:rPr lang="en-US" sz="2800" b="1" dirty="0" err="1" smtClean="0">
                <a:solidFill>
                  <a:srgbClr val="FF0000"/>
                </a:solidFill>
              </a:rPr>
              <a:t>trypsinogen</a:t>
            </a:r>
            <a:r>
              <a:rPr lang="en-US" sz="2800" b="1" dirty="0" smtClean="0">
                <a:solidFill>
                  <a:srgbClr val="FF0000"/>
                </a:solidFill>
              </a:rPr>
              <a:t> (inactive) </a:t>
            </a:r>
            <a:r>
              <a:rPr lang="en-US" sz="2800" b="1" dirty="0" smtClean="0"/>
              <a:t>into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trypsin (active)</a:t>
            </a:r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Trypsin</a:t>
            </a:r>
            <a:r>
              <a:rPr lang="en-US" sz="2800" b="1" dirty="0" smtClean="0">
                <a:solidFill>
                  <a:srgbClr val="0033CC"/>
                </a:solidFill>
              </a:rPr>
              <a:t> then activates all the other pancreatic zymogens (including itself)</a:t>
            </a:r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is an enzyme synthesized by, and present on the luminal surface of intestinal mucosal cells (the brush border membrane)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Pancreatic enzymes, continued…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981511"/>
              </p:ext>
            </p:extLst>
          </p:nvPr>
        </p:nvGraphicFramePr>
        <p:xfrm>
          <a:off x="323528" y="1762472"/>
          <a:ext cx="8640960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2036"/>
                <a:gridCol w="3232969"/>
                <a:gridCol w="2545955"/>
              </a:tblGrid>
              <a:tr h="283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Activating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Active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Zymogen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1- </a:t>
                      </a:r>
                      <a:r>
                        <a:rPr lang="en-US" sz="2400" dirty="0" err="1" smtClean="0"/>
                        <a:t>Enteropeptidase</a:t>
                      </a:r>
                      <a:endParaRPr lang="en-US" sz="2400" baseline="0" dirty="0" smtClean="0"/>
                    </a:p>
                    <a:p>
                      <a:pPr marL="280988" indent="-280988" algn="l" rtl="0"/>
                      <a:r>
                        <a:rPr lang="en-US" sz="2400" baseline="0" dirty="0" smtClean="0"/>
                        <a:t>2- </a:t>
                      </a:r>
                      <a:r>
                        <a:rPr lang="en-US" sz="2400" baseline="0" dirty="0" err="1" smtClean="0"/>
                        <a:t>Trypsin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(autocatalysis)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sym typeface="Wingdings" pitchFamily="2" charset="2"/>
                        </a:rPr>
                        <a:t>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Trypsinogen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Chymotrypsin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Chymotrypsinogen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en-US" sz="2400" dirty="0" smtClean="0"/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Elastase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Proelastase</a:t>
                      </a:r>
                      <a:r>
                        <a:rPr lang="en-US" sz="2400" baseline="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Carboxypeptidases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exopeptidases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Pro</a:t>
                      </a:r>
                      <a:r>
                        <a:rPr lang="en-US" sz="2400" dirty="0" err="1" smtClean="0">
                          <a:sym typeface="Wingdings" pitchFamily="2" charset="2"/>
                        </a:rPr>
                        <a:t>c</a:t>
                      </a:r>
                      <a:r>
                        <a:rPr lang="en-US" sz="2400" smtClean="0">
                          <a:sym typeface="Wingdings" pitchFamily="2" charset="2"/>
                        </a:rPr>
                        <a:t>arboxypeptid-ases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Activation of Pancreatic enzymes</a:t>
            </a:r>
            <a:br>
              <a:rPr lang="en-US" dirty="0" smtClean="0"/>
            </a:br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10" y="1943100"/>
            <a:ext cx="8131750" cy="364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3- Digestion of proteins in small intestine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95872"/>
            <a:ext cx="7498080" cy="33493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Oligopeptides</a:t>
            </a:r>
            <a:r>
              <a:rPr lang="en-US" dirty="0" smtClean="0"/>
              <a:t> that result from the action of pancreatic proteases are cleaved into free amino acids and smaller peptides (</a:t>
            </a:r>
            <a:r>
              <a:rPr lang="en-US" dirty="0" err="1" smtClean="0"/>
              <a:t>di</a:t>
            </a:r>
            <a:r>
              <a:rPr lang="en-US" dirty="0" smtClean="0"/>
              <a:t>- &amp; tri-peptides) by </a:t>
            </a: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intestinal </a:t>
            </a:r>
            <a:r>
              <a:rPr lang="en-US" b="1" dirty="0" err="1" smtClean="0">
                <a:solidFill>
                  <a:srgbClr val="0070C0"/>
                </a:solidFill>
              </a:rPr>
              <a:t>aminopeptidase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algn="l" rtl="0">
              <a:buNone/>
            </a:pPr>
            <a:r>
              <a:rPr lang="en-US" dirty="0" smtClean="0"/>
              <a:t>(an </a:t>
            </a:r>
            <a:r>
              <a:rPr lang="en-US" dirty="0" err="1" smtClean="0"/>
              <a:t>exopeptidase</a:t>
            </a:r>
            <a:r>
              <a:rPr lang="en-US" dirty="0" smtClean="0"/>
              <a:t> on the luminal surface of the intestine)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228" y="2276872"/>
            <a:ext cx="158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Amino Acids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5115" y="227687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Di- &amp; </a:t>
            </a:r>
            <a:r>
              <a:rPr lang="en-US" b="1" dirty="0" err="1" smtClean="0"/>
              <a:t>tripeptides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3203848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300192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96" y="3573016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Di- &amp; </a:t>
            </a:r>
            <a:r>
              <a:rPr lang="en-US" sz="2000" b="1" dirty="0" err="1" smtClean="0"/>
              <a:t>tripeptides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9939" y="4465578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0153" y="5805264"/>
            <a:ext cx="569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b="1" dirty="0" smtClean="0"/>
              <a:t>Amino Acids in portal vein to the liver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rot="16200000" flipH="1">
            <a:off x="6232213" y="4186395"/>
            <a:ext cx="492452" cy="65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407707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peptidases</a:t>
            </a:r>
            <a:endParaRPr lang="en-US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995936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Amino acids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084168" y="486916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Abnormalities in protein digestion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79848"/>
            <a:ext cx="7498080" cy="3853408"/>
          </a:xfrm>
        </p:spPr>
        <p:txBody>
          <a:bodyPr/>
          <a:lstStyle/>
          <a:p>
            <a:pPr algn="just" rtl="0"/>
            <a:r>
              <a:rPr lang="en-US" b="1" dirty="0" smtClean="0"/>
              <a:t>Pancreatic insufficiency, e.g., chronic pancreatitis, cystic fibrosis, surgical removal of the pancreas </a:t>
            </a:r>
            <a:r>
              <a:rPr lang="en-US" b="1" dirty="0" smtClean="0">
                <a:sym typeface="Wingdings" pitchFamily="2" charset="2"/>
              </a:rPr>
              <a:t> incomplete digestion &amp; absorption of lipids &amp; proteins  abnormal appearance of lipids (steatorrhea) &amp; undigested proteins in the feces </a:t>
            </a:r>
            <a:endParaRPr lang="ar-S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Celiac Disease (Celiac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sprue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)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498080" cy="4800600"/>
          </a:xfrm>
        </p:spPr>
        <p:txBody>
          <a:bodyPr/>
          <a:lstStyle/>
          <a:p>
            <a:pPr algn="just" rtl="0"/>
            <a:r>
              <a:rPr lang="en-US" b="1" dirty="0" smtClean="0"/>
              <a:t>It is a disease of malabsorption resulting from immune-mediated damage to the small intestine in response to ingestion of gluten</a:t>
            </a:r>
          </a:p>
          <a:p>
            <a:pPr algn="just" rtl="0">
              <a:buNone/>
            </a:pPr>
            <a:endParaRPr lang="en-US" b="1" dirty="0" smtClean="0"/>
          </a:p>
          <a:p>
            <a:pPr algn="just" rtl="0"/>
            <a:r>
              <a:rPr lang="en-US" b="1" dirty="0" smtClean="0"/>
              <a:t>Gluten is a protein found in wheat, rye, and barley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Carbohydrates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By the end of this lecture, the student should be able to: </a:t>
            </a:r>
          </a:p>
          <a:p>
            <a:pPr lvl="1" algn="l" rtl="0"/>
            <a:r>
              <a:rPr lang="en-US" dirty="0" smtClean="0"/>
              <a:t>Understand the overall process of dietary protein and carbohydrates digestion, the organs involved, the enzymes required, and the end products.</a:t>
            </a:r>
          </a:p>
          <a:p>
            <a:pPr lvl="1" algn="l" rtl="0"/>
            <a:endParaRPr lang="en-US" sz="900" dirty="0" smtClean="0"/>
          </a:p>
          <a:p>
            <a:pPr lvl="1" algn="l" rtl="0"/>
            <a:r>
              <a:rPr lang="en-US" dirty="0" smtClean="0"/>
              <a:t>Implement the basic science knowledge of the process of protein &amp; carbohydrates digestion to understand the clinical manifestations of  diseases that involve defective protein or carbohydrates digestion &amp;/or absorption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Carbohydrates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79848"/>
            <a:ext cx="8604448" cy="4069432"/>
          </a:xfrm>
        </p:spPr>
        <p:txBody>
          <a:bodyPr/>
          <a:lstStyle/>
          <a:p>
            <a:pPr lvl="1" algn="l" rtl="0"/>
            <a:r>
              <a:rPr lang="en-US" b="1" dirty="0" smtClean="0"/>
              <a:t>Carbohydrates digestion is rapid: </a:t>
            </a:r>
          </a:p>
          <a:p>
            <a:pPr marL="639763" lvl="1" indent="-6350" algn="just" rtl="0">
              <a:buNone/>
            </a:pPr>
            <a:r>
              <a:rPr lang="en-US" b="1" dirty="0" smtClean="0"/>
              <a:t>Generally completed by the time the gastric contents reach the junction of the duodenum &amp; jejunum.</a:t>
            </a:r>
          </a:p>
          <a:p>
            <a:pPr lvl="1" algn="l" rtl="0"/>
            <a:endParaRPr lang="en-US" sz="800" b="1" dirty="0" smtClean="0"/>
          </a:p>
          <a:p>
            <a:pPr lvl="1" algn="l" rtl="0"/>
            <a:r>
              <a:rPr lang="en-US" b="1" dirty="0" smtClean="0"/>
              <a:t>Sites for digestion of dietary carbohydrates:</a:t>
            </a:r>
          </a:p>
          <a:p>
            <a:pPr lvl="2" algn="l" rtl="0"/>
            <a:r>
              <a:rPr lang="en-US" sz="2800" b="1" dirty="0" smtClean="0"/>
              <a:t>The mouth</a:t>
            </a:r>
          </a:p>
          <a:p>
            <a:pPr lvl="2" algn="l" rtl="0"/>
            <a:r>
              <a:rPr lang="en-US" sz="2800" b="1" dirty="0" smtClean="0"/>
              <a:t>The intestinal lumen</a:t>
            </a:r>
          </a:p>
          <a:p>
            <a:pPr lvl="1" algn="l" rtl="0"/>
            <a:endParaRPr lang="en-US" b="1" dirty="0" smtClean="0"/>
          </a:p>
          <a:p>
            <a:pPr lvl="1" algn="l" rtl="0">
              <a:buNone/>
            </a:pPr>
            <a:endParaRPr lang="en-US" sz="3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Dietary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4800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Mainly: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Polysaccharides</a:t>
            </a:r>
            <a:r>
              <a:rPr lang="en-US" sz="2400" dirty="0" smtClean="0"/>
              <a:t>:</a:t>
            </a:r>
          </a:p>
          <a:p>
            <a:pPr lvl="2" algn="l" rtl="0"/>
            <a:r>
              <a:rPr lang="en-US" dirty="0" smtClean="0"/>
              <a:t>Starch from plant origin</a:t>
            </a:r>
          </a:p>
          <a:p>
            <a:pPr lvl="2" algn="l" rtl="0"/>
            <a:r>
              <a:rPr lang="en-US" dirty="0" smtClean="0"/>
              <a:t>Glycogen from animal origin</a:t>
            </a:r>
          </a:p>
          <a:p>
            <a:pPr lvl="2" algn="l" rtl="0"/>
            <a:r>
              <a:rPr lang="en-US" dirty="0" smtClean="0"/>
              <a:t>Cellulose from plant origin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Oligosaccharides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Disaccharides:</a:t>
            </a:r>
          </a:p>
          <a:p>
            <a:pPr lvl="2" algn="l" rtl="0"/>
            <a:r>
              <a:rPr lang="en-US" dirty="0" smtClean="0"/>
              <a:t>Sucrose</a:t>
            </a:r>
          </a:p>
          <a:p>
            <a:pPr lvl="2" algn="l" rtl="0"/>
            <a:r>
              <a:rPr lang="en-US" dirty="0" smtClean="0"/>
              <a:t>Lactose</a:t>
            </a:r>
          </a:p>
          <a:p>
            <a:pPr lvl="2" algn="l" rtl="0"/>
            <a:r>
              <a:rPr lang="en-US" dirty="0" smtClean="0"/>
              <a:t>Maltose</a:t>
            </a:r>
          </a:p>
          <a:p>
            <a:pPr marL="695325" lvl="2" indent="-296863" algn="l" rtl="0"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Little amounts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6480" y="2363628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 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&amp;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6)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652120" y="2392432"/>
            <a:ext cx="1008112" cy="864096"/>
          </a:xfrm>
          <a:prstGeom prst="rightBrace">
            <a:avLst>
              <a:gd name="adj1" fmla="val 236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90684" y="3132257"/>
            <a:ext cx="2817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Contains 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96136" y="3471511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8460432" cy="3960440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  <a:sym typeface="Symbol"/>
              </a:rPr>
              <a:t>-amylase 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/>
              <a:t>Both salivary &amp; pancreatic): </a:t>
            </a:r>
          </a:p>
          <a:p>
            <a:pPr algn="l" rtl="0">
              <a:buNone/>
            </a:pPr>
            <a:r>
              <a:rPr lang="en-US" dirty="0" smtClean="0"/>
              <a:t>	Substrate: Polysaccharides</a:t>
            </a:r>
          </a:p>
          <a:p>
            <a:pPr algn="l" rtl="0"/>
            <a:r>
              <a:rPr lang="en-US" b="1" dirty="0" err="1" smtClean="0">
                <a:solidFill>
                  <a:srgbClr val="FF0000"/>
                </a:solidFill>
              </a:rPr>
              <a:t>Disaccharidases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Substrate: Disaccharides</a:t>
            </a:r>
          </a:p>
          <a:p>
            <a:pPr algn="l" rtl="0"/>
            <a:r>
              <a:rPr lang="en-US" b="1" dirty="0" err="1">
                <a:solidFill>
                  <a:srgbClr val="FF0000"/>
                </a:solidFill>
                <a:sym typeface="Symbol"/>
              </a:rPr>
              <a:t>Isomaltase</a:t>
            </a:r>
            <a:r>
              <a:rPr lang="en-US" dirty="0" smtClean="0">
                <a:sym typeface="Symbol"/>
              </a:rPr>
              <a:t> &amp;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</a:t>
            </a:r>
            <a:r>
              <a:rPr lang="en-US" b="1" dirty="0">
                <a:solidFill>
                  <a:srgbClr val="FF0000"/>
                </a:solidFill>
              </a:rPr>
              <a:t>(1,6) </a:t>
            </a:r>
            <a:r>
              <a:rPr lang="en-US" b="1" dirty="0" err="1">
                <a:solidFill>
                  <a:srgbClr val="FF0000"/>
                </a:solidFill>
              </a:rPr>
              <a:t>glucosidase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(Intestinal):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Substrate: Branch points of </a:t>
            </a:r>
            <a:r>
              <a:rPr lang="en-US" sz="2800" dirty="0" err="1" smtClean="0"/>
              <a:t>oligo</a:t>
            </a:r>
            <a:r>
              <a:rPr lang="en-US" sz="2800" dirty="0" smtClean="0"/>
              <a:t>- and </a:t>
            </a:r>
            <a:r>
              <a:rPr lang="en-US" sz="2800" dirty="0" err="1" smtClean="0"/>
              <a:t>di-saccharides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16360" y="476672"/>
            <a:ext cx="3327648" cy="1905000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  <a:effectLst/>
              </a:rPr>
              <a:t>Effect of </a:t>
            </a:r>
            <a:br>
              <a:rPr lang="en-US" sz="4000" b="1" dirty="0" smtClean="0">
                <a:solidFill>
                  <a:srgbClr val="FF0000"/>
                </a:solidFill>
                <a:effectLst/>
              </a:rPr>
            </a:br>
            <a:r>
              <a:rPr lang="en-US" sz="4000" b="1" dirty="0" smtClean="0">
                <a:solidFill>
                  <a:srgbClr val="FF0000"/>
                </a:solidFill>
                <a:effectLst/>
              </a:rPr>
              <a:t>α-Amylase on Glycogen</a:t>
            </a:r>
          </a:p>
        </p:txBody>
      </p:sp>
      <p:pic>
        <p:nvPicPr>
          <p:cNvPr id="14339" name="Content Placeholder 5" descr="07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051" t="2785" r="27544" b="13889"/>
          <a:stretch>
            <a:fillRect/>
          </a:stretch>
        </p:blipFill>
        <p:spPr>
          <a:xfrm>
            <a:off x="4798910" y="692696"/>
            <a:ext cx="4345090" cy="5715000"/>
          </a:xfrm>
        </p:spPr>
      </p:pic>
      <p:sp>
        <p:nvSpPr>
          <p:cNvPr id="7" name="Rectangle 6"/>
          <p:cNvSpPr/>
          <p:nvPr/>
        </p:nvSpPr>
        <p:spPr>
          <a:xfrm>
            <a:off x="93408" y="2534072"/>
            <a:ext cx="525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Hydrolysis of: </a:t>
            </a:r>
          </a:p>
          <a:p>
            <a:pPr algn="l" rtl="0">
              <a:spcAft>
                <a:spcPts val="30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α(1,4)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bonds</a:t>
            </a: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Products: 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Mixture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oligosaccharides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(both branched &amp;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6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Disaccharides: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Maltose and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isomaltose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13792"/>
            <a:ext cx="7746064" cy="1431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 									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No dietary carbohydrate digestion occurs in the stomach (the high acidity of the stomach inactivates the salivary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–amylase).</a:t>
            </a:r>
          </a:p>
          <a:p>
            <a:pPr algn="l" rtl="0"/>
            <a:r>
              <a:rPr lang="en-US" dirty="0" smtClean="0"/>
              <a:t>Pancreatic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 continues the process of starch &amp; glycogen digestion in the small intestine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(Secreted by pancreas and worked in small intestine)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  <a:sym typeface="Symbol"/>
              </a:rPr>
              <a:t>Serum level of -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Amylases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674056" cy="42149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Normal level in serum:</a:t>
            </a:r>
          </a:p>
          <a:p>
            <a:pPr lvl="1" algn="l" rtl="0"/>
            <a:r>
              <a:rPr lang="en-US" dirty="0" smtClean="0">
                <a:sym typeface="Symbol"/>
              </a:rPr>
              <a:t>25 -125 U/L</a:t>
            </a:r>
          </a:p>
          <a:p>
            <a:pPr algn="l" rtl="0"/>
            <a:r>
              <a:rPr lang="en-US" dirty="0" smtClean="0">
                <a:sym typeface="Symbol"/>
              </a:rPr>
              <a:t>The clinical significance of rising circulating levels of -</a:t>
            </a:r>
            <a:r>
              <a:rPr lang="en-US" dirty="0" smtClean="0"/>
              <a:t>amylase activity:</a:t>
            </a:r>
          </a:p>
          <a:p>
            <a:pPr lvl="1" algn="l" rtl="0"/>
            <a:r>
              <a:rPr lang="en-US" dirty="0" smtClean="0"/>
              <a:t>Diagnosis of acute </a:t>
            </a:r>
            <a:r>
              <a:rPr lang="en-US" dirty="0" smtClean="0">
                <a:sym typeface="Symbol"/>
              </a:rPr>
              <a:t>pancreatitis </a:t>
            </a:r>
            <a:r>
              <a:rPr lang="en-US" sz="2200" b="1" i="1" dirty="0" smtClean="0">
                <a:sym typeface="Symbol"/>
              </a:rPr>
              <a:t>(damage of pancreatic cells </a:t>
            </a:r>
            <a:r>
              <a:rPr lang="en-US" sz="2200" b="1" i="1" dirty="0" smtClean="0">
                <a:sym typeface="Wingdings" pitchFamily="2" charset="2"/>
              </a:rPr>
              <a:t> release &amp; activation of the intracellular enzymes into the blood)</a:t>
            </a:r>
            <a:endParaRPr lang="en-US" sz="2200" b="1" i="1" dirty="0" smtClean="0">
              <a:sym typeface="Symbol"/>
            </a:endParaRPr>
          </a:p>
          <a:p>
            <a:pPr lvl="2" algn="l" rtl="0"/>
            <a:r>
              <a:rPr lang="en-US" dirty="0" smtClean="0">
                <a:sym typeface="Symbol"/>
              </a:rPr>
              <a:t>Its level starts to rise within few hours</a:t>
            </a:r>
          </a:p>
          <a:p>
            <a:pPr lvl="2" algn="l" rtl="0"/>
            <a:r>
              <a:rPr lang="en-US" dirty="0" smtClean="0">
                <a:sym typeface="Symbol"/>
              </a:rPr>
              <a:t>Reaches a peak within 12- 72 hours</a:t>
            </a:r>
          </a:p>
          <a:p>
            <a:pPr lvl="2" algn="l" rtl="0"/>
            <a:r>
              <a:rPr lang="en-US" dirty="0" smtClean="0">
                <a:sym typeface="Symbol"/>
              </a:rPr>
              <a:t>Then returns to normal within few days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71420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Final digestion of carbohydrates by intestinal enzymes in the small intestine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1875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Enzymes:</a:t>
            </a:r>
          </a:p>
          <a:p>
            <a:pPr lvl="1" algn="l" rtl="0"/>
            <a:r>
              <a:rPr lang="en-US" dirty="0" smtClean="0"/>
              <a:t>Secreted by &amp; remain associated with the luminal side of the brush border membranes of the intestinal mucosal cells</a:t>
            </a:r>
          </a:p>
          <a:p>
            <a:pPr algn="l" rtl="0"/>
            <a:r>
              <a:rPr lang="en-US" dirty="0" smtClean="0"/>
              <a:t>Location of their action:</a:t>
            </a:r>
          </a:p>
          <a:p>
            <a:pPr lvl="1" algn="l" rtl="0"/>
            <a:r>
              <a:rPr lang="en-US" dirty="0" smtClean="0"/>
              <a:t>the mucosal lining of the jejunum</a:t>
            </a:r>
          </a:p>
          <a:p>
            <a:pPr algn="l" rtl="0"/>
            <a:r>
              <a:rPr lang="en-US" dirty="0" smtClean="0"/>
              <a:t>They include:</a:t>
            </a:r>
          </a:p>
          <a:p>
            <a:pPr lvl="1" algn="l" rtl="0"/>
            <a:r>
              <a:rPr lang="en-US" dirty="0" err="1" smtClean="0"/>
              <a:t>Disaccharidases</a:t>
            </a:r>
            <a:endParaRPr lang="en-US" dirty="0" smtClean="0"/>
          </a:p>
          <a:p>
            <a:pPr lvl="1" algn="l" rtl="0"/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(for branched oligosaccharides)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872208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Intestinal disaccharidases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916832"/>
          <a:ext cx="763284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918707"/>
                <a:gridCol w="3121853"/>
              </a:tblGrid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Enzyme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Substrate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Product</a:t>
                      </a:r>
                      <a:endParaRPr lang="en-US" sz="2800" dirty="0"/>
                    </a:p>
                  </a:txBody>
                  <a:tcPr/>
                </a:tc>
              </a:tr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Isomaltase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>
                          <a:sym typeface="Wingdings" pitchFamily="2" charset="2"/>
                        </a:rPr>
                        <a:t>isomaltose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Maltase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 smtClean="0"/>
                    </a:p>
                    <a:p>
                      <a:pPr algn="l" rtl="0"/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Sucrase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sucrose</a:t>
                      </a:r>
                      <a:br>
                        <a:rPr lang="en-US" sz="2800" dirty="0" smtClean="0">
                          <a:sym typeface="Wingdings" pitchFamily="2" charset="2"/>
                        </a:rPr>
                      </a:b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Glucose &amp; fructose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Lactase</a:t>
                      </a:r>
                    </a:p>
                    <a:p>
                      <a:pPr algn="l" rtl="0"/>
                      <a:r>
                        <a:rPr lang="en-US" sz="2800" dirty="0" smtClean="0"/>
                        <a:t>(</a:t>
                      </a:r>
                      <a:r>
                        <a:rPr lang="en-US" sz="2800" dirty="0" smtClean="0">
                          <a:sym typeface="Symbol"/>
                        </a:rPr>
                        <a:t>-</a:t>
                      </a:r>
                      <a:r>
                        <a:rPr lang="en-US" sz="2800" dirty="0" err="1" smtClean="0">
                          <a:sym typeface="Symbol"/>
                        </a:rPr>
                        <a:t>galactosidase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Glucose &amp; </a:t>
                      </a:r>
                      <a:r>
                        <a:rPr lang="en-US" sz="2800" dirty="0" err="1" smtClean="0">
                          <a:sym typeface="Wingdings" pitchFamily="2" charset="2"/>
                        </a:rPr>
                        <a:t>galactose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6340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Digestion of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62600"/>
            <a:ext cx="4248472" cy="56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43608" y="4106478"/>
            <a:ext cx="2952328" cy="2490874"/>
          </a:xfrm>
          <a:prstGeom prst="rect">
            <a:avLst/>
          </a:prstGeom>
          <a:ln>
            <a:solidFill>
              <a:schemeClr val="accent1">
                <a:alpha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Dietary cellulose cannot be digested due to the absence of enzyme that can cleave 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 (1-4) bonds. It passes through the GIT largely intact. Despite that, it has several beneficial effects.</a:t>
            </a:r>
          </a:p>
        </p:txBody>
      </p:sp>
      <p:cxnSp>
        <p:nvCxnSpPr>
          <p:cNvPr id="8" name="Shape 7"/>
          <p:cNvCxnSpPr/>
          <p:nvPr/>
        </p:nvCxnSpPr>
        <p:spPr>
          <a:xfrm>
            <a:off x="4025414" y="5695518"/>
            <a:ext cx="1080120" cy="971097"/>
          </a:xfrm>
          <a:prstGeom prst="curvedConnector3">
            <a:avLst>
              <a:gd name="adj1" fmla="val 50000"/>
            </a:avLst>
          </a:prstGeom>
          <a:ln w="19050" cmpd="sng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 by Intestinal Mucosal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7458032" cy="37814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Location: </a:t>
            </a:r>
          </a:p>
          <a:p>
            <a:pPr lvl="1" algn="l" rtl="0"/>
            <a:r>
              <a:rPr lang="en-US" dirty="0" smtClean="0"/>
              <a:t>Duodenum &amp; upper jejunum</a:t>
            </a:r>
          </a:p>
          <a:p>
            <a:pPr algn="l" rtl="0"/>
            <a:r>
              <a:rPr lang="en-US" dirty="0" smtClean="0"/>
              <a:t>Insulin is not required for the uptake of glucose by intestinal cells</a:t>
            </a:r>
          </a:p>
          <a:p>
            <a:pPr algn="l" rtl="0"/>
            <a:r>
              <a:rPr lang="en-US" dirty="0" smtClean="0"/>
              <a:t>Different </a:t>
            </a:r>
            <a:r>
              <a:rPr lang="en-US" dirty="0" err="1" smtClean="0"/>
              <a:t>monosaccharides</a:t>
            </a:r>
            <a:r>
              <a:rPr lang="en-US" dirty="0" smtClean="0"/>
              <a:t> have different mechanisms of absorption </a:t>
            </a:r>
          </a:p>
          <a:p>
            <a:pPr marL="595313" indent="98425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Facilitated diffusion (GLUT-mediated)</a:t>
            </a:r>
          </a:p>
          <a:p>
            <a:pPr marL="595313" indent="38100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 Active transport (Energy-dependent): 	Co-transport with 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Proteins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7718" y="22768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Glucose &amp; Galactose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93028" y="227687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Fructose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Glucose &amp; Galactose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4024" y="3573016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Fructose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64021" y="5805264"/>
            <a:ext cx="642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smtClean="0"/>
              <a:t>Monosaccharides in portal vein to the liver</a:t>
            </a:r>
            <a:endParaRPr lang="en-US" sz="2400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707904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GLUT-2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508104" y="407707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Callout 22"/>
          <p:cNvSpPr/>
          <p:nvPr/>
        </p:nvSpPr>
        <p:spPr>
          <a:xfrm>
            <a:off x="2483768" y="2708920"/>
            <a:ext cx="2592288" cy="864096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-dependent Active transport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6228184" y="2708920"/>
            <a:ext cx="122413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GLUT-5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Abnormal digestion of disaccharides (e.g. of lactose)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880320" cy="461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162880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 smtClean="0"/>
              <a:t>Lactose intolerance </a:t>
            </a:r>
          </a:p>
          <a:p>
            <a:pPr algn="ctr" rtl="0"/>
            <a:r>
              <a:rPr lang="en-US" sz="2400" b="1" dirty="0" smtClean="0"/>
              <a:t>(Lactase deficiency)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2766088"/>
            <a:ext cx="4572000" cy="312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Symbol"/>
              </a:rPr>
              <a:t>Lactase (-</a:t>
            </a:r>
            <a:r>
              <a:rPr lang="en-US" sz="2000" b="1" dirty="0" err="1" smtClean="0">
                <a:sym typeface="Symbol"/>
              </a:rPr>
              <a:t>galactosidase</a:t>
            </a:r>
            <a:r>
              <a:rPr lang="en-US" sz="2000" b="1" dirty="0" smtClean="0">
                <a:sym typeface="Symbol"/>
              </a:rPr>
              <a:t>) deficiency </a:t>
            </a:r>
            <a:r>
              <a:rPr lang="en-US" sz="2000" b="1" dirty="0" smtClean="0">
                <a:sym typeface="Wingdings" pitchFamily="2" charset="2"/>
              </a:rPr>
              <a:t> Undigested carbohydrate in large intestine  osmotic diarrhea. 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Wingdings" pitchFamily="2" charset="2"/>
              </a:rPr>
              <a:t>Bacterial fermentation of the undigested  compounds in the large intestine  CO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, H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 gas  abdominal cramps, diarrhea &amp; distension (flatulence)</a:t>
            </a:r>
            <a:endParaRPr lang="en-US" sz="2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</a:t>
            </a:r>
            <a:r>
              <a:rPr lang="en-US" b="1" smtClean="0">
                <a:solidFill>
                  <a:srgbClr val="FF0000"/>
                </a:solidFill>
              </a:rPr>
              <a:t>home message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141440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sz="2800" dirty="0" err="1" smtClean="0"/>
              <a:t>Proteolytic</a:t>
            </a:r>
            <a:r>
              <a:rPr lang="en-US" sz="2800" dirty="0" smtClean="0"/>
              <a:t> enzymes responsible for digestion of dietary proteins are produced by the stomach, the pancreas &amp; the small intestine.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The digestion of proteins in the stomach is the result of the action of </a:t>
            </a:r>
            <a:r>
              <a:rPr lang="en-US" sz="2800" dirty="0" err="1" smtClean="0"/>
              <a:t>HCl</a:t>
            </a:r>
            <a:r>
              <a:rPr lang="en-US" sz="2800" dirty="0" smtClean="0"/>
              <a:t>, pepsin &amp; rennin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Pancreatic proteases are, like pepsin, synthesized and secreted as inactive zymogens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357464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The intestinal digestion of proteins occurs in the small intestine’s lumen, on the luminal surface of the small intestine, and is completed </a:t>
            </a:r>
            <a:r>
              <a:rPr lang="en-US" sz="2800" dirty="0" err="1" smtClean="0"/>
              <a:t>intracellularly</a:t>
            </a:r>
            <a:r>
              <a:rPr lang="en-US" sz="2800" dirty="0" smtClean="0"/>
              <a:t> to produce free amino acids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In pancreatic insufficiency, the digestion and absorption of fat &amp; protein is incomplete </a:t>
            </a:r>
            <a:r>
              <a:rPr lang="en-US" sz="2800" dirty="0" smtClean="0">
                <a:sym typeface="Wingdings" pitchFamily="2" charset="2"/>
              </a:rPr>
              <a:t> steatorrhea &amp; appearance of undigested proteins in the feces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03176"/>
            <a:ext cx="8028384" cy="5410200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Salivary </a:t>
            </a:r>
            <a:r>
              <a:rPr lang="en-US" sz="2400" dirty="0" smtClean="0">
                <a:sym typeface="Symbol"/>
              </a:rPr>
              <a:t>-amylase acts on dietary glycogen &amp; starch in the mouth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Pancreatic -amylase continues the process of polysaccharide digestion in small intestine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The final digestive processes of carbohydrates into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occur at the mucosal lining of the small intestine by </a:t>
            </a:r>
            <a:r>
              <a:rPr lang="en-US" sz="2400" dirty="0" err="1" smtClean="0">
                <a:sym typeface="Symbol"/>
              </a:rPr>
              <a:t>disaccharidases</a:t>
            </a:r>
            <a:r>
              <a:rPr lang="en-US" sz="2400" dirty="0" smtClean="0">
                <a:sym typeface="Symbol"/>
              </a:rPr>
              <a:t> &amp; </a:t>
            </a:r>
            <a:r>
              <a:rPr lang="en-US" sz="2400" dirty="0" smtClean="0"/>
              <a:t>(1,6) </a:t>
            </a:r>
            <a:r>
              <a:rPr lang="en-US" sz="2400" dirty="0" err="1" smtClean="0"/>
              <a:t>glucosidase</a:t>
            </a:r>
            <a:r>
              <a:rPr lang="en-US" sz="2400" dirty="0" smtClean="0"/>
              <a:t> </a:t>
            </a:r>
            <a:endParaRPr lang="en-US" sz="2400" dirty="0" smtClean="0">
              <a:sym typeface="Symbol"/>
            </a:endParaRPr>
          </a:p>
          <a:p>
            <a:pPr lvl="0"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Dietary cellulose cannot be digested due to the absence of enzyme that can cleave 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/>
              <a:t> (1-4) bonds, so it passes through the GIT largely intact. Despite that, it has several beneficial effects.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70080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637384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Absorption of the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requires specific transporters (GLUTs)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Lactose intolerance is due to deficiency of lactase enzyme and causes </a:t>
            </a:r>
            <a:r>
              <a:rPr lang="en-US" sz="2400" dirty="0" smtClean="0">
                <a:sym typeface="Wingdings" pitchFamily="2" charset="2"/>
              </a:rPr>
              <a:t>abdominal cramps, diarrhea &amp; flatulence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THANK YOU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Protein Digestion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Dietary proteins constitute 70-100 g/day</a:t>
            </a:r>
          </a:p>
          <a:p>
            <a:pPr algn="l" rtl="0"/>
            <a:r>
              <a:rPr lang="en-US" dirty="0" smtClean="0"/>
              <a:t>Proteins are generally too large to be absorbed by the intestine.</a:t>
            </a:r>
          </a:p>
          <a:p>
            <a:pPr algn="l" rtl="0"/>
            <a:r>
              <a:rPr lang="en-US" dirty="0" smtClean="0"/>
              <a:t>They must, therefore, be hydrolyzed to their constituent amino acids, which can be absorbed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928" y="0"/>
            <a:ext cx="7818072" cy="121014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>
                <a:solidFill>
                  <a:srgbClr val="FF0000"/>
                </a:solidFill>
                <a:effectLst/>
              </a:rPr>
              <a:t>The source of </a:t>
            </a:r>
            <a:r>
              <a:rPr lang="en-US" sz="3200" b="1" dirty="0" err="1" smtClean="0">
                <a:solidFill>
                  <a:srgbClr val="FF0000"/>
                </a:solidFill>
                <a:effectLst/>
              </a:rPr>
              <a:t>proteolytic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 enzymes responsible for degrading dietary proteins</a:t>
            </a:r>
            <a:endParaRPr lang="ar-SA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4320480" cy="1837184"/>
          </a:xfrm>
        </p:spPr>
        <p:txBody>
          <a:bodyPr>
            <a:noAutofit/>
          </a:bodyPr>
          <a:lstStyle/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stomach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pancreas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small intestine</a:t>
            </a:r>
            <a:endParaRPr lang="ar-SA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24613"/>
            <a:ext cx="3528392" cy="54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9597" y="27089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7890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3" y="5013176"/>
            <a:ext cx="43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236296" y="3501008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9802" y="29691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 Rennin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1- Digestion of Proteins by Gastric Secretion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277328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gastric juice contains 3 components important for protein digestion: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/>
              <a:t>Hydrochloric acid</a:t>
            </a: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Pepsin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Rennin (in neonates and infants)</a:t>
            </a:r>
          </a:p>
          <a:p>
            <a:pPr marL="916686" lvl="1" indent="-514350" algn="l" rtl="0">
              <a:buNone/>
            </a:pP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None/>
            </a:pPr>
            <a:r>
              <a:rPr lang="en-US" dirty="0" smtClean="0">
                <a:sym typeface="Wingdings" pitchFamily="2" charset="2"/>
              </a:rPr>
              <a:t>Protein digestion by stomach             Polypeptides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6136" y="4581128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2- Digestion of Proteins by Pancreatic enzymes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4392488"/>
          </a:xfrm>
        </p:spPr>
        <p:txBody>
          <a:bodyPr>
            <a:noAutofit/>
          </a:bodyPr>
          <a:lstStyle/>
          <a:p>
            <a:pPr algn="just" rtl="0"/>
            <a:r>
              <a:rPr lang="en-US" sz="3600" dirty="0" smtClean="0"/>
              <a:t>The digestion in small intestine is hormonally controlled.</a:t>
            </a:r>
          </a:p>
          <a:p>
            <a:pPr algn="just" rtl="0"/>
            <a:r>
              <a:rPr lang="en-US" sz="3600" dirty="0" smtClean="0"/>
              <a:t>Two small peptide hormones are released from cells of the upper part of small intestine: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Cholecystokinin</a:t>
            </a:r>
            <a:r>
              <a:rPr lang="en-US" sz="3600" b="1" dirty="0" smtClean="0">
                <a:solidFill>
                  <a:srgbClr val="0033CC"/>
                </a:solidFill>
              </a:rPr>
              <a:t> (CCK)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Secretin</a:t>
            </a:r>
            <a:endParaRPr lang="en-US" sz="3600" b="1" dirty="0" smtClean="0">
              <a:solidFill>
                <a:srgbClr val="0033CC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Hormonal control of digestion in small intestine: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53540"/>
            <a:ext cx="3744416" cy="60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628800"/>
            <a:ext cx="35283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Cholecystokinin</a:t>
            </a:r>
            <a:r>
              <a:rPr lang="en-US" sz="2400" b="1" dirty="0" smtClean="0">
                <a:solidFill>
                  <a:srgbClr val="C00000"/>
                </a:solidFill>
              </a:rPr>
              <a:t> (CCK): </a:t>
            </a:r>
          </a:p>
          <a:p>
            <a:pPr algn="l" rtl="0"/>
            <a:endParaRPr lang="en-US" sz="2400" b="1" dirty="0" smtClean="0"/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Secretion of pancreatic enzymes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Bile secretion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Slow release of gastric contents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642" y="4502730"/>
            <a:ext cx="3909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Secretin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l" rtl="0"/>
            <a:endParaRPr lang="en-US" sz="2400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Release of watery solution </a:t>
            </a: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rich in bicarbonate by pancreas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4016"/>
            <a:ext cx="5976664" cy="980728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 smtClean="0"/>
              <a:t>The gut hormones:</a:t>
            </a:r>
            <a:endParaRPr lang="ar-SA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238984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784</TotalTime>
  <Words>1321</Words>
  <Application>Microsoft Office PowerPoint</Application>
  <PresentationFormat>On-screen Show (4:3)</PresentationFormat>
  <Paragraphs>230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Biochemical Aspects of Digestion of Proteins &amp; Carbohydrates</vt:lpstr>
      <vt:lpstr>OBJECTIVES</vt:lpstr>
      <vt:lpstr>   Biochemical Aspects of Digestion of Dietary Proteins </vt:lpstr>
      <vt:lpstr>Protein Digestion</vt:lpstr>
      <vt:lpstr>The source of proteolytic enzymes responsible for degrading dietary proteins</vt:lpstr>
      <vt:lpstr>1- Digestion of Proteins by Gastric Secretion</vt:lpstr>
      <vt:lpstr>2- Digestion of Proteins by Pancreatic enzymes</vt:lpstr>
      <vt:lpstr>Hormonal control of digestion in small intestine:</vt:lpstr>
      <vt:lpstr>The gut hormones:</vt:lpstr>
      <vt:lpstr>PowerPoint Presentation</vt:lpstr>
      <vt:lpstr>      </vt:lpstr>
      <vt:lpstr>Activation of Pancreatic enzymes</vt:lpstr>
      <vt:lpstr>Pancreatic enzymes, continued…</vt:lpstr>
      <vt:lpstr>Activation of Pancreatic enzymes CONT’D</vt:lpstr>
      <vt:lpstr>3- Digestion of proteins in small intestine</vt:lpstr>
      <vt:lpstr>Absorption of digested proteins</vt:lpstr>
      <vt:lpstr>Abnormalities in protein digestion</vt:lpstr>
      <vt:lpstr>Celiac Disease (Celiac sprue)</vt:lpstr>
      <vt:lpstr>   Biochemical Aspects of Digestion of Dietary Carbohydrates </vt:lpstr>
      <vt:lpstr>Carbohydrates Digestion</vt:lpstr>
      <vt:lpstr>Dietary carbohydrates</vt:lpstr>
      <vt:lpstr>Enzymes for Digestion of Dietary Carbohydrates</vt:lpstr>
      <vt:lpstr>Effect of  α-Amylase on Glycogen</vt:lpstr>
      <vt:lpstr>Enzymes for Digestion of Dietary Carbohydrates          CONT’D</vt:lpstr>
      <vt:lpstr>Serum level of -Amylases</vt:lpstr>
      <vt:lpstr>Final digestion of carbohydrates by intestinal enzymes in the small intestine</vt:lpstr>
      <vt:lpstr>Intestinal disaccharidases</vt:lpstr>
      <vt:lpstr>Digestion of Carbohydrates</vt:lpstr>
      <vt:lpstr>Absorption of Monosaccharides by Intestinal Mucosal Cells</vt:lpstr>
      <vt:lpstr>Absorption of digested carbohydrates</vt:lpstr>
      <vt:lpstr>Abnormal digestion of disaccharides (e.g. of lactose)</vt:lpstr>
      <vt:lpstr>Take home message Digestion of dietary proteins</vt:lpstr>
      <vt:lpstr>Take home message Digestion of dietary proteins</vt:lpstr>
      <vt:lpstr>Take home message Digestion of dietary carbohydrates</vt:lpstr>
      <vt:lpstr>Take home message Digestion of dietary carbohydrates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رنيمmalmohiz</cp:lastModifiedBy>
  <cp:revision>64</cp:revision>
  <dcterms:created xsi:type="dcterms:W3CDTF">2010-12-14T15:16:39Z</dcterms:created>
  <dcterms:modified xsi:type="dcterms:W3CDTF">2014-11-24T07:03:42Z</dcterms:modified>
</cp:coreProperties>
</file>