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315" r:id="rId2"/>
    <p:sldId id="276" r:id="rId3"/>
    <p:sldId id="269" r:id="rId4"/>
    <p:sldId id="271" r:id="rId5"/>
    <p:sldId id="357" r:id="rId6"/>
    <p:sldId id="358" r:id="rId7"/>
    <p:sldId id="359" r:id="rId8"/>
    <p:sldId id="360" r:id="rId9"/>
    <p:sldId id="344" r:id="rId10"/>
    <p:sldId id="350" r:id="rId11"/>
    <p:sldId id="353" r:id="rId12"/>
    <p:sldId id="355" r:id="rId13"/>
    <p:sldId id="356" r:id="rId14"/>
    <p:sldId id="289" r:id="rId15"/>
    <p:sldId id="345" r:id="rId16"/>
    <p:sldId id="346" r:id="rId17"/>
    <p:sldId id="325" r:id="rId18"/>
    <p:sldId id="348" r:id="rId19"/>
    <p:sldId id="326" r:id="rId20"/>
    <p:sldId id="349" r:id="rId21"/>
    <p:sldId id="327" r:id="rId22"/>
    <p:sldId id="316"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33"/>
    <a:srgbClr val="BC0000"/>
    <a:srgbClr val="660033"/>
    <a:srgbClr val="FFFF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709" autoAdjust="0"/>
  </p:normalViewPr>
  <p:slideViewPr>
    <p:cSldViewPr>
      <p:cViewPr varScale="1">
        <p:scale>
          <a:sx n="110" d="100"/>
          <a:sy n="110" d="100"/>
        </p:scale>
        <p:origin x="160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F6751F6-C270-4C6F-A935-1FCC290CBFF7}" type="datetimeFigureOut">
              <a:rPr lang="en-US"/>
              <a:pPr>
                <a:defRPr/>
              </a:pPr>
              <a:t>12/15/2014</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F4B247C6-0109-4148-A816-D3DAF886DDE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597C6A-4D53-47E3-BAA3-AF8BE03E26F7}" type="datetimeFigureOut">
              <a:rPr lang="en-US"/>
              <a:pPr>
                <a:defRPr/>
              </a:pPr>
              <a:t>12/15/2014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4A5F8B5-1F03-4E2F-A329-B4829C99F478}"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28F570-F375-4589-9E70-DCB1BE35B684}" type="datetimeFigureOut">
              <a:rPr lang="en-US"/>
              <a:pPr>
                <a:defRPr/>
              </a:pPr>
              <a:t>12/15/2014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04D1E23-F3FC-4A69-A3EF-F039113DEEC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3F7A848-A832-4D1F-AAD9-0F41CF731E26}" type="datetimeFigureOut">
              <a:rPr lang="en-US"/>
              <a:pPr>
                <a:defRPr/>
              </a:pPr>
              <a:t>12/15/2014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07DAA1-EA67-482C-B702-4B9305A10BD3}"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279130-D572-4C35-939E-877FC94F2E20}" type="datetimeFigureOut">
              <a:rPr lang="en-US"/>
              <a:pPr>
                <a:defRPr/>
              </a:pPr>
              <a:t>12/15/2014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EF27AEE3-646A-43E2-A8C5-CAA8119622A5}"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96D32A3-04D5-427B-BBC7-CA3511FB9D12}" type="datetimeFigureOut">
              <a:rPr lang="en-US"/>
              <a:pPr>
                <a:defRPr/>
              </a:pPr>
              <a:t>12/15/2014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36D5B4D-D50A-46AA-B6FA-AB23ED2328C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AA0443-442F-4A2B-8AF8-2865AA39DCBA}" type="datetimeFigureOut">
              <a:rPr lang="en-US"/>
              <a:pPr>
                <a:defRPr/>
              </a:pPr>
              <a:t>12/15/2014</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B9CE03E-AABE-4675-AC64-5DF4E865FDA9}"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2702609-49C3-4B89-96B5-188110B1DD85}" type="datetimeFigureOut">
              <a:rPr lang="en-US"/>
              <a:pPr>
                <a:defRPr/>
              </a:pPr>
              <a:t>12/15/2014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BD4E820-F30E-4E33-9183-49B34271152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2D2A66E-8A69-4F38-811F-7EA136816BFB}" type="datetimeFigureOut">
              <a:rPr lang="en-US"/>
              <a:pPr>
                <a:defRPr/>
              </a:pPr>
              <a:t>12/15/2014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C60E06-860E-402B-B5A2-1398C08FF3B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5FD0193-495C-4706-A420-E1A94168BE02}" type="datetimeFigureOut">
              <a:rPr lang="en-US"/>
              <a:pPr>
                <a:defRPr/>
              </a:pPr>
              <a:t>12/15/2014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4D0D7E3-4277-47E5-8AB4-0A976914869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F66471F-675F-4842-ABF6-8071A2073B78}" type="datetimeFigureOut">
              <a:rPr lang="en-US"/>
              <a:pPr>
                <a:defRPr/>
              </a:pPr>
              <a:t>12/15/2014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02D5648-F79D-479E-BA01-D8598C133FE3}"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172270B-F2A1-4727-A226-A792A85BCA85}" type="datetimeFigureOut">
              <a:rPr lang="en-US"/>
              <a:pPr>
                <a:defRPr/>
              </a:pPr>
              <a:t>12/15/2014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a:defRPr/>
            </a:pPr>
            <a:fld id="{20511142-4F7B-4479-9B2B-1EFF332D8ECA}"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9" r:id="rId1"/>
    <p:sldLayoutId id="2147484041" r:id="rId2"/>
    <p:sldLayoutId id="2147484050" r:id="rId3"/>
    <p:sldLayoutId id="2147484042" r:id="rId4"/>
    <p:sldLayoutId id="2147484043" r:id="rId5"/>
    <p:sldLayoutId id="2147484044" r:id="rId6"/>
    <p:sldLayoutId id="2147484045" r:id="rId7"/>
    <p:sldLayoutId id="2147484046" r:id="rId8"/>
    <p:sldLayoutId id="2147484051" r:id="rId9"/>
    <p:sldLayoutId id="2147484047" r:id="rId10"/>
    <p:sldLayoutId id="21474840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2"/>
          <p:cNvSpPr>
            <a:spLocks noChangeArrowheads="1" noChangeShapeType="1" noTextEdit="1"/>
          </p:cNvSpPr>
          <p:nvPr/>
        </p:nvSpPr>
        <p:spPr bwMode="auto">
          <a:xfrm>
            <a:off x="609600" y="1066800"/>
            <a:ext cx="7789863" cy="4114800"/>
          </a:xfrm>
          <a:prstGeom prst="rect">
            <a:avLst/>
          </a:prstGeom>
        </p:spPr>
        <p:txBody>
          <a:bodyPr wrap="none" fromWordArt="1">
            <a:prstTxWarp prst="textChevron">
              <a:avLst>
                <a:gd name="adj" fmla="val 25000"/>
              </a:avLst>
            </a:prstTxWarp>
          </a:bodyPr>
          <a:lstStyle/>
          <a:p>
            <a:pPr algn="ctr" rtl="1"/>
            <a:r>
              <a:rPr lang="ar-SA" sz="3600" b="1" kern="10">
                <a:ln w="9525">
                  <a:solidFill>
                    <a:srgbClr val="FF0000"/>
                  </a:solidFill>
                  <a:round/>
                  <a:headEnd/>
                  <a:tailEnd/>
                </a:ln>
                <a:solidFill>
                  <a:srgbClr val="FF0000"/>
                </a:solidFill>
                <a:latin typeface="Arial"/>
                <a:cs typeface="Arial"/>
              </a:rPr>
              <a:t>بسم الله الرحمن الرحيم</a:t>
            </a:r>
            <a:endParaRPr lang="en-US" sz="3600" b="1" kern="10">
              <a:ln w="9525">
                <a:solidFill>
                  <a:srgbClr val="FF0000"/>
                </a:solidFill>
                <a:round/>
                <a:headEnd/>
                <a:tailEnd/>
              </a:ln>
              <a:solidFill>
                <a:srgbClr val="FF0000"/>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dissolve">
                                      <p:cBhvr>
                                        <p:cTn id="7" dur="5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descr="19_018.jpg"/>
          <p:cNvPicPr>
            <a:picLocks noGrp="1" noChangeAspect="1"/>
          </p:cNvPicPr>
          <p:nvPr>
            <p:ph idx="1"/>
          </p:nvPr>
        </p:nvPicPr>
        <p:blipFill>
          <a:blip r:embed="rId2" cstate="print"/>
          <a:srcRect l="9691" t="1450" r="9691" b="17390"/>
          <a:stretch>
            <a:fillRect/>
          </a:stretch>
        </p:blipFill>
        <p:spPr>
          <a:xfrm>
            <a:off x="5562600" y="1905000"/>
            <a:ext cx="3276600" cy="4267200"/>
          </a:xfrm>
        </p:spPr>
      </p:pic>
      <p:sp>
        <p:nvSpPr>
          <p:cNvPr id="4" name="Rectangle 3"/>
          <p:cNvSpPr/>
          <p:nvPr/>
        </p:nvSpPr>
        <p:spPr>
          <a:xfrm>
            <a:off x="295275" y="3600450"/>
            <a:ext cx="5313363" cy="1200150"/>
          </a:xfrm>
          <a:prstGeom prst="rect">
            <a:avLst/>
          </a:prstGeom>
        </p:spPr>
        <p:txBody>
          <a:bodyPr wrap="none">
            <a:spAutoFit/>
          </a:bodyPr>
          <a:lstStyle/>
          <a:p>
            <a:pPr>
              <a:defRPr/>
            </a:pP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is transported Into </a:t>
            </a:r>
          </a:p>
          <a:p>
            <a:pPr>
              <a:defRPr/>
            </a:pPr>
            <a:r>
              <a:rPr lang="en-US" sz="2400" b="1" dirty="0">
                <a:solidFill>
                  <a:srgbClr val="0000CC"/>
                </a:solidFill>
              </a:rPr>
              <a:t>the liver through forming </a:t>
            </a:r>
          </a:p>
          <a:p>
            <a:pPr>
              <a:defRPr/>
            </a:pPr>
            <a:r>
              <a:rPr lang="en-US" sz="2400" b="1" dirty="0">
                <a:solidFill>
                  <a:srgbClr val="990033"/>
                </a:solidFill>
              </a:rPr>
              <a:t>glutamine </a:t>
            </a:r>
            <a:r>
              <a:rPr lang="en-US" sz="2400" b="1" dirty="0">
                <a:solidFill>
                  <a:srgbClr val="0000CC"/>
                </a:solidFill>
              </a:rPr>
              <a:t>by </a:t>
            </a:r>
            <a:r>
              <a:rPr lang="en-US" sz="2400" b="1" dirty="0">
                <a:solidFill>
                  <a:schemeClr val="accent3">
                    <a:lumMod val="50000"/>
                  </a:schemeClr>
                </a:solidFill>
              </a:rPr>
              <a:t>glutamine </a:t>
            </a:r>
            <a:r>
              <a:rPr lang="en-US" sz="2400" b="1" dirty="0" err="1">
                <a:solidFill>
                  <a:schemeClr val="accent3">
                    <a:lumMod val="50000"/>
                  </a:schemeClr>
                </a:solidFill>
              </a:rPr>
              <a:t>synthetase</a:t>
            </a:r>
            <a:endParaRPr lang="en-US" sz="2400" dirty="0">
              <a:solidFill>
                <a:schemeClr val="accent3">
                  <a:lumMod val="50000"/>
                </a:schemeClr>
              </a:solidFill>
            </a:endParaRPr>
          </a:p>
        </p:txBody>
      </p:sp>
      <p:sp>
        <p:nvSpPr>
          <p:cNvPr id="14340" name="TextBox 4"/>
          <p:cNvSpPr txBox="1">
            <a:spLocks noChangeArrowheads="1"/>
          </p:cNvSpPr>
          <p:nvPr/>
        </p:nvSpPr>
        <p:spPr bwMode="auto">
          <a:xfrm>
            <a:off x="246063" y="2719388"/>
            <a:ext cx="5338762" cy="523875"/>
          </a:xfrm>
          <a:prstGeom prst="rect">
            <a:avLst/>
          </a:prstGeom>
          <a:noFill/>
          <a:ln w="9525">
            <a:noFill/>
            <a:miter lim="800000"/>
            <a:headEnd/>
            <a:tailEnd/>
          </a:ln>
        </p:spPr>
        <p:txBody>
          <a:bodyPr wrap="none">
            <a:spAutoFit/>
          </a:bodyPr>
          <a:lstStyle/>
          <a:p>
            <a:r>
              <a:rPr lang="en-US" sz="2800" b="1" i="1">
                <a:solidFill>
                  <a:srgbClr val="990033"/>
                </a:solidFill>
              </a:rPr>
              <a:t>From most peripheral tissues:</a:t>
            </a:r>
          </a:p>
        </p:txBody>
      </p:sp>
      <p:sp>
        <p:nvSpPr>
          <p:cNvPr id="14341" name="Title 1"/>
          <p:cNvSpPr>
            <a:spLocks noGrp="1"/>
          </p:cNvSpPr>
          <p:nvPr>
            <p:ph type="title"/>
          </p:nvPr>
        </p:nvSpPr>
        <p:spPr>
          <a:xfrm>
            <a:off x="457200" y="5334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 </a:t>
            </a:r>
          </a:p>
        </p:txBody>
      </p:sp>
      <p:sp>
        <p:nvSpPr>
          <p:cNvPr id="14342" name="TextBox 8"/>
          <p:cNvSpPr txBox="1">
            <a:spLocks noChangeArrowheads="1"/>
          </p:cNvSpPr>
          <p:nvPr/>
        </p:nvSpPr>
        <p:spPr bwMode="auto">
          <a:xfrm>
            <a:off x="7697788" y="12192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4" descr="19_013.jpg"/>
          <p:cNvPicPr>
            <a:picLocks noGrp="1" noChangeAspect="1"/>
          </p:cNvPicPr>
          <p:nvPr>
            <p:ph idx="1"/>
          </p:nvPr>
        </p:nvPicPr>
        <p:blipFill>
          <a:blip r:embed="rId2" cstate="print"/>
          <a:srcRect l="36526" t="62584" r="34280" b="15623"/>
          <a:stretch>
            <a:fillRect/>
          </a:stretch>
        </p:blipFill>
        <p:spPr>
          <a:xfrm>
            <a:off x="4670425" y="2193925"/>
            <a:ext cx="4244975" cy="2857500"/>
          </a:xfrm>
        </p:spPr>
      </p:pic>
      <p:sp>
        <p:nvSpPr>
          <p:cNvPr id="15363" name="Rectangle 4"/>
          <p:cNvSpPr>
            <a:spLocks noChangeArrowheads="1"/>
          </p:cNvSpPr>
          <p:nvPr/>
        </p:nvSpPr>
        <p:spPr bwMode="auto">
          <a:xfrm>
            <a:off x="152400" y="5200650"/>
            <a:ext cx="4586288" cy="1200150"/>
          </a:xfrm>
          <a:prstGeom prst="rect">
            <a:avLst/>
          </a:prstGeom>
          <a:noFill/>
          <a:ln w="9525">
            <a:noFill/>
            <a:miter lim="800000"/>
            <a:headEnd/>
            <a:tailEnd/>
          </a:ln>
        </p:spPr>
        <p:txBody>
          <a:bodyPr wrap="none">
            <a:spAutoFit/>
          </a:bodyPr>
          <a:lstStyle/>
          <a:p>
            <a:r>
              <a:rPr lang="en-US" sz="2400" b="1">
                <a:solidFill>
                  <a:srgbClr val="0000CC"/>
                </a:solidFill>
              </a:rPr>
              <a:t>Therefore, </a:t>
            </a:r>
            <a:r>
              <a:rPr lang="en-US" sz="2400" b="1">
                <a:solidFill>
                  <a:srgbClr val="BC0000"/>
                </a:solidFill>
              </a:rPr>
              <a:t>NH</a:t>
            </a:r>
            <a:r>
              <a:rPr lang="en-US" sz="2400" b="1" baseline="-25000">
                <a:solidFill>
                  <a:srgbClr val="BC0000"/>
                </a:solidFill>
              </a:rPr>
              <a:t>3</a:t>
            </a:r>
            <a:r>
              <a:rPr lang="en-US" sz="2400" b="1" baseline="-25000">
                <a:solidFill>
                  <a:srgbClr val="0000CC"/>
                </a:solidFill>
              </a:rPr>
              <a:t>  </a:t>
            </a:r>
            <a:r>
              <a:rPr lang="en-US" sz="2400" b="1">
                <a:solidFill>
                  <a:srgbClr val="0000CC"/>
                </a:solidFill>
              </a:rPr>
              <a:t>is transported </a:t>
            </a:r>
          </a:p>
          <a:p>
            <a:r>
              <a:rPr lang="en-US" sz="2400" b="1">
                <a:solidFill>
                  <a:srgbClr val="0000CC"/>
                </a:solidFill>
              </a:rPr>
              <a:t>from muscle into the liver </a:t>
            </a:r>
          </a:p>
          <a:p>
            <a:r>
              <a:rPr lang="en-US" sz="2400" b="1">
                <a:solidFill>
                  <a:srgbClr val="0000CC"/>
                </a:solidFill>
              </a:rPr>
              <a:t>through forming </a:t>
            </a:r>
            <a:r>
              <a:rPr lang="en-US" sz="2400" b="1">
                <a:solidFill>
                  <a:srgbClr val="990033"/>
                </a:solidFill>
              </a:rPr>
              <a:t>alanine</a:t>
            </a:r>
          </a:p>
        </p:txBody>
      </p:sp>
      <p:sp>
        <p:nvSpPr>
          <p:cNvPr id="6" name="TextBox 5"/>
          <p:cNvSpPr txBox="1"/>
          <p:nvPr/>
        </p:nvSpPr>
        <p:spPr>
          <a:xfrm>
            <a:off x="152400" y="2351088"/>
            <a:ext cx="4373563" cy="2676525"/>
          </a:xfrm>
          <a:prstGeom prst="rect">
            <a:avLst/>
          </a:prstGeom>
          <a:noFill/>
        </p:spPr>
        <p:txBody>
          <a:bodyPr wrap="none">
            <a:spAutoFit/>
          </a:bodyPr>
          <a:lstStyle/>
          <a:p>
            <a:pPr>
              <a:defRPr/>
            </a:pPr>
            <a:r>
              <a:rPr lang="en-US" sz="2400" b="1" dirty="0">
                <a:solidFill>
                  <a:srgbClr val="0000CC"/>
                </a:solidFill>
              </a:rPr>
              <a:t>First, </a:t>
            </a: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will be transferred </a:t>
            </a:r>
          </a:p>
          <a:p>
            <a:pPr>
              <a:defRPr/>
            </a:pPr>
            <a:r>
              <a:rPr lang="en-US" sz="2400" b="1" dirty="0">
                <a:solidFill>
                  <a:srgbClr val="0000CC"/>
                </a:solidFill>
              </a:rPr>
              <a:t>into </a:t>
            </a:r>
            <a:r>
              <a:rPr lang="el-GR" sz="2400" b="1" dirty="0">
                <a:solidFill>
                  <a:srgbClr val="0000CC"/>
                </a:solidFill>
              </a:rPr>
              <a:t>α</a:t>
            </a:r>
            <a:r>
              <a:rPr lang="en-US" sz="2400" b="1" dirty="0">
                <a:solidFill>
                  <a:srgbClr val="0000CC"/>
                </a:solidFill>
              </a:rPr>
              <a:t>-</a:t>
            </a:r>
            <a:r>
              <a:rPr lang="en-US" sz="2400" b="1" dirty="0" err="1">
                <a:solidFill>
                  <a:srgbClr val="0000CC"/>
                </a:solidFill>
              </a:rPr>
              <a:t>ketoglutarate</a:t>
            </a:r>
            <a:r>
              <a:rPr lang="en-US" sz="2400" b="1" dirty="0">
                <a:solidFill>
                  <a:srgbClr val="0000CC"/>
                </a:solidFill>
              </a:rPr>
              <a:t> to form </a:t>
            </a:r>
          </a:p>
          <a:p>
            <a:pPr>
              <a:defRPr/>
            </a:pPr>
            <a:r>
              <a:rPr lang="en-US" sz="2400" b="1" dirty="0">
                <a:solidFill>
                  <a:srgbClr val="0000CC"/>
                </a:solidFill>
              </a:rPr>
              <a:t>glutamate</a:t>
            </a:r>
          </a:p>
          <a:p>
            <a:pPr>
              <a:defRPr/>
            </a:pPr>
            <a:endParaRPr lang="en-US" sz="2400" b="1" dirty="0">
              <a:solidFill>
                <a:srgbClr val="0000CC"/>
              </a:solidFill>
            </a:endParaRPr>
          </a:p>
          <a:p>
            <a:pPr>
              <a:defRPr/>
            </a:pPr>
            <a:r>
              <a:rPr lang="en-US" sz="2400" b="1" dirty="0">
                <a:solidFill>
                  <a:srgbClr val="0000CC"/>
                </a:solidFill>
              </a:rPr>
              <a:t>Then, glutamate will give its </a:t>
            </a:r>
          </a:p>
          <a:p>
            <a:pPr>
              <a:defRPr/>
            </a:pPr>
            <a:r>
              <a:rPr lang="en-US" sz="2400" b="1" dirty="0">
                <a:solidFill>
                  <a:srgbClr val="0000CC"/>
                </a:solidFill>
              </a:rPr>
              <a:t>amino group to  </a:t>
            </a:r>
            <a:r>
              <a:rPr lang="en-US" sz="2400" b="1" dirty="0" err="1">
                <a:solidFill>
                  <a:srgbClr val="0000CC"/>
                </a:solidFill>
              </a:rPr>
              <a:t>pyruvate</a:t>
            </a:r>
            <a:r>
              <a:rPr lang="en-US" sz="2400" b="1" dirty="0">
                <a:solidFill>
                  <a:srgbClr val="0000CC"/>
                </a:solidFill>
              </a:rPr>
              <a:t> </a:t>
            </a:r>
          </a:p>
          <a:p>
            <a:pPr>
              <a:defRPr/>
            </a:pPr>
            <a:r>
              <a:rPr lang="en-US" sz="2400" b="1" dirty="0">
                <a:solidFill>
                  <a:srgbClr val="0000CC"/>
                </a:solidFill>
              </a:rPr>
              <a:t>to form </a:t>
            </a:r>
            <a:r>
              <a:rPr lang="en-US" sz="2400" b="1" dirty="0" err="1">
                <a:solidFill>
                  <a:srgbClr val="0000CC"/>
                </a:solidFill>
              </a:rPr>
              <a:t>alanine</a:t>
            </a:r>
            <a:r>
              <a:rPr lang="en-US" sz="2400" b="1" dirty="0">
                <a:solidFill>
                  <a:srgbClr val="0000CC"/>
                </a:solidFill>
              </a:rPr>
              <a:t> by </a:t>
            </a:r>
            <a:r>
              <a:rPr lang="en-US" sz="2400" b="1" dirty="0">
                <a:solidFill>
                  <a:schemeClr val="accent3">
                    <a:lumMod val="50000"/>
                  </a:schemeClr>
                </a:solidFill>
              </a:rPr>
              <a:t>ALT</a:t>
            </a:r>
            <a:endParaRPr lang="en-US" sz="2400" b="1" dirty="0">
              <a:solidFill>
                <a:srgbClr val="0000CC"/>
              </a:solidFill>
            </a:endParaRPr>
          </a:p>
        </p:txBody>
      </p:sp>
      <p:sp>
        <p:nvSpPr>
          <p:cNvPr id="15365" name="TextBox 6"/>
          <p:cNvSpPr txBox="1">
            <a:spLocks noChangeArrowheads="1"/>
          </p:cNvSpPr>
          <p:nvPr/>
        </p:nvSpPr>
        <p:spPr bwMode="auto">
          <a:xfrm>
            <a:off x="152400" y="1752600"/>
            <a:ext cx="3181350" cy="523875"/>
          </a:xfrm>
          <a:prstGeom prst="rect">
            <a:avLst/>
          </a:prstGeom>
          <a:noFill/>
          <a:ln w="9525">
            <a:noFill/>
            <a:miter lim="800000"/>
            <a:headEnd/>
            <a:tailEnd/>
          </a:ln>
        </p:spPr>
        <p:txBody>
          <a:bodyPr wrap="none">
            <a:spAutoFit/>
          </a:bodyPr>
          <a:lstStyle/>
          <a:p>
            <a:r>
              <a:rPr lang="en-US" sz="2800" b="1" i="1">
                <a:solidFill>
                  <a:srgbClr val="990033"/>
                </a:solidFill>
              </a:rPr>
              <a:t>From the muscle:</a:t>
            </a:r>
          </a:p>
        </p:txBody>
      </p:sp>
      <p:sp>
        <p:nvSpPr>
          <p:cNvPr id="15366" name="Title 1"/>
          <p:cNvSpPr>
            <a:spLocks noGrp="1"/>
          </p:cNvSpPr>
          <p:nvPr>
            <p:ph type="title"/>
          </p:nvPr>
        </p:nvSpPr>
        <p:spPr>
          <a:xfrm>
            <a:off x="457200" y="6096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a:t>
            </a:r>
          </a:p>
        </p:txBody>
      </p:sp>
      <p:sp>
        <p:nvSpPr>
          <p:cNvPr id="15367" name="TextBox 9"/>
          <p:cNvSpPr txBox="1">
            <a:spLocks noChangeArrowheads="1"/>
          </p:cNvSpPr>
          <p:nvPr/>
        </p:nvSpPr>
        <p:spPr bwMode="auto">
          <a:xfrm>
            <a:off x="7697788" y="12954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14400"/>
            <a:ext cx="8229600" cy="838200"/>
          </a:xfrm>
        </p:spPr>
        <p:txBody>
          <a:bodyPr/>
          <a:lstStyle/>
          <a:p>
            <a:pPr algn="ctr" eaLnBrk="1" hangingPunct="1"/>
            <a:r>
              <a:rPr lang="en-US" sz="4000" b="1" smtClean="0">
                <a:solidFill>
                  <a:srgbClr val="990033"/>
                </a:solidFill>
                <a:latin typeface="Impact" pitchFamily="34" charset="0"/>
              </a:rPr>
              <a:t>Fate of glutamine and alanine </a:t>
            </a:r>
            <a:br>
              <a:rPr lang="en-US" sz="4000" b="1" smtClean="0">
                <a:solidFill>
                  <a:srgbClr val="990033"/>
                </a:solidFill>
                <a:latin typeface="Impact" pitchFamily="34" charset="0"/>
              </a:rPr>
            </a:br>
            <a:r>
              <a:rPr lang="en-US" sz="4000" b="1" smtClean="0">
                <a:solidFill>
                  <a:srgbClr val="990033"/>
                </a:solidFill>
                <a:latin typeface="Impact" pitchFamily="34" charset="0"/>
              </a:rPr>
              <a:t>in the liver</a:t>
            </a:r>
            <a:endParaRPr lang="en-US" sz="3200" b="1" smtClean="0">
              <a:solidFill>
                <a:srgbClr val="990033"/>
              </a:solidFill>
              <a:latin typeface="Impact" pitchFamily="34" charset="0"/>
            </a:endParaRPr>
          </a:p>
        </p:txBody>
      </p:sp>
      <p:pic>
        <p:nvPicPr>
          <p:cNvPr id="16387" name="Content Placeholder 4" descr="19_013.jpg"/>
          <p:cNvPicPr>
            <a:picLocks noGrp="1" noChangeAspect="1"/>
          </p:cNvPicPr>
          <p:nvPr>
            <p:ph idx="1"/>
          </p:nvPr>
        </p:nvPicPr>
        <p:blipFill>
          <a:blip r:embed="rId2" cstate="print"/>
          <a:srcRect l="36526" t="14786" r="34280" b="48906"/>
          <a:stretch>
            <a:fillRect/>
          </a:stretch>
        </p:blipFill>
        <p:spPr>
          <a:xfrm>
            <a:off x="5181600" y="1752600"/>
            <a:ext cx="3738563" cy="4191000"/>
          </a:xfrm>
        </p:spPr>
      </p:pic>
      <p:sp>
        <p:nvSpPr>
          <p:cNvPr id="14" name="TextBox 13"/>
          <p:cNvSpPr txBox="1"/>
          <p:nvPr/>
        </p:nvSpPr>
        <p:spPr>
          <a:xfrm>
            <a:off x="152400" y="2035175"/>
            <a:ext cx="4532010" cy="830997"/>
          </a:xfrm>
          <a:prstGeom prst="rect">
            <a:avLst/>
          </a:prstGeom>
          <a:noFill/>
        </p:spPr>
        <p:txBody>
          <a:bodyPr wrap="none">
            <a:spAutoFit/>
          </a:bodyPr>
          <a:lstStyle/>
          <a:p>
            <a:pPr>
              <a:defRPr/>
            </a:pPr>
            <a:r>
              <a:rPr lang="en-US" sz="2800" b="1" dirty="0" smtClean="0">
                <a:solidFill>
                  <a:srgbClr val="BC0000"/>
                </a:solidFill>
              </a:rPr>
              <a:t>1. </a:t>
            </a:r>
            <a:r>
              <a:rPr lang="en-US" sz="2800" b="1" i="1" dirty="0" smtClean="0">
                <a:solidFill>
                  <a:srgbClr val="BC0000"/>
                </a:solidFill>
              </a:rPr>
              <a:t>Glutamine</a:t>
            </a:r>
            <a:r>
              <a:rPr lang="en-US" sz="2000" b="1" dirty="0" smtClean="0"/>
              <a:t> </a:t>
            </a:r>
            <a:r>
              <a:rPr lang="en-US" sz="2000" b="1" dirty="0"/>
              <a:t>is converted into </a:t>
            </a:r>
          </a:p>
          <a:p>
            <a:pPr>
              <a:defRPr/>
            </a:pPr>
            <a:r>
              <a:rPr lang="en-US" sz="2000" b="1" dirty="0"/>
              <a:t>glutamate by </a:t>
            </a:r>
            <a:r>
              <a:rPr lang="en-US" sz="2000" b="1" dirty="0" err="1">
                <a:solidFill>
                  <a:schemeClr val="accent4">
                    <a:lumMod val="50000"/>
                  </a:schemeClr>
                </a:solidFill>
              </a:rPr>
              <a:t>glutaminase</a:t>
            </a:r>
            <a:r>
              <a:rPr lang="en-US" sz="2000" b="1" dirty="0">
                <a:solidFill>
                  <a:schemeClr val="accent4">
                    <a:lumMod val="50000"/>
                  </a:schemeClr>
                </a:solidFill>
              </a:rPr>
              <a:t>.</a:t>
            </a:r>
          </a:p>
        </p:txBody>
      </p:sp>
      <p:sp>
        <p:nvSpPr>
          <p:cNvPr id="16" name="TextBox 15"/>
          <p:cNvSpPr txBox="1"/>
          <p:nvPr/>
        </p:nvSpPr>
        <p:spPr>
          <a:xfrm>
            <a:off x="152400" y="3124200"/>
            <a:ext cx="5009705" cy="1138773"/>
          </a:xfrm>
          <a:prstGeom prst="rect">
            <a:avLst/>
          </a:prstGeom>
          <a:noFill/>
        </p:spPr>
        <p:txBody>
          <a:bodyPr wrap="none">
            <a:spAutoFit/>
          </a:bodyPr>
          <a:lstStyle/>
          <a:p>
            <a:pPr>
              <a:defRPr/>
            </a:pPr>
            <a:r>
              <a:rPr lang="en-US" sz="2800" b="1" dirty="0" smtClean="0">
                <a:solidFill>
                  <a:srgbClr val="BC0000"/>
                </a:solidFill>
              </a:rPr>
              <a:t>2. </a:t>
            </a:r>
            <a:r>
              <a:rPr lang="en-US" sz="2800" b="1" i="1" dirty="0" err="1" smtClean="0">
                <a:solidFill>
                  <a:srgbClr val="BC0000"/>
                </a:solidFill>
              </a:rPr>
              <a:t>Alanine</a:t>
            </a:r>
            <a:r>
              <a:rPr lang="en-US" sz="2000" b="1" dirty="0" smtClean="0"/>
              <a:t> </a:t>
            </a:r>
            <a:r>
              <a:rPr lang="en-US" sz="2000" b="1" dirty="0"/>
              <a:t>will give its amino group </a:t>
            </a:r>
            <a:endParaRPr lang="en-US" sz="2000" b="1" dirty="0" smtClean="0"/>
          </a:p>
          <a:p>
            <a:pPr>
              <a:defRPr/>
            </a:pPr>
            <a:r>
              <a:rPr lang="en-US" sz="2000" b="1" dirty="0" smtClean="0"/>
              <a:t>to </a:t>
            </a:r>
            <a:r>
              <a:rPr lang="el-GR" sz="2000" b="1" dirty="0" smtClean="0">
                <a:latin typeface="Times New Roman"/>
                <a:cs typeface="Times New Roman"/>
              </a:rPr>
              <a:t>α</a:t>
            </a:r>
            <a:r>
              <a:rPr lang="en-US" sz="2000" b="1" dirty="0">
                <a:latin typeface="Times New Roman"/>
                <a:cs typeface="Times New Roman"/>
              </a:rPr>
              <a:t>-</a:t>
            </a:r>
            <a:r>
              <a:rPr lang="en-US" sz="2000" b="1" dirty="0" err="1"/>
              <a:t>ketoglutarate</a:t>
            </a:r>
            <a:r>
              <a:rPr lang="en-US" sz="2000" b="1" dirty="0"/>
              <a:t> to form glutamate by</a:t>
            </a:r>
          </a:p>
          <a:p>
            <a:pPr>
              <a:defRPr/>
            </a:pPr>
            <a:r>
              <a:rPr lang="en-US" sz="2000" b="1" dirty="0"/>
              <a:t> </a:t>
            </a:r>
            <a:r>
              <a:rPr lang="en-US" sz="2000" b="1" dirty="0">
                <a:solidFill>
                  <a:schemeClr val="accent4">
                    <a:lumMod val="50000"/>
                  </a:schemeClr>
                </a:solidFill>
              </a:rPr>
              <a:t>ALT.</a:t>
            </a:r>
          </a:p>
        </p:txBody>
      </p:sp>
      <p:sp>
        <p:nvSpPr>
          <p:cNvPr id="16392" name="TextBox 18"/>
          <p:cNvSpPr txBox="1">
            <a:spLocks noChangeArrowheads="1"/>
          </p:cNvSpPr>
          <p:nvPr/>
        </p:nvSpPr>
        <p:spPr bwMode="auto">
          <a:xfrm>
            <a:off x="163513" y="5943600"/>
            <a:ext cx="8207375" cy="708025"/>
          </a:xfrm>
          <a:prstGeom prst="rect">
            <a:avLst/>
          </a:prstGeom>
          <a:noFill/>
          <a:ln w="9525">
            <a:noFill/>
            <a:miter lim="800000"/>
            <a:headEnd/>
            <a:tailEnd/>
          </a:ln>
        </p:spPr>
        <p:txBody>
          <a:bodyPr wrap="none">
            <a:spAutoFit/>
          </a:bodyPr>
          <a:lstStyle/>
          <a:p>
            <a:r>
              <a:rPr lang="en-US" sz="2000" b="1">
                <a:solidFill>
                  <a:srgbClr val="990033"/>
                </a:solidFill>
              </a:rPr>
              <a:t>NH</a:t>
            </a:r>
            <a:r>
              <a:rPr lang="en-US" sz="2000" b="1" baseline="-25000">
                <a:solidFill>
                  <a:srgbClr val="990033"/>
                </a:solidFill>
              </a:rPr>
              <a:t>3</a:t>
            </a:r>
            <a:r>
              <a:rPr lang="en-US" sz="2000" b="1"/>
              <a:t> </a:t>
            </a:r>
            <a:r>
              <a:rPr lang="en-US" sz="2000" b="1">
                <a:solidFill>
                  <a:srgbClr val="0000CC"/>
                </a:solidFill>
              </a:rPr>
              <a:t>is transported by glutamine and alanine into liver where both </a:t>
            </a:r>
          </a:p>
          <a:p>
            <a:r>
              <a:rPr lang="en-US" sz="2000" b="1">
                <a:solidFill>
                  <a:srgbClr val="0000CC"/>
                </a:solidFill>
              </a:rPr>
              <a:t>will release </a:t>
            </a:r>
            <a:r>
              <a:rPr lang="en-US" sz="2000" b="1">
                <a:solidFill>
                  <a:srgbClr val="990033"/>
                </a:solidFill>
              </a:rPr>
              <a:t>NH</a:t>
            </a:r>
            <a:r>
              <a:rPr lang="en-US" sz="2000" b="1" baseline="-25000">
                <a:solidFill>
                  <a:srgbClr val="990033"/>
                </a:solidFill>
              </a:rPr>
              <a:t>3</a:t>
            </a:r>
            <a:r>
              <a:rPr lang="en-US" sz="2000" b="1"/>
              <a:t> </a:t>
            </a:r>
            <a:r>
              <a:rPr lang="en-US" sz="2000" b="1">
                <a:solidFill>
                  <a:srgbClr val="0000CC"/>
                </a:solidFill>
              </a:rPr>
              <a:t>inside the liver to start urea cycle </a:t>
            </a:r>
          </a:p>
        </p:txBody>
      </p:sp>
      <p:sp>
        <p:nvSpPr>
          <p:cNvPr id="16393" name="TextBox 21"/>
          <p:cNvSpPr txBox="1">
            <a:spLocks noChangeArrowheads="1"/>
          </p:cNvSpPr>
          <p:nvPr/>
        </p:nvSpPr>
        <p:spPr bwMode="auto">
          <a:xfrm>
            <a:off x="152400" y="1447800"/>
            <a:ext cx="2222500" cy="523875"/>
          </a:xfrm>
          <a:prstGeom prst="rect">
            <a:avLst/>
          </a:prstGeom>
          <a:noFill/>
          <a:ln w="9525">
            <a:noFill/>
            <a:miter lim="800000"/>
            <a:headEnd/>
            <a:tailEnd/>
          </a:ln>
        </p:spPr>
        <p:txBody>
          <a:bodyPr wrap="none">
            <a:spAutoFit/>
          </a:bodyPr>
          <a:lstStyle/>
          <a:p>
            <a:r>
              <a:rPr lang="en-US" sz="2800" b="1">
                <a:solidFill>
                  <a:srgbClr val="0000CC"/>
                </a:solidFill>
              </a:rPr>
              <a:t>In the Liver:</a:t>
            </a:r>
          </a:p>
        </p:txBody>
      </p:sp>
      <p:sp>
        <p:nvSpPr>
          <p:cNvPr id="10" name="TextBox 9"/>
          <p:cNvSpPr txBox="1"/>
          <p:nvPr/>
        </p:nvSpPr>
        <p:spPr>
          <a:xfrm>
            <a:off x="7721012" y="3500735"/>
            <a:ext cx="356188" cy="461665"/>
          </a:xfrm>
          <a:prstGeom prst="rect">
            <a:avLst/>
          </a:prstGeom>
          <a:noFill/>
        </p:spPr>
        <p:txBody>
          <a:bodyPr wrap="none" rtlCol="0">
            <a:spAutoFit/>
          </a:bodyPr>
          <a:lstStyle/>
          <a:p>
            <a:r>
              <a:rPr lang="en-US" sz="2400" b="1" dirty="0" smtClean="0">
                <a:solidFill>
                  <a:srgbClr val="C00000"/>
                </a:solidFill>
              </a:rPr>
              <a:t>1</a:t>
            </a:r>
            <a:endParaRPr lang="en-US" sz="2400" b="1" dirty="0">
              <a:solidFill>
                <a:srgbClr val="C00000"/>
              </a:solidFill>
            </a:endParaRPr>
          </a:p>
        </p:txBody>
      </p:sp>
      <p:sp>
        <p:nvSpPr>
          <p:cNvPr id="11" name="TextBox 10"/>
          <p:cNvSpPr txBox="1"/>
          <p:nvPr/>
        </p:nvSpPr>
        <p:spPr>
          <a:xfrm>
            <a:off x="7057572" y="4338935"/>
            <a:ext cx="356188" cy="461665"/>
          </a:xfrm>
          <a:prstGeom prst="rect">
            <a:avLst/>
          </a:prstGeom>
          <a:noFill/>
        </p:spPr>
        <p:txBody>
          <a:bodyPr wrap="none" rtlCol="0">
            <a:spAutoFit/>
          </a:bodyPr>
          <a:lstStyle/>
          <a:p>
            <a:r>
              <a:rPr lang="en-US" sz="2400" b="1" dirty="0" smtClean="0">
                <a:solidFill>
                  <a:srgbClr val="C00000"/>
                </a:solidFill>
              </a:rPr>
              <a:t>2</a:t>
            </a:r>
            <a:endParaRPr lang="en-US" sz="2400" b="1" dirty="0">
              <a:solidFill>
                <a:srgbClr val="C00000"/>
              </a:solidFill>
            </a:endParaRPr>
          </a:p>
        </p:txBody>
      </p:sp>
      <p:sp>
        <p:nvSpPr>
          <p:cNvPr id="12" name="TextBox 11"/>
          <p:cNvSpPr txBox="1"/>
          <p:nvPr/>
        </p:nvSpPr>
        <p:spPr>
          <a:xfrm>
            <a:off x="6901542" y="4034970"/>
            <a:ext cx="356188" cy="461665"/>
          </a:xfrm>
          <a:prstGeom prst="rect">
            <a:avLst/>
          </a:prstGeom>
          <a:noFill/>
        </p:spPr>
        <p:txBody>
          <a:bodyPr wrap="none" rtlCol="0">
            <a:spAutoFit/>
          </a:bodyPr>
          <a:lstStyle/>
          <a:p>
            <a:r>
              <a:rPr lang="en-US" sz="2400" b="1" dirty="0" smtClean="0">
                <a:solidFill>
                  <a:srgbClr val="C00000"/>
                </a:solidFill>
              </a:rPr>
              <a:t>3</a:t>
            </a:r>
            <a:endParaRPr lang="en-US" sz="2400" b="1" dirty="0">
              <a:solidFill>
                <a:srgbClr val="C00000"/>
              </a:solidFill>
            </a:endParaRPr>
          </a:p>
        </p:txBody>
      </p:sp>
      <p:sp>
        <p:nvSpPr>
          <p:cNvPr id="13" name="TextBox 12"/>
          <p:cNvSpPr txBox="1"/>
          <p:nvPr/>
        </p:nvSpPr>
        <p:spPr>
          <a:xfrm>
            <a:off x="152400" y="4419600"/>
            <a:ext cx="4463081" cy="1138773"/>
          </a:xfrm>
          <a:prstGeom prst="rect">
            <a:avLst/>
          </a:prstGeom>
          <a:noFill/>
        </p:spPr>
        <p:txBody>
          <a:bodyPr wrap="none">
            <a:spAutoFit/>
          </a:bodyPr>
          <a:lstStyle/>
          <a:p>
            <a:pPr>
              <a:defRPr/>
            </a:pPr>
            <a:r>
              <a:rPr lang="en-US" sz="2800" b="1" dirty="0" smtClean="0">
                <a:solidFill>
                  <a:srgbClr val="BC0000"/>
                </a:solidFill>
              </a:rPr>
              <a:t>3. </a:t>
            </a:r>
            <a:r>
              <a:rPr lang="en-US" sz="2800" b="1" i="1" dirty="0" smtClean="0">
                <a:solidFill>
                  <a:srgbClr val="BC0000"/>
                </a:solidFill>
              </a:rPr>
              <a:t>Glutamate</a:t>
            </a:r>
            <a:r>
              <a:rPr lang="en-US" sz="2000" b="1" dirty="0" smtClean="0"/>
              <a:t> </a:t>
            </a:r>
            <a:r>
              <a:rPr lang="en-US" sz="2000" b="1" dirty="0"/>
              <a:t>is converted into</a:t>
            </a:r>
          </a:p>
          <a:p>
            <a:pPr>
              <a:defRPr/>
            </a:pPr>
            <a:r>
              <a:rPr lang="el-GR" sz="2000" b="1" dirty="0">
                <a:latin typeface="Times New Roman"/>
                <a:cs typeface="Times New Roman"/>
              </a:rPr>
              <a:t>α</a:t>
            </a:r>
            <a:r>
              <a:rPr lang="en-US" sz="2000" b="1" dirty="0"/>
              <a:t>-</a:t>
            </a:r>
            <a:r>
              <a:rPr lang="en-US" sz="2000" b="1" dirty="0" err="1"/>
              <a:t>ketoglutarate</a:t>
            </a:r>
            <a:r>
              <a:rPr lang="en-US" sz="2000" b="1" dirty="0"/>
              <a:t> and releasing </a:t>
            </a:r>
            <a:r>
              <a:rPr lang="en-US" sz="2000" b="1" dirty="0">
                <a:solidFill>
                  <a:srgbClr val="990033"/>
                </a:solidFill>
              </a:rPr>
              <a:t>NH</a:t>
            </a:r>
            <a:r>
              <a:rPr lang="en-US" sz="2000" b="1" baseline="-25000" dirty="0">
                <a:solidFill>
                  <a:srgbClr val="990033"/>
                </a:solidFill>
              </a:rPr>
              <a:t>3  </a:t>
            </a:r>
          </a:p>
          <a:p>
            <a:pPr>
              <a:defRPr/>
            </a:pPr>
            <a:r>
              <a:rPr lang="en-US" sz="2000" b="1" dirty="0"/>
              <a:t>by </a:t>
            </a:r>
            <a:r>
              <a:rPr lang="en-US" sz="2000" b="1" dirty="0">
                <a:solidFill>
                  <a:schemeClr val="accent4">
                    <a:lumMod val="50000"/>
                  </a:schemeClr>
                </a:solidFill>
              </a:rPr>
              <a:t>glutamate </a:t>
            </a:r>
            <a:r>
              <a:rPr lang="en-US" sz="2000" b="1" dirty="0" err="1">
                <a:solidFill>
                  <a:schemeClr val="accent4">
                    <a:lumMod val="50000"/>
                  </a:schemeClr>
                </a:solidFill>
              </a:rPr>
              <a:t>dehydrogenase</a:t>
            </a:r>
            <a:r>
              <a:rPr lang="en-US" sz="2000" b="1" dirty="0">
                <a:solidFill>
                  <a:schemeClr val="accent4">
                    <a:lumMod val="50000"/>
                  </a:schemeClr>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4" descr="19_013.jpg"/>
          <p:cNvPicPr>
            <a:picLocks noGrp="1" noChangeAspect="1"/>
          </p:cNvPicPr>
          <p:nvPr>
            <p:ph idx="1"/>
          </p:nvPr>
        </p:nvPicPr>
        <p:blipFill>
          <a:blip r:embed="rId2" cstate="print"/>
          <a:srcRect l="36526" t="1048" r="34280" b="15623"/>
          <a:stretch>
            <a:fillRect/>
          </a:stretch>
        </p:blipFill>
        <p:spPr>
          <a:xfrm>
            <a:off x="5943600" y="228600"/>
            <a:ext cx="2514600" cy="6470650"/>
          </a:xfrm>
        </p:spPr>
      </p:pic>
      <p:sp>
        <p:nvSpPr>
          <p:cNvPr id="17411" name="Title 3"/>
          <p:cNvSpPr>
            <a:spLocks noGrp="1"/>
          </p:cNvSpPr>
          <p:nvPr>
            <p:ph type="title"/>
          </p:nvPr>
        </p:nvSpPr>
        <p:spPr>
          <a:xfrm>
            <a:off x="457200" y="1143000"/>
            <a:ext cx="4876800" cy="4953000"/>
          </a:xfrm>
        </p:spPr>
        <p:txBody>
          <a:bodyPr/>
          <a:lstStyle/>
          <a:p>
            <a:pPr algn="ctr"/>
            <a:r>
              <a:rPr lang="en-US" sz="3600" b="1" smtClean="0">
                <a:solidFill>
                  <a:srgbClr val="0000CC"/>
                </a:solidFill>
              </a:rPr>
              <a:t>Summary</a:t>
            </a:r>
            <a:r>
              <a:rPr lang="en-US" sz="3600" b="1" smtClean="0">
                <a:solidFill>
                  <a:srgbClr val="990033"/>
                </a:solidFill>
              </a:rPr>
              <a:t/>
            </a:r>
            <a:br>
              <a:rPr lang="en-US" sz="3600" b="1" smtClean="0">
                <a:solidFill>
                  <a:srgbClr val="990033"/>
                </a:solidFill>
              </a:rPr>
            </a:br>
            <a:r>
              <a:rPr lang="en-US" sz="3600" b="1" smtClean="0">
                <a:solidFill>
                  <a:srgbClr val="990033"/>
                </a:solidFill>
              </a:rPr>
              <a:t>Transport of NH</a:t>
            </a:r>
            <a:r>
              <a:rPr lang="en-US" sz="3600" b="1" baseline="-25000" smtClean="0">
                <a:solidFill>
                  <a:srgbClr val="990033"/>
                </a:solidFill>
              </a:rPr>
              <a:t>3</a:t>
            </a:r>
            <a:r>
              <a:rPr lang="en-US" sz="3600" b="1" smtClean="0">
                <a:solidFill>
                  <a:srgbClr val="990033"/>
                </a:solidFill>
              </a:rPr>
              <a:t> from </a:t>
            </a:r>
            <a:br>
              <a:rPr lang="en-US" sz="3600" b="1" smtClean="0">
                <a:solidFill>
                  <a:srgbClr val="990033"/>
                </a:solidFill>
              </a:rPr>
            </a:br>
            <a:r>
              <a:rPr lang="en-US" sz="3600" b="1" smtClean="0">
                <a:solidFill>
                  <a:srgbClr val="990033"/>
                </a:solidFill>
              </a:rPr>
              <a:t>peripheral tissues </a:t>
            </a:r>
            <a:br>
              <a:rPr lang="en-US" sz="3600" b="1" smtClean="0">
                <a:solidFill>
                  <a:srgbClr val="990033"/>
                </a:solidFill>
              </a:rPr>
            </a:br>
            <a:r>
              <a:rPr lang="en-US" sz="3600" b="1" smtClean="0">
                <a:solidFill>
                  <a:srgbClr val="0000CC"/>
                </a:solidFill>
              </a:rPr>
              <a:t>(in the form of glutamine and alanine) </a:t>
            </a:r>
            <a:r>
              <a:rPr lang="en-US" sz="3600" b="1" smtClean="0">
                <a:solidFill>
                  <a:srgbClr val="990033"/>
                </a:solidFill>
              </a:rPr>
              <a:t/>
            </a:r>
            <a:br>
              <a:rPr lang="en-US" sz="3600" b="1" smtClean="0">
                <a:solidFill>
                  <a:srgbClr val="990033"/>
                </a:solidFill>
              </a:rPr>
            </a:br>
            <a:r>
              <a:rPr lang="en-US" sz="3600" b="1" smtClean="0">
                <a:solidFill>
                  <a:srgbClr val="990033"/>
                </a:solidFill>
              </a:rPr>
              <a:t>into the liver</a:t>
            </a:r>
            <a:br>
              <a:rPr lang="en-US" sz="3600" b="1" smtClean="0">
                <a:solidFill>
                  <a:srgbClr val="990033"/>
                </a:solidFill>
              </a:rPr>
            </a:br>
            <a:r>
              <a:rPr lang="en-US" sz="3600" b="1" smtClean="0">
                <a:solidFill>
                  <a:srgbClr val="990033"/>
                </a:solidFill>
              </a:rPr>
              <a:t>and the release of NH</a:t>
            </a:r>
            <a:r>
              <a:rPr lang="en-US" sz="3600" b="1" baseline="-25000" smtClean="0">
                <a:solidFill>
                  <a:srgbClr val="990033"/>
                </a:solidFill>
              </a:rPr>
              <a:t>3 </a:t>
            </a:r>
            <a:r>
              <a:rPr lang="en-US" sz="3600" b="1" smtClean="0">
                <a:solidFill>
                  <a:srgbClr val="990033"/>
                </a:solidFill>
              </a:rPr>
              <a:t>back in the liver to start</a:t>
            </a:r>
            <a:br>
              <a:rPr lang="en-US" sz="3600" b="1" smtClean="0">
                <a:solidFill>
                  <a:srgbClr val="990033"/>
                </a:solidFill>
              </a:rPr>
            </a:br>
            <a:r>
              <a:rPr lang="en-US" sz="3600" b="1" smtClean="0">
                <a:solidFill>
                  <a:srgbClr val="990033"/>
                </a:solidFill>
              </a:rPr>
              <a:t> </a:t>
            </a:r>
            <a:r>
              <a:rPr lang="en-US" sz="3600" b="1" smtClean="0">
                <a:solidFill>
                  <a:srgbClr val="0000CC"/>
                </a:solidFill>
              </a:rPr>
              <a:t>the urea cycle</a:t>
            </a:r>
            <a:endParaRPr lang="en-US" sz="3600" smtClean="0">
              <a:solidFill>
                <a:srgbClr val="0000C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95300" y="104775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sp>
        <p:nvSpPr>
          <p:cNvPr id="9219" name="Content Placeholder 2"/>
          <p:cNvSpPr>
            <a:spLocks noGrp="1"/>
          </p:cNvSpPr>
          <p:nvPr>
            <p:ph idx="1"/>
          </p:nvPr>
        </p:nvSpPr>
        <p:spPr>
          <a:xfrm>
            <a:off x="609600" y="2209800"/>
            <a:ext cx="8077200" cy="3886200"/>
          </a:xfrm>
        </p:spPr>
        <p:txBody>
          <a:bodyPr/>
          <a:lstStyle/>
          <a:p>
            <a:pPr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Urea is the major form for disposal of NH</a:t>
            </a:r>
            <a:r>
              <a:rPr lang="en-US" sz="3200" b="1" baseline="-25000" dirty="0" smtClean="0">
                <a:solidFill>
                  <a:srgbClr val="0000CC"/>
                </a:solidFill>
                <a:latin typeface="Times New Roman" pitchFamily="18" charset="0"/>
                <a:cs typeface="Times New Roman" pitchFamily="18" charset="0"/>
              </a:rPr>
              <a:t>3</a:t>
            </a:r>
          </a:p>
          <a:p>
            <a:pPr eaLnBrk="1" hangingPunct="1">
              <a:spcAft>
                <a:spcPts val="1200"/>
              </a:spcAft>
              <a:buClr>
                <a:srgbClr val="BC0000"/>
              </a:buClr>
              <a:buFont typeface="Wingdings" pitchFamily="2" charset="2"/>
              <a:buChar char="Ø"/>
              <a:defRPr/>
            </a:pPr>
            <a:r>
              <a:rPr lang="en-US" sz="3200" b="1" baseline="-25000" dirty="0" smtClean="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Urea cycle occurs in the liver</a:t>
            </a:r>
          </a:p>
          <a:p>
            <a:pPr marL="398463" indent="-398463"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One nitrogen of urea is from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and the other nitrogen from </a:t>
            </a:r>
            <a:r>
              <a:rPr lang="en-US" sz="3200" b="1" dirty="0" err="1" smtClean="0">
                <a:solidFill>
                  <a:srgbClr val="0000CC"/>
                </a:solidFill>
                <a:latin typeface="Times New Roman" pitchFamily="18" charset="0"/>
                <a:cs typeface="Times New Roman" pitchFamily="18" charset="0"/>
              </a:rPr>
              <a:t>aspartate</a:t>
            </a:r>
            <a:endParaRPr lang="en-US" sz="3200" b="1" dirty="0" smtClean="0">
              <a:solidFill>
                <a:srgbClr val="BC0000"/>
              </a:solidFill>
              <a:latin typeface="Times New Roman" pitchFamily="18" charset="0"/>
              <a:cs typeface="Times New Roman" pitchFamily="18" charset="0"/>
            </a:endParaRPr>
          </a:p>
          <a:p>
            <a:pPr marL="457200" indent="-4572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transported in the blood to the kidneys for excretion in urine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95300" y="76200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pic>
        <p:nvPicPr>
          <p:cNvPr id="19459" name="Content Placeholder 3" descr="19_014.jpg"/>
          <p:cNvPicPr>
            <a:picLocks noGrp="1" noChangeAspect="1"/>
          </p:cNvPicPr>
          <p:nvPr>
            <p:ph idx="1"/>
          </p:nvPr>
        </p:nvPicPr>
        <p:blipFill>
          <a:blip r:embed="rId2" cstate="print"/>
          <a:srcRect l="9415" t="1961" r="6879" b="21568"/>
          <a:stretch>
            <a:fillRect/>
          </a:stretch>
        </p:blipFill>
        <p:spPr>
          <a:xfrm>
            <a:off x="4146550" y="838200"/>
            <a:ext cx="4953000" cy="5853113"/>
          </a:xfrm>
        </p:spPr>
      </p:pic>
      <p:sp>
        <p:nvSpPr>
          <p:cNvPr id="19460" name="TextBox 4"/>
          <p:cNvSpPr txBox="1">
            <a:spLocks noChangeArrowheads="1"/>
          </p:cNvSpPr>
          <p:nvPr/>
        </p:nvSpPr>
        <p:spPr bwMode="auto">
          <a:xfrm>
            <a:off x="107950" y="2438400"/>
            <a:ext cx="4083050" cy="3694113"/>
          </a:xfrm>
          <a:prstGeom prst="rect">
            <a:avLst/>
          </a:prstGeom>
          <a:noFill/>
          <a:ln w="9525">
            <a:noFill/>
            <a:miter lim="800000"/>
            <a:headEnd/>
            <a:tailEnd/>
          </a:ln>
        </p:spPr>
        <p:txBody>
          <a:bodyPr wrap="none">
            <a:spAutoFit/>
          </a:bodyPr>
          <a:lstStyle/>
          <a:p>
            <a:r>
              <a:rPr lang="en-US" sz="2000" b="1">
                <a:solidFill>
                  <a:srgbClr val="BC0000"/>
                </a:solidFill>
              </a:rPr>
              <a:t>The five enzymes of urea cycle:</a:t>
            </a:r>
          </a:p>
          <a:p>
            <a:endParaRPr lang="en-US" b="1">
              <a:solidFill>
                <a:srgbClr val="0000CC"/>
              </a:solidFill>
            </a:endParaRPr>
          </a:p>
          <a:p>
            <a:r>
              <a:rPr lang="en-US" b="1">
                <a:solidFill>
                  <a:srgbClr val="0000CC"/>
                </a:solidFill>
              </a:rPr>
              <a:t>Carbamoyl phosphate synthetase I</a:t>
            </a:r>
          </a:p>
          <a:p>
            <a:endParaRPr lang="en-US" b="1">
              <a:solidFill>
                <a:srgbClr val="0000CC"/>
              </a:solidFill>
            </a:endParaRPr>
          </a:p>
          <a:p>
            <a:r>
              <a:rPr lang="en-US" b="1">
                <a:solidFill>
                  <a:srgbClr val="0000CC"/>
                </a:solidFill>
              </a:rPr>
              <a:t>Ornithine transcarbamoylase (OCT)</a:t>
            </a:r>
          </a:p>
          <a:p>
            <a:endParaRPr lang="en-US" b="1">
              <a:solidFill>
                <a:srgbClr val="0000CC"/>
              </a:solidFill>
            </a:endParaRPr>
          </a:p>
          <a:p>
            <a:r>
              <a:rPr lang="en-US" b="1">
                <a:solidFill>
                  <a:srgbClr val="0000CC"/>
                </a:solidFill>
              </a:rPr>
              <a:t>Argininosuccinate synthase</a:t>
            </a:r>
          </a:p>
          <a:p>
            <a:endParaRPr lang="en-US" b="1">
              <a:solidFill>
                <a:srgbClr val="0000CC"/>
              </a:solidFill>
            </a:endParaRPr>
          </a:p>
          <a:p>
            <a:r>
              <a:rPr lang="en-US" b="1">
                <a:solidFill>
                  <a:srgbClr val="0000CC"/>
                </a:solidFill>
              </a:rPr>
              <a:t>Argininosuccinate lyase</a:t>
            </a:r>
          </a:p>
          <a:p>
            <a:endParaRPr lang="en-US" b="1">
              <a:solidFill>
                <a:srgbClr val="0000CC"/>
              </a:solidFill>
            </a:endParaRPr>
          </a:p>
          <a:p>
            <a:r>
              <a:rPr lang="en-US" b="1">
                <a:solidFill>
                  <a:srgbClr val="0000CC"/>
                </a:solidFill>
              </a:rPr>
              <a:t>Arginase</a:t>
            </a:r>
          </a:p>
          <a:p>
            <a:endParaRPr lang="en-US" b="1">
              <a:solidFill>
                <a:srgbClr val="0000CC"/>
              </a:solidFill>
            </a:endParaRPr>
          </a:p>
          <a:p>
            <a:endParaRPr lang="en-US" b="1">
              <a:solidFill>
                <a:srgbClr val="0000CC"/>
              </a:solidFill>
            </a:endParaRPr>
          </a:p>
        </p:txBody>
      </p:sp>
      <p:sp>
        <p:nvSpPr>
          <p:cNvPr id="19461" name="TextBox 5"/>
          <p:cNvSpPr txBox="1">
            <a:spLocks noChangeArrowheads="1"/>
          </p:cNvSpPr>
          <p:nvPr/>
        </p:nvSpPr>
        <p:spPr bwMode="auto">
          <a:xfrm>
            <a:off x="2667000" y="1447800"/>
            <a:ext cx="1069975" cy="369888"/>
          </a:xfrm>
          <a:prstGeom prst="rect">
            <a:avLst/>
          </a:prstGeom>
          <a:noFill/>
          <a:ln w="9525">
            <a:noFill/>
            <a:miter lim="800000"/>
            <a:headEnd/>
            <a:tailEnd/>
          </a:ln>
        </p:spPr>
        <p:txBody>
          <a:bodyPr wrap="none">
            <a:spAutoFit/>
          </a:bodyPr>
          <a:lstStyle/>
          <a:p>
            <a:r>
              <a:rPr lang="en-US" b="1">
                <a:solidFill>
                  <a:srgbClr val="0000CC"/>
                </a:solidFill>
              </a:rPr>
              <a:t>CONT’D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57500" y="609600"/>
            <a:ext cx="3238500" cy="781050"/>
          </a:xfrm>
        </p:spPr>
        <p:txBody>
          <a:bodyPr/>
          <a:lstStyle/>
          <a:p>
            <a:pPr algn="ctr"/>
            <a:r>
              <a:rPr lang="en-US" sz="4000" b="1" smtClean="0">
                <a:solidFill>
                  <a:srgbClr val="BC0000"/>
                </a:solidFill>
                <a:latin typeface="Impact" pitchFamily="34" charset="0"/>
                <a:cs typeface="Times New Roman" pitchFamily="18" charset="0"/>
              </a:rPr>
              <a:t>Fate of Urea</a:t>
            </a:r>
          </a:p>
        </p:txBody>
      </p:sp>
      <p:sp>
        <p:nvSpPr>
          <p:cNvPr id="21507" name="TextBox 7"/>
          <p:cNvSpPr txBox="1">
            <a:spLocks noChangeArrowheads="1"/>
          </p:cNvSpPr>
          <p:nvPr/>
        </p:nvSpPr>
        <p:spPr bwMode="auto">
          <a:xfrm>
            <a:off x="381000" y="1600200"/>
            <a:ext cx="8069263" cy="1816100"/>
          </a:xfrm>
          <a:prstGeom prst="rect">
            <a:avLst/>
          </a:prstGeom>
          <a:noFill/>
          <a:ln w="9525">
            <a:noFill/>
            <a:miter lim="800000"/>
            <a:headEnd/>
            <a:tailEnd/>
          </a:ln>
        </p:spPr>
        <p:txBody>
          <a:bodyPr wrap="none">
            <a:spAutoFit/>
          </a:bodyPr>
          <a:lstStyle/>
          <a:p>
            <a:r>
              <a:rPr lang="en-US" sz="2800" b="1">
                <a:solidFill>
                  <a:srgbClr val="0000CC"/>
                </a:solidFill>
              </a:rPr>
              <a:t>Urea                  	Kidneys and excreted in urine</a:t>
            </a:r>
          </a:p>
          <a:p>
            <a:r>
              <a:rPr lang="en-US" sz="2800" b="1">
                <a:solidFill>
                  <a:srgbClr val="0000CC"/>
                </a:solidFill>
              </a:rPr>
              <a:t>                            </a:t>
            </a:r>
          </a:p>
          <a:p>
            <a:endParaRPr lang="en-US" sz="2800" b="1">
              <a:solidFill>
                <a:srgbClr val="0000CC"/>
              </a:solidFill>
            </a:endParaRPr>
          </a:p>
          <a:p>
            <a:r>
              <a:rPr lang="en-US" sz="2800" b="1">
                <a:solidFill>
                  <a:srgbClr val="0000CC"/>
                </a:solidFill>
              </a:rPr>
              <a:t>		 	Intestine                 </a:t>
            </a:r>
            <a:r>
              <a:rPr lang="en-US" sz="2800" b="1">
                <a:solidFill>
                  <a:srgbClr val="BC0000"/>
                </a:solidFill>
                <a:latin typeface="Times New Roman" pitchFamily="18" charset="0"/>
                <a:cs typeface="Times New Roman" pitchFamily="18" charset="0"/>
              </a:rPr>
              <a:t>NH</a:t>
            </a:r>
            <a:r>
              <a:rPr lang="en-US" sz="2800" b="1" baseline="-25000">
                <a:solidFill>
                  <a:srgbClr val="BC0000"/>
                </a:solidFill>
                <a:latin typeface="Times New Roman" pitchFamily="18" charset="0"/>
                <a:cs typeface="Times New Roman" pitchFamily="18" charset="0"/>
              </a:rPr>
              <a:t>3</a:t>
            </a:r>
            <a:r>
              <a:rPr lang="en-US" sz="2800" b="1" baseline="-2500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 </a:t>
            </a:r>
            <a:r>
              <a:rPr lang="en-US" sz="2800" b="1">
                <a:solidFill>
                  <a:srgbClr val="0000CC"/>
                </a:solidFill>
              </a:rPr>
              <a:t>CO</a:t>
            </a:r>
            <a:r>
              <a:rPr lang="en-US" sz="2800" b="1" baseline="-25000">
                <a:solidFill>
                  <a:srgbClr val="0000CC"/>
                </a:solidFill>
              </a:rPr>
              <a:t>2</a:t>
            </a:r>
          </a:p>
        </p:txBody>
      </p:sp>
      <p:sp>
        <p:nvSpPr>
          <p:cNvPr id="21508" name="TextBox 8"/>
          <p:cNvSpPr txBox="1">
            <a:spLocks noChangeArrowheads="1"/>
          </p:cNvSpPr>
          <p:nvPr/>
        </p:nvSpPr>
        <p:spPr bwMode="auto">
          <a:xfrm>
            <a:off x="5105400" y="4191000"/>
            <a:ext cx="1676400" cy="338138"/>
          </a:xfrm>
          <a:prstGeom prst="rect">
            <a:avLst/>
          </a:prstGeom>
          <a:noFill/>
          <a:ln w="9525">
            <a:noFill/>
            <a:miter lim="800000"/>
            <a:headEnd/>
            <a:tailEnd/>
          </a:ln>
        </p:spPr>
        <p:txBody>
          <a:bodyPr>
            <a:spAutoFit/>
          </a:bodyPr>
          <a:lstStyle/>
          <a:p>
            <a:r>
              <a:rPr lang="en-US" sz="1600" b="1">
                <a:solidFill>
                  <a:srgbClr val="0000CC"/>
                </a:solidFill>
              </a:rPr>
              <a:t>Lost in feces</a:t>
            </a:r>
          </a:p>
        </p:txBody>
      </p:sp>
      <p:sp>
        <p:nvSpPr>
          <p:cNvPr id="21509" name="TextBox 9"/>
          <p:cNvSpPr txBox="1">
            <a:spLocks noChangeArrowheads="1"/>
          </p:cNvSpPr>
          <p:nvPr/>
        </p:nvSpPr>
        <p:spPr bwMode="auto">
          <a:xfrm>
            <a:off x="6788150" y="4114800"/>
            <a:ext cx="1670050" cy="584200"/>
          </a:xfrm>
          <a:prstGeom prst="rect">
            <a:avLst/>
          </a:prstGeom>
          <a:noFill/>
          <a:ln w="9525">
            <a:noFill/>
            <a:miter lim="800000"/>
            <a:headEnd/>
            <a:tailEnd/>
          </a:ln>
        </p:spPr>
        <p:txBody>
          <a:bodyPr>
            <a:spAutoFit/>
          </a:bodyPr>
          <a:lstStyle/>
          <a:p>
            <a:pPr algn="ctr"/>
            <a:r>
              <a:rPr lang="en-US" sz="1600" b="1">
                <a:solidFill>
                  <a:srgbClr val="0000CC"/>
                </a:solidFill>
              </a:rPr>
              <a:t>Reabsorbed</a:t>
            </a:r>
          </a:p>
          <a:p>
            <a:pPr algn="ctr"/>
            <a:r>
              <a:rPr lang="en-US" sz="1600" b="1">
                <a:solidFill>
                  <a:srgbClr val="0000CC"/>
                </a:solidFill>
              </a:rPr>
              <a:t> into blood</a:t>
            </a:r>
          </a:p>
        </p:txBody>
      </p:sp>
      <p:sp>
        <p:nvSpPr>
          <p:cNvPr id="21510" name="TextBox 10"/>
          <p:cNvSpPr txBox="1">
            <a:spLocks noChangeArrowheads="1"/>
          </p:cNvSpPr>
          <p:nvPr/>
        </p:nvSpPr>
        <p:spPr bwMode="auto">
          <a:xfrm>
            <a:off x="396875" y="4876800"/>
            <a:ext cx="8366125" cy="1508125"/>
          </a:xfrm>
          <a:prstGeom prst="rect">
            <a:avLst/>
          </a:prstGeom>
          <a:noFill/>
          <a:ln w="9525">
            <a:noFill/>
            <a:miter lim="800000"/>
            <a:headEnd/>
            <a:tailEnd/>
          </a:ln>
        </p:spPr>
        <p:txBody>
          <a:bodyPr wrap="none">
            <a:spAutoFit/>
          </a:bodyPr>
          <a:lstStyle/>
          <a:p>
            <a:r>
              <a:rPr lang="en-US" sz="2800" b="1">
                <a:solidFill>
                  <a:srgbClr val="BC0000"/>
                </a:solidFill>
              </a:rPr>
              <a:t>The action of intestinal urease to form NH</a:t>
            </a:r>
            <a:r>
              <a:rPr lang="en-US" sz="2800" b="1" baseline="-25000">
                <a:solidFill>
                  <a:srgbClr val="BC0000"/>
                </a:solidFill>
              </a:rPr>
              <a:t>3</a:t>
            </a:r>
            <a:r>
              <a:rPr lang="en-US" sz="2800" b="1">
                <a:solidFill>
                  <a:srgbClr val="BC0000"/>
                </a:solidFill>
              </a:rPr>
              <a:t>  </a:t>
            </a:r>
          </a:p>
          <a:p>
            <a:r>
              <a:rPr lang="en-US" sz="2800" b="1">
                <a:solidFill>
                  <a:srgbClr val="BC0000"/>
                </a:solidFill>
              </a:rPr>
              <a:t>is clinically significant in renal failure:</a:t>
            </a:r>
          </a:p>
          <a:p>
            <a:endParaRPr lang="en-US" b="1">
              <a:solidFill>
                <a:srgbClr val="0000CC"/>
              </a:solidFill>
              <a:latin typeface="Times New Roman" pitchFamily="18" charset="0"/>
              <a:cs typeface="Times New Roman" pitchFamily="18" charset="0"/>
            </a:endParaRPr>
          </a:p>
          <a:p>
            <a:r>
              <a:rPr lang="en-US" b="1">
                <a:solidFill>
                  <a:srgbClr val="0000CC"/>
                </a:solidFill>
                <a:latin typeface="Times New Roman" pitchFamily="18" charset="0"/>
                <a:cs typeface="Times New Roman" pitchFamily="18" charset="0"/>
              </a:rPr>
              <a:t>Renal failure               Blood urea             Urea to intestine                  NH</a:t>
            </a:r>
            <a:r>
              <a:rPr lang="en-US" b="1" baseline="-25000">
                <a:solidFill>
                  <a:srgbClr val="0000CC"/>
                </a:solidFill>
                <a:latin typeface="Times New Roman" pitchFamily="18" charset="0"/>
                <a:cs typeface="Times New Roman" pitchFamily="18" charset="0"/>
              </a:rPr>
              <a:t>3</a:t>
            </a:r>
            <a:r>
              <a:rPr lang="en-US" b="1">
                <a:solidFill>
                  <a:srgbClr val="0000CC"/>
                </a:solidFill>
                <a:latin typeface="Times New Roman" pitchFamily="18" charset="0"/>
                <a:cs typeface="Times New Roman" pitchFamily="18" charset="0"/>
              </a:rPr>
              <a:t> blood level</a:t>
            </a:r>
            <a:endParaRPr lang="en-US"/>
          </a:p>
        </p:txBody>
      </p:sp>
      <p:cxnSp>
        <p:nvCxnSpPr>
          <p:cNvPr id="13" name="Straight Arrow Connector 12"/>
          <p:cNvCxnSpPr/>
          <p:nvPr/>
        </p:nvCxnSpPr>
        <p:spPr>
          <a:xfrm>
            <a:off x="1951038" y="6200775"/>
            <a:ext cx="4572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27750" y="6216650"/>
            <a:ext cx="7620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95713" y="6202363"/>
            <a:ext cx="457200" cy="158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2293938" y="6046788"/>
            <a:ext cx="458787"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4104482" y="6047581"/>
            <a:ext cx="457200"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6757194" y="6045994"/>
            <a:ext cx="4572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21517" name="TextBox 23"/>
          <p:cNvSpPr txBox="1">
            <a:spLocks noChangeArrowheads="1"/>
          </p:cNvSpPr>
          <p:nvPr/>
        </p:nvSpPr>
        <p:spPr bwMode="auto">
          <a:xfrm>
            <a:off x="6019800" y="5834063"/>
            <a:ext cx="868363"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sp>
        <p:nvSpPr>
          <p:cNvPr id="25" name="Right Arrow 24"/>
          <p:cNvSpPr/>
          <p:nvPr/>
        </p:nvSpPr>
        <p:spPr>
          <a:xfrm>
            <a:off x="1600200" y="1716088"/>
            <a:ext cx="1295400" cy="381000"/>
          </a:xfrm>
          <a:prstGeom prst="rightArrow">
            <a:avLst/>
          </a:prstGeom>
          <a:solidFill>
            <a:srgbClr val="BC0000"/>
          </a:solidFill>
          <a:ln>
            <a:solidFill>
              <a:srgbClr val="B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a:off x="5105400" y="3203575"/>
            <a:ext cx="9906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520" name="TextBox 28"/>
          <p:cNvSpPr txBox="1">
            <a:spLocks noChangeArrowheads="1"/>
          </p:cNvSpPr>
          <p:nvPr/>
        </p:nvSpPr>
        <p:spPr bwMode="auto">
          <a:xfrm>
            <a:off x="5059363" y="2836863"/>
            <a:ext cx="866775"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cxnSp>
        <p:nvCxnSpPr>
          <p:cNvPr id="30" name="Straight Arrow Connector 29"/>
          <p:cNvCxnSpPr/>
          <p:nvPr/>
        </p:nvCxnSpPr>
        <p:spPr>
          <a:xfrm rot="5400000">
            <a:off x="5887244" y="3542506"/>
            <a:ext cx="758825" cy="557213"/>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56388" y="3429000"/>
            <a:ext cx="738187" cy="6858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595438" y="2012950"/>
            <a:ext cx="1498600" cy="11430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sp>
        <p:nvSpPr>
          <p:cNvPr id="21524" name="TextBox 35"/>
          <p:cNvSpPr txBox="1">
            <a:spLocks noChangeArrowheads="1"/>
          </p:cNvSpPr>
          <p:nvPr/>
        </p:nvSpPr>
        <p:spPr bwMode="auto">
          <a:xfrm>
            <a:off x="1846263" y="1981200"/>
            <a:ext cx="838200" cy="369888"/>
          </a:xfrm>
          <a:prstGeom prst="rect">
            <a:avLst/>
          </a:prstGeom>
          <a:noFill/>
          <a:ln w="9525">
            <a:noFill/>
            <a:miter lim="800000"/>
            <a:headEnd/>
            <a:tailEnd/>
          </a:ln>
        </p:spPr>
        <p:txBody>
          <a:bodyPr wrap="none">
            <a:spAutoFit/>
          </a:bodyPr>
          <a:lstStyle/>
          <a:p>
            <a:r>
              <a:rPr lang="en-US" b="1">
                <a:solidFill>
                  <a:srgbClr val="0000CC"/>
                </a:solidFill>
              </a:rPr>
              <a:t>Blood</a:t>
            </a:r>
          </a:p>
        </p:txBody>
      </p:sp>
      <p:sp>
        <p:nvSpPr>
          <p:cNvPr id="21525" name="TextBox 36"/>
          <p:cNvSpPr txBox="1">
            <a:spLocks noChangeArrowheads="1"/>
          </p:cNvSpPr>
          <p:nvPr/>
        </p:nvSpPr>
        <p:spPr bwMode="auto">
          <a:xfrm>
            <a:off x="6126163" y="6291263"/>
            <a:ext cx="3022600" cy="339725"/>
          </a:xfrm>
          <a:prstGeom prst="rect">
            <a:avLst/>
          </a:prstGeom>
          <a:noFill/>
          <a:ln w="9525">
            <a:noFill/>
            <a:miter lim="800000"/>
            <a:headEnd/>
            <a:tailEnd/>
          </a:ln>
        </p:spPr>
        <p:txBody>
          <a:bodyPr wrap="none">
            <a:spAutoFit/>
          </a:bodyPr>
          <a:lstStyle/>
          <a:p>
            <a:r>
              <a:rPr lang="en-US" sz="1600" b="1">
                <a:solidFill>
                  <a:srgbClr val="BC0000"/>
                </a:solidFill>
              </a:rPr>
              <a:t>(Acquired hyperammonemia)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6934200" cy="781050"/>
          </a:xfrm>
        </p:spPr>
        <p:txBody>
          <a:bodyPr/>
          <a:lstStyle/>
          <a:p>
            <a:pPr algn="ctr"/>
            <a:r>
              <a:rPr lang="en-US" sz="4000" b="1" smtClean="0">
                <a:solidFill>
                  <a:srgbClr val="BC0000"/>
                </a:solidFill>
                <a:latin typeface="Impact" pitchFamily="34" charset="0"/>
                <a:cs typeface="Times New Roman" pitchFamily="18" charset="0"/>
              </a:rPr>
              <a:t>Sources of Ammonia</a:t>
            </a:r>
          </a:p>
        </p:txBody>
      </p:sp>
      <p:sp>
        <p:nvSpPr>
          <p:cNvPr id="22531" name="Content Placeholder 8"/>
          <p:cNvSpPr>
            <a:spLocks noGrp="1"/>
          </p:cNvSpPr>
          <p:nvPr>
            <p:ph idx="1"/>
          </p:nvPr>
        </p:nvSpPr>
        <p:spPr>
          <a:xfrm>
            <a:off x="457200" y="2087563"/>
            <a:ext cx="8229600" cy="4008437"/>
          </a:xfrm>
        </p:spPr>
        <p:txBody>
          <a:bodyPr/>
          <a:lstStyle/>
          <a:p>
            <a:r>
              <a:rPr lang="en-US" sz="3200" b="1" dirty="0" smtClean="0">
                <a:solidFill>
                  <a:srgbClr val="0000CC"/>
                </a:solidFill>
              </a:rPr>
              <a:t>Sources:</a:t>
            </a:r>
          </a:p>
          <a:p>
            <a:pPr>
              <a:buFont typeface="Wingdings 2" pitchFamily="18" charset="2"/>
              <a:buNone/>
            </a:pPr>
            <a:r>
              <a:rPr lang="en-US" dirty="0" smtClean="0"/>
              <a:t>		</a:t>
            </a:r>
            <a:r>
              <a:rPr lang="en-US" sz="3200" b="1" dirty="0" smtClean="0">
                <a:solidFill>
                  <a:srgbClr val="0000CC"/>
                </a:solidFill>
              </a:rPr>
              <a:t>Amino acids</a:t>
            </a:r>
          </a:p>
          <a:p>
            <a:pPr>
              <a:buFont typeface="Wingdings 2" pitchFamily="18" charset="2"/>
              <a:buNone/>
            </a:pPr>
            <a:r>
              <a:rPr lang="en-US" sz="3200" b="1" dirty="0" smtClean="0">
                <a:solidFill>
                  <a:srgbClr val="0000CC"/>
                </a:solidFill>
              </a:rPr>
              <a:t>		Glutamine</a:t>
            </a:r>
            <a:endParaRPr lang="en-US" sz="2000" b="1" dirty="0" smtClean="0">
              <a:solidFill>
                <a:srgbClr val="0000CC"/>
              </a:solidFill>
              <a:latin typeface="Times New Roman" pitchFamily="18" charset="0"/>
              <a:cs typeface="Times New Roman" pitchFamily="18" charset="0"/>
            </a:endParaRPr>
          </a:p>
          <a:p>
            <a:pPr>
              <a:buFont typeface="Wingdings 2" pitchFamily="18" charset="2"/>
              <a:buNone/>
            </a:pPr>
            <a:r>
              <a:rPr lang="en-US" sz="3200" b="1" dirty="0" smtClean="0">
                <a:solidFill>
                  <a:srgbClr val="0000CC"/>
                </a:solidFill>
                <a:latin typeface="Times New Roman" pitchFamily="18" charset="0"/>
                <a:cs typeface="Times New Roman" pitchFamily="18" charset="0"/>
              </a:rPr>
              <a:t>		Bacterial </a:t>
            </a:r>
            <a:r>
              <a:rPr lang="en-US" sz="3200" b="1" dirty="0" err="1" smtClean="0">
                <a:solidFill>
                  <a:srgbClr val="0000CC"/>
                </a:solidFill>
                <a:latin typeface="Times New Roman" pitchFamily="18" charset="0"/>
                <a:cs typeface="Times New Roman" pitchFamily="18" charset="0"/>
              </a:rPr>
              <a:t>urease</a:t>
            </a:r>
            <a:r>
              <a:rPr lang="en-US" sz="3200" b="1" dirty="0" smtClean="0">
                <a:solidFill>
                  <a:srgbClr val="0000CC"/>
                </a:solidFill>
                <a:latin typeface="Times New Roman" pitchFamily="18" charset="0"/>
                <a:cs typeface="Times New Roman" pitchFamily="18" charset="0"/>
              </a:rPr>
              <a:t> in intestine</a:t>
            </a:r>
          </a:p>
          <a:p>
            <a:pPr>
              <a:buFont typeface="Wingdings 2" pitchFamily="18" charset="2"/>
              <a:buNone/>
            </a:pPr>
            <a:r>
              <a:rPr lang="en-US" sz="3200" b="1" dirty="0" smtClean="0">
                <a:solidFill>
                  <a:srgbClr val="0000CC"/>
                </a:solidFill>
                <a:latin typeface="Times New Roman" pitchFamily="18" charset="0"/>
                <a:cs typeface="Times New Roman" pitchFamily="18" charset="0"/>
              </a:rPr>
              <a:t>		Amines e.g., </a:t>
            </a:r>
            <a:r>
              <a:rPr lang="en-US" sz="3200" b="1" dirty="0" err="1" smtClean="0">
                <a:solidFill>
                  <a:srgbClr val="0000CC"/>
                </a:solidFill>
                <a:latin typeface="Times New Roman" pitchFamily="18" charset="0"/>
                <a:cs typeface="Times New Roman" pitchFamily="18" charset="0"/>
              </a:rPr>
              <a:t>catecholamines</a:t>
            </a:r>
            <a:endParaRPr lang="en-US" sz="3200" b="1" dirty="0" smtClean="0">
              <a:solidFill>
                <a:srgbClr val="0000CC"/>
              </a:solidFill>
              <a:latin typeface="Times New Roman" pitchFamily="18" charset="0"/>
              <a:cs typeface="Times New Roman" pitchFamily="18" charset="0"/>
            </a:endParaRPr>
          </a:p>
          <a:p>
            <a:pPr>
              <a:buFont typeface="Wingdings 2" pitchFamily="18" charset="2"/>
              <a:buNone/>
            </a:pP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Purines</a:t>
            </a:r>
            <a:r>
              <a:rPr lang="en-US" sz="3200" b="1" dirty="0" smtClean="0">
                <a:solidFill>
                  <a:srgbClr val="0000CC"/>
                </a:solidFill>
                <a:latin typeface="Times New Roman" pitchFamily="18" charset="0"/>
                <a:cs typeface="Times New Roman" pitchFamily="18" charset="0"/>
              </a:rPr>
              <a:t> &amp; </a:t>
            </a:r>
            <a:r>
              <a:rPr lang="en-US" sz="3200" b="1" dirty="0" err="1" smtClean="0">
                <a:solidFill>
                  <a:srgbClr val="0000CC"/>
                </a:solidFill>
                <a:latin typeface="Times New Roman" pitchFamily="18" charset="0"/>
                <a:cs typeface="Times New Roman" pitchFamily="18" charset="0"/>
              </a:rPr>
              <a:t>pyrimidines</a:t>
            </a:r>
            <a:endParaRPr lang="en-US" sz="3200" dirty="0" smtClean="0">
              <a:solidFill>
                <a:srgbClr val="0000C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43000" y="685800"/>
            <a:ext cx="6934200" cy="781050"/>
          </a:xfrm>
        </p:spPr>
        <p:txBody>
          <a:bodyPr/>
          <a:lstStyle/>
          <a:p>
            <a:pPr algn="ctr"/>
            <a:r>
              <a:rPr lang="en-US" sz="4000" b="1" smtClean="0">
                <a:solidFill>
                  <a:srgbClr val="BC0000"/>
                </a:solidFill>
                <a:latin typeface="Impact" pitchFamily="34" charset="0"/>
                <a:cs typeface="Times New Roman" pitchFamily="18" charset="0"/>
              </a:rPr>
              <a:t>Sources and Fates of Ammonia</a:t>
            </a:r>
          </a:p>
        </p:txBody>
      </p:sp>
      <p:pic>
        <p:nvPicPr>
          <p:cNvPr id="25603" name="Picture 3" descr="19_019.jpg"/>
          <p:cNvPicPr>
            <a:picLocks noChangeAspect="1"/>
          </p:cNvPicPr>
          <p:nvPr/>
        </p:nvPicPr>
        <p:blipFill>
          <a:blip r:embed="rId2" cstate="print"/>
          <a:srcRect l="5556" t="4248" r="4546" b="22549"/>
          <a:stretch>
            <a:fillRect/>
          </a:stretch>
        </p:blipFill>
        <p:spPr bwMode="auto">
          <a:xfrm>
            <a:off x="990600" y="1600200"/>
            <a:ext cx="7386638" cy="4495800"/>
          </a:xfrm>
          <a:prstGeom prst="rect">
            <a:avLst/>
          </a:prstGeom>
          <a:noFill/>
          <a:ln w="9525">
            <a:noFill/>
            <a:miter lim="800000"/>
            <a:headEnd/>
            <a:tailEnd/>
          </a:ln>
        </p:spPr>
      </p:pic>
      <p:sp>
        <p:nvSpPr>
          <p:cNvPr id="25604" name="TextBox 5"/>
          <p:cNvSpPr txBox="1">
            <a:spLocks noChangeArrowheads="1"/>
          </p:cNvSpPr>
          <p:nvPr/>
        </p:nvSpPr>
        <p:spPr bwMode="auto">
          <a:xfrm>
            <a:off x="715963" y="6172200"/>
            <a:ext cx="7997825" cy="523875"/>
          </a:xfrm>
          <a:prstGeom prst="rect">
            <a:avLst/>
          </a:prstGeom>
          <a:noFill/>
          <a:ln w="9525">
            <a:noFill/>
            <a:miter lim="800000"/>
            <a:headEnd/>
            <a:tailEnd/>
          </a:ln>
        </p:spPr>
        <p:txBody>
          <a:bodyPr wrap="none">
            <a:spAutoFit/>
          </a:bodyPr>
          <a:lstStyle/>
          <a:p>
            <a:r>
              <a:rPr lang="en-US" sz="2800" b="1">
                <a:solidFill>
                  <a:srgbClr val="BC0000"/>
                </a:solidFill>
              </a:rPr>
              <a:t>Normal blood level of ammonia: 5 – 50 µmol/L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Hyperammonemia</a:t>
            </a:r>
          </a:p>
        </p:txBody>
      </p:sp>
      <p:sp>
        <p:nvSpPr>
          <p:cNvPr id="11267"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Acquired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1. Liver diseases:</a:t>
            </a:r>
            <a:r>
              <a:rPr lang="en-US" sz="3000" b="1" dirty="0" smtClean="0">
                <a:solidFill>
                  <a:srgbClr val="0000CC"/>
                </a:solidFill>
                <a:latin typeface="Times New Roman" pitchFamily="18" charset="0"/>
                <a:cs typeface="Times New Roman" pitchFamily="18" charset="0"/>
              </a:rPr>
              <a:t/>
            </a:r>
            <a:br>
              <a:rPr lang="en-US" sz="3000"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Acute: Viral hepatitis or </a:t>
            </a:r>
            <a:r>
              <a:rPr lang="en-US" b="1" dirty="0" err="1" smtClean="0">
                <a:solidFill>
                  <a:srgbClr val="0000CC"/>
                </a:solidFill>
                <a:latin typeface="Times New Roman" pitchFamily="18" charset="0"/>
                <a:cs typeface="Times New Roman" pitchFamily="18" charset="0"/>
              </a:rPr>
              <a:t>hepatotoxic</a:t>
            </a:r>
            <a:r>
              <a:rPr lang="en-US" b="1" dirty="0" smtClean="0">
                <a:solidFill>
                  <a:srgbClr val="0000CC"/>
                </a:solidFill>
                <a:latin typeface="Times New Roman" pitchFamily="18" charset="0"/>
                <a:cs typeface="Times New Roman" pitchFamily="18" charset="0"/>
              </a:rPr>
              <a:t/>
            </a:r>
            <a:br>
              <a:rPr lang="en-US"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Chronic: Cirrhosis by hepatitis or alcoholism</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2. Renal failure</a:t>
            </a:r>
          </a:p>
          <a:p>
            <a:pPr marL="398463" lvl="1" indent="-398463" eaLnBrk="1" hangingPunct="1">
              <a:spcAft>
                <a:spcPts val="1800"/>
              </a:spcAft>
              <a:buClr>
                <a:srgbClr val="BC0000"/>
              </a:buClr>
              <a:buSzPct val="100000"/>
              <a:buFont typeface="Wingdings" pitchFamily="2" charset="2"/>
              <a:buChar char="Ø"/>
              <a:defRPr/>
            </a:pPr>
            <a:r>
              <a:rPr lang="en-US" sz="3000" b="1" dirty="0" smtClean="0">
                <a:solidFill>
                  <a:srgbClr val="0000CC"/>
                </a:solidFill>
                <a:latin typeface="Times New Roman" pitchFamily="18" charset="0"/>
                <a:cs typeface="Times New Roman" pitchFamily="18" charset="0"/>
              </a:rPr>
              <a:t>Inherited </a:t>
            </a:r>
            <a:r>
              <a:rPr lang="en-US" sz="3000" b="1" dirty="0" err="1" smtClean="0">
                <a:solidFill>
                  <a:srgbClr val="0000CC"/>
                </a:solidFill>
                <a:latin typeface="Times New Roman" pitchFamily="18" charset="0"/>
                <a:cs typeface="Times New Roman" pitchFamily="18" charset="0"/>
              </a:rPr>
              <a:t>hyperammonemia</a:t>
            </a:r>
            <a:r>
              <a:rPr lang="en-US" sz="3000" b="1" dirty="0" smtClean="0">
                <a:solidFill>
                  <a:srgbClr val="0000CC"/>
                </a:solidFill>
                <a:latin typeface="Times New Roman" pitchFamily="18" charset="0"/>
                <a:cs typeface="Times New Roman" pitchFamily="18" charset="0"/>
              </a:rPr>
              <a:t>:</a:t>
            </a:r>
          </a:p>
          <a:p>
            <a:pPr lvl="1" indent="-639763" eaLnBrk="1" hangingPunct="1">
              <a:spcAft>
                <a:spcPts val="1800"/>
              </a:spcAft>
              <a:buClr>
                <a:srgbClr val="BC0000"/>
              </a:buClr>
              <a:buFont typeface="Wingdings 2" pitchFamily="18" charset="2"/>
              <a:buNone/>
              <a:defRPr/>
            </a:pPr>
            <a:r>
              <a:rPr lang="en-US" sz="3000" b="1" dirty="0" smtClean="0">
                <a:solidFill>
                  <a:srgbClr val="0000CC"/>
                </a:solidFill>
                <a:latin typeface="Times New Roman" pitchFamily="18" charset="0"/>
                <a:cs typeface="Times New Roman" pitchFamily="18" charset="0"/>
              </a:rPr>
              <a:t>	</a:t>
            </a:r>
            <a:r>
              <a:rPr lang="en-US" sz="3000" b="1" dirty="0" smtClean="0">
                <a:solidFill>
                  <a:srgbClr val="BC0000"/>
                </a:solidFill>
                <a:latin typeface="Times New Roman" pitchFamily="18" charset="0"/>
                <a:cs typeface="Times New Roman" pitchFamily="18" charset="0"/>
              </a:rPr>
              <a:t>Genetic deficiencies of any of the 5 enzymes of urea cycle</a:t>
            </a:r>
          </a:p>
          <a:p>
            <a:pPr lvl="1" indent="-639763" eaLnBrk="1" hangingPunct="1">
              <a:spcAft>
                <a:spcPts val="1800"/>
              </a:spcAft>
              <a:buClr>
                <a:srgbClr val="BC0000"/>
              </a:buClr>
              <a:buFont typeface="Wingdings" pitchFamily="2" charset="2"/>
              <a:buChar char="Ø"/>
              <a:defRPr/>
            </a:pP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33350" y="3276600"/>
            <a:ext cx="8839200" cy="3124200"/>
          </a:xfrm>
        </p:spPr>
        <p:txBody>
          <a:bodyPr/>
          <a:lstStyle/>
          <a:p>
            <a:pPr marR="0" algn="l" eaLnBrk="1" hangingPunct="1">
              <a:lnSpc>
                <a:spcPct val="60000"/>
              </a:lnSpc>
              <a:buFont typeface="Arial" charset="0"/>
              <a:buNone/>
            </a:pPr>
            <a:r>
              <a:rPr lang="en-US" sz="2200" b="1" dirty="0" smtClean="0">
                <a:solidFill>
                  <a:srgbClr val="990033"/>
                </a:solidFill>
                <a:latin typeface="Arial" charset="0"/>
                <a:cs typeface="Arial" charset="0"/>
              </a:rPr>
              <a:t>                                                       </a:t>
            </a:r>
          </a:p>
          <a:p>
            <a:pPr marR="0" algn="ctr" eaLnBrk="1" hangingPunct="1">
              <a:lnSpc>
                <a:spcPct val="60000"/>
              </a:lnSpc>
              <a:buFont typeface="Arial" charset="0"/>
              <a:buNone/>
            </a:pPr>
            <a:r>
              <a:rPr lang="en-US" sz="4000" b="1" dirty="0" smtClean="0">
                <a:solidFill>
                  <a:srgbClr val="BC0000"/>
                </a:solidFill>
                <a:latin typeface="Impact" pitchFamily="34" charset="0"/>
                <a:cs typeface="Arial" charset="0"/>
              </a:rPr>
              <a:t>By</a:t>
            </a:r>
          </a:p>
          <a:p>
            <a:pPr marR="0" algn="ctr" eaLnBrk="1" hangingPunct="1">
              <a:lnSpc>
                <a:spcPct val="60000"/>
              </a:lnSpc>
              <a:buFont typeface="Arial" charset="0"/>
              <a:buNone/>
            </a:pPr>
            <a:r>
              <a:rPr lang="en-US" sz="2200" b="1" dirty="0" smtClean="0">
                <a:solidFill>
                  <a:srgbClr val="990033"/>
                </a:solidFill>
                <a:latin typeface="Arial" charset="0"/>
                <a:cs typeface="Arial" charset="0"/>
              </a:rPr>
              <a:t>      </a:t>
            </a:r>
          </a:p>
          <a:p>
            <a:pPr marR="0" algn="ctr" eaLnBrk="1" hangingPunct="1">
              <a:lnSpc>
                <a:spcPct val="60000"/>
              </a:lnSpc>
              <a:buFont typeface="Arial" charset="0"/>
              <a:buNone/>
            </a:pPr>
            <a:r>
              <a:rPr lang="en-US" sz="3200" b="1" dirty="0" err="1" smtClean="0">
                <a:solidFill>
                  <a:srgbClr val="0000CC"/>
                </a:solidFill>
                <a:latin typeface="Arial" charset="0"/>
                <a:cs typeface="Arial" charset="0"/>
              </a:rPr>
              <a:t>Rana</a:t>
            </a:r>
            <a:r>
              <a:rPr lang="en-US" sz="3200" b="1" dirty="0" smtClean="0">
                <a:solidFill>
                  <a:srgbClr val="0000CC"/>
                </a:solidFill>
                <a:latin typeface="Arial" charset="0"/>
                <a:cs typeface="Arial" charset="0"/>
              </a:rPr>
              <a:t> </a:t>
            </a:r>
            <a:r>
              <a:rPr lang="en-US" sz="3200" b="1" smtClean="0">
                <a:solidFill>
                  <a:srgbClr val="0000CC"/>
                </a:solidFill>
                <a:latin typeface="Arial" charset="0"/>
                <a:cs typeface="Arial" charset="0"/>
              </a:rPr>
              <a:t>Hasanato</a:t>
            </a:r>
            <a:r>
              <a:rPr lang="en-US" sz="3200" b="1" smtClean="0">
                <a:solidFill>
                  <a:srgbClr val="0000CC"/>
                </a:solidFill>
                <a:latin typeface="Arial" charset="0"/>
                <a:cs typeface="Arial" charset="0"/>
              </a:rPr>
              <a:t>, </a:t>
            </a:r>
            <a:r>
              <a:rPr lang="en-US" sz="3200" b="1" i="1" smtClean="0">
                <a:solidFill>
                  <a:srgbClr val="0000CC"/>
                </a:solidFill>
                <a:latin typeface="Arial" charset="0"/>
                <a:cs typeface="Arial" charset="0"/>
              </a:rPr>
              <a:t>MD</a:t>
            </a:r>
            <a:endParaRPr lang="en-US" sz="3200" b="1" i="1" smtClean="0">
              <a:solidFill>
                <a:srgbClr val="0000CC"/>
              </a:solidFill>
              <a:latin typeface="Arial" charset="0"/>
              <a:cs typeface="Arial" charset="0"/>
            </a:endParaRPr>
          </a:p>
          <a:p>
            <a:pPr marR="0" algn="ctr" eaLnBrk="1" hangingPunct="1">
              <a:lnSpc>
                <a:spcPct val="60000"/>
              </a:lnSpc>
              <a:buFont typeface="Arial" charset="0"/>
              <a:buNone/>
            </a:pPr>
            <a:r>
              <a:rPr lang="en-US" sz="2200" b="1" dirty="0" smtClean="0">
                <a:solidFill>
                  <a:srgbClr val="990033"/>
                </a:solidFill>
                <a:latin typeface="Arial" charset="0"/>
                <a:cs typeface="Arial" charset="0"/>
              </a:rPr>
              <a:t>        </a:t>
            </a:r>
            <a:endParaRPr lang="en-US" sz="2800" b="1" dirty="0" smtClean="0">
              <a:solidFill>
                <a:srgbClr val="BC0000"/>
              </a:solidFill>
              <a:latin typeface="Arial" charset="0"/>
              <a:cs typeface="Arial" charset="0"/>
            </a:endParaRPr>
          </a:p>
          <a:p>
            <a:pPr marR="0" algn="ctr" eaLnBrk="1" hangingPunct="1">
              <a:lnSpc>
                <a:spcPct val="60000"/>
              </a:lnSpc>
              <a:buFont typeface="Arial" charset="0"/>
              <a:buNone/>
            </a:pPr>
            <a:r>
              <a:rPr lang="en-US" sz="2800" b="1" dirty="0" smtClean="0">
                <a:solidFill>
                  <a:srgbClr val="BC0000"/>
                </a:solidFill>
                <a:latin typeface="Arial" charset="0"/>
                <a:cs typeface="Arial" charset="0"/>
              </a:rPr>
              <a:t>Medical Biochemistry Unit, Path. Dept.</a:t>
            </a:r>
          </a:p>
          <a:p>
            <a:pPr marR="0" algn="ctr" eaLnBrk="1" hangingPunct="1">
              <a:lnSpc>
                <a:spcPct val="60000"/>
              </a:lnSpc>
              <a:buFont typeface="Arial" charset="0"/>
              <a:buNone/>
            </a:pPr>
            <a:r>
              <a:rPr lang="en-US" sz="2800" b="1" dirty="0" smtClean="0">
                <a:solidFill>
                  <a:srgbClr val="BC0000"/>
                </a:solidFill>
                <a:latin typeface="Arial" charset="0"/>
                <a:cs typeface="Arial" charset="0"/>
              </a:rPr>
              <a:t>College of Medicine, King Saud University</a:t>
            </a:r>
            <a:r>
              <a:rPr lang="en-US" sz="2200" b="1" dirty="0" smtClean="0">
                <a:solidFill>
                  <a:srgbClr val="990033"/>
                </a:solidFill>
                <a:latin typeface="Arial" charset="0"/>
                <a:cs typeface="Arial" charset="0"/>
              </a:rPr>
              <a:t>     </a:t>
            </a:r>
          </a:p>
        </p:txBody>
      </p:sp>
      <p:sp>
        <p:nvSpPr>
          <p:cNvPr id="6147" name="Text Box 5"/>
          <p:cNvSpPr txBox="1">
            <a:spLocks noChangeArrowheads="1"/>
          </p:cNvSpPr>
          <p:nvPr/>
        </p:nvSpPr>
        <p:spPr bwMode="auto">
          <a:xfrm>
            <a:off x="3375025" y="1385888"/>
            <a:ext cx="2525713" cy="708025"/>
          </a:xfrm>
          <a:prstGeom prst="rect">
            <a:avLst/>
          </a:prstGeom>
          <a:noFill/>
          <a:ln w="9525">
            <a:noFill/>
            <a:miter lim="800000"/>
            <a:headEnd/>
            <a:tailEnd/>
          </a:ln>
        </p:spPr>
        <p:txBody>
          <a:bodyPr wrap="none">
            <a:spAutoFit/>
          </a:bodyPr>
          <a:lstStyle/>
          <a:p>
            <a:pPr algn="ctr"/>
            <a:r>
              <a:rPr lang="en-US" sz="4000" b="1">
                <a:solidFill>
                  <a:srgbClr val="BC0000"/>
                </a:solidFill>
                <a:latin typeface="Impact" pitchFamily="34" charset="0"/>
              </a:rPr>
              <a:t>Urea Cycle </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Inherited Hyperammonemia</a:t>
            </a:r>
          </a:p>
        </p:txBody>
      </p:sp>
      <p:sp>
        <p:nvSpPr>
          <p:cNvPr id="27651"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Ornithine transcarbamoylase deficency:</a:t>
            </a:r>
            <a:br>
              <a:rPr lang="en-US" sz="3200" b="1" smtClean="0">
                <a:solidFill>
                  <a:srgbClr val="0000CC"/>
                </a:solidFill>
                <a:latin typeface="Times New Roman" pitchFamily="18" charset="0"/>
                <a:cs typeface="Times New Roman" pitchFamily="18" charset="0"/>
              </a:rPr>
            </a:br>
            <a:r>
              <a:rPr lang="en-US" sz="3200" b="1" smtClean="0">
                <a:solidFill>
                  <a:srgbClr val="0000CC"/>
                </a:solidFill>
                <a:latin typeface="Times New Roman" pitchFamily="18" charset="0"/>
                <a:cs typeface="Times New Roman" pitchFamily="18" charset="0"/>
              </a:rPr>
              <a:t>	</a:t>
            </a:r>
            <a:r>
              <a:rPr lang="en-US" sz="2800" b="1" smtClean="0">
                <a:solidFill>
                  <a:srgbClr val="0000CC"/>
                </a:solidFill>
                <a:latin typeface="Times New Roman" pitchFamily="18" charset="0"/>
                <a:cs typeface="Times New Roman" pitchFamily="18" charset="0"/>
              </a:rPr>
              <a:t>X-linked recessive</a:t>
            </a:r>
            <a:br>
              <a:rPr lang="en-US" sz="2800" b="1" smtClean="0">
                <a:solidFill>
                  <a:srgbClr val="0000CC"/>
                </a:solidFill>
                <a:latin typeface="Times New Roman" pitchFamily="18" charset="0"/>
                <a:cs typeface="Times New Roman" pitchFamily="18" charset="0"/>
              </a:rPr>
            </a:br>
            <a:r>
              <a:rPr lang="en-US" sz="2800" b="1" smtClean="0">
                <a:solidFill>
                  <a:srgbClr val="0000CC"/>
                </a:solidFill>
                <a:latin typeface="Times New Roman" pitchFamily="18" charset="0"/>
                <a:cs typeface="Times New Roman" pitchFamily="18" charset="0"/>
              </a:rPr>
              <a:t>	Most common of congenital hyperammonemia</a:t>
            </a:r>
            <a:br>
              <a:rPr lang="en-US" sz="2800" b="1" smtClean="0">
                <a:solidFill>
                  <a:srgbClr val="0000CC"/>
                </a:solidFill>
                <a:latin typeface="Times New Roman" pitchFamily="18" charset="0"/>
                <a:cs typeface="Times New Roman" pitchFamily="18" charset="0"/>
              </a:rPr>
            </a:br>
            <a:r>
              <a:rPr lang="en-US" sz="2800" b="1" smtClean="0">
                <a:solidFill>
                  <a:srgbClr val="0000CC"/>
                </a:solidFill>
                <a:latin typeface="Times New Roman" pitchFamily="18" charset="0"/>
                <a:cs typeface="Times New Roman" pitchFamily="18" charset="0"/>
              </a:rPr>
              <a:t>	Marked decrease of citrulline and arginine</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Others: Autosomal recessive</a:t>
            </a:r>
            <a:endParaRPr lang="en-US" sz="30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smtClean="0">
                <a:solidFill>
                  <a:srgbClr val="BC0000"/>
                </a:solidFill>
                <a:latin typeface="Times New Roman" pitchFamily="18" charset="0"/>
                <a:cs typeface="Times New Roman" pitchFamily="18" charset="0"/>
              </a:rPr>
              <a:t>		</a:t>
            </a:r>
            <a:endParaRPr lang="en-US" sz="32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1047750"/>
            <a:ext cx="8610600" cy="781050"/>
          </a:xfrm>
        </p:spPr>
        <p:txBody>
          <a:bodyPr/>
          <a:lstStyle/>
          <a:p>
            <a:pPr algn="ctr"/>
            <a:r>
              <a:rPr lang="en-US" sz="3600" b="1" smtClean="0">
                <a:solidFill>
                  <a:srgbClr val="C00000"/>
                </a:solidFill>
                <a:latin typeface="Impact" pitchFamily="34" charset="0"/>
                <a:cs typeface="Times New Roman" pitchFamily="18" charset="0"/>
              </a:rPr>
              <a:t>Clinical Presentation of Hyperammonemia</a:t>
            </a:r>
          </a:p>
        </p:txBody>
      </p:sp>
      <p:sp>
        <p:nvSpPr>
          <p:cNvPr id="28675" name="Content Placeholder 2"/>
          <p:cNvSpPr>
            <a:spLocks noGrp="1"/>
          </p:cNvSpPr>
          <p:nvPr>
            <p:ph idx="1"/>
          </p:nvPr>
        </p:nvSpPr>
        <p:spPr>
          <a:xfrm>
            <a:off x="457200" y="2209800"/>
            <a:ext cx="8382000" cy="4038600"/>
          </a:xfrm>
        </p:spPr>
        <p:txBody>
          <a:bodyPr/>
          <a:lstStyle/>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Lethargy and somnolence</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Tremors</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Vomiting and cerebral edema</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Convulsions</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Coma and death</a:t>
            </a:r>
            <a:endParaRPr lang="en-US" sz="3200" b="1" smtClean="0">
              <a:solidFill>
                <a:srgbClr val="C00000"/>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3200" b="1" smtClean="0">
                <a:solidFill>
                  <a:srgbClr val="BC0000"/>
                </a:solidFill>
                <a:latin typeface="Times New Roman" pitchFamily="18" charset="0"/>
                <a:cs typeface="Times New Roman" pitchFamily="18" charset="0"/>
              </a:rPr>
              <a:t>		</a:t>
            </a:r>
            <a:endParaRPr lang="en-US" sz="32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WordArt 3"/>
          <p:cNvSpPr>
            <a:spLocks noChangeArrowheads="1" noChangeShapeType="1" noTextEdit="1"/>
          </p:cNvSpPr>
          <p:nvPr/>
        </p:nvSpPr>
        <p:spPr bwMode="auto">
          <a:xfrm>
            <a:off x="381000" y="762000"/>
            <a:ext cx="8305800" cy="5257800"/>
          </a:xfrm>
          <a:prstGeom prst="rect">
            <a:avLst/>
          </a:prstGeom>
        </p:spPr>
        <p:txBody>
          <a:bodyPr wrap="none" fromWordArt="1">
            <a:prstTxWarp prst="textSlantUp">
              <a:avLst>
                <a:gd name="adj" fmla="val 55556"/>
              </a:avLst>
            </a:prstTxWarp>
          </a:bodyPr>
          <a:lstStyle/>
          <a:p>
            <a:pPr algn="ctr"/>
            <a:r>
              <a:rPr lang="en-US" sz="4800" b="1" kern="10">
                <a:ln w="38100">
                  <a:solidFill>
                    <a:schemeClr val="accent2"/>
                  </a:solidFill>
                  <a:round/>
                  <a:headEnd/>
                  <a:tailEnd/>
                </a:ln>
                <a:solidFill>
                  <a:srgbClr val="A50021"/>
                </a:solidFill>
                <a:latin typeface="Courier New"/>
                <a:cs typeface="Courier New"/>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dissolve">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43000"/>
          </a:xfrm>
        </p:spPr>
        <p:txBody>
          <a:bodyPr/>
          <a:lstStyle/>
          <a:p>
            <a:pPr eaLnBrk="1" hangingPunct="1"/>
            <a:r>
              <a:rPr lang="en-US" sz="4000" b="1" smtClean="0">
                <a:solidFill>
                  <a:srgbClr val="990033"/>
                </a:solidFill>
                <a:latin typeface="Impact" pitchFamily="34" charset="0"/>
              </a:rPr>
              <a:t>Objectives:</a:t>
            </a:r>
          </a:p>
        </p:txBody>
      </p:sp>
      <p:sp>
        <p:nvSpPr>
          <p:cNvPr id="7171" name="Content Placeholder 2"/>
          <p:cNvSpPr>
            <a:spLocks noGrp="1"/>
          </p:cNvSpPr>
          <p:nvPr>
            <p:ph idx="1"/>
          </p:nvPr>
        </p:nvSpPr>
        <p:spPr>
          <a:xfrm>
            <a:off x="228600" y="1524000"/>
            <a:ext cx="8686800" cy="5029200"/>
          </a:xfrm>
        </p:spPr>
        <p:txBody>
          <a:bodyPr/>
          <a:lstStyle/>
          <a:p>
            <a:pPr>
              <a:spcAft>
                <a:spcPts val="1800"/>
              </a:spcAft>
            </a:pPr>
            <a:r>
              <a:rPr lang="en-US" sz="3200" b="1" smtClean="0">
                <a:solidFill>
                  <a:srgbClr val="0000CC"/>
                </a:solidFill>
              </a:rPr>
              <a:t>Identify the major form for the disposal of amino groups derived from amino acids</a:t>
            </a:r>
          </a:p>
          <a:p>
            <a:pPr>
              <a:spcAft>
                <a:spcPts val="1800"/>
              </a:spcAft>
            </a:pPr>
            <a:r>
              <a:rPr lang="en-US" sz="3200" b="1" smtClean="0">
                <a:solidFill>
                  <a:srgbClr val="0000CC"/>
                </a:solidFill>
              </a:rPr>
              <a:t>Understand the importance of conversion of ammonia into urea by the liver </a:t>
            </a:r>
          </a:p>
          <a:p>
            <a:pPr>
              <a:spcAft>
                <a:spcPts val="1800"/>
              </a:spcAft>
            </a:pPr>
            <a:r>
              <a:rPr lang="en-US" sz="3200" b="1" smtClean="0">
                <a:solidFill>
                  <a:srgbClr val="0000CC"/>
                </a:solidFill>
              </a:rPr>
              <a:t>Understand the reactions of urea cycle</a:t>
            </a:r>
          </a:p>
          <a:p>
            <a:pPr>
              <a:spcAft>
                <a:spcPts val="1800"/>
              </a:spcAft>
            </a:pPr>
            <a:r>
              <a:rPr lang="en-US" sz="3200" b="1" smtClean="0">
                <a:solidFill>
                  <a:srgbClr val="0000CC"/>
                </a:solidFill>
              </a:rPr>
              <a:t>Identify the causes and manifestations of hyperammonemia, both hereditary and acquired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p>
        </p:txBody>
      </p:sp>
      <p:sp>
        <p:nvSpPr>
          <p:cNvPr id="8195"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Unlike glucose and fatty acids, amino acids are not stored by the body.</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Amino acids in excess of biosynthetic needs are degraded.</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Degradation of amino acids involves:</a:t>
            </a:r>
          </a:p>
          <a:p>
            <a:pPr algn="just" eaLnBrk="1" hangingPunct="1">
              <a:spcAft>
                <a:spcPts val="12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2400" b="1" smtClean="0">
                <a:solidFill>
                  <a:srgbClr val="0000CC"/>
                </a:solidFill>
                <a:latin typeface="Times New Roman" pitchFamily="18" charset="0"/>
                <a:cs typeface="Times New Roman" pitchFamily="18" charset="0"/>
              </a:rPr>
              <a:t>Removal of </a:t>
            </a:r>
            <a:r>
              <a:rPr lang="el-GR" sz="2400" b="1" smtClean="0">
                <a:solidFill>
                  <a:srgbClr val="0000CC"/>
                </a:solidFill>
                <a:latin typeface="Times New Roman" pitchFamily="18" charset="0"/>
                <a:cs typeface="Times New Roman" pitchFamily="18" charset="0"/>
              </a:rPr>
              <a:t>α</a:t>
            </a:r>
            <a:r>
              <a:rPr lang="en-US" sz="2400" b="1" smtClean="0">
                <a:solidFill>
                  <a:srgbClr val="0000CC"/>
                </a:solidFill>
                <a:latin typeface="Times New Roman" pitchFamily="18" charset="0"/>
                <a:cs typeface="Times New Roman" pitchFamily="18" charset="0"/>
              </a:rPr>
              <a:t>-amino group                  Ammonia (NH</a:t>
            </a:r>
            <a:r>
              <a:rPr lang="en-US" sz="2400" b="1" baseline="-25000" smtClean="0">
                <a:solidFill>
                  <a:srgbClr val="0000CC"/>
                </a:solidFill>
                <a:latin typeface="Times New Roman" pitchFamily="18" charset="0"/>
                <a:cs typeface="Times New Roman" pitchFamily="18" charset="0"/>
              </a:rPr>
              <a:t>3</a:t>
            </a:r>
            <a:r>
              <a:rPr lang="en-US" sz="2400" b="1" smtClean="0">
                <a:solidFill>
                  <a:srgbClr val="0000CC"/>
                </a:solidFill>
                <a:latin typeface="Times New Roman" pitchFamily="18" charset="0"/>
                <a:cs typeface="Times New Roman" pitchFamily="18" charset="0"/>
              </a:rPr>
              <a:t>)</a:t>
            </a:r>
          </a:p>
          <a:p>
            <a:pPr algn="just" eaLnBrk="1" hangingPunct="1">
              <a:spcAft>
                <a:spcPts val="1200"/>
              </a:spcAft>
              <a:buClr>
                <a:srgbClr val="BC0000"/>
              </a:buClr>
              <a:buFont typeface="Wingdings 2" pitchFamily="18" charset="2"/>
              <a:buNone/>
            </a:pPr>
            <a:r>
              <a:rPr lang="en-US" sz="2400" b="1" smtClean="0">
                <a:solidFill>
                  <a:srgbClr val="0000CC"/>
                </a:solidFill>
                <a:latin typeface="Times New Roman" pitchFamily="18" charset="0"/>
                <a:cs typeface="Times New Roman" pitchFamily="18" charset="0"/>
              </a:rPr>
              <a:t>	Remaining carbon skeleton                 Energy metabolism</a:t>
            </a:r>
          </a:p>
          <a:p>
            <a:pPr algn="just" eaLnBrk="1" hangingPunct="1">
              <a:spcAft>
                <a:spcPts val="1200"/>
              </a:spcAft>
              <a:buClr>
                <a:srgbClr val="BC0000"/>
              </a:buClr>
              <a:buFont typeface="Wingdings 2" pitchFamily="18" charset="2"/>
              <a:buNone/>
            </a:pPr>
            <a:endParaRPr lang="en-US" sz="3200" b="1" smtClean="0">
              <a:solidFill>
                <a:srgbClr val="0000CC"/>
              </a:solidFill>
              <a:latin typeface="Times New Roman" pitchFamily="18" charset="0"/>
              <a:cs typeface="Times New Roman" pitchFamily="18" charset="0"/>
            </a:endParaRPr>
          </a:p>
        </p:txBody>
      </p:sp>
      <p:cxnSp>
        <p:nvCxnSpPr>
          <p:cNvPr id="5" name="Straight Arrow Connector 4"/>
          <p:cNvCxnSpPr/>
          <p:nvPr/>
        </p:nvCxnSpPr>
        <p:spPr>
          <a:xfrm>
            <a:off x="4343400" y="54546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389438" y="60642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Removal of </a:t>
            </a:r>
            <a:r>
              <a:rPr lang="el-GR" sz="4000" b="1" smtClean="0">
                <a:solidFill>
                  <a:srgbClr val="990033"/>
                </a:solidFill>
                <a:latin typeface="Impact" pitchFamily="34" charset="0"/>
              </a:rPr>
              <a:t>α</a:t>
            </a:r>
            <a:r>
              <a:rPr lang="en-US" sz="4000" b="1" smtClean="0">
                <a:solidFill>
                  <a:srgbClr val="990033"/>
                </a:solidFill>
                <a:latin typeface="Impact" pitchFamily="34" charset="0"/>
              </a:rPr>
              <a:t>-amino group </a:t>
            </a:r>
          </a:p>
        </p:txBody>
      </p:sp>
      <p:sp>
        <p:nvSpPr>
          <p:cNvPr id="9219"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Amino groups of amino acids are funneled to glutamate by </a:t>
            </a:r>
            <a:r>
              <a:rPr lang="en-US" sz="3200" b="1" smtClean="0">
                <a:solidFill>
                  <a:srgbClr val="990033"/>
                </a:solidFill>
                <a:latin typeface="Times New Roman" pitchFamily="18" charset="0"/>
                <a:cs typeface="Times New Roman" pitchFamily="18" charset="0"/>
              </a:rPr>
              <a:t>transamination</a:t>
            </a:r>
            <a:r>
              <a:rPr lang="en-US" sz="3200" b="1" smtClean="0">
                <a:solidFill>
                  <a:srgbClr val="0000CC"/>
                </a:solidFill>
                <a:latin typeface="Times New Roman" pitchFamily="18" charset="0"/>
                <a:cs typeface="Times New Roman" pitchFamily="18" charset="0"/>
              </a:rPr>
              <a:t> reactions with </a:t>
            </a:r>
            <a:r>
              <a:rPr lang="el-GR" sz="3200" b="1" smtClean="0">
                <a:solidFill>
                  <a:srgbClr val="0000CC"/>
                </a:solidFill>
                <a:latin typeface="Times New Roman" pitchFamily="18" charset="0"/>
                <a:cs typeface="Times New Roman" pitchFamily="18" charset="0"/>
              </a:rPr>
              <a:t>α</a:t>
            </a:r>
            <a:r>
              <a:rPr lang="en-US" sz="3200" b="1" smtClean="0">
                <a:solidFill>
                  <a:srgbClr val="0000CC"/>
                </a:solidFill>
                <a:latin typeface="Times New Roman" pitchFamily="18" charset="0"/>
                <a:cs typeface="Times New Roman" pitchFamily="18" charset="0"/>
              </a:rPr>
              <a:t>-ketoglutarate </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t>
            </a:r>
            <a:r>
              <a:rPr lang="en-US" sz="3200" b="1" smtClean="0">
                <a:solidFill>
                  <a:srgbClr val="990033"/>
                </a:solidFill>
                <a:latin typeface="Times New Roman" pitchFamily="18" charset="0"/>
                <a:cs typeface="Times New Roman" pitchFamily="18" charset="0"/>
              </a:rPr>
              <a:t>Oxidative deamination </a:t>
            </a:r>
            <a:r>
              <a:rPr lang="en-US" sz="3200" b="1" smtClean="0">
                <a:solidFill>
                  <a:srgbClr val="0000CC"/>
                </a:solidFill>
                <a:latin typeface="Times New Roman" pitchFamily="18" charset="0"/>
                <a:cs typeface="Times New Roman" pitchFamily="18" charset="0"/>
              </a:rPr>
              <a:t>of glutamate will release NH</a:t>
            </a:r>
            <a:r>
              <a:rPr lang="en-US" sz="3200" b="1" baseline="-25000" smtClean="0">
                <a:solidFill>
                  <a:srgbClr val="0000CC"/>
                </a:solidFill>
                <a:latin typeface="Times New Roman" pitchFamily="18" charset="0"/>
                <a:cs typeface="Times New Roman" pitchFamily="18" charset="0"/>
              </a:rPr>
              <a:t>3 </a:t>
            </a:r>
            <a:r>
              <a:rPr lang="en-US" sz="3200" b="1" smtClean="0">
                <a:solidFill>
                  <a:srgbClr val="0000CC"/>
                </a:solidFill>
                <a:latin typeface="Times New Roman" pitchFamily="18" charset="0"/>
                <a:cs typeface="Times New Roman" pitchFamily="18" charset="0"/>
              </a:rPr>
              <a:t>and re-generate </a:t>
            </a:r>
            <a:r>
              <a:rPr lang="el-GR" sz="3200" b="1" smtClean="0">
                <a:solidFill>
                  <a:srgbClr val="0000CC"/>
                </a:solidFill>
                <a:latin typeface="Times New Roman" pitchFamily="18" charset="0"/>
                <a:cs typeface="Times New Roman" pitchFamily="18" charset="0"/>
              </a:rPr>
              <a:t>α</a:t>
            </a:r>
            <a:r>
              <a:rPr lang="en-US" sz="3200" b="1" smtClean="0">
                <a:solidFill>
                  <a:srgbClr val="0000CC"/>
                </a:solidFill>
                <a:latin typeface="Times New Roman" pitchFamily="18" charset="0"/>
                <a:cs typeface="Times New Roman" pitchFamily="18" charset="0"/>
              </a:rPr>
              <a:t>-ketoglutarate</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Glutamate is unique. It is the only amino acid that undergoes rapid oxidative deamination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Transamination</a:t>
            </a:r>
          </a:p>
        </p:txBody>
      </p:sp>
      <p:pic>
        <p:nvPicPr>
          <p:cNvPr id="10243" name="Content Placeholder 4" descr="19_007.jpg"/>
          <p:cNvPicPr>
            <a:picLocks noGrp="1" noChangeAspect="1"/>
          </p:cNvPicPr>
          <p:nvPr>
            <p:ph idx="1"/>
          </p:nvPr>
        </p:nvPicPr>
        <p:blipFill>
          <a:blip r:embed="rId2" cstate="print"/>
          <a:srcRect b="19804"/>
          <a:stretch>
            <a:fillRect/>
          </a:stretch>
        </p:blipFill>
        <p:spPr>
          <a:xfrm>
            <a:off x="2338388" y="1905000"/>
            <a:ext cx="4291012" cy="445135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Transamination by ALT</a:t>
            </a:r>
          </a:p>
        </p:txBody>
      </p:sp>
      <p:pic>
        <p:nvPicPr>
          <p:cNvPr id="11267" name="Content Placeholder 5" descr="19_008.jpg"/>
          <p:cNvPicPr>
            <a:picLocks noGrp="1" noChangeAspect="1"/>
          </p:cNvPicPr>
          <p:nvPr>
            <p:ph idx="1"/>
          </p:nvPr>
        </p:nvPicPr>
        <p:blipFill>
          <a:blip r:embed="rId2" cstate="print"/>
          <a:srcRect b="59024"/>
          <a:stretch>
            <a:fillRect/>
          </a:stretch>
        </p:blipFill>
        <p:spPr>
          <a:xfrm>
            <a:off x="1462088" y="2316163"/>
            <a:ext cx="6843712" cy="362743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Oxidative Deamination</a:t>
            </a:r>
          </a:p>
        </p:txBody>
      </p:sp>
      <p:sp>
        <p:nvSpPr>
          <p:cNvPr id="12291" name="Content Placeholder 3"/>
          <p:cNvSpPr>
            <a:spLocks noGrp="1"/>
          </p:cNvSpPr>
          <p:nvPr>
            <p:ph idx="1"/>
          </p:nvPr>
        </p:nvSpPr>
        <p:spPr/>
        <p:txBody>
          <a:bodyPr/>
          <a:lstStyle/>
          <a:p>
            <a:pPr>
              <a:buFont typeface="Wingdings 2" pitchFamily="18" charset="2"/>
              <a:buNone/>
            </a:pPr>
            <a:r>
              <a:rPr lang="en-US" smtClean="0"/>
              <a:t>				</a:t>
            </a:r>
          </a:p>
          <a:p>
            <a:pPr>
              <a:buFont typeface="Wingdings 2" pitchFamily="18" charset="2"/>
              <a:buNone/>
            </a:pPr>
            <a:r>
              <a:rPr lang="en-US" sz="2800" b="1" smtClean="0">
                <a:solidFill>
                  <a:srgbClr val="0000CC"/>
                </a:solidFill>
                <a:latin typeface="Times New Roman" pitchFamily="18" charset="0"/>
                <a:cs typeface="Times New Roman" pitchFamily="18" charset="0"/>
              </a:rPr>
              <a:t>				Glutamate</a:t>
            </a:r>
          </a:p>
          <a:p>
            <a:pPr>
              <a:buFont typeface="Wingdings 2" pitchFamily="18" charset="2"/>
              <a:buNone/>
            </a:pPr>
            <a:endParaRPr lang="en-US" smtClean="0"/>
          </a:p>
          <a:p>
            <a:pPr lvl="4">
              <a:buFont typeface="Wingdings 2" pitchFamily="18" charset="2"/>
              <a:buNone/>
            </a:pPr>
            <a:r>
              <a:rPr lang="en-US" b="1" smtClean="0">
                <a:solidFill>
                  <a:srgbClr val="0000CC"/>
                </a:solidFill>
              </a:rPr>
              <a:t>Glutamate </a:t>
            </a:r>
          </a:p>
          <a:p>
            <a:pPr lvl="4">
              <a:buFont typeface="Wingdings 2" pitchFamily="18" charset="2"/>
              <a:buNone/>
            </a:pPr>
            <a:r>
              <a:rPr lang="en-US" b="1" smtClean="0">
                <a:solidFill>
                  <a:srgbClr val="0000CC"/>
                </a:solidFill>
              </a:rPr>
              <a:t>Dehydrogenase</a:t>
            </a:r>
            <a:r>
              <a:rPr lang="en-US" smtClean="0"/>
              <a:t>	     </a:t>
            </a:r>
            <a:r>
              <a:rPr lang="en-US" b="1" smtClean="0">
                <a:solidFill>
                  <a:srgbClr val="990033"/>
                </a:solidFill>
              </a:rPr>
              <a:t>NH</a:t>
            </a:r>
            <a:r>
              <a:rPr lang="en-US" b="1" baseline="-25000" smtClean="0">
                <a:solidFill>
                  <a:srgbClr val="990033"/>
                </a:solidFill>
              </a:rPr>
              <a:t>3</a:t>
            </a:r>
          </a:p>
          <a:p>
            <a:pPr>
              <a:buFont typeface="Wingdings 2" pitchFamily="18" charset="2"/>
              <a:buNone/>
            </a:pPr>
            <a:endParaRPr lang="en-US" smtClean="0"/>
          </a:p>
          <a:p>
            <a:pPr>
              <a:buFont typeface="Wingdings 2" pitchFamily="18" charset="2"/>
              <a:buNone/>
            </a:pPr>
            <a:r>
              <a:rPr lang="en-US" sz="2800" b="1" smtClean="0">
                <a:solidFill>
                  <a:srgbClr val="0000CC"/>
                </a:solidFill>
                <a:latin typeface="Times New Roman" pitchFamily="18" charset="0"/>
                <a:cs typeface="Times New Roman" pitchFamily="18" charset="0"/>
              </a:rPr>
              <a:t>				</a:t>
            </a:r>
            <a:r>
              <a:rPr lang="el-GR" sz="2800" b="1" smtClean="0">
                <a:solidFill>
                  <a:srgbClr val="0000CC"/>
                </a:solidFill>
                <a:latin typeface="Times New Roman" pitchFamily="18" charset="0"/>
                <a:cs typeface="Times New Roman" pitchFamily="18" charset="0"/>
              </a:rPr>
              <a:t>α</a:t>
            </a:r>
            <a:r>
              <a:rPr lang="en-US" sz="2800" b="1" smtClean="0">
                <a:solidFill>
                  <a:srgbClr val="0000CC"/>
                </a:solidFill>
                <a:latin typeface="Times New Roman" pitchFamily="18" charset="0"/>
                <a:cs typeface="Times New Roman" pitchFamily="18" charset="0"/>
              </a:rPr>
              <a:t>-ketoglutarate</a:t>
            </a:r>
            <a:endParaRPr lang="en-US" smtClean="0"/>
          </a:p>
        </p:txBody>
      </p:sp>
      <p:cxnSp>
        <p:nvCxnSpPr>
          <p:cNvPr id="7" name="Straight Arrow Connector 6"/>
          <p:cNvCxnSpPr/>
          <p:nvPr/>
        </p:nvCxnSpPr>
        <p:spPr>
          <a:xfrm rot="5400000">
            <a:off x="3201194" y="3734594"/>
            <a:ext cx="15240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8" name="Curved Right Arrow 7"/>
          <p:cNvSpPr/>
          <p:nvPr/>
        </p:nvSpPr>
        <p:spPr>
          <a:xfrm>
            <a:off x="3963988" y="3175000"/>
            <a:ext cx="457200"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09600"/>
            <a:ext cx="8229600" cy="9906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 </a:t>
            </a:r>
          </a:p>
        </p:txBody>
      </p:sp>
      <p:sp>
        <p:nvSpPr>
          <p:cNvPr id="13315" name="Content Placeholder 2"/>
          <p:cNvSpPr>
            <a:spLocks noGrp="1"/>
          </p:cNvSpPr>
          <p:nvPr>
            <p:ph idx="1"/>
          </p:nvPr>
        </p:nvSpPr>
        <p:spPr>
          <a:xfrm>
            <a:off x="152400" y="1524000"/>
            <a:ext cx="8763000" cy="5257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Ammonia is produced by all tissues and the main disposal is via formation of urea in liver</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Blood level of NH</a:t>
            </a:r>
            <a:r>
              <a:rPr lang="en-US" sz="3200" b="1" baseline="-25000" smtClean="0">
                <a:solidFill>
                  <a:srgbClr val="0000CC"/>
                </a:solidFill>
                <a:latin typeface="Times New Roman" pitchFamily="18" charset="0"/>
                <a:cs typeface="Times New Roman" pitchFamily="18" charset="0"/>
              </a:rPr>
              <a:t>3 </a:t>
            </a:r>
            <a:r>
              <a:rPr lang="en-US" sz="3200" b="1" smtClean="0">
                <a:solidFill>
                  <a:srgbClr val="0000CC"/>
                </a:solidFill>
                <a:latin typeface="Times New Roman" pitchFamily="18" charset="0"/>
                <a:cs typeface="Times New Roman" pitchFamily="18" charset="0"/>
              </a:rPr>
              <a:t>must be kept very low, otherwise, hyperammonemia and CNS toxicity will occur </a:t>
            </a:r>
            <a:r>
              <a:rPr lang="en-US" sz="3200" b="1" smtClean="0">
                <a:solidFill>
                  <a:srgbClr val="BC0000"/>
                </a:solidFill>
                <a:latin typeface="Times New Roman" pitchFamily="18" charset="0"/>
                <a:cs typeface="Times New Roman" pitchFamily="18" charset="0"/>
              </a:rPr>
              <a:t>(NH</a:t>
            </a:r>
            <a:r>
              <a:rPr lang="en-US" sz="3200" b="1" baseline="-25000" smtClean="0">
                <a:solidFill>
                  <a:srgbClr val="BC0000"/>
                </a:solidFill>
                <a:latin typeface="Times New Roman" pitchFamily="18" charset="0"/>
                <a:cs typeface="Times New Roman" pitchFamily="18" charset="0"/>
              </a:rPr>
              <a:t>3 </a:t>
            </a:r>
            <a:r>
              <a:rPr lang="en-US" sz="3200" b="1" smtClean="0">
                <a:solidFill>
                  <a:srgbClr val="BC0000"/>
                </a:solidFill>
                <a:latin typeface="Times New Roman" pitchFamily="18" charset="0"/>
                <a:cs typeface="Times New Roman" pitchFamily="18" charset="0"/>
              </a:rPr>
              <a:t>is toxic to CNS)</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To solve this problem, NH</a:t>
            </a:r>
            <a:r>
              <a:rPr lang="en-US" sz="3200" b="1" baseline="-25000" smtClean="0">
                <a:solidFill>
                  <a:srgbClr val="0000CC"/>
                </a:solidFill>
                <a:latin typeface="Times New Roman" pitchFamily="18" charset="0"/>
                <a:cs typeface="Times New Roman" pitchFamily="18" charset="0"/>
              </a:rPr>
              <a:t>3</a:t>
            </a:r>
            <a:r>
              <a:rPr lang="en-US" sz="3200" b="1" smtClean="0">
                <a:solidFill>
                  <a:srgbClr val="0000CC"/>
                </a:solidFill>
                <a:latin typeface="Times New Roman" pitchFamily="18" charset="0"/>
                <a:cs typeface="Times New Roman" pitchFamily="18" charset="0"/>
              </a:rPr>
              <a:t> is transported from peripheral tissues to liver via formation of:</a:t>
            </a:r>
          </a:p>
          <a:p>
            <a:pPr lvl="1" algn="just" eaLnBrk="1" hangingPunct="1">
              <a:spcBef>
                <a:spcPts val="600"/>
              </a:spcBef>
              <a:spcAft>
                <a:spcPts val="600"/>
              </a:spcAft>
              <a:buClr>
                <a:srgbClr val="BC0000"/>
              </a:buClr>
              <a:buFont typeface="Wingdings 2" pitchFamily="18" charset="2"/>
              <a:buNone/>
            </a:pPr>
            <a:r>
              <a:rPr lang="en-US" sz="3000" b="1" smtClean="0">
                <a:solidFill>
                  <a:srgbClr val="BC0000"/>
                </a:solidFill>
                <a:latin typeface="Times New Roman" pitchFamily="18" charset="0"/>
                <a:cs typeface="Times New Roman" pitchFamily="18" charset="0"/>
              </a:rPr>
              <a:t>Glutamine (most tissues)</a:t>
            </a:r>
          </a:p>
          <a:p>
            <a:pPr lvl="1" algn="just" eaLnBrk="1" hangingPunct="1">
              <a:spcBef>
                <a:spcPts val="600"/>
              </a:spcBef>
              <a:spcAft>
                <a:spcPts val="600"/>
              </a:spcAft>
              <a:buClr>
                <a:srgbClr val="BC0000"/>
              </a:buClr>
              <a:buFont typeface="Wingdings 2" pitchFamily="18" charset="2"/>
              <a:buNone/>
            </a:pPr>
            <a:r>
              <a:rPr lang="en-US" sz="3000" b="1" smtClean="0">
                <a:solidFill>
                  <a:srgbClr val="BC0000"/>
                </a:solidFill>
                <a:latin typeface="Times New Roman" pitchFamily="18" charset="0"/>
                <a:cs typeface="Times New Roman" pitchFamily="18" charset="0"/>
              </a:rPr>
              <a:t>Alanine (muscle)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1948</TotalTime>
  <Words>569</Words>
  <Application>Microsoft Office PowerPoint</Application>
  <PresentationFormat>On-screen Show (4:3)</PresentationFormat>
  <Paragraphs>138</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Constantia</vt:lpstr>
      <vt:lpstr>Courier New</vt:lpstr>
      <vt:lpstr>Impact</vt:lpstr>
      <vt:lpstr>Times New Roman</vt:lpstr>
      <vt:lpstr>Wingdings</vt:lpstr>
      <vt:lpstr>Wingdings 2</vt:lpstr>
      <vt:lpstr>Flow</vt:lpstr>
      <vt:lpstr>PowerPoint Presentation</vt:lpstr>
      <vt:lpstr>PowerPoint Presentation</vt:lpstr>
      <vt:lpstr>Objectives:</vt:lpstr>
      <vt:lpstr>Background:</vt:lpstr>
      <vt:lpstr>Background: Removal of α-amino group </vt:lpstr>
      <vt:lpstr>Background: Transamination</vt:lpstr>
      <vt:lpstr>Background: Transamination by ALT</vt:lpstr>
      <vt:lpstr>Background: Oxidative Deamination</vt:lpstr>
      <vt:lpstr>Transport of NH3 from  peripheral tissues into the liver </vt:lpstr>
      <vt:lpstr>Transport of NH3 from  peripheral tissues into the liver </vt:lpstr>
      <vt:lpstr>Transport of NH3 from  peripheral tissues into the liver</vt:lpstr>
      <vt:lpstr>Fate of glutamine and alanine  in the liver</vt:lpstr>
      <vt:lpstr>Summary Transport of NH3 from  peripheral tissues  (in the form of glutamine and alanine)  into the liver and the release of NH3 back in the liver to start  the urea cycle</vt:lpstr>
      <vt:lpstr>Urea Cycle</vt:lpstr>
      <vt:lpstr>Urea Cycle</vt:lpstr>
      <vt:lpstr>Fate of Urea</vt:lpstr>
      <vt:lpstr>Sources of Ammonia</vt:lpstr>
      <vt:lpstr>Sources and Fates of Ammonia</vt:lpstr>
      <vt:lpstr>Hyperammonemia</vt:lpstr>
      <vt:lpstr>Inherited Hyperammonemia</vt:lpstr>
      <vt:lpstr>Clinical Presentation of Hyperammonemia</vt:lpstr>
      <vt:lpstr>PowerPoint Presentation</vt:lpstr>
    </vt:vector>
  </TitlesOfParts>
  <Company>KFSHRC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f92145</dc:creator>
  <cp:lastModifiedBy>RANA</cp:lastModifiedBy>
  <cp:revision>155</cp:revision>
  <dcterms:created xsi:type="dcterms:W3CDTF">2009-10-13T12:43:02Z</dcterms:created>
  <dcterms:modified xsi:type="dcterms:W3CDTF">2014-12-15T12:29:05Z</dcterms:modified>
</cp:coreProperties>
</file>