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Override13.xml" ContentType="application/vnd.openxmlformats-officedocument.themeOverride+xml"/>
  <Override PartName="/ppt/theme/themeOverride14.xml" ContentType="application/vnd.openxmlformats-officedocument.themeOverrid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811" r:id="rId2"/>
    <p:sldMasterId id="2147483847" r:id="rId3"/>
    <p:sldMasterId id="2147483859" r:id="rId4"/>
    <p:sldMasterId id="2147484375" r:id="rId5"/>
  </p:sldMasterIdLst>
  <p:notesMasterIdLst>
    <p:notesMasterId r:id="rId105"/>
  </p:notesMasterIdLst>
  <p:sldIdLst>
    <p:sldId id="305" r:id="rId6"/>
    <p:sldId id="281" r:id="rId7"/>
    <p:sldId id="282" r:id="rId8"/>
    <p:sldId id="283" r:id="rId9"/>
    <p:sldId id="284" r:id="rId10"/>
    <p:sldId id="361" r:id="rId11"/>
    <p:sldId id="362" r:id="rId12"/>
    <p:sldId id="417" r:id="rId13"/>
    <p:sldId id="363" r:id="rId14"/>
    <p:sldId id="418" r:id="rId15"/>
    <p:sldId id="364" r:id="rId16"/>
    <p:sldId id="367" r:id="rId17"/>
    <p:sldId id="365" r:id="rId18"/>
    <p:sldId id="366" r:id="rId19"/>
    <p:sldId id="368" r:id="rId20"/>
    <p:sldId id="369" r:id="rId21"/>
    <p:sldId id="370" r:id="rId22"/>
    <p:sldId id="371" r:id="rId23"/>
    <p:sldId id="372" r:id="rId24"/>
    <p:sldId id="373" r:id="rId25"/>
    <p:sldId id="374" r:id="rId26"/>
    <p:sldId id="375" r:id="rId27"/>
    <p:sldId id="376" r:id="rId28"/>
    <p:sldId id="377" r:id="rId29"/>
    <p:sldId id="382" r:id="rId30"/>
    <p:sldId id="383" r:id="rId31"/>
    <p:sldId id="384" r:id="rId32"/>
    <p:sldId id="385" r:id="rId33"/>
    <p:sldId id="294" r:id="rId34"/>
    <p:sldId id="406" r:id="rId35"/>
    <p:sldId id="293" r:id="rId36"/>
    <p:sldId id="351" r:id="rId37"/>
    <p:sldId id="352" r:id="rId38"/>
    <p:sldId id="272" r:id="rId39"/>
    <p:sldId id="271" r:id="rId40"/>
    <p:sldId id="273" r:id="rId41"/>
    <p:sldId id="408" r:id="rId42"/>
    <p:sldId id="300" r:id="rId43"/>
    <p:sldId id="296" r:id="rId44"/>
    <p:sldId id="322" r:id="rId45"/>
    <p:sldId id="353" r:id="rId46"/>
    <p:sldId id="354" r:id="rId47"/>
    <p:sldId id="355" r:id="rId48"/>
    <p:sldId id="356" r:id="rId49"/>
    <p:sldId id="357" r:id="rId50"/>
    <p:sldId id="274" r:id="rId51"/>
    <p:sldId id="331" r:id="rId52"/>
    <p:sldId id="378" r:id="rId53"/>
    <p:sldId id="343" r:id="rId54"/>
    <p:sldId id="275" r:id="rId55"/>
    <p:sldId id="276" r:id="rId56"/>
    <p:sldId id="279" r:id="rId57"/>
    <p:sldId id="402" r:id="rId58"/>
    <p:sldId id="403" r:id="rId59"/>
    <p:sldId id="280" r:id="rId60"/>
    <p:sldId id="342" r:id="rId61"/>
    <p:sldId id="260" r:id="rId62"/>
    <p:sldId id="261" r:id="rId63"/>
    <p:sldId id="404" r:id="rId64"/>
    <p:sldId id="405" r:id="rId65"/>
    <p:sldId id="324" r:id="rId66"/>
    <p:sldId id="325" r:id="rId67"/>
    <p:sldId id="340" r:id="rId68"/>
    <p:sldId id="379" r:id="rId69"/>
    <p:sldId id="326" r:id="rId70"/>
    <p:sldId id="256" r:id="rId71"/>
    <p:sldId id="257" r:id="rId72"/>
    <p:sldId id="262" r:id="rId73"/>
    <p:sldId id="263" r:id="rId74"/>
    <p:sldId id="419" r:id="rId75"/>
    <p:sldId id="358" r:id="rId76"/>
    <p:sldId id="268" r:id="rId77"/>
    <p:sldId id="269" r:id="rId78"/>
    <p:sldId id="346" r:id="rId79"/>
    <p:sldId id="386" r:id="rId80"/>
    <p:sldId id="420" r:id="rId81"/>
    <p:sldId id="423" r:id="rId82"/>
    <p:sldId id="422" r:id="rId83"/>
    <p:sldId id="264" r:id="rId84"/>
    <p:sldId id="314" r:id="rId85"/>
    <p:sldId id="380" r:id="rId86"/>
    <p:sldId id="381" r:id="rId87"/>
    <p:sldId id="348" r:id="rId88"/>
    <p:sldId id="265" r:id="rId89"/>
    <p:sldId id="319" r:id="rId90"/>
    <p:sldId id="321" r:id="rId91"/>
    <p:sldId id="320" r:id="rId92"/>
    <p:sldId id="285" r:id="rId93"/>
    <p:sldId id="301" r:id="rId94"/>
    <p:sldId id="316" r:id="rId95"/>
    <p:sldId id="306" r:id="rId96"/>
    <p:sldId id="359" r:id="rId97"/>
    <p:sldId id="307" r:id="rId98"/>
    <p:sldId id="291" r:id="rId99"/>
    <p:sldId id="389" r:id="rId100"/>
    <p:sldId id="390" r:id="rId101"/>
    <p:sldId id="394" r:id="rId102"/>
    <p:sldId id="395" r:id="rId103"/>
    <p:sldId id="360" r:id="rId104"/>
  </p:sldIdLst>
  <p:sldSz cx="9144000" cy="6858000" type="screen4x3"/>
  <p:notesSz cx="6858000" cy="9144000"/>
  <p:defaultTextStyle>
    <a:defPPr>
      <a:defRPr lang="ar-SA"/>
    </a:defPPr>
    <a:lvl1pPr algn="r" rtl="1" fontAlgn="base">
      <a:spcBef>
        <a:spcPct val="0"/>
      </a:spcBef>
      <a:spcAft>
        <a:spcPct val="0"/>
      </a:spcAft>
      <a:defRPr sz="4400" kern="1200">
        <a:solidFill>
          <a:schemeClr val="tx1"/>
        </a:solidFill>
        <a:latin typeface="Tahoma" pitchFamily="34" charset="0"/>
        <a:ea typeface="+mn-ea"/>
        <a:cs typeface="Times New Roman" pitchFamily="18" charset="0"/>
      </a:defRPr>
    </a:lvl1pPr>
    <a:lvl2pPr marL="457200" algn="r" rtl="1" fontAlgn="base">
      <a:spcBef>
        <a:spcPct val="0"/>
      </a:spcBef>
      <a:spcAft>
        <a:spcPct val="0"/>
      </a:spcAft>
      <a:defRPr sz="4400" kern="1200">
        <a:solidFill>
          <a:schemeClr val="tx1"/>
        </a:solidFill>
        <a:latin typeface="Tahoma" pitchFamily="34" charset="0"/>
        <a:ea typeface="+mn-ea"/>
        <a:cs typeface="Times New Roman" pitchFamily="18" charset="0"/>
      </a:defRPr>
    </a:lvl2pPr>
    <a:lvl3pPr marL="914400" algn="r" rtl="1" fontAlgn="base">
      <a:spcBef>
        <a:spcPct val="0"/>
      </a:spcBef>
      <a:spcAft>
        <a:spcPct val="0"/>
      </a:spcAft>
      <a:defRPr sz="4400" kern="1200">
        <a:solidFill>
          <a:schemeClr val="tx1"/>
        </a:solidFill>
        <a:latin typeface="Tahoma" pitchFamily="34" charset="0"/>
        <a:ea typeface="+mn-ea"/>
        <a:cs typeface="Times New Roman" pitchFamily="18" charset="0"/>
      </a:defRPr>
    </a:lvl3pPr>
    <a:lvl4pPr marL="1371600" algn="r" rtl="1" fontAlgn="base">
      <a:spcBef>
        <a:spcPct val="0"/>
      </a:spcBef>
      <a:spcAft>
        <a:spcPct val="0"/>
      </a:spcAft>
      <a:defRPr sz="4400" kern="1200">
        <a:solidFill>
          <a:schemeClr val="tx1"/>
        </a:solidFill>
        <a:latin typeface="Tahoma" pitchFamily="34" charset="0"/>
        <a:ea typeface="+mn-ea"/>
        <a:cs typeface="Times New Roman" pitchFamily="18" charset="0"/>
      </a:defRPr>
    </a:lvl4pPr>
    <a:lvl5pPr marL="1828800" algn="r" rtl="1" fontAlgn="base">
      <a:spcBef>
        <a:spcPct val="0"/>
      </a:spcBef>
      <a:spcAft>
        <a:spcPct val="0"/>
      </a:spcAft>
      <a:defRPr sz="4400" kern="1200">
        <a:solidFill>
          <a:schemeClr val="tx1"/>
        </a:solidFill>
        <a:latin typeface="Tahoma" pitchFamily="34" charset="0"/>
        <a:ea typeface="+mn-ea"/>
        <a:cs typeface="Times New Roman" pitchFamily="18" charset="0"/>
      </a:defRPr>
    </a:lvl5pPr>
    <a:lvl6pPr marL="2286000" algn="l" defTabSz="914400" rtl="0" eaLnBrk="1" latinLnBrk="0" hangingPunct="1">
      <a:defRPr sz="4400" kern="1200">
        <a:solidFill>
          <a:schemeClr val="tx1"/>
        </a:solidFill>
        <a:latin typeface="Tahoma" pitchFamily="34" charset="0"/>
        <a:ea typeface="+mn-ea"/>
        <a:cs typeface="Times New Roman" pitchFamily="18" charset="0"/>
      </a:defRPr>
    </a:lvl6pPr>
    <a:lvl7pPr marL="2743200" algn="l" defTabSz="914400" rtl="0" eaLnBrk="1" latinLnBrk="0" hangingPunct="1">
      <a:defRPr sz="4400" kern="1200">
        <a:solidFill>
          <a:schemeClr val="tx1"/>
        </a:solidFill>
        <a:latin typeface="Tahoma" pitchFamily="34" charset="0"/>
        <a:ea typeface="+mn-ea"/>
        <a:cs typeface="Times New Roman" pitchFamily="18" charset="0"/>
      </a:defRPr>
    </a:lvl7pPr>
    <a:lvl8pPr marL="3200400" algn="l" defTabSz="914400" rtl="0" eaLnBrk="1" latinLnBrk="0" hangingPunct="1">
      <a:defRPr sz="4400" kern="1200">
        <a:solidFill>
          <a:schemeClr val="tx1"/>
        </a:solidFill>
        <a:latin typeface="Tahoma" pitchFamily="34" charset="0"/>
        <a:ea typeface="+mn-ea"/>
        <a:cs typeface="Times New Roman" pitchFamily="18" charset="0"/>
      </a:defRPr>
    </a:lvl8pPr>
    <a:lvl9pPr marL="3657600" algn="l" defTabSz="914400" rtl="0" eaLnBrk="1" latinLnBrk="0" hangingPunct="1">
      <a:defRPr sz="4400" kern="1200">
        <a:solidFill>
          <a:schemeClr val="tx1"/>
        </a:solidFill>
        <a:latin typeface="Tahoma" pitchFamily="34"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a:srgbClr val="FF3300"/>
    <a:srgbClr val="009900"/>
    <a:srgbClr val="FF00FF"/>
    <a:srgbClr val="6600FF"/>
    <a:srgbClr val="00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2" d="100"/>
          <a:sy n="82" d="100"/>
        </p:scale>
        <p:origin x="-80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5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viewProps" Target="viewProp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ableStyles" Target="tableStyle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US"/>
          </a:p>
        </p:txBody>
      </p:sp>
      <p:sp>
        <p:nvSpPr>
          <p:cNvPr id="16387" name="Rectangle 3"/>
          <p:cNvSpPr>
            <a:spLocks noGrp="1" noChangeArrowheads="1"/>
          </p:cNvSpPr>
          <p:nvPr>
            <p:ph type="dt" idx="1"/>
          </p:nvPr>
        </p:nvSpPr>
        <p:spPr bwMode="auto">
          <a:xfrm>
            <a:off x="1588"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cs typeface="Arial" charset="0"/>
              </a:defRPr>
            </a:lvl1pPr>
          </a:lstStyle>
          <a:p>
            <a:pPr>
              <a:defRPr/>
            </a:pPr>
            <a:endParaRPr lang="en-US"/>
          </a:p>
        </p:txBody>
      </p:sp>
      <p:sp>
        <p:nvSpPr>
          <p:cNvPr id="133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388620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US"/>
          </a:p>
        </p:txBody>
      </p:sp>
      <p:sp>
        <p:nvSpPr>
          <p:cNvPr id="16391" name="Rectangle 7"/>
          <p:cNvSpPr>
            <a:spLocks noGrp="1" noChangeArrowheads="1"/>
          </p:cNvSpPr>
          <p:nvPr>
            <p:ph type="sldNum" sz="quarter" idx="5"/>
          </p:nvPr>
        </p:nvSpPr>
        <p:spPr bwMode="auto">
          <a:xfrm>
            <a:off x="1588"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cs typeface="Arial" charset="0"/>
              </a:defRPr>
            </a:lvl1pPr>
          </a:lstStyle>
          <a:p>
            <a:pPr>
              <a:defRPr/>
            </a:pPr>
            <a:fld id="{40625AA1-CF13-4319-AA0A-61BB0FD5D656}" type="slidenum">
              <a:rPr lang="ar-SA"/>
              <a:pPr>
                <a:defRPr/>
              </a:pPr>
              <a:t>‹#›</a:t>
            </a:fld>
            <a:endParaRPr lang="en-US"/>
          </a:p>
        </p:txBody>
      </p:sp>
    </p:spTree>
    <p:extLst>
      <p:ext uri="{BB962C8B-B14F-4D97-AF65-F5344CB8AC3E}">
        <p14:creationId xmlns:p14="http://schemas.microsoft.com/office/powerpoint/2010/main" val="1764678780"/>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charset="0"/>
        <a:ea typeface="+mn-ea"/>
        <a:cs typeface="Arial" charset="0"/>
      </a:defRPr>
    </a:lvl1pPr>
    <a:lvl2pPr marL="457200" algn="r" rtl="1" eaLnBrk="0" fontAlgn="base" hangingPunct="0">
      <a:spcBef>
        <a:spcPct val="30000"/>
      </a:spcBef>
      <a:spcAft>
        <a:spcPct val="0"/>
      </a:spcAft>
      <a:defRPr sz="1200" kern="1200">
        <a:solidFill>
          <a:schemeClr val="tx1"/>
        </a:solidFill>
        <a:latin typeface="Arial" charset="0"/>
        <a:ea typeface="+mn-ea"/>
        <a:cs typeface="Arial" charset="0"/>
      </a:defRPr>
    </a:lvl2pPr>
    <a:lvl3pPr marL="914400" algn="r" rtl="1" eaLnBrk="0" fontAlgn="base" hangingPunct="0">
      <a:spcBef>
        <a:spcPct val="30000"/>
      </a:spcBef>
      <a:spcAft>
        <a:spcPct val="0"/>
      </a:spcAft>
      <a:defRPr sz="1200" kern="1200">
        <a:solidFill>
          <a:schemeClr val="tx1"/>
        </a:solidFill>
        <a:latin typeface="Arial" charset="0"/>
        <a:ea typeface="+mn-ea"/>
        <a:cs typeface="Arial" charset="0"/>
      </a:defRPr>
    </a:lvl3pPr>
    <a:lvl4pPr marL="1371600" algn="r" rtl="1" eaLnBrk="0" fontAlgn="base" hangingPunct="0">
      <a:spcBef>
        <a:spcPct val="30000"/>
      </a:spcBef>
      <a:spcAft>
        <a:spcPct val="0"/>
      </a:spcAft>
      <a:defRPr sz="1200" kern="1200">
        <a:solidFill>
          <a:schemeClr val="tx1"/>
        </a:solidFill>
        <a:latin typeface="Arial" charset="0"/>
        <a:ea typeface="+mn-ea"/>
        <a:cs typeface="Arial" charset="0"/>
      </a:defRPr>
    </a:lvl4pPr>
    <a:lvl5pPr marL="1828800" algn="r" rtl="1"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34148" name="Slide Number Placeholder 3"/>
          <p:cNvSpPr>
            <a:spLocks noGrp="1"/>
          </p:cNvSpPr>
          <p:nvPr>
            <p:ph type="sldNum" sz="quarter" idx="5"/>
          </p:nvPr>
        </p:nvSpPr>
        <p:spPr>
          <a:noFill/>
        </p:spPr>
        <p:txBody>
          <a:bodyPr/>
          <a:lstStyle/>
          <a:p>
            <a:fld id="{76B54C13-923A-4A9B-BDF1-DD952A2CB0E3}" type="slidenum">
              <a:rPr lang="ar-SA" smtClean="0">
                <a:latin typeface="Arial" pitchFamily="34" charset="0"/>
                <a:cs typeface="Arial" pitchFamily="34" charset="0"/>
              </a:rPr>
              <a:pPr/>
              <a:t>1</a:t>
            </a:fld>
            <a:endParaRPr lang="en-US"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43364" name="Slide Number Placeholder 3"/>
          <p:cNvSpPr>
            <a:spLocks noGrp="1"/>
          </p:cNvSpPr>
          <p:nvPr>
            <p:ph type="sldNum" sz="quarter" idx="5"/>
          </p:nvPr>
        </p:nvSpPr>
        <p:spPr>
          <a:noFill/>
        </p:spPr>
        <p:txBody>
          <a:bodyPr/>
          <a:lstStyle/>
          <a:p>
            <a:fld id="{EF676331-F12D-4194-8868-91302D7509E0}" type="slidenum">
              <a:rPr lang="ar-SA" smtClean="0">
                <a:latin typeface="Arial" pitchFamily="34" charset="0"/>
                <a:cs typeface="Arial" pitchFamily="34" charset="0"/>
              </a:rPr>
              <a:pPr/>
              <a:t>32</a:t>
            </a:fld>
            <a:endParaRPr lang="en-US" smtClean="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44388" name="Slide Number Placeholder 3"/>
          <p:cNvSpPr>
            <a:spLocks noGrp="1"/>
          </p:cNvSpPr>
          <p:nvPr>
            <p:ph type="sldNum" sz="quarter" idx="5"/>
          </p:nvPr>
        </p:nvSpPr>
        <p:spPr>
          <a:noFill/>
        </p:spPr>
        <p:txBody>
          <a:bodyPr/>
          <a:lstStyle/>
          <a:p>
            <a:fld id="{5EE78A91-88DE-4DD1-84FE-2044763A23A0}" type="slidenum">
              <a:rPr lang="ar-SA" smtClean="0">
                <a:latin typeface="Arial" pitchFamily="34" charset="0"/>
                <a:cs typeface="Arial" pitchFamily="34" charset="0"/>
              </a:rPr>
              <a:pPr/>
              <a:t>33</a:t>
            </a:fld>
            <a:endParaRPr lang="en-US"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45412" name="Slide Number Placeholder 3"/>
          <p:cNvSpPr>
            <a:spLocks noGrp="1"/>
          </p:cNvSpPr>
          <p:nvPr>
            <p:ph type="sldNum" sz="quarter" idx="5"/>
          </p:nvPr>
        </p:nvSpPr>
        <p:spPr>
          <a:noFill/>
        </p:spPr>
        <p:txBody>
          <a:bodyPr/>
          <a:lstStyle/>
          <a:p>
            <a:fld id="{E1ED71FD-259C-4937-AF80-304F3D271AE3}" type="slidenum">
              <a:rPr lang="ar-SA" smtClean="0">
                <a:latin typeface="Arial" pitchFamily="34" charset="0"/>
                <a:cs typeface="Arial" pitchFamily="34" charset="0"/>
              </a:rPr>
              <a:pPr/>
              <a:t>34</a:t>
            </a:fld>
            <a:endParaRPr lang="en-US" smtClean="0">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46436" name="Slide Number Placeholder 3"/>
          <p:cNvSpPr>
            <a:spLocks noGrp="1"/>
          </p:cNvSpPr>
          <p:nvPr>
            <p:ph type="sldNum" sz="quarter" idx="5"/>
          </p:nvPr>
        </p:nvSpPr>
        <p:spPr>
          <a:noFill/>
        </p:spPr>
        <p:txBody>
          <a:bodyPr/>
          <a:lstStyle/>
          <a:p>
            <a:fld id="{BAF36469-8758-42AB-A1A1-A4E662638CDE}" type="slidenum">
              <a:rPr lang="ar-SA" smtClean="0">
                <a:latin typeface="Arial" pitchFamily="34" charset="0"/>
                <a:cs typeface="Arial" pitchFamily="34" charset="0"/>
              </a:rPr>
              <a:pPr/>
              <a:t>35</a:t>
            </a:fld>
            <a:endParaRPr lang="en-US"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47460" name="Slide Number Placeholder 3"/>
          <p:cNvSpPr>
            <a:spLocks noGrp="1"/>
          </p:cNvSpPr>
          <p:nvPr>
            <p:ph type="sldNum" sz="quarter" idx="5"/>
          </p:nvPr>
        </p:nvSpPr>
        <p:spPr>
          <a:noFill/>
        </p:spPr>
        <p:txBody>
          <a:bodyPr/>
          <a:lstStyle/>
          <a:p>
            <a:fld id="{51D2DF5D-8540-422D-A564-5DBFC7D2E90F}" type="slidenum">
              <a:rPr lang="ar-SA" smtClean="0">
                <a:latin typeface="Arial" pitchFamily="34" charset="0"/>
                <a:cs typeface="Arial" pitchFamily="34" charset="0"/>
              </a:rPr>
              <a:pPr/>
              <a:t>36</a:t>
            </a:fld>
            <a:endParaRPr lang="en-US"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48484" name="Slide Number Placeholder 3"/>
          <p:cNvSpPr>
            <a:spLocks noGrp="1"/>
          </p:cNvSpPr>
          <p:nvPr>
            <p:ph type="sldNum" sz="quarter" idx="5"/>
          </p:nvPr>
        </p:nvSpPr>
        <p:spPr>
          <a:noFill/>
        </p:spPr>
        <p:txBody>
          <a:bodyPr/>
          <a:lstStyle/>
          <a:p>
            <a:fld id="{8B817D90-86CE-4D00-9B9F-C9564348D5AC}" type="slidenum">
              <a:rPr lang="ar-SA" smtClean="0">
                <a:latin typeface="Arial" pitchFamily="34" charset="0"/>
                <a:cs typeface="Arial" pitchFamily="34" charset="0"/>
              </a:rPr>
              <a:pPr/>
              <a:t>37</a:t>
            </a:fld>
            <a:endParaRPr lang="en-US" smtClean="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49508" name="Slide Number Placeholder 3"/>
          <p:cNvSpPr>
            <a:spLocks noGrp="1"/>
          </p:cNvSpPr>
          <p:nvPr>
            <p:ph type="sldNum" sz="quarter" idx="5"/>
          </p:nvPr>
        </p:nvSpPr>
        <p:spPr>
          <a:noFill/>
        </p:spPr>
        <p:txBody>
          <a:bodyPr/>
          <a:lstStyle/>
          <a:p>
            <a:fld id="{09582F38-3318-4B52-A9D1-05645BCB25D0}" type="slidenum">
              <a:rPr lang="ar-SA" smtClean="0">
                <a:latin typeface="Arial" pitchFamily="34" charset="0"/>
                <a:cs typeface="Arial" pitchFamily="34" charset="0"/>
              </a:rPr>
              <a:pPr/>
              <a:t>38</a:t>
            </a:fld>
            <a:endParaRPr lang="en-US" smtClean="0">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50532" name="Slide Number Placeholder 3"/>
          <p:cNvSpPr>
            <a:spLocks noGrp="1"/>
          </p:cNvSpPr>
          <p:nvPr>
            <p:ph type="sldNum" sz="quarter" idx="5"/>
          </p:nvPr>
        </p:nvSpPr>
        <p:spPr>
          <a:noFill/>
        </p:spPr>
        <p:txBody>
          <a:bodyPr/>
          <a:lstStyle/>
          <a:p>
            <a:fld id="{3A07E882-BA90-483C-AE23-E10778A6A6EE}" type="slidenum">
              <a:rPr lang="ar-SA" smtClean="0">
                <a:latin typeface="Arial" pitchFamily="34" charset="0"/>
                <a:cs typeface="Arial" pitchFamily="34" charset="0"/>
              </a:rPr>
              <a:pPr/>
              <a:t>39</a:t>
            </a:fld>
            <a:endParaRPr lang="en-US" smtClean="0">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51556" name="Slide Number Placeholder 3"/>
          <p:cNvSpPr>
            <a:spLocks noGrp="1"/>
          </p:cNvSpPr>
          <p:nvPr>
            <p:ph type="sldNum" sz="quarter" idx="5"/>
          </p:nvPr>
        </p:nvSpPr>
        <p:spPr>
          <a:noFill/>
        </p:spPr>
        <p:txBody>
          <a:bodyPr/>
          <a:lstStyle/>
          <a:p>
            <a:fld id="{21EE9DCA-A62A-4923-8D25-BC5B71DE08EC}" type="slidenum">
              <a:rPr lang="ar-SA" smtClean="0">
                <a:latin typeface="Arial" pitchFamily="34" charset="0"/>
                <a:cs typeface="Arial" pitchFamily="34" charset="0"/>
              </a:rPr>
              <a:pPr/>
              <a:t>40</a:t>
            </a:fld>
            <a:endParaRPr lang="en-US" smtClean="0">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52580" name="Slide Number Placeholder 3"/>
          <p:cNvSpPr>
            <a:spLocks noGrp="1"/>
          </p:cNvSpPr>
          <p:nvPr>
            <p:ph type="sldNum" sz="quarter" idx="5"/>
          </p:nvPr>
        </p:nvSpPr>
        <p:spPr>
          <a:noFill/>
        </p:spPr>
        <p:txBody>
          <a:bodyPr/>
          <a:lstStyle/>
          <a:p>
            <a:fld id="{9260A46A-F6E2-4B9B-8999-0759DAAC4F9C}" type="slidenum">
              <a:rPr lang="ar-SA" smtClean="0">
                <a:latin typeface="Arial" pitchFamily="34" charset="0"/>
                <a:cs typeface="Arial" pitchFamily="34" charset="0"/>
              </a:rPr>
              <a:pPr/>
              <a:t>41</a:t>
            </a:fld>
            <a:endParaRPr lang="en-US"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35172" name="Slide Number Placeholder 3"/>
          <p:cNvSpPr>
            <a:spLocks noGrp="1"/>
          </p:cNvSpPr>
          <p:nvPr>
            <p:ph type="sldNum" sz="quarter" idx="5"/>
          </p:nvPr>
        </p:nvSpPr>
        <p:spPr>
          <a:noFill/>
        </p:spPr>
        <p:txBody>
          <a:bodyPr/>
          <a:lstStyle/>
          <a:p>
            <a:fld id="{4072D84D-1CA5-4EF7-8896-B5D63F576F9A}" type="slidenum">
              <a:rPr lang="ar-SA" smtClean="0">
                <a:latin typeface="Arial" pitchFamily="34" charset="0"/>
                <a:cs typeface="Arial" pitchFamily="34" charset="0"/>
              </a:rPr>
              <a:pPr/>
              <a:t>2</a:t>
            </a:fld>
            <a:endParaRPr lang="en-US"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53604" name="Slide Number Placeholder 3"/>
          <p:cNvSpPr>
            <a:spLocks noGrp="1"/>
          </p:cNvSpPr>
          <p:nvPr>
            <p:ph type="sldNum" sz="quarter" idx="5"/>
          </p:nvPr>
        </p:nvSpPr>
        <p:spPr>
          <a:noFill/>
        </p:spPr>
        <p:txBody>
          <a:bodyPr/>
          <a:lstStyle/>
          <a:p>
            <a:fld id="{A9C02869-4E0B-469C-962C-965D5805FFED}" type="slidenum">
              <a:rPr lang="ar-SA" smtClean="0">
                <a:latin typeface="Arial" pitchFamily="34" charset="0"/>
                <a:cs typeface="Arial" pitchFamily="34" charset="0"/>
              </a:rPr>
              <a:pPr/>
              <a:t>42</a:t>
            </a:fld>
            <a:endParaRPr lang="en-US" smtClean="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54628" name="Slide Number Placeholder 3"/>
          <p:cNvSpPr>
            <a:spLocks noGrp="1"/>
          </p:cNvSpPr>
          <p:nvPr>
            <p:ph type="sldNum" sz="quarter" idx="5"/>
          </p:nvPr>
        </p:nvSpPr>
        <p:spPr>
          <a:noFill/>
        </p:spPr>
        <p:txBody>
          <a:bodyPr/>
          <a:lstStyle/>
          <a:p>
            <a:fld id="{90F4AEAF-B563-41E8-8E17-00B9DD45C8ED}" type="slidenum">
              <a:rPr lang="ar-SA" smtClean="0">
                <a:latin typeface="Arial" pitchFamily="34" charset="0"/>
                <a:cs typeface="Arial" pitchFamily="34" charset="0"/>
              </a:rPr>
              <a:pPr/>
              <a:t>43</a:t>
            </a:fld>
            <a:endParaRPr lang="en-US" smtClean="0">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55652" name="Slide Number Placeholder 3"/>
          <p:cNvSpPr>
            <a:spLocks noGrp="1"/>
          </p:cNvSpPr>
          <p:nvPr>
            <p:ph type="sldNum" sz="quarter" idx="5"/>
          </p:nvPr>
        </p:nvSpPr>
        <p:spPr>
          <a:noFill/>
        </p:spPr>
        <p:txBody>
          <a:bodyPr/>
          <a:lstStyle/>
          <a:p>
            <a:fld id="{4DCF6C92-2A32-4433-BE4A-BF528A872FA2}" type="slidenum">
              <a:rPr lang="ar-SA" smtClean="0">
                <a:latin typeface="Arial" pitchFamily="34" charset="0"/>
                <a:cs typeface="Arial" pitchFamily="34" charset="0"/>
              </a:rPr>
              <a:pPr/>
              <a:t>44</a:t>
            </a:fld>
            <a:endParaRPr lang="en-US" smtClean="0">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56676" name="Slide Number Placeholder 3"/>
          <p:cNvSpPr>
            <a:spLocks noGrp="1"/>
          </p:cNvSpPr>
          <p:nvPr>
            <p:ph type="sldNum" sz="quarter" idx="5"/>
          </p:nvPr>
        </p:nvSpPr>
        <p:spPr>
          <a:noFill/>
        </p:spPr>
        <p:txBody>
          <a:bodyPr/>
          <a:lstStyle/>
          <a:p>
            <a:fld id="{BC0C2379-9BD2-4D14-B5C9-ADC69E093C20}" type="slidenum">
              <a:rPr lang="ar-SA" smtClean="0">
                <a:latin typeface="Arial" pitchFamily="34" charset="0"/>
                <a:cs typeface="Arial" pitchFamily="34" charset="0"/>
              </a:rPr>
              <a:pPr/>
              <a:t>45</a:t>
            </a:fld>
            <a:endParaRPr lang="en-US" smtClean="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57700" name="Slide Number Placeholder 3"/>
          <p:cNvSpPr>
            <a:spLocks noGrp="1"/>
          </p:cNvSpPr>
          <p:nvPr>
            <p:ph type="sldNum" sz="quarter" idx="5"/>
          </p:nvPr>
        </p:nvSpPr>
        <p:spPr>
          <a:noFill/>
        </p:spPr>
        <p:txBody>
          <a:bodyPr/>
          <a:lstStyle/>
          <a:p>
            <a:fld id="{6DDAAB0F-CDED-4918-A58B-2D127D884FAE}" type="slidenum">
              <a:rPr lang="ar-SA" smtClean="0">
                <a:latin typeface="Arial" pitchFamily="34" charset="0"/>
                <a:cs typeface="Arial" pitchFamily="34" charset="0"/>
              </a:rPr>
              <a:pPr/>
              <a:t>46</a:t>
            </a:fld>
            <a:endParaRPr lang="en-US" smtClean="0">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58724" name="Slide Number Placeholder 3"/>
          <p:cNvSpPr>
            <a:spLocks noGrp="1"/>
          </p:cNvSpPr>
          <p:nvPr>
            <p:ph type="sldNum" sz="quarter" idx="5"/>
          </p:nvPr>
        </p:nvSpPr>
        <p:spPr>
          <a:noFill/>
        </p:spPr>
        <p:txBody>
          <a:bodyPr/>
          <a:lstStyle/>
          <a:p>
            <a:fld id="{7435B433-4610-44D5-AD56-D9778D1ADABF}" type="slidenum">
              <a:rPr lang="ar-SA" smtClean="0">
                <a:latin typeface="Arial" pitchFamily="34" charset="0"/>
                <a:cs typeface="Arial" pitchFamily="34" charset="0"/>
              </a:rPr>
              <a:pPr/>
              <a:t>47</a:t>
            </a:fld>
            <a:endParaRPr lang="en-US" smtClean="0">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59748" name="Slide Number Placeholder 3"/>
          <p:cNvSpPr>
            <a:spLocks noGrp="1"/>
          </p:cNvSpPr>
          <p:nvPr>
            <p:ph type="sldNum" sz="quarter" idx="5"/>
          </p:nvPr>
        </p:nvSpPr>
        <p:spPr>
          <a:noFill/>
        </p:spPr>
        <p:txBody>
          <a:bodyPr/>
          <a:lstStyle/>
          <a:p>
            <a:fld id="{4853BBA0-0886-4607-ADA7-BCBAD6012A9F}" type="slidenum">
              <a:rPr lang="ar-SA" smtClean="0">
                <a:latin typeface="Arial" pitchFamily="34" charset="0"/>
                <a:cs typeface="Arial" pitchFamily="34" charset="0"/>
              </a:rPr>
              <a:pPr/>
              <a:t>49</a:t>
            </a:fld>
            <a:endParaRPr lang="en-US" smtClean="0">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60772" name="Slide Number Placeholder 3"/>
          <p:cNvSpPr>
            <a:spLocks noGrp="1"/>
          </p:cNvSpPr>
          <p:nvPr>
            <p:ph type="sldNum" sz="quarter" idx="5"/>
          </p:nvPr>
        </p:nvSpPr>
        <p:spPr>
          <a:noFill/>
        </p:spPr>
        <p:txBody>
          <a:bodyPr/>
          <a:lstStyle/>
          <a:p>
            <a:fld id="{6EC511AA-C9F2-4A6B-A154-DA84BEC3E418}" type="slidenum">
              <a:rPr lang="ar-SA" smtClean="0">
                <a:latin typeface="Arial" pitchFamily="34" charset="0"/>
                <a:cs typeface="Arial" pitchFamily="34" charset="0"/>
              </a:rPr>
              <a:pPr/>
              <a:t>50</a:t>
            </a:fld>
            <a:endParaRPr lang="en-US" smtClean="0">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61796" name="Slide Number Placeholder 3"/>
          <p:cNvSpPr>
            <a:spLocks noGrp="1"/>
          </p:cNvSpPr>
          <p:nvPr>
            <p:ph type="sldNum" sz="quarter" idx="5"/>
          </p:nvPr>
        </p:nvSpPr>
        <p:spPr>
          <a:noFill/>
        </p:spPr>
        <p:txBody>
          <a:bodyPr/>
          <a:lstStyle/>
          <a:p>
            <a:fld id="{E627106F-5B79-4860-B873-F9112BFAC3BC}" type="slidenum">
              <a:rPr lang="ar-SA" smtClean="0">
                <a:latin typeface="Arial" pitchFamily="34" charset="0"/>
                <a:cs typeface="Arial" pitchFamily="34" charset="0"/>
              </a:rPr>
              <a:pPr/>
              <a:t>51</a:t>
            </a:fld>
            <a:endParaRPr lang="en-US" smtClean="0">
              <a:latin typeface="Arial"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62820" name="Slide Number Placeholder 3"/>
          <p:cNvSpPr>
            <a:spLocks noGrp="1"/>
          </p:cNvSpPr>
          <p:nvPr>
            <p:ph type="sldNum" sz="quarter" idx="5"/>
          </p:nvPr>
        </p:nvSpPr>
        <p:spPr>
          <a:noFill/>
        </p:spPr>
        <p:txBody>
          <a:bodyPr/>
          <a:lstStyle/>
          <a:p>
            <a:fld id="{92DE2B02-8C2F-4437-BDBA-7F106772AAA6}" type="slidenum">
              <a:rPr lang="ar-SA" smtClean="0">
                <a:latin typeface="Arial" pitchFamily="34" charset="0"/>
                <a:cs typeface="Arial" pitchFamily="34" charset="0"/>
              </a:rPr>
              <a:pPr/>
              <a:t>52</a:t>
            </a:fld>
            <a:endParaRPr lang="en-US"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36196" name="Slide Number Placeholder 3"/>
          <p:cNvSpPr>
            <a:spLocks noGrp="1"/>
          </p:cNvSpPr>
          <p:nvPr>
            <p:ph type="sldNum" sz="quarter" idx="5"/>
          </p:nvPr>
        </p:nvSpPr>
        <p:spPr>
          <a:noFill/>
        </p:spPr>
        <p:txBody>
          <a:bodyPr/>
          <a:lstStyle/>
          <a:p>
            <a:fld id="{3B9B4CEF-602F-4AF3-A8F4-E6EA232B917F}" type="slidenum">
              <a:rPr lang="ar-SA" smtClean="0">
                <a:latin typeface="Arial" pitchFamily="34" charset="0"/>
                <a:cs typeface="Arial" pitchFamily="34" charset="0"/>
              </a:rPr>
              <a:pPr/>
              <a:t>3</a:t>
            </a:fld>
            <a:endParaRPr lang="en-US" smtClean="0">
              <a:latin typeface="Arial" pitchFamily="34" charset="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63844" name="Slide Number Placeholder 3"/>
          <p:cNvSpPr>
            <a:spLocks noGrp="1"/>
          </p:cNvSpPr>
          <p:nvPr>
            <p:ph type="sldNum" sz="quarter" idx="5"/>
          </p:nvPr>
        </p:nvSpPr>
        <p:spPr>
          <a:noFill/>
        </p:spPr>
        <p:txBody>
          <a:bodyPr/>
          <a:lstStyle/>
          <a:p>
            <a:fld id="{87506A80-302A-47F9-88A0-AFFFBD5503DD}" type="slidenum">
              <a:rPr lang="ar-SA" smtClean="0">
                <a:latin typeface="Arial" pitchFamily="34" charset="0"/>
                <a:cs typeface="Arial" pitchFamily="34" charset="0"/>
              </a:rPr>
              <a:pPr/>
              <a:t>53</a:t>
            </a:fld>
            <a:endParaRPr lang="en-US" smtClean="0">
              <a:latin typeface="Arial" pitchFamily="34" charset="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64868" name="Slide Number Placeholder 3"/>
          <p:cNvSpPr>
            <a:spLocks noGrp="1"/>
          </p:cNvSpPr>
          <p:nvPr>
            <p:ph type="sldNum" sz="quarter" idx="5"/>
          </p:nvPr>
        </p:nvSpPr>
        <p:spPr>
          <a:noFill/>
        </p:spPr>
        <p:txBody>
          <a:bodyPr/>
          <a:lstStyle/>
          <a:p>
            <a:fld id="{4371F214-BED0-47F2-96A8-8E5D6EF88010}" type="slidenum">
              <a:rPr lang="ar-SA" smtClean="0">
                <a:latin typeface="Arial" pitchFamily="34" charset="0"/>
                <a:cs typeface="Arial" pitchFamily="34" charset="0"/>
              </a:rPr>
              <a:pPr/>
              <a:t>54</a:t>
            </a:fld>
            <a:endParaRPr lang="en-US" smtClean="0">
              <a:latin typeface="Arial" pitchFamily="34" charset="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65892" name="Slide Number Placeholder 3"/>
          <p:cNvSpPr>
            <a:spLocks noGrp="1"/>
          </p:cNvSpPr>
          <p:nvPr>
            <p:ph type="sldNum" sz="quarter" idx="5"/>
          </p:nvPr>
        </p:nvSpPr>
        <p:spPr>
          <a:noFill/>
        </p:spPr>
        <p:txBody>
          <a:bodyPr/>
          <a:lstStyle/>
          <a:p>
            <a:fld id="{3681A177-FA34-4FD5-B0B0-D7DE30202FFB}" type="slidenum">
              <a:rPr lang="ar-SA" smtClean="0">
                <a:latin typeface="Arial" pitchFamily="34" charset="0"/>
                <a:cs typeface="Arial" pitchFamily="34" charset="0"/>
              </a:rPr>
              <a:pPr/>
              <a:t>55</a:t>
            </a:fld>
            <a:endParaRPr lang="en-US" smtClean="0">
              <a:latin typeface="Arial" pitchFamily="34" charset="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66916" name="Slide Number Placeholder 3"/>
          <p:cNvSpPr>
            <a:spLocks noGrp="1"/>
          </p:cNvSpPr>
          <p:nvPr>
            <p:ph type="sldNum" sz="quarter" idx="5"/>
          </p:nvPr>
        </p:nvSpPr>
        <p:spPr>
          <a:noFill/>
        </p:spPr>
        <p:txBody>
          <a:bodyPr/>
          <a:lstStyle/>
          <a:p>
            <a:fld id="{DEB38233-3008-4961-8CDB-82ECA1CF61FE}" type="slidenum">
              <a:rPr lang="ar-SA" smtClean="0">
                <a:latin typeface="Arial" pitchFamily="34" charset="0"/>
                <a:cs typeface="Arial" pitchFamily="34" charset="0"/>
              </a:rPr>
              <a:pPr/>
              <a:t>56</a:t>
            </a:fld>
            <a:endParaRPr lang="en-US" smtClean="0">
              <a:latin typeface="Arial" pitchFamily="34" charset="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67940" name="Slide Number Placeholder 3"/>
          <p:cNvSpPr>
            <a:spLocks noGrp="1"/>
          </p:cNvSpPr>
          <p:nvPr>
            <p:ph type="sldNum" sz="quarter" idx="5"/>
          </p:nvPr>
        </p:nvSpPr>
        <p:spPr>
          <a:noFill/>
        </p:spPr>
        <p:txBody>
          <a:bodyPr/>
          <a:lstStyle/>
          <a:p>
            <a:fld id="{5D5CE34A-2C41-4E98-BC2A-238A069CB352}" type="slidenum">
              <a:rPr lang="ar-SA" smtClean="0">
                <a:latin typeface="Arial" pitchFamily="34" charset="0"/>
                <a:cs typeface="Arial" pitchFamily="34" charset="0"/>
              </a:rPr>
              <a:pPr/>
              <a:t>57</a:t>
            </a:fld>
            <a:endParaRPr lang="en-US" smtClean="0">
              <a:latin typeface="Arial" pitchFamily="34" charset="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68964" name="Slide Number Placeholder 3"/>
          <p:cNvSpPr>
            <a:spLocks noGrp="1"/>
          </p:cNvSpPr>
          <p:nvPr>
            <p:ph type="sldNum" sz="quarter" idx="5"/>
          </p:nvPr>
        </p:nvSpPr>
        <p:spPr>
          <a:noFill/>
        </p:spPr>
        <p:txBody>
          <a:bodyPr/>
          <a:lstStyle/>
          <a:p>
            <a:fld id="{C5130AA3-3312-442C-A768-417C1552471D}" type="slidenum">
              <a:rPr lang="ar-SA" smtClean="0">
                <a:latin typeface="Arial" pitchFamily="34" charset="0"/>
                <a:cs typeface="Arial" pitchFamily="34" charset="0"/>
              </a:rPr>
              <a:pPr/>
              <a:t>58</a:t>
            </a:fld>
            <a:endParaRPr lang="en-US" smtClean="0">
              <a:latin typeface="Arial" pitchFamily="34" charset="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69988" name="Slide Number Placeholder 3"/>
          <p:cNvSpPr>
            <a:spLocks noGrp="1"/>
          </p:cNvSpPr>
          <p:nvPr>
            <p:ph type="sldNum" sz="quarter" idx="5"/>
          </p:nvPr>
        </p:nvSpPr>
        <p:spPr>
          <a:noFill/>
        </p:spPr>
        <p:txBody>
          <a:bodyPr/>
          <a:lstStyle/>
          <a:p>
            <a:fld id="{DC343957-B327-4A6B-A9AF-3BCFE942588D}" type="slidenum">
              <a:rPr lang="ar-SA" smtClean="0">
                <a:latin typeface="Arial" pitchFamily="34" charset="0"/>
                <a:cs typeface="Arial" pitchFamily="34" charset="0"/>
              </a:rPr>
              <a:pPr/>
              <a:t>59</a:t>
            </a:fld>
            <a:endParaRPr lang="en-US" smtClean="0">
              <a:latin typeface="Arial" pitchFamily="34" charset="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71012" name="Slide Number Placeholder 3"/>
          <p:cNvSpPr>
            <a:spLocks noGrp="1"/>
          </p:cNvSpPr>
          <p:nvPr>
            <p:ph type="sldNum" sz="quarter" idx="5"/>
          </p:nvPr>
        </p:nvSpPr>
        <p:spPr>
          <a:noFill/>
        </p:spPr>
        <p:txBody>
          <a:bodyPr/>
          <a:lstStyle/>
          <a:p>
            <a:fld id="{6AD3EDAE-C837-46BD-8217-5D0BC5840945}" type="slidenum">
              <a:rPr lang="ar-SA" smtClean="0">
                <a:latin typeface="Arial" pitchFamily="34" charset="0"/>
                <a:cs typeface="Arial" pitchFamily="34" charset="0"/>
              </a:rPr>
              <a:pPr/>
              <a:t>60</a:t>
            </a:fld>
            <a:endParaRPr lang="en-US" smtClean="0">
              <a:latin typeface="Arial" pitchFamily="34" charset="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72036" name="Slide Number Placeholder 3"/>
          <p:cNvSpPr>
            <a:spLocks noGrp="1"/>
          </p:cNvSpPr>
          <p:nvPr>
            <p:ph type="sldNum" sz="quarter" idx="5"/>
          </p:nvPr>
        </p:nvSpPr>
        <p:spPr>
          <a:noFill/>
        </p:spPr>
        <p:txBody>
          <a:bodyPr/>
          <a:lstStyle/>
          <a:p>
            <a:fld id="{9EAB8987-CD1A-473A-B539-12934F78BB31}" type="slidenum">
              <a:rPr lang="ar-SA" smtClean="0">
                <a:latin typeface="Arial" pitchFamily="34" charset="0"/>
                <a:cs typeface="Arial" pitchFamily="34" charset="0"/>
              </a:rPr>
              <a:pPr/>
              <a:t>61</a:t>
            </a:fld>
            <a:endParaRPr lang="en-US" smtClean="0">
              <a:latin typeface="Arial" pitchFamily="34" charset="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73060" name="Slide Number Placeholder 3"/>
          <p:cNvSpPr>
            <a:spLocks noGrp="1"/>
          </p:cNvSpPr>
          <p:nvPr>
            <p:ph type="sldNum" sz="quarter" idx="5"/>
          </p:nvPr>
        </p:nvSpPr>
        <p:spPr>
          <a:noFill/>
        </p:spPr>
        <p:txBody>
          <a:bodyPr/>
          <a:lstStyle/>
          <a:p>
            <a:fld id="{334A04C1-C180-4D96-BB23-76DFC696F6AD}" type="slidenum">
              <a:rPr lang="ar-SA" smtClean="0">
                <a:latin typeface="Arial" pitchFamily="34" charset="0"/>
                <a:cs typeface="Arial" pitchFamily="34" charset="0"/>
              </a:rPr>
              <a:pPr/>
              <a:t>62</a:t>
            </a:fld>
            <a:endParaRPr lang="en-US"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37220" name="Slide Number Placeholder 3"/>
          <p:cNvSpPr>
            <a:spLocks noGrp="1"/>
          </p:cNvSpPr>
          <p:nvPr>
            <p:ph type="sldNum" sz="quarter" idx="5"/>
          </p:nvPr>
        </p:nvSpPr>
        <p:spPr>
          <a:noFill/>
        </p:spPr>
        <p:txBody>
          <a:bodyPr/>
          <a:lstStyle/>
          <a:p>
            <a:fld id="{7709F75D-CDE9-45FC-8805-23504BEE3108}" type="slidenum">
              <a:rPr lang="ar-SA" smtClean="0">
                <a:latin typeface="Arial" pitchFamily="34" charset="0"/>
                <a:cs typeface="Arial" pitchFamily="34" charset="0"/>
              </a:rPr>
              <a:pPr/>
              <a:t>4</a:t>
            </a:fld>
            <a:endParaRPr lang="en-US" smtClean="0">
              <a:latin typeface="Arial" pitchFamily="34" charset="0"/>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74084" name="Slide Number Placeholder 3"/>
          <p:cNvSpPr>
            <a:spLocks noGrp="1"/>
          </p:cNvSpPr>
          <p:nvPr>
            <p:ph type="sldNum" sz="quarter" idx="5"/>
          </p:nvPr>
        </p:nvSpPr>
        <p:spPr>
          <a:noFill/>
        </p:spPr>
        <p:txBody>
          <a:bodyPr/>
          <a:lstStyle/>
          <a:p>
            <a:fld id="{9C757E00-275E-4E1D-9765-E78595DD9575}" type="slidenum">
              <a:rPr lang="ar-SA" smtClean="0">
                <a:latin typeface="Arial" pitchFamily="34" charset="0"/>
                <a:cs typeface="Arial" pitchFamily="34" charset="0"/>
              </a:rPr>
              <a:pPr/>
              <a:t>63</a:t>
            </a:fld>
            <a:endParaRPr lang="en-US" smtClean="0">
              <a:latin typeface="Arial" pitchFamily="34" charset="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75108" name="Slide Number Placeholder 3"/>
          <p:cNvSpPr>
            <a:spLocks noGrp="1"/>
          </p:cNvSpPr>
          <p:nvPr>
            <p:ph type="sldNum" sz="quarter" idx="5"/>
          </p:nvPr>
        </p:nvSpPr>
        <p:spPr>
          <a:noFill/>
        </p:spPr>
        <p:txBody>
          <a:bodyPr/>
          <a:lstStyle/>
          <a:p>
            <a:fld id="{783DD18F-2C35-426E-BC9B-531071CDA1E9}" type="slidenum">
              <a:rPr lang="ar-SA" smtClean="0">
                <a:latin typeface="Arial" pitchFamily="34" charset="0"/>
                <a:cs typeface="Arial" pitchFamily="34" charset="0"/>
              </a:rPr>
              <a:pPr/>
              <a:t>65</a:t>
            </a:fld>
            <a:endParaRPr lang="en-US" smtClean="0">
              <a:latin typeface="Arial" pitchFamily="34" charset="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76132" name="Slide Number Placeholder 3"/>
          <p:cNvSpPr>
            <a:spLocks noGrp="1"/>
          </p:cNvSpPr>
          <p:nvPr>
            <p:ph type="sldNum" sz="quarter" idx="5"/>
          </p:nvPr>
        </p:nvSpPr>
        <p:spPr>
          <a:noFill/>
        </p:spPr>
        <p:txBody>
          <a:bodyPr/>
          <a:lstStyle/>
          <a:p>
            <a:fld id="{AD3D497C-E59A-4149-98C0-DF338B8E1A87}" type="slidenum">
              <a:rPr lang="ar-SA" smtClean="0">
                <a:latin typeface="Arial" pitchFamily="34" charset="0"/>
                <a:cs typeface="Arial" pitchFamily="34" charset="0"/>
              </a:rPr>
              <a:pPr/>
              <a:t>66</a:t>
            </a:fld>
            <a:endParaRPr lang="en-US" smtClean="0">
              <a:latin typeface="Arial" pitchFamily="34" charset="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77156" name="Slide Number Placeholder 3"/>
          <p:cNvSpPr>
            <a:spLocks noGrp="1"/>
          </p:cNvSpPr>
          <p:nvPr>
            <p:ph type="sldNum" sz="quarter" idx="5"/>
          </p:nvPr>
        </p:nvSpPr>
        <p:spPr>
          <a:noFill/>
        </p:spPr>
        <p:txBody>
          <a:bodyPr/>
          <a:lstStyle/>
          <a:p>
            <a:fld id="{53CCAEDF-DE51-4ECC-A740-6B7B53212291}" type="slidenum">
              <a:rPr lang="ar-SA" smtClean="0">
                <a:latin typeface="Arial" pitchFamily="34" charset="0"/>
                <a:cs typeface="Arial" pitchFamily="34" charset="0"/>
              </a:rPr>
              <a:pPr/>
              <a:t>67</a:t>
            </a:fld>
            <a:endParaRPr lang="en-US" smtClean="0">
              <a:latin typeface="Arial" pitchFamily="34" charset="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78180" name="Slide Number Placeholder 3"/>
          <p:cNvSpPr>
            <a:spLocks noGrp="1"/>
          </p:cNvSpPr>
          <p:nvPr>
            <p:ph type="sldNum" sz="quarter" idx="5"/>
          </p:nvPr>
        </p:nvSpPr>
        <p:spPr>
          <a:noFill/>
        </p:spPr>
        <p:txBody>
          <a:bodyPr/>
          <a:lstStyle/>
          <a:p>
            <a:fld id="{6D18D147-1937-4F16-A346-E445A2DBF511}" type="slidenum">
              <a:rPr lang="ar-SA" smtClean="0">
                <a:latin typeface="Arial" pitchFamily="34" charset="0"/>
                <a:cs typeface="Arial" pitchFamily="34" charset="0"/>
              </a:rPr>
              <a:pPr/>
              <a:t>68</a:t>
            </a:fld>
            <a:endParaRPr lang="en-US" smtClean="0">
              <a:latin typeface="Arial" pitchFamily="34" charset="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79204" name="Slide Number Placeholder 3"/>
          <p:cNvSpPr>
            <a:spLocks noGrp="1"/>
          </p:cNvSpPr>
          <p:nvPr>
            <p:ph type="sldNum" sz="quarter" idx="5"/>
          </p:nvPr>
        </p:nvSpPr>
        <p:spPr>
          <a:noFill/>
        </p:spPr>
        <p:txBody>
          <a:bodyPr/>
          <a:lstStyle/>
          <a:p>
            <a:fld id="{7D39837D-59CD-47AC-A67C-8E0138589CD1}" type="slidenum">
              <a:rPr lang="ar-SA" smtClean="0">
                <a:latin typeface="Arial" pitchFamily="34" charset="0"/>
                <a:cs typeface="Arial" pitchFamily="34" charset="0"/>
              </a:rPr>
              <a:pPr/>
              <a:t>69</a:t>
            </a:fld>
            <a:endParaRPr lang="en-US" smtClean="0">
              <a:latin typeface="Arial" pitchFamily="34" charset="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80228" name="Slide Number Placeholder 3"/>
          <p:cNvSpPr>
            <a:spLocks noGrp="1"/>
          </p:cNvSpPr>
          <p:nvPr>
            <p:ph type="sldNum" sz="quarter" idx="5"/>
          </p:nvPr>
        </p:nvSpPr>
        <p:spPr>
          <a:noFill/>
        </p:spPr>
        <p:txBody>
          <a:bodyPr/>
          <a:lstStyle/>
          <a:p>
            <a:fld id="{8F79EC9E-2C9F-4F4F-8BE1-19C464431C3F}" type="slidenum">
              <a:rPr lang="ar-SA" smtClean="0">
                <a:latin typeface="Arial" pitchFamily="34" charset="0"/>
                <a:cs typeface="Arial" pitchFamily="34" charset="0"/>
              </a:rPr>
              <a:pPr/>
              <a:t>71</a:t>
            </a:fld>
            <a:endParaRPr lang="en-US" smtClean="0">
              <a:latin typeface="Arial" pitchFamily="34" charset="0"/>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81252" name="Slide Number Placeholder 3"/>
          <p:cNvSpPr>
            <a:spLocks noGrp="1"/>
          </p:cNvSpPr>
          <p:nvPr>
            <p:ph type="sldNum" sz="quarter" idx="5"/>
          </p:nvPr>
        </p:nvSpPr>
        <p:spPr>
          <a:noFill/>
        </p:spPr>
        <p:txBody>
          <a:bodyPr/>
          <a:lstStyle/>
          <a:p>
            <a:fld id="{AAFE539B-7C53-4944-BCE5-470FE5DD3E55}" type="slidenum">
              <a:rPr lang="ar-SA" smtClean="0">
                <a:latin typeface="Arial" pitchFamily="34" charset="0"/>
                <a:cs typeface="Arial" pitchFamily="34" charset="0"/>
              </a:rPr>
              <a:pPr/>
              <a:t>72</a:t>
            </a:fld>
            <a:endParaRPr lang="en-US" smtClean="0">
              <a:latin typeface="Arial" pitchFamily="34" charset="0"/>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82276" name="Slide Number Placeholder 3"/>
          <p:cNvSpPr>
            <a:spLocks noGrp="1"/>
          </p:cNvSpPr>
          <p:nvPr>
            <p:ph type="sldNum" sz="quarter" idx="5"/>
          </p:nvPr>
        </p:nvSpPr>
        <p:spPr>
          <a:noFill/>
        </p:spPr>
        <p:txBody>
          <a:bodyPr/>
          <a:lstStyle/>
          <a:p>
            <a:fld id="{01A9CA07-F065-45BE-834B-0B048ACF8E15}" type="slidenum">
              <a:rPr lang="ar-SA" smtClean="0">
                <a:latin typeface="Arial" pitchFamily="34" charset="0"/>
                <a:cs typeface="Arial" pitchFamily="34" charset="0"/>
              </a:rPr>
              <a:pPr/>
              <a:t>73</a:t>
            </a:fld>
            <a:endParaRPr lang="en-US" smtClean="0">
              <a:latin typeface="Arial" pitchFamily="34" charset="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83300" name="Slide Number Placeholder 3"/>
          <p:cNvSpPr>
            <a:spLocks noGrp="1"/>
          </p:cNvSpPr>
          <p:nvPr>
            <p:ph type="sldNum" sz="quarter" idx="5"/>
          </p:nvPr>
        </p:nvSpPr>
        <p:spPr>
          <a:noFill/>
        </p:spPr>
        <p:txBody>
          <a:bodyPr/>
          <a:lstStyle/>
          <a:p>
            <a:fld id="{5A1B7F9A-CD46-4480-B7B2-57E7BE507801}" type="slidenum">
              <a:rPr lang="ar-SA" smtClean="0">
                <a:latin typeface="Arial" pitchFamily="34" charset="0"/>
                <a:cs typeface="Arial" pitchFamily="34" charset="0"/>
              </a:rPr>
              <a:pPr/>
              <a:t>74</a:t>
            </a:fld>
            <a:endParaRPr lang="en-US"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38244" name="Slide Number Placeholder 3"/>
          <p:cNvSpPr>
            <a:spLocks noGrp="1"/>
          </p:cNvSpPr>
          <p:nvPr>
            <p:ph type="sldNum" sz="quarter" idx="5"/>
          </p:nvPr>
        </p:nvSpPr>
        <p:spPr>
          <a:noFill/>
        </p:spPr>
        <p:txBody>
          <a:bodyPr/>
          <a:lstStyle/>
          <a:p>
            <a:fld id="{B38C7235-77E7-4C0C-8BEB-FCDD4915088F}" type="slidenum">
              <a:rPr lang="ar-SA" smtClean="0">
                <a:latin typeface="Arial" pitchFamily="34" charset="0"/>
                <a:cs typeface="Arial" pitchFamily="34" charset="0"/>
              </a:rPr>
              <a:pPr/>
              <a:t>5</a:t>
            </a:fld>
            <a:endParaRPr lang="en-US" smtClean="0">
              <a:latin typeface="Arial" pitchFamily="34" charset="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84324" name="Slide Number Placeholder 3"/>
          <p:cNvSpPr>
            <a:spLocks noGrp="1"/>
          </p:cNvSpPr>
          <p:nvPr>
            <p:ph type="sldNum" sz="quarter" idx="5"/>
          </p:nvPr>
        </p:nvSpPr>
        <p:spPr>
          <a:noFill/>
        </p:spPr>
        <p:txBody>
          <a:bodyPr/>
          <a:lstStyle/>
          <a:p>
            <a:fld id="{B75C1FC1-C1AF-4438-81FB-8CB889BA58DE}" type="slidenum">
              <a:rPr lang="ar-SA" smtClean="0">
                <a:latin typeface="Arial" pitchFamily="34" charset="0"/>
                <a:cs typeface="Arial" pitchFamily="34" charset="0"/>
              </a:rPr>
              <a:pPr/>
              <a:t>77</a:t>
            </a:fld>
            <a:endParaRPr lang="en-US" smtClean="0">
              <a:latin typeface="Arial" pitchFamily="34" charset="0"/>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85348" name="Slide Number Placeholder 3"/>
          <p:cNvSpPr>
            <a:spLocks noGrp="1"/>
          </p:cNvSpPr>
          <p:nvPr>
            <p:ph type="sldNum" sz="quarter" idx="5"/>
          </p:nvPr>
        </p:nvSpPr>
        <p:spPr>
          <a:noFill/>
        </p:spPr>
        <p:txBody>
          <a:bodyPr/>
          <a:lstStyle/>
          <a:p>
            <a:fld id="{590D6F0F-E57D-4C4E-9268-6778EF0B9520}" type="slidenum">
              <a:rPr lang="ar-SA" smtClean="0">
                <a:latin typeface="Arial" pitchFamily="34" charset="0"/>
                <a:cs typeface="Arial" pitchFamily="34" charset="0"/>
              </a:rPr>
              <a:pPr/>
              <a:t>78</a:t>
            </a:fld>
            <a:endParaRPr lang="en-US" smtClean="0">
              <a:latin typeface="Arial" pitchFamily="34" charset="0"/>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315CF15F-8ADC-4517-9493-85EF1EC13AF5}" type="slidenum">
              <a:rPr lang="ar-SA" smtClean="0">
                <a:latin typeface="Arial" pitchFamily="34" charset="0"/>
                <a:cs typeface="Arial" pitchFamily="34" charset="0"/>
              </a:rPr>
              <a:pPr/>
              <a:t>79</a:t>
            </a:fld>
            <a:endParaRPr lang="en-US" smtClean="0">
              <a:latin typeface="Arial" pitchFamily="34" charset="0"/>
              <a:cs typeface="Arial" pitchFamily="34" charset="0"/>
            </a:endParaRPr>
          </a:p>
        </p:txBody>
      </p:sp>
      <p:sp>
        <p:nvSpPr>
          <p:cNvPr id="186371" name="Rectangle 2"/>
          <p:cNvSpPr>
            <a:spLocks noGrp="1" noRot="1" noChangeAspect="1" noChangeArrowheads="1" noTextEdit="1"/>
          </p:cNvSpPr>
          <p:nvPr>
            <p:ph type="sldImg"/>
          </p:nvPr>
        </p:nvSpPr>
        <p:spPr>
          <a:xfrm>
            <a:off x="1338263" y="914400"/>
            <a:ext cx="4179887" cy="3135313"/>
          </a:xfrm>
          <a:solidFill>
            <a:srgbClr val="FFFFFF"/>
          </a:solidFill>
          <a:ln/>
        </p:spPr>
      </p:sp>
      <p:sp>
        <p:nvSpPr>
          <p:cNvPr id="186372" name="Rectangle 3"/>
          <p:cNvSpPr>
            <a:spLocks noGrp="1" noChangeArrowheads="1"/>
          </p:cNvSpPr>
          <p:nvPr>
            <p:ph type="body" idx="1"/>
          </p:nvPr>
        </p:nvSpPr>
        <p:spPr>
          <a:xfrm>
            <a:off x="1046163" y="4352925"/>
            <a:ext cx="4770437" cy="3478213"/>
          </a:xfrm>
          <a:noFill/>
          <a:ln/>
        </p:spPr>
        <p:txBody>
          <a:bodyPr wrap="none" anchor="ct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87396" name="Slide Number Placeholder 3"/>
          <p:cNvSpPr>
            <a:spLocks noGrp="1"/>
          </p:cNvSpPr>
          <p:nvPr>
            <p:ph type="sldNum" sz="quarter" idx="5"/>
          </p:nvPr>
        </p:nvSpPr>
        <p:spPr>
          <a:noFill/>
        </p:spPr>
        <p:txBody>
          <a:bodyPr/>
          <a:lstStyle/>
          <a:p>
            <a:fld id="{9B92E3F8-C8B7-4631-8706-33C682B4FFEB}" type="slidenum">
              <a:rPr lang="ar-SA" smtClean="0">
                <a:latin typeface="Arial" pitchFamily="34" charset="0"/>
                <a:cs typeface="Arial" pitchFamily="34" charset="0"/>
              </a:rPr>
              <a:pPr/>
              <a:t>80</a:t>
            </a:fld>
            <a:endParaRPr lang="en-US" smtClean="0">
              <a:latin typeface="Arial" pitchFamily="34" charset="0"/>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88420" name="Slide Number Placeholder 3"/>
          <p:cNvSpPr>
            <a:spLocks noGrp="1"/>
          </p:cNvSpPr>
          <p:nvPr>
            <p:ph type="sldNum" sz="quarter" idx="5"/>
          </p:nvPr>
        </p:nvSpPr>
        <p:spPr>
          <a:noFill/>
        </p:spPr>
        <p:txBody>
          <a:bodyPr/>
          <a:lstStyle/>
          <a:p>
            <a:fld id="{E2F8538D-1B53-4611-9DEC-B3EF8EE4EA99}" type="slidenum">
              <a:rPr lang="ar-SA" smtClean="0">
                <a:latin typeface="Arial" pitchFamily="34" charset="0"/>
                <a:cs typeface="Arial" pitchFamily="34" charset="0"/>
              </a:rPr>
              <a:pPr/>
              <a:t>83</a:t>
            </a:fld>
            <a:endParaRPr lang="en-US" smtClean="0">
              <a:latin typeface="Arial" pitchFamily="34" charset="0"/>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A7FA4372-1B19-4B1B-A755-1CA62391AD42}" type="slidenum">
              <a:rPr lang="ar-SA" smtClean="0">
                <a:latin typeface="Arial" pitchFamily="34" charset="0"/>
                <a:cs typeface="Arial" pitchFamily="34" charset="0"/>
              </a:rPr>
              <a:pPr/>
              <a:t>84</a:t>
            </a:fld>
            <a:endParaRPr lang="en-US" smtClean="0">
              <a:latin typeface="Arial" pitchFamily="34" charset="0"/>
              <a:cs typeface="Arial" pitchFamily="34" charset="0"/>
            </a:endParaRPr>
          </a:p>
        </p:txBody>
      </p:sp>
      <p:sp>
        <p:nvSpPr>
          <p:cNvPr id="189443" name="Rectangle 2"/>
          <p:cNvSpPr>
            <a:spLocks noGrp="1" noRot="1" noChangeAspect="1" noChangeArrowheads="1" noTextEdit="1"/>
          </p:cNvSpPr>
          <p:nvPr>
            <p:ph type="sldImg"/>
          </p:nvPr>
        </p:nvSpPr>
        <p:spPr>
          <a:xfrm>
            <a:off x="1338263" y="914400"/>
            <a:ext cx="4179887" cy="3135313"/>
          </a:xfrm>
          <a:solidFill>
            <a:srgbClr val="FFFFFF"/>
          </a:solidFill>
          <a:ln/>
        </p:spPr>
      </p:sp>
      <p:sp>
        <p:nvSpPr>
          <p:cNvPr id="189444" name="Rectangle 3"/>
          <p:cNvSpPr>
            <a:spLocks noGrp="1" noChangeArrowheads="1"/>
          </p:cNvSpPr>
          <p:nvPr>
            <p:ph type="body" idx="1"/>
          </p:nvPr>
        </p:nvSpPr>
        <p:spPr>
          <a:xfrm>
            <a:off x="1046163" y="4352925"/>
            <a:ext cx="4770437" cy="3478213"/>
          </a:xfrm>
          <a:noFill/>
          <a:ln/>
        </p:spPr>
        <p:txBody>
          <a:bodyPr wrap="none" anchor="ct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90468" name="Slide Number Placeholder 3"/>
          <p:cNvSpPr>
            <a:spLocks noGrp="1"/>
          </p:cNvSpPr>
          <p:nvPr>
            <p:ph type="sldNum" sz="quarter" idx="5"/>
          </p:nvPr>
        </p:nvSpPr>
        <p:spPr>
          <a:noFill/>
        </p:spPr>
        <p:txBody>
          <a:bodyPr/>
          <a:lstStyle/>
          <a:p>
            <a:fld id="{3AAE8BEA-F1B1-41B8-A37E-401F9734ADDB}" type="slidenum">
              <a:rPr lang="ar-SA" smtClean="0">
                <a:latin typeface="Arial" pitchFamily="34" charset="0"/>
                <a:cs typeface="Arial" pitchFamily="34" charset="0"/>
              </a:rPr>
              <a:pPr/>
              <a:t>85</a:t>
            </a:fld>
            <a:endParaRPr lang="en-US" smtClean="0">
              <a:latin typeface="Arial" pitchFamily="34" charset="0"/>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91492" name="Slide Number Placeholder 3"/>
          <p:cNvSpPr>
            <a:spLocks noGrp="1"/>
          </p:cNvSpPr>
          <p:nvPr>
            <p:ph type="sldNum" sz="quarter" idx="5"/>
          </p:nvPr>
        </p:nvSpPr>
        <p:spPr>
          <a:noFill/>
        </p:spPr>
        <p:txBody>
          <a:bodyPr/>
          <a:lstStyle/>
          <a:p>
            <a:fld id="{EC446FBF-8A84-46BE-919F-B42821EE9B98}" type="slidenum">
              <a:rPr lang="ar-SA" smtClean="0">
                <a:latin typeface="Arial" pitchFamily="34" charset="0"/>
                <a:cs typeface="Arial" pitchFamily="34" charset="0"/>
              </a:rPr>
              <a:pPr/>
              <a:t>86</a:t>
            </a:fld>
            <a:endParaRPr lang="en-US" smtClean="0">
              <a:latin typeface="Arial" pitchFamily="34" charset="0"/>
              <a:cs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92516" name="Slide Number Placeholder 3"/>
          <p:cNvSpPr>
            <a:spLocks noGrp="1"/>
          </p:cNvSpPr>
          <p:nvPr>
            <p:ph type="sldNum" sz="quarter" idx="5"/>
          </p:nvPr>
        </p:nvSpPr>
        <p:spPr>
          <a:noFill/>
        </p:spPr>
        <p:txBody>
          <a:bodyPr/>
          <a:lstStyle/>
          <a:p>
            <a:fld id="{72B32526-0CE1-4640-82C8-9EAC29043110}" type="slidenum">
              <a:rPr lang="ar-SA" smtClean="0">
                <a:latin typeface="Arial" pitchFamily="34" charset="0"/>
                <a:cs typeface="Arial" pitchFamily="34" charset="0"/>
              </a:rPr>
              <a:pPr/>
              <a:t>87</a:t>
            </a:fld>
            <a:endParaRPr lang="en-US" smtClean="0">
              <a:latin typeface="Arial" pitchFamily="34" charset="0"/>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93540" name="Slide Number Placeholder 3"/>
          <p:cNvSpPr>
            <a:spLocks noGrp="1"/>
          </p:cNvSpPr>
          <p:nvPr>
            <p:ph type="sldNum" sz="quarter" idx="5"/>
          </p:nvPr>
        </p:nvSpPr>
        <p:spPr>
          <a:noFill/>
        </p:spPr>
        <p:txBody>
          <a:bodyPr/>
          <a:lstStyle/>
          <a:p>
            <a:fld id="{A54FA635-CDAA-40B7-ACD3-46CA0F9BD9E7}" type="slidenum">
              <a:rPr lang="ar-SA" smtClean="0">
                <a:latin typeface="Arial" pitchFamily="34" charset="0"/>
                <a:cs typeface="Arial" pitchFamily="34" charset="0"/>
              </a:rPr>
              <a:pPr/>
              <a:t>88</a:t>
            </a:fld>
            <a:endParaRPr lang="en-US"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39268" name="Slide Number Placeholder 3"/>
          <p:cNvSpPr>
            <a:spLocks noGrp="1"/>
          </p:cNvSpPr>
          <p:nvPr>
            <p:ph type="sldNum" sz="quarter" idx="5"/>
          </p:nvPr>
        </p:nvSpPr>
        <p:spPr>
          <a:noFill/>
        </p:spPr>
        <p:txBody>
          <a:bodyPr/>
          <a:lstStyle/>
          <a:p>
            <a:fld id="{DE48D1D5-C41B-4170-B7F0-474360827C90}" type="slidenum">
              <a:rPr lang="ar-SA" smtClean="0">
                <a:latin typeface="Arial" pitchFamily="34" charset="0"/>
                <a:cs typeface="Arial" pitchFamily="34" charset="0"/>
              </a:rPr>
              <a:pPr/>
              <a:t>8</a:t>
            </a:fld>
            <a:endParaRPr lang="en-US" smtClean="0">
              <a:latin typeface="Arial" pitchFamily="34" charset="0"/>
              <a:cs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94564" name="Slide Number Placeholder 3"/>
          <p:cNvSpPr>
            <a:spLocks noGrp="1"/>
          </p:cNvSpPr>
          <p:nvPr>
            <p:ph type="sldNum" sz="quarter" idx="5"/>
          </p:nvPr>
        </p:nvSpPr>
        <p:spPr>
          <a:noFill/>
        </p:spPr>
        <p:txBody>
          <a:bodyPr/>
          <a:lstStyle/>
          <a:p>
            <a:fld id="{F5E308E3-B5CD-401C-BF61-19A19335DD7D}" type="slidenum">
              <a:rPr lang="ar-SA" smtClean="0">
                <a:latin typeface="Arial" pitchFamily="34" charset="0"/>
                <a:cs typeface="Arial" pitchFamily="34" charset="0"/>
              </a:rPr>
              <a:pPr/>
              <a:t>89</a:t>
            </a:fld>
            <a:endParaRPr lang="en-US" smtClean="0">
              <a:latin typeface="Arial" pitchFamily="34" charset="0"/>
              <a:cs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95588" name="Slide Number Placeholder 3"/>
          <p:cNvSpPr>
            <a:spLocks noGrp="1"/>
          </p:cNvSpPr>
          <p:nvPr>
            <p:ph type="sldNum" sz="quarter" idx="5"/>
          </p:nvPr>
        </p:nvSpPr>
        <p:spPr>
          <a:noFill/>
        </p:spPr>
        <p:txBody>
          <a:bodyPr/>
          <a:lstStyle/>
          <a:p>
            <a:fld id="{B4EF6DDB-FD2D-46F0-B878-C2FB0C9A9C54}" type="slidenum">
              <a:rPr lang="ar-SA" smtClean="0">
                <a:latin typeface="Arial" pitchFamily="34" charset="0"/>
                <a:cs typeface="Arial" pitchFamily="34" charset="0"/>
              </a:rPr>
              <a:pPr/>
              <a:t>90</a:t>
            </a:fld>
            <a:endParaRPr lang="en-US" smtClean="0">
              <a:latin typeface="Arial" pitchFamily="34" charset="0"/>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96612" name="Slide Number Placeholder 3"/>
          <p:cNvSpPr>
            <a:spLocks noGrp="1"/>
          </p:cNvSpPr>
          <p:nvPr>
            <p:ph type="sldNum" sz="quarter" idx="5"/>
          </p:nvPr>
        </p:nvSpPr>
        <p:spPr>
          <a:noFill/>
        </p:spPr>
        <p:txBody>
          <a:bodyPr/>
          <a:lstStyle/>
          <a:p>
            <a:fld id="{B9A7E5E8-17B4-4D4E-BC30-5DA050A4BF7E}" type="slidenum">
              <a:rPr lang="ar-SA" smtClean="0">
                <a:latin typeface="Arial" pitchFamily="34" charset="0"/>
                <a:cs typeface="Arial" pitchFamily="34" charset="0"/>
              </a:rPr>
              <a:pPr/>
              <a:t>91</a:t>
            </a:fld>
            <a:endParaRPr lang="en-US" smtClean="0">
              <a:latin typeface="Arial" pitchFamily="34" charset="0"/>
              <a:cs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97636" name="Slide Number Placeholder 3"/>
          <p:cNvSpPr>
            <a:spLocks noGrp="1"/>
          </p:cNvSpPr>
          <p:nvPr>
            <p:ph type="sldNum" sz="quarter" idx="5"/>
          </p:nvPr>
        </p:nvSpPr>
        <p:spPr>
          <a:noFill/>
        </p:spPr>
        <p:txBody>
          <a:bodyPr/>
          <a:lstStyle/>
          <a:p>
            <a:fld id="{78492EBF-CF15-48AA-AAE0-E812F0503B22}" type="slidenum">
              <a:rPr lang="ar-SA" smtClean="0">
                <a:latin typeface="Arial" pitchFamily="34" charset="0"/>
                <a:cs typeface="Arial" pitchFamily="34" charset="0"/>
              </a:rPr>
              <a:pPr/>
              <a:t>93</a:t>
            </a:fld>
            <a:endParaRPr lang="en-US" smtClean="0">
              <a:latin typeface="Arial" pitchFamily="34" charset="0"/>
              <a:cs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98660" name="Slide Number Placeholder 3"/>
          <p:cNvSpPr>
            <a:spLocks noGrp="1"/>
          </p:cNvSpPr>
          <p:nvPr>
            <p:ph type="sldNum" sz="quarter" idx="5"/>
          </p:nvPr>
        </p:nvSpPr>
        <p:spPr>
          <a:noFill/>
        </p:spPr>
        <p:txBody>
          <a:bodyPr/>
          <a:lstStyle/>
          <a:p>
            <a:fld id="{170211E1-2DD8-4BD0-B44C-2E486C414808}" type="slidenum">
              <a:rPr lang="ar-SA" smtClean="0">
                <a:latin typeface="Arial" pitchFamily="34" charset="0"/>
                <a:cs typeface="Arial" pitchFamily="34" charset="0"/>
              </a:rPr>
              <a:pPr/>
              <a:t>94</a:t>
            </a:fld>
            <a:endParaRPr lang="en-US" smtClean="0">
              <a:latin typeface="Arial" pitchFamily="34" charset="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99684" name="Slide Number Placeholder 3"/>
          <p:cNvSpPr txBox="1">
            <a:spLocks noGrp="1"/>
          </p:cNvSpPr>
          <p:nvPr/>
        </p:nvSpPr>
        <p:spPr bwMode="auto">
          <a:xfrm>
            <a:off x="1588" y="8685213"/>
            <a:ext cx="2971800" cy="457200"/>
          </a:xfrm>
          <a:prstGeom prst="rect">
            <a:avLst/>
          </a:prstGeom>
          <a:noFill/>
          <a:ln w="9525">
            <a:noFill/>
            <a:miter lim="800000"/>
            <a:headEnd/>
            <a:tailEnd/>
          </a:ln>
        </p:spPr>
        <p:txBody>
          <a:bodyPr anchor="b"/>
          <a:lstStyle/>
          <a:p>
            <a:pPr algn="l"/>
            <a:fld id="{C3A63766-1CD7-4008-9A87-8FC12C2A7814}" type="slidenum">
              <a:rPr lang="ar-SA" sz="1200">
                <a:latin typeface="Arial" pitchFamily="34" charset="0"/>
                <a:cs typeface="Arial" pitchFamily="34" charset="0"/>
              </a:rPr>
              <a:pPr algn="l"/>
              <a:t>99</a:t>
            </a:fld>
            <a:endParaRPr lang="en-US" sz="120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p:spPr>
        <p:txBody>
          <a:bodyPr/>
          <a:lstStyle/>
          <a:p>
            <a:endParaRPr lang="en-US"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41316" name="Slide Number Placeholder 3"/>
          <p:cNvSpPr>
            <a:spLocks noGrp="1"/>
          </p:cNvSpPr>
          <p:nvPr>
            <p:ph type="sldNum" sz="quarter" idx="5"/>
          </p:nvPr>
        </p:nvSpPr>
        <p:spPr>
          <a:noFill/>
        </p:spPr>
        <p:txBody>
          <a:bodyPr/>
          <a:lstStyle/>
          <a:p>
            <a:fld id="{9148463B-5301-4302-B2F3-947D268DE89C}" type="slidenum">
              <a:rPr lang="ar-SA" smtClean="0">
                <a:latin typeface="Arial" pitchFamily="34" charset="0"/>
                <a:cs typeface="Arial" pitchFamily="34" charset="0"/>
              </a:rPr>
              <a:pPr/>
              <a:t>29</a:t>
            </a:fld>
            <a:endParaRPr lang="en-US"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42340" name="Slide Number Placeholder 3"/>
          <p:cNvSpPr>
            <a:spLocks noGrp="1"/>
          </p:cNvSpPr>
          <p:nvPr>
            <p:ph type="sldNum" sz="quarter" idx="5"/>
          </p:nvPr>
        </p:nvSpPr>
        <p:spPr>
          <a:noFill/>
        </p:spPr>
        <p:txBody>
          <a:bodyPr/>
          <a:lstStyle/>
          <a:p>
            <a:fld id="{2B04638D-C1A3-41BA-9A57-83315505C5E9}" type="slidenum">
              <a:rPr lang="ar-SA" smtClean="0">
                <a:latin typeface="Arial" pitchFamily="34" charset="0"/>
                <a:cs typeface="Arial" pitchFamily="34" charset="0"/>
              </a:rPr>
              <a:pPr/>
              <a:t>31</a:t>
            </a:fld>
            <a:endParaRPr lang="en-US"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5.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hemeOverride" Target="../theme/themeOverride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4.xml"/><Relationship Id="rId1" Type="http://schemas.openxmlformats.org/officeDocument/2006/relationships/themeOverride" Target="../theme/themeOverride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C8237E51-C7E5-4077-8A2A-E9DBABE68A54}" type="slidenum">
              <a:rPr lang="ar-SA"/>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467CD1A-25F8-44ED-BCFE-F93077DA2A5F}" type="slidenum">
              <a:rPr lang="ar-SA"/>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60D4727-FF42-481B-9489-221EAFAF3862}" type="slidenum">
              <a:rPr lang="ar-SA"/>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649040B-5EF5-45B2-B23B-558750464FB4}" type="slidenum">
              <a:rPr lang="ar-SA"/>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5B3FE893-67CD-4F71-9841-BF98C4394EF4}" type="slidenum">
              <a:rPr lang="ar-SA"/>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32D4B8-A0BB-4D90-95F1-232094055895}"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87A55FCF-D4A6-4E02-BAA9-F958D8AA203A}" type="slidenum">
              <a:rPr lang="ar-SA"/>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5B8507F7-46D7-4010-8B3F-A23F13E1ACB7}" type="slidenum">
              <a:rPr lang="ar-SA"/>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3A11A654-3370-4DAB-997A-9162AF57FD4B}" type="slidenum">
              <a:rPr lang="ar-SA"/>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A06B287E-05EA-41A0-8B01-94DD75C26EFE}" type="slidenum">
              <a:rPr lang="ar-SA"/>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E20CE35F-3A1C-46CB-BD6B-222D210F73E0}" type="slidenum">
              <a:rPr lang="ar-SA"/>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254DA3C0-D809-425E-A4B0-A2D7AFA73900}" type="slidenum">
              <a:rPr lang="ar-SA"/>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2B023F33-BB68-41CE-8F8C-40234ED21473}" type="slidenum">
              <a:rPr lang="ar-SA"/>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367BEFE7-7F02-4958-B3E5-0FFA9849AE4B}" type="slidenum">
              <a:rPr lang="ar-SA"/>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E9CEB0F-9A38-4371-BEA5-E118EC2160F2}" type="slidenum">
              <a:rPr lang="ar-SA"/>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3EE95680-D6A8-4D6C-85D5-E2A716D312F1}" type="slidenum">
              <a:rPr lang="ar-SA"/>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301589BB-DDFA-4CF2-9F31-A4A23F40692C}" type="slidenum">
              <a:rPr lang="ar-SA"/>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defRPr/>
            </a:pPr>
            <a:endParaRPr lang="en-US"/>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27515691-06E2-4CE6-AFBF-0441B9204515}"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50368290-5AD5-49AD-BD3E-7E117AD008AB}"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D571971C-1028-4132-8B3F-7249658AD044}" type="slidenum">
              <a:rPr lang="ar-SA"/>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70A0EE86-946E-4518-B7E6-1C47643182C4}"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259FCAE7-3AD3-4CA3-81EA-CED5CB7E2C6B}" type="slidenum">
              <a:rPr lang="ar-SA"/>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defRPr/>
            </a:pPr>
            <a:endParaRPr lang="en-US"/>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98E7F0A8-16C0-4829-BCCF-A85C3676B54F}"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6B61AEF1-FFAB-4F93-9688-59DA996CE4B6}" type="slidenum">
              <a:rPr lang="ar-SA"/>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6" name="Freeform 5"/>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defRPr/>
            </a:pPr>
            <a:endParaRPr lang="en-US"/>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57C5EA05-AF26-4D96-B8EC-587073BA153C}"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5F9D8B7-9A9C-4A33-8359-3ABDE7B4004E}" type="slidenum">
              <a:rPr lang="ar-SA"/>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209E2457-88D1-483A-9938-57BED209ADCD}" type="slidenum">
              <a:rPr lang="ar-SA"/>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171F8D23-157D-46C6-8E55-25D26C5C460E}" type="slidenum">
              <a:rPr lang="ar-SA"/>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9693AAEC-E713-4CCA-999C-20B82319BC9D}" type="slidenum">
              <a:rPr lang="ar-SA"/>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defRPr/>
            </a:pPr>
            <a:endParaRPr lang="en-US"/>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3CCFFE1B-1DA7-4D81-8C30-162E4C86D063}"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C6820236-D047-404E-BA58-6699CD6BC02E}"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9C4FFDF9-326D-4612-BE00-773296F83314}" type="slidenum">
              <a:rPr lang="ar-SA"/>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D26AEE87-2B12-41A9-9E86-8CC7068C5EC4}"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1CCFE574-8FF0-4368-A50D-1C2762EC61DA}"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4322ECB6-7A7C-48EE-9E6C-C609EEED02E7}" type="slidenum">
              <a:rPr lang="ar-SA"/>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5F00DEA0-8504-4390-B1A4-749F7481062E}" type="slidenum">
              <a:rPr lang="ar-SA"/>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6" name="Freeform 5"/>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defRPr/>
            </a:pPr>
            <a:endParaRPr lang="en-US"/>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31E15690-6739-4C53-94AD-C4A44019C3DC}"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28B310B-B97F-4CC0-AB4C-8A4EE18794BC}" type="slidenum">
              <a:rPr lang="ar-SA"/>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CC3A07B-BA27-48FE-8EE8-53ECD1E84088}" type="slidenum">
              <a:rPr lang="ar-SA"/>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D7875592-19F7-43E9-AD9A-22E795B7C3D8}"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D2E36EB-A387-4E5A-972C-E2C56FD52829}" type="slidenum">
              <a:rPr lang="ar-SA"/>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423E24-2F68-4ABC-B16C-F214AC9FA829}"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7E2A1B0B-9684-4D85-9471-92AA356F4BF4}" type="slidenum">
              <a:rPr lang="ar-SA"/>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B1781BC4-7986-4660-BD8A-2EEBF6660480}" type="slidenum">
              <a:rPr lang="ar-SA"/>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6FB27507-F323-45E0-BFFE-6E70AC3FFC86}" type="slidenum">
              <a:rPr lang="ar-SA"/>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C500D23F-7DBC-402A-9579-AA8DA0F707AA}" type="slidenum">
              <a:rPr lang="ar-SA"/>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442E1BA4-E186-4717-B943-E0866692741F}" type="slidenum">
              <a:rPr lang="ar-SA"/>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B6BA0CCF-FB50-4F66-8596-7DF8B622CF07}" type="slidenum">
              <a:rPr lang="ar-SA"/>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lgn="l" rtl="0">
              <a:defRPr/>
            </a:pPr>
            <a:endParaRPr lang="en-US">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lgn="l" rtl="0">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1FDE4F36-E4F7-4AA3-AA43-5AB5CB92D68C}" type="slidenum">
              <a:rPr lang="ar-SA"/>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B6F9F61-D5F0-4B3B-A1D3-D60CD5189FC0}" type="slidenum">
              <a:rPr lang="ar-SA"/>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444DCB4-4318-466C-9BAE-6EAAC5FA8E61}" type="slidenum">
              <a:rPr lang="ar-SA"/>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9ADF8347-5899-42DC-953D-0A247CFB5EA6}"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4319CE7C-E702-4686-B5B5-68B7BAB710F8}" type="slidenum">
              <a:rPr lang="ar-SA"/>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15D1217F-98C5-4065-AE03-2077FDED60A9}" type="slidenum">
              <a:rPr lang="ar-SA"/>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6" name="Freeform 5"/>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defRPr/>
            </a:pPr>
            <a:endParaRPr lang="en-US"/>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32408017-41EA-4923-84B5-7670462F79CB}"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1C3A1A29-8C80-4064-AEB1-D0C6C66E20D8}"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4682" r:id="rId1"/>
    <p:sldLayoutId id="2147484652" r:id="rId2"/>
    <p:sldLayoutId id="2147484683" r:id="rId3"/>
    <p:sldLayoutId id="2147484684" r:id="rId4"/>
    <p:sldLayoutId id="2147484685" r:id="rId5"/>
    <p:sldLayoutId id="2147484686" r:id="rId6"/>
    <p:sldLayoutId id="2147484653" r:id="rId7"/>
    <p:sldLayoutId id="2147484687" r:id="rId8"/>
    <p:sldLayoutId id="2147484688" r:id="rId9"/>
    <p:sldLayoutId id="2147484654" r:id="rId10"/>
    <p:sldLayoutId id="2147484655"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cs typeface="Arial" charset="0"/>
        </a:defRPr>
      </a:lvl2pPr>
      <a:lvl3pPr algn="l" rtl="0" eaLnBrk="0" fontAlgn="base" hangingPunct="0">
        <a:spcBef>
          <a:spcPct val="0"/>
        </a:spcBef>
        <a:spcAft>
          <a:spcPct val="0"/>
        </a:spcAft>
        <a:defRPr sz="4100" b="1">
          <a:solidFill>
            <a:schemeClr val="tx2"/>
          </a:solidFill>
          <a:latin typeface="Lucida Sans Unicode" pitchFamily="34" charset="0"/>
          <a:cs typeface="Arial" charset="0"/>
        </a:defRPr>
      </a:lvl3pPr>
      <a:lvl4pPr algn="l" rtl="0" eaLnBrk="0" fontAlgn="base" hangingPunct="0">
        <a:spcBef>
          <a:spcPct val="0"/>
        </a:spcBef>
        <a:spcAft>
          <a:spcPct val="0"/>
        </a:spcAft>
        <a:defRPr sz="4100" b="1">
          <a:solidFill>
            <a:schemeClr val="tx2"/>
          </a:solidFill>
          <a:latin typeface="Lucida Sans Unicode" pitchFamily="34" charset="0"/>
          <a:cs typeface="Arial" charset="0"/>
        </a:defRPr>
      </a:lvl4pPr>
      <a:lvl5pPr algn="l" rtl="0" eaLnBrk="0" fontAlgn="base" hangingPunct="0">
        <a:spcBef>
          <a:spcPct val="0"/>
        </a:spcBef>
        <a:spcAft>
          <a:spcPct val="0"/>
        </a:spcAft>
        <a:defRPr sz="4100" b="1">
          <a:solidFill>
            <a:schemeClr val="tx2"/>
          </a:solidFill>
          <a:latin typeface="Lucida Sans Unicode" pitchFamily="34" charset="0"/>
          <a:cs typeface="Arial" charset="0"/>
        </a:defRPr>
      </a:lvl5pPr>
      <a:lvl6pPr marL="457200" algn="l" rtl="0" fontAlgn="base">
        <a:spcBef>
          <a:spcPct val="0"/>
        </a:spcBef>
        <a:spcAft>
          <a:spcPct val="0"/>
        </a:spcAft>
        <a:defRPr sz="4100" b="1">
          <a:solidFill>
            <a:schemeClr val="tx2"/>
          </a:solidFill>
          <a:latin typeface="Lucida Sans Unicode" pitchFamily="34" charset="0"/>
          <a:cs typeface="Arial" charset="0"/>
        </a:defRPr>
      </a:lvl6pPr>
      <a:lvl7pPr marL="914400" algn="l" rtl="0" fontAlgn="base">
        <a:spcBef>
          <a:spcPct val="0"/>
        </a:spcBef>
        <a:spcAft>
          <a:spcPct val="0"/>
        </a:spcAft>
        <a:defRPr sz="4100" b="1">
          <a:solidFill>
            <a:schemeClr val="tx2"/>
          </a:solidFill>
          <a:latin typeface="Lucida Sans Unicode" pitchFamily="34" charset="0"/>
          <a:cs typeface="Arial" charset="0"/>
        </a:defRPr>
      </a:lvl7pPr>
      <a:lvl8pPr marL="1371600" algn="l" rtl="0" fontAlgn="base">
        <a:spcBef>
          <a:spcPct val="0"/>
        </a:spcBef>
        <a:spcAft>
          <a:spcPct val="0"/>
        </a:spcAft>
        <a:defRPr sz="4100" b="1">
          <a:solidFill>
            <a:schemeClr val="tx2"/>
          </a:solidFill>
          <a:latin typeface="Lucida Sans Unicode" pitchFamily="34" charset="0"/>
          <a:cs typeface="Arial" charset="0"/>
        </a:defRPr>
      </a:lvl8pPr>
      <a:lvl9pPr marL="1828800" algn="l" rtl="0" fontAlgn="base">
        <a:spcBef>
          <a:spcPct val="0"/>
        </a:spcBef>
        <a:spcAft>
          <a:spcPct val="0"/>
        </a:spcAft>
        <a:defRPr sz="4100" b="1">
          <a:solidFill>
            <a:schemeClr val="tx2"/>
          </a:solidFill>
          <a:latin typeface="Lucida Sans Unicode" pitchFamily="34" charset="0"/>
          <a:cs typeface="Arial"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2051"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48BB8C44-2C4D-4418-AF0E-16B89922AB9B}" type="slidenum">
              <a:rPr lang="ar-SA"/>
              <a:pPr>
                <a:defRPr/>
              </a:pPr>
              <a:t>‹#›</a:t>
            </a:fld>
            <a:endParaRPr lang="en-US"/>
          </a:p>
        </p:txBody>
      </p:sp>
    </p:spTree>
  </p:cSld>
  <p:clrMap bg1="dk1" tx1="lt1" bg2="dk2" tx2="lt2" accent1="accent1" accent2="accent2" accent3="accent3" accent4="accent4" accent5="accent5" accent6="accent6" hlink="hlink" folHlink="folHlink"/>
  <p:sldLayoutIdLst>
    <p:sldLayoutId id="2147484656" r:id="rId1"/>
    <p:sldLayoutId id="2147484657" r:id="rId2"/>
    <p:sldLayoutId id="2147484689" r:id="rId3"/>
    <p:sldLayoutId id="2147484658" r:id="rId4"/>
    <p:sldLayoutId id="2147484659" r:id="rId5"/>
    <p:sldLayoutId id="2147484660" r:id="rId6"/>
    <p:sldLayoutId id="2147484661" r:id="rId7"/>
    <p:sldLayoutId id="2147484662" r:id="rId8"/>
    <p:sldLayoutId id="2147484663" r:id="rId9"/>
    <p:sldLayoutId id="2147484664" r:id="rId10"/>
    <p:sldLayoutId id="2147484665"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cs typeface="Tahoma" pitchFamily="34" charset="0"/>
        </a:defRPr>
      </a:lvl2pPr>
      <a:lvl3pPr algn="ctr" rtl="0" eaLnBrk="0" fontAlgn="base" hangingPunct="0">
        <a:spcBef>
          <a:spcPct val="0"/>
        </a:spcBef>
        <a:spcAft>
          <a:spcPct val="0"/>
        </a:spcAft>
        <a:defRPr sz="4100" b="1">
          <a:solidFill>
            <a:schemeClr val="tx1"/>
          </a:solidFill>
          <a:latin typeface="Lucida Sans" pitchFamily="34" charset="0"/>
          <a:cs typeface="Tahoma" pitchFamily="34" charset="0"/>
        </a:defRPr>
      </a:lvl3pPr>
      <a:lvl4pPr algn="ctr" rtl="0" eaLnBrk="0" fontAlgn="base" hangingPunct="0">
        <a:spcBef>
          <a:spcPct val="0"/>
        </a:spcBef>
        <a:spcAft>
          <a:spcPct val="0"/>
        </a:spcAft>
        <a:defRPr sz="4100" b="1">
          <a:solidFill>
            <a:schemeClr val="tx1"/>
          </a:solidFill>
          <a:latin typeface="Lucida Sans" pitchFamily="34" charset="0"/>
          <a:cs typeface="Tahoma" pitchFamily="34" charset="0"/>
        </a:defRPr>
      </a:lvl4pPr>
      <a:lvl5pPr algn="ctr" rtl="0" eaLnBrk="0" fontAlgn="base" hangingPunct="0">
        <a:spcBef>
          <a:spcPct val="0"/>
        </a:spcBef>
        <a:spcAft>
          <a:spcPct val="0"/>
        </a:spcAft>
        <a:defRPr sz="4100" b="1">
          <a:solidFill>
            <a:schemeClr val="tx1"/>
          </a:solidFill>
          <a:latin typeface="Lucida Sans" pitchFamily="34" charset="0"/>
          <a:cs typeface="Tahoma" pitchFamily="34" charset="0"/>
        </a:defRPr>
      </a:lvl5pPr>
      <a:lvl6pPr marL="457200" algn="ctr" rtl="0" fontAlgn="base">
        <a:spcBef>
          <a:spcPct val="0"/>
        </a:spcBef>
        <a:spcAft>
          <a:spcPct val="0"/>
        </a:spcAft>
        <a:defRPr sz="4100" b="1">
          <a:solidFill>
            <a:schemeClr val="tx1"/>
          </a:solidFill>
          <a:latin typeface="Lucida Sans" pitchFamily="34" charset="0"/>
          <a:cs typeface="Tahoma" pitchFamily="34" charset="0"/>
        </a:defRPr>
      </a:lvl6pPr>
      <a:lvl7pPr marL="914400" algn="ctr" rtl="0" fontAlgn="base">
        <a:spcBef>
          <a:spcPct val="0"/>
        </a:spcBef>
        <a:spcAft>
          <a:spcPct val="0"/>
        </a:spcAft>
        <a:defRPr sz="4100" b="1">
          <a:solidFill>
            <a:schemeClr val="tx1"/>
          </a:solidFill>
          <a:latin typeface="Lucida Sans" pitchFamily="34" charset="0"/>
          <a:cs typeface="Tahoma" pitchFamily="34" charset="0"/>
        </a:defRPr>
      </a:lvl7pPr>
      <a:lvl8pPr marL="1371600" algn="ctr" rtl="0" fontAlgn="base">
        <a:spcBef>
          <a:spcPct val="0"/>
        </a:spcBef>
        <a:spcAft>
          <a:spcPct val="0"/>
        </a:spcAft>
        <a:defRPr sz="4100" b="1">
          <a:solidFill>
            <a:schemeClr val="tx1"/>
          </a:solidFill>
          <a:latin typeface="Lucida Sans" pitchFamily="34" charset="0"/>
          <a:cs typeface="Tahoma" pitchFamily="34" charset="0"/>
        </a:defRPr>
      </a:lvl8pPr>
      <a:lvl9pPr marL="1828800" algn="ctr" rtl="0" fontAlgn="base">
        <a:spcBef>
          <a:spcPct val="0"/>
        </a:spcBef>
        <a:spcAft>
          <a:spcPct val="0"/>
        </a:spcAft>
        <a:defRPr sz="4100" b="1">
          <a:solidFill>
            <a:schemeClr val="tx1"/>
          </a:solidFill>
          <a:latin typeface="Lucida Sans" pitchFamily="34" charset="0"/>
          <a:cs typeface="Tahoma"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3081"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1CB6E733-7CCE-4A1A-9A13-D802D05F1EF3}"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4690" r:id="rId1"/>
    <p:sldLayoutId id="2147484666" r:id="rId2"/>
    <p:sldLayoutId id="2147484691" r:id="rId3"/>
    <p:sldLayoutId id="2147484692" r:id="rId4"/>
    <p:sldLayoutId id="2147484693" r:id="rId5"/>
    <p:sldLayoutId id="2147484694" r:id="rId6"/>
    <p:sldLayoutId id="2147484667" r:id="rId7"/>
    <p:sldLayoutId id="2147484695" r:id="rId8"/>
    <p:sldLayoutId id="2147484696" r:id="rId9"/>
    <p:sldLayoutId id="2147484668" r:id="rId10"/>
    <p:sldLayoutId id="2147484669"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cs typeface="Arial" charset="0"/>
        </a:defRPr>
      </a:lvl2pPr>
      <a:lvl3pPr algn="l" rtl="0" eaLnBrk="0" fontAlgn="base" hangingPunct="0">
        <a:spcBef>
          <a:spcPct val="0"/>
        </a:spcBef>
        <a:spcAft>
          <a:spcPct val="0"/>
        </a:spcAft>
        <a:defRPr sz="4100" b="1">
          <a:solidFill>
            <a:schemeClr val="tx2"/>
          </a:solidFill>
          <a:latin typeface="Lucida Sans Unicode" pitchFamily="34" charset="0"/>
          <a:cs typeface="Arial" charset="0"/>
        </a:defRPr>
      </a:lvl3pPr>
      <a:lvl4pPr algn="l" rtl="0" eaLnBrk="0" fontAlgn="base" hangingPunct="0">
        <a:spcBef>
          <a:spcPct val="0"/>
        </a:spcBef>
        <a:spcAft>
          <a:spcPct val="0"/>
        </a:spcAft>
        <a:defRPr sz="4100" b="1">
          <a:solidFill>
            <a:schemeClr val="tx2"/>
          </a:solidFill>
          <a:latin typeface="Lucida Sans Unicode" pitchFamily="34" charset="0"/>
          <a:cs typeface="Arial" charset="0"/>
        </a:defRPr>
      </a:lvl4pPr>
      <a:lvl5pPr algn="l" rtl="0" eaLnBrk="0" fontAlgn="base" hangingPunct="0">
        <a:spcBef>
          <a:spcPct val="0"/>
        </a:spcBef>
        <a:spcAft>
          <a:spcPct val="0"/>
        </a:spcAft>
        <a:defRPr sz="4100" b="1">
          <a:solidFill>
            <a:schemeClr val="tx2"/>
          </a:solidFill>
          <a:latin typeface="Lucida Sans Unicode" pitchFamily="34" charset="0"/>
          <a:cs typeface="Arial" charset="0"/>
        </a:defRPr>
      </a:lvl5pPr>
      <a:lvl6pPr marL="457200" algn="l" rtl="0" fontAlgn="base">
        <a:spcBef>
          <a:spcPct val="0"/>
        </a:spcBef>
        <a:spcAft>
          <a:spcPct val="0"/>
        </a:spcAft>
        <a:defRPr sz="4100" b="1">
          <a:solidFill>
            <a:schemeClr val="tx2"/>
          </a:solidFill>
          <a:latin typeface="Lucida Sans Unicode" pitchFamily="34" charset="0"/>
          <a:cs typeface="Arial" charset="0"/>
        </a:defRPr>
      </a:lvl6pPr>
      <a:lvl7pPr marL="914400" algn="l" rtl="0" fontAlgn="base">
        <a:spcBef>
          <a:spcPct val="0"/>
        </a:spcBef>
        <a:spcAft>
          <a:spcPct val="0"/>
        </a:spcAft>
        <a:defRPr sz="4100" b="1">
          <a:solidFill>
            <a:schemeClr val="tx2"/>
          </a:solidFill>
          <a:latin typeface="Lucida Sans Unicode" pitchFamily="34" charset="0"/>
          <a:cs typeface="Arial" charset="0"/>
        </a:defRPr>
      </a:lvl7pPr>
      <a:lvl8pPr marL="1371600" algn="l" rtl="0" fontAlgn="base">
        <a:spcBef>
          <a:spcPct val="0"/>
        </a:spcBef>
        <a:spcAft>
          <a:spcPct val="0"/>
        </a:spcAft>
        <a:defRPr sz="4100" b="1">
          <a:solidFill>
            <a:schemeClr val="tx2"/>
          </a:solidFill>
          <a:latin typeface="Lucida Sans Unicode" pitchFamily="34" charset="0"/>
          <a:cs typeface="Arial" charset="0"/>
        </a:defRPr>
      </a:lvl8pPr>
      <a:lvl9pPr marL="1828800" algn="l" rtl="0" fontAlgn="base">
        <a:spcBef>
          <a:spcPct val="0"/>
        </a:spcBef>
        <a:spcAft>
          <a:spcPct val="0"/>
        </a:spcAft>
        <a:defRPr sz="4100" b="1">
          <a:solidFill>
            <a:schemeClr val="tx2"/>
          </a:solidFill>
          <a:latin typeface="Lucida Sans Unicode" pitchFamily="34" charset="0"/>
          <a:cs typeface="Arial"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4105"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F8422CDB-AB12-43FA-8C69-BCBC7EE27FB7}"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4697" r:id="rId1"/>
    <p:sldLayoutId id="2147484670" r:id="rId2"/>
    <p:sldLayoutId id="2147484698" r:id="rId3"/>
    <p:sldLayoutId id="2147484699" r:id="rId4"/>
    <p:sldLayoutId id="2147484700" r:id="rId5"/>
    <p:sldLayoutId id="2147484701" r:id="rId6"/>
    <p:sldLayoutId id="2147484671" r:id="rId7"/>
    <p:sldLayoutId id="2147484702" r:id="rId8"/>
    <p:sldLayoutId id="2147484703" r:id="rId9"/>
    <p:sldLayoutId id="2147484672" r:id="rId10"/>
    <p:sldLayoutId id="2147484673"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cs typeface="Arial" charset="0"/>
        </a:defRPr>
      </a:lvl2pPr>
      <a:lvl3pPr algn="l" rtl="0" eaLnBrk="0" fontAlgn="base" hangingPunct="0">
        <a:spcBef>
          <a:spcPct val="0"/>
        </a:spcBef>
        <a:spcAft>
          <a:spcPct val="0"/>
        </a:spcAft>
        <a:defRPr sz="4100" b="1">
          <a:solidFill>
            <a:schemeClr val="tx2"/>
          </a:solidFill>
          <a:latin typeface="Lucida Sans Unicode" pitchFamily="34" charset="0"/>
          <a:cs typeface="Arial" charset="0"/>
        </a:defRPr>
      </a:lvl3pPr>
      <a:lvl4pPr algn="l" rtl="0" eaLnBrk="0" fontAlgn="base" hangingPunct="0">
        <a:spcBef>
          <a:spcPct val="0"/>
        </a:spcBef>
        <a:spcAft>
          <a:spcPct val="0"/>
        </a:spcAft>
        <a:defRPr sz="4100" b="1">
          <a:solidFill>
            <a:schemeClr val="tx2"/>
          </a:solidFill>
          <a:latin typeface="Lucida Sans Unicode" pitchFamily="34" charset="0"/>
          <a:cs typeface="Arial" charset="0"/>
        </a:defRPr>
      </a:lvl4pPr>
      <a:lvl5pPr algn="l" rtl="0" eaLnBrk="0" fontAlgn="base" hangingPunct="0">
        <a:spcBef>
          <a:spcPct val="0"/>
        </a:spcBef>
        <a:spcAft>
          <a:spcPct val="0"/>
        </a:spcAft>
        <a:defRPr sz="4100" b="1">
          <a:solidFill>
            <a:schemeClr val="tx2"/>
          </a:solidFill>
          <a:latin typeface="Lucida Sans Unicode" pitchFamily="34" charset="0"/>
          <a:cs typeface="Arial" charset="0"/>
        </a:defRPr>
      </a:lvl5pPr>
      <a:lvl6pPr marL="457200" algn="l" rtl="0" fontAlgn="base">
        <a:spcBef>
          <a:spcPct val="0"/>
        </a:spcBef>
        <a:spcAft>
          <a:spcPct val="0"/>
        </a:spcAft>
        <a:defRPr sz="4100" b="1">
          <a:solidFill>
            <a:schemeClr val="tx2"/>
          </a:solidFill>
          <a:latin typeface="Lucida Sans Unicode" pitchFamily="34" charset="0"/>
          <a:cs typeface="Arial" charset="0"/>
        </a:defRPr>
      </a:lvl6pPr>
      <a:lvl7pPr marL="914400" algn="l" rtl="0" fontAlgn="base">
        <a:spcBef>
          <a:spcPct val="0"/>
        </a:spcBef>
        <a:spcAft>
          <a:spcPct val="0"/>
        </a:spcAft>
        <a:defRPr sz="4100" b="1">
          <a:solidFill>
            <a:schemeClr val="tx2"/>
          </a:solidFill>
          <a:latin typeface="Lucida Sans Unicode" pitchFamily="34" charset="0"/>
          <a:cs typeface="Arial" charset="0"/>
        </a:defRPr>
      </a:lvl7pPr>
      <a:lvl8pPr marL="1371600" algn="l" rtl="0" fontAlgn="base">
        <a:spcBef>
          <a:spcPct val="0"/>
        </a:spcBef>
        <a:spcAft>
          <a:spcPct val="0"/>
        </a:spcAft>
        <a:defRPr sz="4100" b="1">
          <a:solidFill>
            <a:schemeClr val="tx2"/>
          </a:solidFill>
          <a:latin typeface="Lucida Sans Unicode" pitchFamily="34" charset="0"/>
          <a:cs typeface="Arial" charset="0"/>
        </a:defRPr>
      </a:lvl8pPr>
      <a:lvl9pPr marL="1828800" algn="l" rtl="0" fontAlgn="base">
        <a:spcBef>
          <a:spcPct val="0"/>
        </a:spcBef>
        <a:spcAft>
          <a:spcPct val="0"/>
        </a:spcAft>
        <a:defRPr sz="4100" b="1">
          <a:solidFill>
            <a:schemeClr val="tx2"/>
          </a:solidFill>
          <a:latin typeface="Lucida Sans Unicode" pitchFamily="34" charset="0"/>
          <a:cs typeface="Arial"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lgn="l" rtl="0">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lgn="l" rtl="0">
              <a:defRPr/>
            </a:pPr>
            <a:endParaRPr lang="en-US">
              <a:latin typeface="+mn-lt"/>
              <a:cs typeface="+mn-cs"/>
            </a:endParaRPr>
          </a:p>
        </p:txBody>
      </p:sp>
      <p:sp>
        <p:nvSpPr>
          <p:cNvPr id="5124"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5125"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21B1DCD8-BC45-4B39-8805-0D277C9E6D96}" type="slidenum">
              <a:rPr lang="ar-SA"/>
              <a:pPr>
                <a:defRPr/>
              </a:pPr>
              <a:t>‹#›</a:t>
            </a:fld>
            <a:endParaRPr lang="en-US"/>
          </a:p>
        </p:txBody>
      </p:sp>
      <p:grpSp>
        <p:nvGrpSpPr>
          <p:cNvPr id="5129"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4704" r:id="rId1"/>
    <p:sldLayoutId id="2147484674" r:id="rId2"/>
    <p:sldLayoutId id="2147484705" r:id="rId3"/>
    <p:sldLayoutId id="2147484675" r:id="rId4"/>
    <p:sldLayoutId id="2147484676" r:id="rId5"/>
    <p:sldLayoutId id="2147484677" r:id="rId6"/>
    <p:sldLayoutId id="2147484678" r:id="rId7"/>
    <p:sldLayoutId id="2147484679" r:id="rId8"/>
    <p:sldLayoutId id="2147484706" r:id="rId9"/>
    <p:sldLayoutId id="2147484680" r:id="rId10"/>
    <p:sldLayoutId id="2147484681"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cs typeface="Traditional Arabic" pitchFamily="2" charset="-78"/>
        </a:defRPr>
      </a:lvl2pPr>
      <a:lvl3pPr algn="l" rtl="0" eaLnBrk="0" fontAlgn="base" hangingPunct="0">
        <a:spcBef>
          <a:spcPct val="0"/>
        </a:spcBef>
        <a:spcAft>
          <a:spcPct val="0"/>
        </a:spcAft>
        <a:defRPr sz="5000">
          <a:solidFill>
            <a:schemeClr val="tx2"/>
          </a:solidFill>
          <a:latin typeface="Calibri" pitchFamily="34" charset="0"/>
          <a:cs typeface="Traditional Arabic" pitchFamily="2" charset="-78"/>
        </a:defRPr>
      </a:lvl3pPr>
      <a:lvl4pPr algn="l" rtl="0" eaLnBrk="0" fontAlgn="base" hangingPunct="0">
        <a:spcBef>
          <a:spcPct val="0"/>
        </a:spcBef>
        <a:spcAft>
          <a:spcPct val="0"/>
        </a:spcAft>
        <a:defRPr sz="5000">
          <a:solidFill>
            <a:schemeClr val="tx2"/>
          </a:solidFill>
          <a:latin typeface="Calibri" pitchFamily="34" charset="0"/>
          <a:cs typeface="Traditional Arabic" pitchFamily="2" charset="-78"/>
        </a:defRPr>
      </a:lvl4pPr>
      <a:lvl5pPr algn="l" rtl="0" eaLnBrk="0" fontAlgn="base" hangingPunct="0">
        <a:spcBef>
          <a:spcPct val="0"/>
        </a:spcBef>
        <a:spcAft>
          <a:spcPct val="0"/>
        </a:spcAft>
        <a:defRPr sz="5000">
          <a:solidFill>
            <a:schemeClr val="tx2"/>
          </a:solidFill>
          <a:latin typeface="Calibri" pitchFamily="34" charset="0"/>
          <a:cs typeface="Traditional Arabic" pitchFamily="2" charset="-78"/>
        </a:defRPr>
      </a:lvl5pPr>
      <a:lvl6pPr marL="457200" algn="l" rtl="0" fontAlgn="base">
        <a:spcBef>
          <a:spcPct val="0"/>
        </a:spcBef>
        <a:spcAft>
          <a:spcPct val="0"/>
        </a:spcAft>
        <a:defRPr sz="5000">
          <a:solidFill>
            <a:schemeClr val="tx2"/>
          </a:solidFill>
          <a:latin typeface="Calibri" pitchFamily="34" charset="0"/>
          <a:cs typeface="Traditional Arabic" pitchFamily="2" charset="-78"/>
        </a:defRPr>
      </a:lvl6pPr>
      <a:lvl7pPr marL="914400" algn="l" rtl="0" fontAlgn="base">
        <a:spcBef>
          <a:spcPct val="0"/>
        </a:spcBef>
        <a:spcAft>
          <a:spcPct val="0"/>
        </a:spcAft>
        <a:defRPr sz="5000">
          <a:solidFill>
            <a:schemeClr val="tx2"/>
          </a:solidFill>
          <a:latin typeface="Calibri" pitchFamily="34" charset="0"/>
          <a:cs typeface="Traditional Arabic" pitchFamily="2" charset="-78"/>
        </a:defRPr>
      </a:lvl7pPr>
      <a:lvl8pPr marL="1371600" algn="l" rtl="0" fontAlgn="base">
        <a:spcBef>
          <a:spcPct val="0"/>
        </a:spcBef>
        <a:spcAft>
          <a:spcPct val="0"/>
        </a:spcAft>
        <a:defRPr sz="5000">
          <a:solidFill>
            <a:schemeClr val="tx2"/>
          </a:solidFill>
          <a:latin typeface="Calibri" pitchFamily="34" charset="0"/>
          <a:cs typeface="Traditional Arabic" pitchFamily="2" charset="-78"/>
        </a:defRPr>
      </a:lvl8pPr>
      <a:lvl9pPr marL="1828800" algn="l" rtl="0" fontAlgn="base">
        <a:spcBef>
          <a:spcPct val="0"/>
        </a:spcBef>
        <a:spcAft>
          <a:spcPct val="0"/>
        </a:spcAft>
        <a:defRPr sz="5000">
          <a:solidFill>
            <a:schemeClr val="tx2"/>
          </a:solidFill>
          <a:latin typeface="Calibri" pitchFamily="34" charset="0"/>
          <a:cs typeface="Traditional Arabic" pitchFamily="2" charset="-78"/>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ajalla UI"/>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ajalla UI"/>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ajalla UI"/>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ajalla UI"/>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ajalla UI"/>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27.jpeg"/><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39.xml"/><Relationship Id="rId5" Type="http://schemas.openxmlformats.org/officeDocument/2006/relationships/image" Target="../media/image47.png"/><Relationship Id="rId4" Type="http://schemas.openxmlformats.org/officeDocument/2006/relationships/image" Target="../media/image46.png"/></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8.xml"/><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905000"/>
            <a:ext cx="8991600" cy="1524000"/>
          </a:xfrm>
        </p:spPr>
        <p:txBody>
          <a:bodyPr>
            <a:normAutofit fontScale="90000"/>
          </a:bodyPr>
          <a:lstStyle/>
          <a:p>
            <a:pPr algn="ctr" eaLnBrk="1" fontAlgn="auto" hangingPunct="1">
              <a:spcAft>
                <a:spcPts val="0"/>
              </a:spcAft>
              <a:defRPr/>
            </a:pPr>
            <a:r>
              <a:rPr lang="en-US" b="0" dirty="0" smtClean="0">
                <a:solidFill>
                  <a:srgbClr val="FF3300"/>
                </a:solidFill>
                <a:latin typeface="Times New Roman" pitchFamily="18" charset="0"/>
                <a:cs typeface="Times New Roman" pitchFamily="18" charset="0"/>
              </a:rPr>
              <a:t/>
            </a:r>
            <a:br>
              <a:rPr lang="en-US" b="0" dirty="0" smtClean="0">
                <a:solidFill>
                  <a:srgbClr val="FF3300"/>
                </a:solidFill>
                <a:latin typeface="Times New Roman" pitchFamily="18" charset="0"/>
                <a:cs typeface="Times New Roman" pitchFamily="18" charset="0"/>
              </a:rPr>
            </a:br>
            <a:r>
              <a:rPr lang="en-US" b="0" dirty="0" smtClean="0">
                <a:solidFill>
                  <a:srgbClr val="FF3300"/>
                </a:solidFill>
                <a:latin typeface="Times New Roman" pitchFamily="18" charset="0"/>
                <a:cs typeface="Times New Roman" pitchFamily="18" charset="0"/>
              </a:rPr>
              <a:t>BLOOD TRANSFUSION</a:t>
            </a:r>
            <a:endParaRPr lang="en-US" b="0" dirty="0">
              <a:solidFill>
                <a:srgbClr val="FF33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8991600" cy="6858000"/>
          </a:xfrm>
          <a:solidFill>
            <a:srgbClr val="0070C0"/>
          </a:solidFill>
        </p:spPr>
        <p:txBody>
          <a:bodyPr/>
          <a:lstStyle/>
          <a:p>
            <a:pPr marL="609600" indent="-609600">
              <a:lnSpc>
                <a:spcPct val="150000"/>
              </a:lnSpc>
              <a:buFont typeface="Wingdings 3" pitchFamily="18" charset="2"/>
              <a:buNone/>
              <a:defRPr/>
            </a:pPr>
            <a:r>
              <a:rPr lang="en-US" sz="2800" b="1" dirty="0" smtClean="0">
                <a:solidFill>
                  <a:srgbClr val="FFFF00"/>
                </a:solidFill>
                <a:latin typeface="Arial Narrow" pitchFamily="34" charset="0"/>
                <a:cs typeface="Arial" pitchFamily="34" charset="0"/>
              </a:rPr>
              <a:t> </a:t>
            </a:r>
            <a:r>
              <a:rPr lang="en-US" sz="2400" b="1" dirty="0" smtClean="0">
                <a:solidFill>
                  <a:srgbClr val="FFFF00"/>
                </a:solidFill>
                <a:latin typeface="Arial Narrow" pitchFamily="34" charset="0"/>
                <a:cs typeface="Arial" pitchFamily="34" charset="0"/>
              </a:rPr>
              <a:t> </a:t>
            </a:r>
            <a:r>
              <a:rPr lang="en-US" sz="2400" b="1" dirty="0" smtClean="0">
                <a:solidFill>
                  <a:schemeClr val="bg1"/>
                </a:solidFill>
                <a:latin typeface="Arial Narrow" pitchFamily="34" charset="0"/>
                <a:cs typeface="Arial" pitchFamily="34" charset="0"/>
              </a:rPr>
              <a:t>What are the criteria for blood donation?  (Continue)</a:t>
            </a:r>
          </a:p>
          <a:p>
            <a:pPr marL="609600" indent="-609600">
              <a:lnSpc>
                <a:spcPct val="150000"/>
              </a:lnSpc>
              <a:buFont typeface="Wingdings 3" pitchFamily="18" charset="2"/>
              <a:buNone/>
              <a:defRPr/>
            </a:pPr>
            <a:r>
              <a:rPr lang="en-US" sz="2400" b="1" dirty="0" smtClean="0">
                <a:solidFill>
                  <a:srgbClr val="FFFF00"/>
                </a:solidFill>
                <a:latin typeface="Arial Narrow" pitchFamily="34" charset="0"/>
                <a:cs typeface="Arial" pitchFamily="34" charset="0"/>
              </a:rPr>
              <a:t>   5.  Volunteer donors provide nearly all blood used for transfusion in KSA.  </a:t>
            </a:r>
          </a:p>
          <a:p>
            <a:pPr marL="609600" indent="-609600">
              <a:lnSpc>
                <a:spcPct val="150000"/>
              </a:lnSpc>
              <a:buFont typeface="Wingdings 3" pitchFamily="18" charset="2"/>
              <a:buNone/>
              <a:defRPr/>
            </a:pPr>
            <a:r>
              <a:rPr lang="en-US" sz="2400" b="1" dirty="0" smtClean="0">
                <a:solidFill>
                  <a:srgbClr val="FFFF00"/>
                </a:solidFill>
                <a:latin typeface="Arial Narrow" pitchFamily="34" charset="0"/>
                <a:cs typeface="Arial" pitchFamily="34" charset="0"/>
              </a:rPr>
              <a:t>   6.	The donor's body replenishes the fluid lost from donation in 24 hours.  It may take up to two months to replace the lost red blood cells.  </a:t>
            </a:r>
          </a:p>
          <a:p>
            <a:pPr marL="609600" indent="-609600">
              <a:lnSpc>
                <a:spcPct val="150000"/>
              </a:lnSpc>
              <a:buFont typeface="Wingdings 3" pitchFamily="18" charset="2"/>
              <a:buNone/>
              <a:defRPr/>
            </a:pPr>
            <a:r>
              <a:rPr lang="en-US" sz="2400" b="1" dirty="0" smtClean="0">
                <a:solidFill>
                  <a:srgbClr val="FFFF00"/>
                </a:solidFill>
                <a:latin typeface="Arial Narrow" pitchFamily="34" charset="0"/>
                <a:cs typeface="Arial" pitchFamily="34" charset="0"/>
              </a:rPr>
              <a:t>   7.	Whole blood can be donated once every eight weeks (56 days).  </a:t>
            </a:r>
          </a:p>
          <a:p>
            <a:pPr marL="609600" indent="-609600">
              <a:lnSpc>
                <a:spcPct val="150000"/>
              </a:lnSpc>
              <a:buFont typeface="Wingdings 3" pitchFamily="18" charset="2"/>
              <a:buNone/>
              <a:defRPr/>
            </a:pPr>
            <a:r>
              <a:rPr lang="en-US" sz="2400" b="1" dirty="0" smtClean="0">
                <a:solidFill>
                  <a:srgbClr val="FFFF00"/>
                </a:solidFill>
                <a:latin typeface="Arial Narrow" pitchFamily="34" charset="0"/>
                <a:cs typeface="Arial" pitchFamily="34" charset="0"/>
              </a:rPr>
              <a:t>   8.	Two units of red blood cells can be donated at one time, using a process known as red cell apheresis.  This type of donation can be made every 16 weeks.   </a:t>
            </a:r>
          </a:p>
          <a:p>
            <a:pPr>
              <a:defRPr/>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body" idx="1"/>
          </p:nvPr>
        </p:nvSpPr>
        <p:spPr>
          <a:xfrm>
            <a:off x="0" y="0"/>
            <a:ext cx="9144000" cy="6858000"/>
          </a:xfrm>
          <a:solidFill>
            <a:schemeClr val="accent1"/>
          </a:solidFill>
        </p:spPr>
        <p:txBody>
          <a:bodyPr/>
          <a:lstStyle/>
          <a:p>
            <a:pPr marL="609600" indent="-609600">
              <a:lnSpc>
                <a:spcPct val="80000"/>
              </a:lnSpc>
              <a:buFont typeface="Wingdings 3" pitchFamily="18" charset="2"/>
              <a:buNone/>
            </a:pPr>
            <a:endParaRPr lang="en-US" sz="3200" b="1" smtClean="0">
              <a:solidFill>
                <a:schemeClr val="bg1"/>
              </a:solidFill>
              <a:cs typeface="Arial" pitchFamily="34" charset="0"/>
            </a:endParaRPr>
          </a:p>
          <a:p>
            <a:pPr marL="609600" indent="-609600">
              <a:lnSpc>
                <a:spcPct val="80000"/>
              </a:lnSpc>
              <a:buFont typeface="Wingdings 3" pitchFamily="18" charset="2"/>
              <a:buNone/>
            </a:pPr>
            <a:r>
              <a:rPr lang="en-US" sz="3200" b="1" smtClean="0">
                <a:solidFill>
                  <a:schemeClr val="bg1"/>
                </a:solidFill>
                <a:cs typeface="Arial" pitchFamily="34" charset="0"/>
              </a:rPr>
              <a:t>4.	</a:t>
            </a:r>
            <a:r>
              <a:rPr lang="en-US" sz="3200" b="1" smtClean="0">
                <a:solidFill>
                  <a:schemeClr val="bg1"/>
                </a:solidFill>
                <a:latin typeface="Arial Narrow" pitchFamily="34" charset="0"/>
                <a:cs typeface="Arial" pitchFamily="34" charset="0"/>
              </a:rPr>
              <a:t>Who should not donate blood? </a:t>
            </a:r>
          </a:p>
          <a:p>
            <a:pPr marL="609600" indent="-609600">
              <a:lnSpc>
                <a:spcPct val="80000"/>
              </a:lnSpc>
              <a:buFont typeface="Wingdings 3" pitchFamily="18" charset="2"/>
              <a:buNone/>
            </a:pPr>
            <a:endParaRPr lang="en-US" sz="3200" b="1" smtClean="0">
              <a:solidFill>
                <a:schemeClr val="bg1"/>
              </a:solidFill>
              <a:latin typeface="Arial Narrow" pitchFamily="34" charset="0"/>
              <a:cs typeface="Arial" pitchFamily="34" charset="0"/>
            </a:endParaRPr>
          </a:p>
          <a:p>
            <a:pPr marL="609600" indent="-609600">
              <a:lnSpc>
                <a:spcPct val="150000"/>
              </a:lnSpc>
            </a:pPr>
            <a:r>
              <a:rPr lang="en-US" sz="2500" b="1" smtClean="0">
                <a:solidFill>
                  <a:srgbClr val="FFFF00"/>
                </a:solidFill>
                <a:latin typeface="Arial Narrow" pitchFamily="34" charset="0"/>
                <a:cs typeface="Arial" pitchFamily="34" charset="0"/>
              </a:rPr>
              <a:t>Anyone who has ever used intravenous drugs (illegal IV drugs).   </a:t>
            </a:r>
          </a:p>
          <a:p>
            <a:pPr marL="609600" indent="-609600">
              <a:lnSpc>
                <a:spcPct val="150000"/>
              </a:lnSpc>
            </a:pPr>
            <a:r>
              <a:rPr lang="en-US" sz="2500" b="1" smtClean="0">
                <a:solidFill>
                  <a:srgbClr val="FFFF00"/>
                </a:solidFill>
                <a:latin typeface="Arial Narrow" pitchFamily="34" charset="0"/>
                <a:cs typeface="Arial" pitchFamily="34" charset="0"/>
              </a:rPr>
              <a:t>Men who have had sexual contact with other men since 1977.  </a:t>
            </a:r>
          </a:p>
          <a:p>
            <a:pPr marL="609600" indent="-609600">
              <a:lnSpc>
                <a:spcPct val="150000"/>
              </a:lnSpc>
            </a:pPr>
            <a:r>
              <a:rPr lang="en-US" sz="2500" b="1" smtClean="0">
                <a:solidFill>
                  <a:srgbClr val="FFFF00"/>
                </a:solidFill>
                <a:latin typeface="Arial Narrow" pitchFamily="34" charset="0"/>
                <a:cs typeface="Arial" pitchFamily="34" charset="0"/>
              </a:rPr>
              <a:t>Anyone who has ever received clotting factor concentrates.  </a:t>
            </a:r>
          </a:p>
          <a:p>
            <a:pPr marL="609600" indent="-609600">
              <a:lnSpc>
                <a:spcPct val="150000"/>
              </a:lnSpc>
            </a:pPr>
            <a:r>
              <a:rPr lang="en-US" sz="2500" b="1" smtClean="0">
                <a:solidFill>
                  <a:srgbClr val="FFFF00"/>
                </a:solidFill>
                <a:latin typeface="Arial Narrow" pitchFamily="34" charset="0"/>
                <a:cs typeface="Arial" pitchFamily="34" charset="0"/>
              </a:rPr>
              <a:t>Anyone with a positive test for HIV (AIDS virus) </a:t>
            </a:r>
          </a:p>
          <a:p>
            <a:pPr marL="609600" indent="-609600">
              <a:lnSpc>
                <a:spcPct val="150000"/>
              </a:lnSpc>
            </a:pPr>
            <a:r>
              <a:rPr lang="en-US" sz="2500" b="1" smtClean="0">
                <a:solidFill>
                  <a:srgbClr val="FFFF00"/>
                </a:solidFill>
                <a:latin typeface="Arial Narrow" pitchFamily="34" charset="0"/>
                <a:cs typeface="Arial" pitchFamily="34" charset="0"/>
              </a:rPr>
              <a:t>Men and women who have engaged in sex for money or drugs since 1977.  </a:t>
            </a:r>
          </a:p>
          <a:p>
            <a:pPr marL="609600" indent="-609600">
              <a:lnSpc>
                <a:spcPct val="150000"/>
              </a:lnSpc>
            </a:pPr>
            <a:r>
              <a:rPr lang="en-US" sz="2500" b="1" smtClean="0">
                <a:solidFill>
                  <a:srgbClr val="FFFF00"/>
                </a:solidFill>
                <a:latin typeface="Arial Narrow" pitchFamily="34" charset="0"/>
                <a:cs typeface="Arial" pitchFamily="34" charset="0"/>
              </a:rPr>
              <a:t>Anyone who has had hepatitis since his or her eleventh birthday.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body" idx="1"/>
          </p:nvPr>
        </p:nvSpPr>
        <p:spPr>
          <a:xfrm>
            <a:off x="0" y="0"/>
            <a:ext cx="9144000" cy="6858000"/>
          </a:xfrm>
          <a:solidFill>
            <a:schemeClr val="accent1"/>
          </a:solidFill>
          <a:ln>
            <a:solidFill>
              <a:srgbClr val="FF0066"/>
            </a:solidFill>
          </a:ln>
        </p:spPr>
        <p:txBody>
          <a:bodyPr/>
          <a:lstStyle/>
          <a:p>
            <a:pPr marL="609600" indent="-609600">
              <a:lnSpc>
                <a:spcPct val="80000"/>
              </a:lnSpc>
              <a:buFont typeface="Wingdings 3" pitchFamily="18" charset="2"/>
              <a:buAutoNum type="arabicPeriod" startAt="4"/>
            </a:pPr>
            <a:endParaRPr lang="en-US" sz="3200" b="1" smtClean="0">
              <a:solidFill>
                <a:schemeClr val="bg1"/>
              </a:solidFill>
              <a:latin typeface="Arial Narrow" pitchFamily="34" charset="0"/>
              <a:cs typeface="Arial" pitchFamily="34" charset="0"/>
            </a:endParaRPr>
          </a:p>
          <a:p>
            <a:pPr marL="609600" indent="-609600">
              <a:lnSpc>
                <a:spcPct val="80000"/>
              </a:lnSpc>
              <a:buFont typeface="Wingdings 3" pitchFamily="18" charset="2"/>
              <a:buAutoNum type="arabicPeriod" startAt="4"/>
            </a:pPr>
            <a:r>
              <a:rPr lang="en-US" sz="3200" b="1" smtClean="0">
                <a:solidFill>
                  <a:schemeClr val="bg1"/>
                </a:solidFill>
                <a:latin typeface="Arial Narrow" pitchFamily="34" charset="0"/>
                <a:cs typeface="Arial" pitchFamily="34" charset="0"/>
              </a:rPr>
              <a:t>Who should not donate blood?  </a:t>
            </a:r>
            <a:r>
              <a:rPr lang="en-US" sz="2300" b="1" smtClean="0">
                <a:solidFill>
                  <a:schemeClr val="bg1"/>
                </a:solidFill>
                <a:latin typeface="Arial Narrow" pitchFamily="34" charset="0"/>
                <a:cs typeface="Arial" pitchFamily="34" charset="0"/>
              </a:rPr>
              <a:t>(Continued)</a:t>
            </a:r>
          </a:p>
          <a:p>
            <a:pPr marL="609600" indent="-609600">
              <a:lnSpc>
                <a:spcPct val="80000"/>
              </a:lnSpc>
              <a:buFont typeface="Wingdings 3" pitchFamily="18" charset="2"/>
              <a:buNone/>
            </a:pPr>
            <a:endParaRPr lang="en-US" sz="2300" b="1" smtClean="0">
              <a:solidFill>
                <a:srgbClr val="660066"/>
              </a:solidFill>
              <a:latin typeface="Arial Narrow" pitchFamily="34" charset="0"/>
              <a:cs typeface="Arial" pitchFamily="34" charset="0"/>
            </a:endParaRPr>
          </a:p>
          <a:p>
            <a:pPr marL="609600" indent="-609600">
              <a:lnSpc>
                <a:spcPct val="150000"/>
              </a:lnSpc>
            </a:pPr>
            <a:r>
              <a:rPr lang="en-US" sz="2500" b="1" smtClean="0">
                <a:solidFill>
                  <a:srgbClr val="FFFF00"/>
                </a:solidFill>
                <a:latin typeface="Arial Narrow" pitchFamily="34" charset="0"/>
                <a:cs typeface="Arial" pitchFamily="34" charset="0"/>
              </a:rPr>
              <a:t>Anyone who has ever used intravenous drugs (illegal IV drugs).   </a:t>
            </a:r>
          </a:p>
          <a:p>
            <a:pPr marL="609600" indent="-609600">
              <a:lnSpc>
                <a:spcPct val="150000"/>
              </a:lnSpc>
            </a:pPr>
            <a:r>
              <a:rPr lang="en-US" sz="2500" b="1" smtClean="0">
                <a:solidFill>
                  <a:srgbClr val="FFFF00"/>
                </a:solidFill>
                <a:latin typeface="Arial Narrow" pitchFamily="34" charset="0"/>
                <a:cs typeface="Arial" pitchFamily="34" charset="0"/>
              </a:rPr>
              <a:t>Men who have had sexual contact with other men since 1977.  </a:t>
            </a:r>
          </a:p>
          <a:p>
            <a:pPr marL="609600" indent="-609600">
              <a:lnSpc>
                <a:spcPct val="150000"/>
              </a:lnSpc>
            </a:pPr>
            <a:r>
              <a:rPr lang="en-US" sz="2500" b="1" smtClean="0">
                <a:solidFill>
                  <a:srgbClr val="FFFF00"/>
                </a:solidFill>
                <a:latin typeface="Arial Narrow" pitchFamily="34" charset="0"/>
                <a:cs typeface="Arial" pitchFamily="34" charset="0"/>
              </a:rPr>
              <a:t>Anyone who has ever received clotting factor concentrates.  </a:t>
            </a:r>
          </a:p>
          <a:p>
            <a:pPr marL="609600" indent="-609600">
              <a:lnSpc>
                <a:spcPct val="150000"/>
              </a:lnSpc>
            </a:pPr>
            <a:r>
              <a:rPr lang="en-US" sz="2500" b="1" smtClean="0">
                <a:solidFill>
                  <a:srgbClr val="FFFF00"/>
                </a:solidFill>
                <a:latin typeface="Arial Narrow" pitchFamily="34" charset="0"/>
                <a:cs typeface="Arial" pitchFamily="34" charset="0"/>
              </a:rPr>
              <a:t>Anyone with a positive test for HIV (AIDS virus) </a:t>
            </a:r>
          </a:p>
          <a:p>
            <a:pPr marL="609600" indent="-609600">
              <a:lnSpc>
                <a:spcPct val="150000"/>
              </a:lnSpc>
            </a:pPr>
            <a:r>
              <a:rPr lang="en-US" sz="2500" b="1" smtClean="0">
                <a:solidFill>
                  <a:srgbClr val="FFFF00"/>
                </a:solidFill>
                <a:latin typeface="Arial Narrow" pitchFamily="34" charset="0"/>
                <a:cs typeface="Arial" pitchFamily="34" charset="0"/>
              </a:rPr>
              <a:t>Men and women who have engaged in sex for money or drugs since 1977.  </a:t>
            </a:r>
          </a:p>
          <a:p>
            <a:pPr marL="609600" indent="-609600">
              <a:lnSpc>
                <a:spcPct val="150000"/>
              </a:lnSpc>
            </a:pPr>
            <a:r>
              <a:rPr lang="en-US" sz="2500" b="1" smtClean="0">
                <a:solidFill>
                  <a:srgbClr val="FFFF00"/>
                </a:solidFill>
                <a:latin typeface="Arial Narrow" pitchFamily="34" charset="0"/>
                <a:cs typeface="Arial" pitchFamily="34" charset="0"/>
              </a:rPr>
              <a:t>Anyone who has had hepatitis since his or her eleventh birthday.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body" idx="1"/>
          </p:nvPr>
        </p:nvSpPr>
        <p:spPr>
          <a:xfrm>
            <a:off x="0" y="0"/>
            <a:ext cx="9144000" cy="6858000"/>
          </a:xfrm>
          <a:solidFill>
            <a:schemeClr val="accent1"/>
          </a:solidFill>
        </p:spPr>
        <p:txBody>
          <a:bodyPr/>
          <a:lstStyle/>
          <a:p>
            <a:pPr marL="609600" indent="-609600">
              <a:lnSpc>
                <a:spcPct val="150000"/>
              </a:lnSpc>
              <a:buFont typeface="Wingdings 3" pitchFamily="18" charset="2"/>
              <a:buNone/>
            </a:pPr>
            <a:r>
              <a:rPr lang="en-US" sz="2300" b="1" u="sng" smtClean="0">
                <a:solidFill>
                  <a:schemeClr val="bg1"/>
                </a:solidFill>
                <a:latin typeface="Arial Narrow" pitchFamily="34" charset="0"/>
                <a:cs typeface="Arial" pitchFamily="34" charset="0"/>
              </a:rPr>
              <a:t>Donors temporary deferral </a:t>
            </a:r>
          </a:p>
          <a:p>
            <a:pPr marL="609600" indent="-609600">
              <a:lnSpc>
                <a:spcPct val="150000"/>
              </a:lnSpc>
              <a:buFont typeface="Wingdings 3" pitchFamily="18" charset="2"/>
              <a:buNone/>
            </a:pPr>
            <a:r>
              <a:rPr lang="en-US" sz="2300" b="1" u="sng" smtClean="0">
                <a:solidFill>
                  <a:schemeClr val="bg1"/>
                </a:solidFill>
                <a:latin typeface="Arial Narrow" pitchFamily="34" charset="0"/>
                <a:cs typeface="Arial" pitchFamily="34" charset="0"/>
              </a:rPr>
              <a:t>  </a:t>
            </a:r>
            <a:r>
              <a:rPr lang="en-US" sz="2300" b="1" u="sng" smtClean="0">
                <a:solidFill>
                  <a:srgbClr val="FFFF00"/>
                </a:solidFill>
                <a:latin typeface="Arial Narrow" pitchFamily="34" charset="0"/>
                <a:cs typeface="Arial" pitchFamily="34" charset="0"/>
              </a:rPr>
              <a:t>Active disease under treatment: </a:t>
            </a:r>
            <a:endParaRPr lang="en-US" sz="2300" smtClean="0">
              <a:solidFill>
                <a:srgbClr val="FFFF00"/>
              </a:solidFill>
              <a:latin typeface="Arial Narrow" pitchFamily="34" charset="0"/>
              <a:cs typeface="Arial" pitchFamily="34" charset="0"/>
            </a:endParaRPr>
          </a:p>
          <a:p>
            <a:pPr marL="609600" indent="-609600">
              <a:lnSpc>
                <a:spcPct val="150000"/>
              </a:lnSpc>
              <a:buFont typeface="Wingdings 3" pitchFamily="18" charset="2"/>
              <a:buNone/>
            </a:pPr>
            <a:r>
              <a:rPr lang="en-US" sz="2300" smtClean="0">
                <a:solidFill>
                  <a:srgbClr val="FFFF00"/>
                </a:solidFill>
                <a:latin typeface="Arial Narrow" pitchFamily="34" charset="0"/>
                <a:cs typeface="Arial" pitchFamily="34" charset="0"/>
              </a:rPr>
              <a:t>Cold, flu, T.B., Syphilis, infections, curable disease of heart, lungs, kidneys, liver, GIT, treatment with antibiotics.   </a:t>
            </a:r>
          </a:p>
          <a:p>
            <a:pPr marL="609600" indent="-609600">
              <a:buFont typeface="Wingdings 3" pitchFamily="18" charset="2"/>
              <a:buNone/>
            </a:pPr>
            <a:r>
              <a:rPr lang="en-US" sz="2300" b="1" u="sng" smtClean="0">
                <a:solidFill>
                  <a:srgbClr val="FFFF00"/>
                </a:solidFill>
                <a:latin typeface="Arial Narrow" pitchFamily="34" charset="0"/>
                <a:cs typeface="Arial" pitchFamily="34" charset="0"/>
              </a:rPr>
              <a:t>For Three Years:</a:t>
            </a:r>
            <a:r>
              <a:rPr lang="en-US" sz="2300" smtClean="0">
                <a:solidFill>
                  <a:srgbClr val="FFFF00"/>
                </a:solidFill>
                <a:latin typeface="Arial Narrow" pitchFamily="34" charset="0"/>
                <a:cs typeface="Arial" pitchFamily="34" charset="0"/>
              </a:rPr>
              <a:t> </a:t>
            </a:r>
          </a:p>
          <a:p>
            <a:pPr marL="609600" indent="-609600">
              <a:lnSpc>
                <a:spcPct val="150000"/>
              </a:lnSpc>
              <a:buFont typeface="Wingdings 3" pitchFamily="18" charset="2"/>
              <a:buNone/>
            </a:pPr>
            <a:r>
              <a:rPr lang="en-US" sz="2300" smtClean="0">
                <a:solidFill>
                  <a:srgbClr val="FFFF00"/>
                </a:solidFill>
                <a:latin typeface="Arial Narrow" pitchFamily="34" charset="0"/>
                <a:cs typeface="Arial" pitchFamily="34" charset="0"/>
              </a:rPr>
              <a:t>Immigrant coming from malarial endemic area, one who had diagnosis of malaria.  </a:t>
            </a:r>
          </a:p>
          <a:p>
            <a:pPr marL="609600" indent="-609600">
              <a:lnSpc>
                <a:spcPct val="150000"/>
              </a:lnSpc>
              <a:buFont typeface="Wingdings 3" pitchFamily="18" charset="2"/>
              <a:buNone/>
            </a:pPr>
            <a:r>
              <a:rPr lang="en-US" sz="2300" b="1" u="sng" smtClean="0">
                <a:solidFill>
                  <a:srgbClr val="FFFF00"/>
                </a:solidFill>
                <a:latin typeface="Arial Narrow" pitchFamily="34" charset="0"/>
                <a:cs typeface="Arial" pitchFamily="34" charset="0"/>
              </a:rPr>
              <a:t>For One Year:</a:t>
            </a:r>
            <a:r>
              <a:rPr lang="en-US" sz="2300" smtClean="0">
                <a:solidFill>
                  <a:srgbClr val="FFFF00"/>
                </a:solidFill>
                <a:latin typeface="Arial Narrow" pitchFamily="34" charset="0"/>
                <a:cs typeface="Arial" pitchFamily="34" charset="0"/>
              </a:rPr>
              <a:t> </a:t>
            </a:r>
          </a:p>
          <a:p>
            <a:pPr marL="609600" indent="-609600">
              <a:lnSpc>
                <a:spcPct val="150000"/>
              </a:lnSpc>
            </a:pPr>
            <a:r>
              <a:rPr lang="en-US" sz="2300" smtClean="0">
                <a:solidFill>
                  <a:srgbClr val="FFFF00"/>
                </a:solidFill>
                <a:latin typeface="Arial Narrow" pitchFamily="34" charset="0"/>
                <a:cs typeface="Arial" pitchFamily="34" charset="0"/>
              </a:rPr>
              <a:t>Hepatitis B vaccine. </a:t>
            </a:r>
          </a:p>
          <a:p>
            <a:pPr marL="609600" indent="-609600">
              <a:lnSpc>
                <a:spcPct val="150000"/>
              </a:lnSpc>
            </a:pPr>
            <a:r>
              <a:rPr lang="en-US" sz="2300" smtClean="0">
                <a:solidFill>
                  <a:srgbClr val="FFFF00"/>
                </a:solidFill>
                <a:latin typeface="Arial Narrow" pitchFamily="34" charset="0"/>
                <a:cs typeface="Arial" pitchFamily="34" charset="0"/>
              </a:rPr>
              <a:t>Rabies vaccine.  </a:t>
            </a:r>
          </a:p>
          <a:p>
            <a:pPr marL="609600" indent="-609600">
              <a:lnSpc>
                <a:spcPct val="150000"/>
              </a:lnSpc>
            </a:pPr>
            <a:r>
              <a:rPr lang="en-US" sz="2300" smtClean="0">
                <a:solidFill>
                  <a:srgbClr val="FFFF00"/>
                </a:solidFill>
                <a:latin typeface="Arial Narrow" pitchFamily="34" charset="0"/>
                <a:cs typeface="Arial" pitchFamily="34" charset="0"/>
              </a:rPr>
              <a:t>History of close contact with viral hepatitis patient. </a:t>
            </a:r>
          </a:p>
          <a:p>
            <a:pPr marL="609600" indent="-609600">
              <a:lnSpc>
                <a:spcPct val="150000"/>
              </a:lnSpc>
            </a:pPr>
            <a:r>
              <a:rPr lang="en-US" sz="2300" smtClean="0">
                <a:solidFill>
                  <a:srgbClr val="FFFF00"/>
                </a:solidFill>
                <a:latin typeface="Arial Narrow" pitchFamily="34" charset="0"/>
                <a:cs typeface="Arial" pitchFamily="34" charset="0"/>
              </a:rPr>
              <a:t>Tattoo patient.</a:t>
            </a:r>
          </a:p>
          <a:p>
            <a:pPr marL="609600" indent="-609600">
              <a:lnSpc>
                <a:spcPct val="150000"/>
              </a:lnSpc>
            </a:pPr>
            <a:r>
              <a:rPr lang="en-US" sz="2300" smtClean="0">
                <a:solidFill>
                  <a:srgbClr val="FFFF00"/>
                </a:solidFill>
                <a:latin typeface="Arial Narrow" pitchFamily="34" charset="0"/>
                <a:cs typeface="Arial" pitchFamily="34" charset="0"/>
              </a:rPr>
              <a:t>Contact with a prostitute or other persons with high risk for AIDS.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body" idx="1"/>
          </p:nvPr>
        </p:nvSpPr>
        <p:spPr>
          <a:xfrm>
            <a:off x="0" y="0"/>
            <a:ext cx="9144000" cy="6858000"/>
          </a:xfrm>
          <a:solidFill>
            <a:schemeClr val="accent1"/>
          </a:solidFill>
        </p:spPr>
        <p:txBody>
          <a:bodyPr/>
          <a:lstStyle/>
          <a:p>
            <a:pPr marL="609600" indent="-609600">
              <a:buFont typeface="Wingdings 3" pitchFamily="18" charset="2"/>
              <a:buNone/>
            </a:pPr>
            <a:endParaRPr lang="en-US" b="1" u="sng" smtClean="0">
              <a:solidFill>
                <a:schemeClr val="bg1"/>
              </a:solidFill>
              <a:cs typeface="Arial" pitchFamily="34" charset="0"/>
            </a:endParaRPr>
          </a:p>
          <a:p>
            <a:pPr marL="609600" indent="-609600">
              <a:buFont typeface="Wingdings 3" pitchFamily="18" charset="2"/>
              <a:buNone/>
            </a:pPr>
            <a:r>
              <a:rPr lang="en-US" sz="2400" b="1" u="sng" smtClean="0">
                <a:solidFill>
                  <a:schemeClr val="bg1"/>
                </a:solidFill>
                <a:latin typeface="Arial Narrow" pitchFamily="34" charset="0"/>
                <a:cs typeface="Arial" pitchFamily="34" charset="0"/>
              </a:rPr>
              <a:t>Donors Temporary Deferral</a:t>
            </a:r>
            <a:r>
              <a:rPr lang="en-US" sz="2400" b="1" smtClean="0">
                <a:solidFill>
                  <a:schemeClr val="bg1"/>
                </a:solidFill>
                <a:latin typeface="Arial Narrow" pitchFamily="34" charset="0"/>
                <a:cs typeface="Arial" pitchFamily="34" charset="0"/>
              </a:rPr>
              <a:t> (continued)</a:t>
            </a:r>
          </a:p>
          <a:p>
            <a:pPr marL="609600" indent="-609600">
              <a:buFont typeface="Wingdings 3" pitchFamily="18" charset="2"/>
              <a:buNone/>
            </a:pPr>
            <a:endParaRPr lang="en-US" sz="2400" b="1" u="sng" smtClean="0">
              <a:solidFill>
                <a:srgbClr val="FFFF00"/>
              </a:solidFill>
              <a:latin typeface="Arial Narrow" pitchFamily="34" charset="0"/>
              <a:cs typeface="Arial" pitchFamily="34" charset="0"/>
            </a:endParaRPr>
          </a:p>
          <a:p>
            <a:pPr marL="609600" indent="-609600">
              <a:lnSpc>
                <a:spcPct val="150000"/>
              </a:lnSpc>
              <a:buFont typeface="Wingdings 3" pitchFamily="18" charset="2"/>
              <a:buNone/>
            </a:pPr>
            <a:r>
              <a:rPr lang="en-US" sz="2400" b="1" u="sng" smtClean="0">
                <a:solidFill>
                  <a:srgbClr val="FFFF00"/>
                </a:solidFill>
                <a:latin typeface="Arial Narrow" pitchFamily="34" charset="0"/>
                <a:cs typeface="Arial" pitchFamily="34" charset="0"/>
              </a:rPr>
              <a:t>For Two Months:</a:t>
            </a:r>
            <a:r>
              <a:rPr lang="en-US" sz="2400" smtClean="0">
                <a:solidFill>
                  <a:srgbClr val="FFFF00"/>
                </a:solidFill>
                <a:latin typeface="Arial Narrow" pitchFamily="34" charset="0"/>
                <a:cs typeface="Arial" pitchFamily="34" charset="0"/>
              </a:rPr>
              <a:t> </a:t>
            </a:r>
          </a:p>
          <a:p>
            <a:pPr marL="609600" indent="-609600">
              <a:lnSpc>
                <a:spcPct val="150000"/>
              </a:lnSpc>
              <a:buFont typeface="Wingdings 3" pitchFamily="18" charset="2"/>
              <a:buNone/>
            </a:pPr>
            <a:r>
              <a:rPr lang="en-US" sz="2400" smtClean="0">
                <a:solidFill>
                  <a:srgbClr val="FFFF00"/>
                </a:solidFill>
                <a:latin typeface="Arial Narrow" pitchFamily="34" charset="0"/>
                <a:cs typeface="Arial" pitchFamily="34" charset="0"/>
              </a:rPr>
              <a:t>Recent blood donation.  </a:t>
            </a:r>
          </a:p>
          <a:p>
            <a:pPr marL="609600" indent="-609600">
              <a:lnSpc>
                <a:spcPct val="150000"/>
              </a:lnSpc>
              <a:buFont typeface="Wingdings 3" pitchFamily="18" charset="2"/>
              <a:buNone/>
            </a:pPr>
            <a:r>
              <a:rPr lang="en-US" sz="2400" b="1" u="sng" smtClean="0">
                <a:solidFill>
                  <a:srgbClr val="FFFF00"/>
                </a:solidFill>
                <a:latin typeface="Arial Narrow" pitchFamily="34" charset="0"/>
                <a:cs typeface="Arial" pitchFamily="34" charset="0"/>
              </a:rPr>
              <a:t>For Six weeks:</a:t>
            </a:r>
            <a:r>
              <a:rPr lang="en-US" sz="2400" smtClean="0">
                <a:solidFill>
                  <a:srgbClr val="FFFF00"/>
                </a:solidFill>
                <a:latin typeface="Arial Narrow" pitchFamily="34" charset="0"/>
                <a:cs typeface="Arial" pitchFamily="34" charset="0"/>
              </a:rPr>
              <a:t> </a:t>
            </a:r>
          </a:p>
          <a:p>
            <a:pPr marL="609600" indent="-609600">
              <a:lnSpc>
                <a:spcPct val="150000"/>
              </a:lnSpc>
              <a:buFont typeface="Wingdings 3" pitchFamily="18" charset="2"/>
              <a:buNone/>
            </a:pPr>
            <a:r>
              <a:rPr lang="en-US" sz="2400" smtClean="0">
                <a:solidFill>
                  <a:srgbClr val="FFFF00"/>
                </a:solidFill>
                <a:latin typeface="Arial Narrow" pitchFamily="34" charset="0"/>
                <a:cs typeface="Arial" pitchFamily="34" charset="0"/>
              </a:rPr>
              <a:t>Following delivery. </a:t>
            </a:r>
          </a:p>
          <a:p>
            <a:pPr marL="609600" indent="-609600">
              <a:lnSpc>
                <a:spcPct val="150000"/>
              </a:lnSpc>
              <a:buFont typeface="Wingdings 3" pitchFamily="18" charset="2"/>
              <a:buNone/>
            </a:pPr>
            <a:r>
              <a:rPr lang="en-US" sz="2400" b="1" u="sng" smtClean="0">
                <a:solidFill>
                  <a:srgbClr val="FFFF00"/>
                </a:solidFill>
                <a:latin typeface="Arial Narrow" pitchFamily="34" charset="0"/>
                <a:cs typeface="Arial" pitchFamily="34" charset="0"/>
              </a:rPr>
              <a:t>For One Month:</a:t>
            </a:r>
            <a:r>
              <a:rPr lang="en-US" sz="2400" smtClean="0">
                <a:solidFill>
                  <a:srgbClr val="FFFF00"/>
                </a:solidFill>
                <a:latin typeface="Arial Narrow" pitchFamily="34" charset="0"/>
                <a:cs typeface="Arial" pitchFamily="34" charset="0"/>
              </a:rPr>
              <a:t> </a:t>
            </a:r>
          </a:p>
          <a:p>
            <a:pPr marL="609600" indent="-609600">
              <a:lnSpc>
                <a:spcPct val="150000"/>
              </a:lnSpc>
              <a:buFont typeface="Wingdings 3" pitchFamily="18" charset="2"/>
              <a:buNone/>
            </a:pPr>
            <a:r>
              <a:rPr lang="en-US" sz="2400" smtClean="0">
                <a:solidFill>
                  <a:srgbClr val="FFFF00"/>
                </a:solidFill>
                <a:latin typeface="Arial Narrow" pitchFamily="34" charset="0"/>
                <a:cs typeface="Arial" pitchFamily="34" charset="0"/>
              </a:rPr>
              <a:t>Rubella vaccination (German measles).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body" idx="1"/>
          </p:nvPr>
        </p:nvSpPr>
        <p:spPr>
          <a:xfrm>
            <a:off x="0" y="0"/>
            <a:ext cx="9144000" cy="6858000"/>
          </a:xfrm>
          <a:solidFill>
            <a:schemeClr val="accent1"/>
          </a:solidFill>
        </p:spPr>
        <p:txBody>
          <a:bodyPr/>
          <a:lstStyle/>
          <a:p>
            <a:pPr marL="609600" indent="-609600">
              <a:buFont typeface="Wingdings 3" pitchFamily="18" charset="2"/>
              <a:buNone/>
            </a:pPr>
            <a:endParaRPr lang="en-US" sz="3200" b="1" smtClean="0">
              <a:solidFill>
                <a:schemeClr val="bg1"/>
              </a:solidFill>
              <a:latin typeface="Arial Narrow" pitchFamily="34" charset="0"/>
              <a:cs typeface="Arial" pitchFamily="34" charset="0"/>
            </a:endParaRPr>
          </a:p>
          <a:p>
            <a:pPr marL="609600" indent="-609600">
              <a:buFont typeface="Wingdings 3" pitchFamily="18" charset="2"/>
              <a:buNone/>
            </a:pPr>
            <a:r>
              <a:rPr lang="en-US" sz="3200" b="1" smtClean="0">
                <a:solidFill>
                  <a:schemeClr val="bg1"/>
                </a:solidFill>
                <a:latin typeface="Arial Narrow" pitchFamily="34" charset="0"/>
                <a:cs typeface="Arial" pitchFamily="34" charset="0"/>
              </a:rPr>
              <a:t>Where is blood donated? </a:t>
            </a:r>
          </a:p>
          <a:p>
            <a:pPr marL="609600" indent="-609600">
              <a:buFont typeface="Wingdings 3" pitchFamily="18" charset="2"/>
              <a:buAutoNum type="arabicPeriod" startAt="5"/>
            </a:pPr>
            <a:endParaRPr lang="en-US" sz="3200" b="1" smtClean="0">
              <a:solidFill>
                <a:schemeClr val="bg1"/>
              </a:solidFill>
              <a:latin typeface="Arial Narrow" pitchFamily="34" charset="0"/>
              <a:cs typeface="Arial" pitchFamily="34" charset="0"/>
            </a:endParaRPr>
          </a:p>
          <a:p>
            <a:pPr marL="609600" indent="-609600">
              <a:buFont typeface="Wingdings 3" pitchFamily="18" charset="2"/>
              <a:buNone/>
            </a:pPr>
            <a:r>
              <a:rPr lang="en-US" b="1" smtClean="0">
                <a:solidFill>
                  <a:srgbClr val="FFFF00"/>
                </a:solidFill>
                <a:latin typeface="Arial Narrow" pitchFamily="34" charset="0"/>
                <a:cs typeface="Arial" pitchFamily="34" charset="0"/>
              </a:rPr>
              <a:t>There are many places where blood donations can be made.  </a:t>
            </a:r>
          </a:p>
          <a:p>
            <a:pPr marL="609600" indent="-609600">
              <a:buFont typeface="Wingdings 3" pitchFamily="18" charset="2"/>
              <a:buAutoNum type="arabicPeriod"/>
            </a:pPr>
            <a:r>
              <a:rPr lang="en-US" b="1" smtClean="0">
                <a:solidFill>
                  <a:srgbClr val="FFFF00"/>
                </a:solidFill>
                <a:latin typeface="Arial Narrow" pitchFamily="34" charset="0"/>
                <a:cs typeface="Arial" pitchFamily="34" charset="0"/>
              </a:rPr>
              <a:t>Blood mobiles (mobile blood drives on specially constructed buses) travel to high schools, colleges, factories, military camps and community organizations.</a:t>
            </a:r>
          </a:p>
          <a:p>
            <a:pPr marL="609600" indent="-609600">
              <a:buFont typeface="Wingdings 3" pitchFamily="18" charset="2"/>
              <a:buAutoNum type="arabicPeriod"/>
            </a:pPr>
            <a:r>
              <a:rPr lang="en-US" b="1" smtClean="0">
                <a:solidFill>
                  <a:srgbClr val="FFFF00"/>
                </a:solidFill>
                <a:latin typeface="Arial Narrow" pitchFamily="34" charset="0"/>
                <a:cs typeface="Arial" pitchFamily="34" charset="0"/>
              </a:rPr>
              <a:t>  </a:t>
            </a:r>
          </a:p>
          <a:p>
            <a:pPr marL="609600" indent="-609600">
              <a:buFont typeface="Wingdings 3" pitchFamily="18" charset="2"/>
              <a:buNone/>
            </a:pPr>
            <a:r>
              <a:rPr lang="en-US" b="1" smtClean="0">
                <a:solidFill>
                  <a:srgbClr val="FFFF00"/>
                </a:solidFill>
                <a:latin typeface="Arial Narrow" pitchFamily="34" charset="0"/>
                <a:cs typeface="Arial" pitchFamily="34" charset="0"/>
              </a:rPr>
              <a:t>2.	People can also donate at community blood centers and hospital-based donor centers.  </a:t>
            </a:r>
          </a:p>
          <a:p>
            <a:pPr marL="609600" indent="-609600">
              <a:buFont typeface="Wingdings 3" pitchFamily="18" charset="2"/>
              <a:buNone/>
            </a:pPr>
            <a:endParaRPr lang="en-US" b="1" smtClean="0">
              <a:solidFill>
                <a:srgbClr val="FFFF00"/>
              </a:solidFill>
              <a:latin typeface="Arial Narrow" pitchFamily="34" charset="0"/>
              <a:cs typeface="Arial" pitchFamily="34" charset="0"/>
            </a:endParaRPr>
          </a:p>
          <a:p>
            <a:pPr marL="609600" indent="-609600">
              <a:buFont typeface="Wingdings 3" pitchFamily="18" charset="2"/>
              <a:buNone/>
            </a:pPr>
            <a:r>
              <a:rPr lang="en-US" b="1" smtClean="0">
                <a:solidFill>
                  <a:srgbClr val="FFFF00"/>
                </a:solidFill>
                <a:latin typeface="Arial Narrow" pitchFamily="34" charset="0"/>
                <a:cs typeface="Arial" pitchFamily="34" charset="0"/>
              </a:rPr>
              <a:t>3.	Many people donate at blood drives at their places of work.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body" idx="1"/>
          </p:nvPr>
        </p:nvSpPr>
        <p:spPr>
          <a:xfrm>
            <a:off x="0" y="0"/>
            <a:ext cx="9144000" cy="6858000"/>
          </a:xfrm>
          <a:solidFill>
            <a:schemeClr val="accent1"/>
          </a:solidFill>
        </p:spPr>
        <p:txBody>
          <a:bodyPr/>
          <a:lstStyle/>
          <a:p>
            <a:pPr algn="just">
              <a:buFont typeface="Wingdings 3" pitchFamily="18" charset="2"/>
              <a:buNone/>
            </a:pPr>
            <a:r>
              <a:rPr lang="en-US" b="1" smtClean="0">
                <a:solidFill>
                  <a:schemeClr val="bg1"/>
                </a:solidFill>
                <a:cs typeface="Arial" pitchFamily="34" charset="0"/>
              </a:rPr>
              <a:t> </a:t>
            </a:r>
          </a:p>
        </p:txBody>
      </p:sp>
      <p:pic>
        <p:nvPicPr>
          <p:cNvPr id="47107" name="Picture 3"/>
          <p:cNvPicPr>
            <a:picLocks noChangeAspect="1" noChangeArrowheads="1"/>
          </p:cNvPicPr>
          <p:nvPr/>
        </p:nvPicPr>
        <p:blipFill>
          <a:blip r:embed="rId2" cstate="print"/>
          <a:srcRect/>
          <a:stretch>
            <a:fillRect/>
          </a:stretch>
        </p:blipFill>
        <p:spPr bwMode="auto">
          <a:xfrm>
            <a:off x="990600" y="457200"/>
            <a:ext cx="6364288"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381000" y="333375"/>
            <a:ext cx="7924800" cy="5556250"/>
          </a:xfrm>
          <a:prstGeom prst="rect">
            <a:avLst/>
          </a:prstGeom>
          <a:noFill/>
          <a:ln w="9525">
            <a:noFill/>
            <a:miter lim="800000"/>
            <a:headEnd/>
            <a:tailEnd/>
          </a:ln>
        </p:spPr>
        <p:txBody>
          <a:bodyPr>
            <a:spAutoFit/>
          </a:bodyPr>
          <a:lstStyle/>
          <a:p>
            <a:pPr algn="l">
              <a:spcBef>
                <a:spcPct val="50000"/>
              </a:spcBef>
            </a:pPr>
            <a:endParaRPr lang="en-US" sz="2800" b="1" u="sng">
              <a:solidFill>
                <a:srgbClr val="FF0000"/>
              </a:solidFill>
              <a:latin typeface="Arial" pitchFamily="34" charset="0"/>
              <a:cs typeface="Arial" pitchFamily="34" charset="0"/>
            </a:endParaRPr>
          </a:p>
          <a:p>
            <a:pPr algn="l">
              <a:spcBef>
                <a:spcPct val="50000"/>
              </a:spcBef>
            </a:pPr>
            <a:endParaRPr lang="en-US" sz="2800" b="1" u="sng">
              <a:solidFill>
                <a:srgbClr val="FF0000"/>
              </a:solidFill>
              <a:latin typeface="Arial" pitchFamily="34" charset="0"/>
              <a:cs typeface="Arial" pitchFamily="34" charset="0"/>
            </a:endParaRPr>
          </a:p>
          <a:p>
            <a:pPr algn="l">
              <a:spcBef>
                <a:spcPct val="50000"/>
              </a:spcBef>
            </a:pPr>
            <a:endParaRPr lang="en-US" sz="2800" b="1" u="sng">
              <a:solidFill>
                <a:srgbClr val="FF0000"/>
              </a:solidFill>
              <a:latin typeface="Arial" pitchFamily="34" charset="0"/>
              <a:cs typeface="Arial" pitchFamily="34" charset="0"/>
            </a:endParaRPr>
          </a:p>
          <a:p>
            <a:pPr algn="l">
              <a:spcBef>
                <a:spcPct val="50000"/>
              </a:spcBef>
            </a:pPr>
            <a:endParaRPr lang="en-US" sz="2800" b="1" u="sng">
              <a:solidFill>
                <a:srgbClr val="FF0000"/>
              </a:solidFill>
              <a:latin typeface="Arial" pitchFamily="34" charset="0"/>
              <a:cs typeface="Arial" pitchFamily="34" charset="0"/>
            </a:endParaRPr>
          </a:p>
          <a:p>
            <a:pPr algn="l">
              <a:spcBef>
                <a:spcPct val="50000"/>
              </a:spcBef>
            </a:pPr>
            <a:endParaRPr lang="en-US" sz="2800" b="1" u="sng">
              <a:solidFill>
                <a:srgbClr val="FF0000"/>
              </a:solidFill>
              <a:latin typeface="Arial" pitchFamily="34" charset="0"/>
              <a:cs typeface="Arial" pitchFamily="34" charset="0"/>
            </a:endParaRPr>
          </a:p>
          <a:p>
            <a:pPr algn="l">
              <a:spcBef>
                <a:spcPct val="50000"/>
              </a:spcBef>
            </a:pPr>
            <a:endParaRPr lang="en-US" sz="2800" b="1" u="sng">
              <a:solidFill>
                <a:srgbClr val="FF0000"/>
              </a:solidFill>
              <a:latin typeface="Arial" pitchFamily="34" charset="0"/>
              <a:cs typeface="Arial" pitchFamily="34" charset="0"/>
            </a:endParaRPr>
          </a:p>
          <a:p>
            <a:pPr algn="l">
              <a:spcBef>
                <a:spcPct val="50000"/>
              </a:spcBef>
            </a:pPr>
            <a:endParaRPr lang="en-US" sz="2800" b="1" u="sng">
              <a:solidFill>
                <a:srgbClr val="FF0000"/>
              </a:solidFill>
              <a:latin typeface="Arial" pitchFamily="34" charset="0"/>
              <a:cs typeface="Arial" pitchFamily="34" charset="0"/>
            </a:endParaRPr>
          </a:p>
          <a:p>
            <a:pPr algn="l">
              <a:spcBef>
                <a:spcPct val="50000"/>
              </a:spcBef>
            </a:pPr>
            <a:endParaRPr lang="en-US" sz="2800" b="1" u="sng">
              <a:solidFill>
                <a:srgbClr val="FF0000"/>
              </a:solidFill>
              <a:latin typeface="Arial" pitchFamily="34" charset="0"/>
              <a:cs typeface="Arial" pitchFamily="34" charset="0"/>
            </a:endParaRPr>
          </a:p>
          <a:p>
            <a:pPr algn="l">
              <a:spcBef>
                <a:spcPct val="50000"/>
              </a:spcBef>
            </a:pPr>
            <a:endParaRPr lang="en-US" sz="2400">
              <a:solidFill>
                <a:srgbClr val="660066"/>
              </a:solidFill>
              <a:latin typeface="Arial" pitchFamily="34" charset="0"/>
              <a:cs typeface="Arial" pitchFamily="34" charset="0"/>
            </a:endParaRPr>
          </a:p>
        </p:txBody>
      </p:sp>
      <p:pic>
        <p:nvPicPr>
          <p:cNvPr id="48131" name="Picture 3"/>
          <p:cNvPicPr>
            <a:picLocks noChangeAspect="1" noChangeArrowheads="1"/>
          </p:cNvPicPr>
          <p:nvPr/>
        </p:nvPicPr>
        <p:blipFill>
          <a:blip r:embed="rId3" cstate="print"/>
          <a:srcRect/>
          <a:stretch>
            <a:fillRect/>
          </a:stretch>
        </p:blipFill>
        <p:spPr bwMode="auto">
          <a:xfrm>
            <a:off x="0" y="152400"/>
            <a:ext cx="9144000" cy="6553200"/>
          </a:xfrm>
          <a:prstGeom prst="rect">
            <a:avLst/>
          </a:prstGeom>
          <a:solidFill>
            <a:schemeClr val="accent1"/>
          </a:solid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1908175" y="228600"/>
            <a:ext cx="5688013" cy="6019800"/>
          </a:xfrm>
          <a:prstGeom prst="rect">
            <a:avLst/>
          </a:prstGeom>
          <a:solidFill>
            <a:schemeClr val="accent1"/>
          </a:solid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body" idx="1"/>
          </p:nvPr>
        </p:nvSpPr>
        <p:spPr>
          <a:xfrm>
            <a:off x="323850" y="260350"/>
            <a:ext cx="8569325" cy="6337300"/>
          </a:xfrm>
        </p:spPr>
        <p:txBody>
          <a:bodyPr/>
          <a:lstStyle/>
          <a:p>
            <a:pPr marL="609600" indent="-609600" algn="just">
              <a:buFont typeface="Wingdings 3" pitchFamily="18" charset="2"/>
              <a:buNone/>
            </a:pPr>
            <a:r>
              <a:rPr lang="en-US" sz="4100" b="1" smtClean="0">
                <a:solidFill>
                  <a:schemeClr val="bg1"/>
                </a:solidFill>
                <a:cs typeface="Arial" pitchFamily="34" charset="0"/>
              </a:rPr>
              <a:t> </a:t>
            </a:r>
            <a:endParaRPr lang="en-US" b="1" smtClean="0">
              <a:solidFill>
                <a:schemeClr val="bg1"/>
              </a:solidFill>
              <a:cs typeface="Arial" pitchFamily="34" charset="0"/>
            </a:endParaRPr>
          </a:p>
        </p:txBody>
      </p:sp>
      <p:pic>
        <p:nvPicPr>
          <p:cNvPr id="50179" name="Picture 3"/>
          <p:cNvPicPr>
            <a:picLocks noChangeAspect="1" noChangeArrowheads="1"/>
          </p:cNvPicPr>
          <p:nvPr/>
        </p:nvPicPr>
        <p:blipFill>
          <a:blip r:embed="rId2" cstate="print"/>
          <a:srcRect/>
          <a:stretch>
            <a:fillRect/>
          </a:stretch>
        </p:blipFill>
        <p:spPr bwMode="auto">
          <a:xfrm>
            <a:off x="304800" y="0"/>
            <a:ext cx="8610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Blood Bank"/>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body" idx="1"/>
          </p:nvPr>
        </p:nvSpPr>
        <p:spPr>
          <a:xfrm>
            <a:off x="323850" y="260350"/>
            <a:ext cx="8569325" cy="6337300"/>
          </a:xfrm>
        </p:spPr>
        <p:txBody>
          <a:bodyPr/>
          <a:lstStyle/>
          <a:p>
            <a:pPr marL="609600" indent="-609600" algn="just">
              <a:buFont typeface="Wingdings 3" pitchFamily="18" charset="2"/>
              <a:buNone/>
            </a:pPr>
            <a:r>
              <a:rPr lang="en-US" sz="4100" b="1" smtClean="0">
                <a:solidFill>
                  <a:schemeClr val="bg1"/>
                </a:solidFill>
                <a:cs typeface="Arial" pitchFamily="34" charset="0"/>
              </a:rPr>
              <a:t> </a:t>
            </a:r>
            <a:endParaRPr lang="en-US" b="1" smtClean="0">
              <a:solidFill>
                <a:schemeClr val="bg1"/>
              </a:solidFill>
              <a:cs typeface="Arial" pitchFamily="34" charset="0"/>
            </a:endParaRPr>
          </a:p>
        </p:txBody>
      </p:sp>
      <p:pic>
        <p:nvPicPr>
          <p:cNvPr id="51203" name="Picture 3"/>
          <p:cNvPicPr>
            <a:picLocks noChangeAspect="1" noChangeArrowheads="1"/>
          </p:cNvPicPr>
          <p:nvPr/>
        </p:nvPicPr>
        <p:blipFill>
          <a:blip r:embed="rId2" cstate="print"/>
          <a:srcRect/>
          <a:stretch>
            <a:fillRect/>
          </a:stretch>
        </p:blipFill>
        <p:spPr bwMode="auto">
          <a:xfrm>
            <a:off x="1116013" y="0"/>
            <a:ext cx="67691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body" idx="1"/>
          </p:nvPr>
        </p:nvSpPr>
        <p:spPr>
          <a:xfrm>
            <a:off x="323850" y="260350"/>
            <a:ext cx="8569325" cy="6337300"/>
          </a:xfrm>
        </p:spPr>
        <p:txBody>
          <a:bodyPr/>
          <a:lstStyle/>
          <a:p>
            <a:pPr marL="609600" indent="-609600" algn="just">
              <a:buFont typeface="Wingdings 3" pitchFamily="18" charset="2"/>
              <a:buNone/>
            </a:pPr>
            <a:r>
              <a:rPr lang="en-US" sz="4100" b="1" smtClean="0">
                <a:solidFill>
                  <a:schemeClr val="bg1"/>
                </a:solidFill>
                <a:cs typeface="Arial" pitchFamily="34" charset="0"/>
              </a:rPr>
              <a:t> </a:t>
            </a:r>
            <a:endParaRPr lang="en-US" b="1" smtClean="0">
              <a:solidFill>
                <a:schemeClr val="bg1"/>
              </a:solidFill>
              <a:cs typeface="Arial" pitchFamily="34" charset="0"/>
            </a:endParaRPr>
          </a:p>
        </p:txBody>
      </p:sp>
      <p:pic>
        <p:nvPicPr>
          <p:cNvPr id="52227" name="Picture 3"/>
          <p:cNvPicPr>
            <a:picLocks noChangeAspect="1" noChangeArrowheads="1"/>
          </p:cNvPicPr>
          <p:nvPr/>
        </p:nvPicPr>
        <p:blipFill>
          <a:blip r:embed="rId2" cstate="print"/>
          <a:srcRect/>
          <a:stretch>
            <a:fillRect/>
          </a:stretch>
        </p:blipFill>
        <p:spPr bwMode="auto">
          <a:xfrm>
            <a:off x="898525" y="71438"/>
            <a:ext cx="7345363" cy="6742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body" idx="1"/>
          </p:nvPr>
        </p:nvSpPr>
        <p:spPr>
          <a:xfrm>
            <a:off x="0" y="0"/>
            <a:ext cx="9144000" cy="6858000"/>
          </a:xfrm>
          <a:solidFill>
            <a:srgbClr val="0070C0"/>
          </a:solidFill>
        </p:spPr>
        <p:txBody>
          <a:bodyPr/>
          <a:lstStyle/>
          <a:p>
            <a:pPr marL="609600" indent="-609600" algn="just">
              <a:buFont typeface="Wingdings 3" pitchFamily="18" charset="2"/>
              <a:buNone/>
            </a:pPr>
            <a:r>
              <a:rPr lang="en-US" sz="4100" b="1" smtClean="0">
                <a:solidFill>
                  <a:schemeClr val="bg1"/>
                </a:solidFill>
                <a:cs typeface="Arial" pitchFamily="34" charset="0"/>
              </a:rPr>
              <a:t> </a:t>
            </a:r>
            <a:endParaRPr lang="en-US" b="1" smtClean="0">
              <a:solidFill>
                <a:schemeClr val="bg1"/>
              </a:solidFill>
              <a:cs typeface="Arial" pitchFamily="34" charset="0"/>
            </a:endParaRPr>
          </a:p>
        </p:txBody>
      </p:sp>
      <p:pic>
        <p:nvPicPr>
          <p:cNvPr id="53251" name="Picture 3"/>
          <p:cNvPicPr>
            <a:picLocks noChangeAspect="1" noChangeArrowheads="1"/>
          </p:cNvPicPr>
          <p:nvPr/>
        </p:nvPicPr>
        <p:blipFill>
          <a:blip r:embed="rId2" cstate="print"/>
          <a:srcRect/>
          <a:stretch>
            <a:fillRect/>
          </a:stretch>
        </p:blipFill>
        <p:spPr bwMode="auto">
          <a:xfrm>
            <a:off x="1114425" y="144463"/>
            <a:ext cx="6697663" cy="6669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body" idx="1"/>
          </p:nvPr>
        </p:nvSpPr>
        <p:spPr>
          <a:xfrm>
            <a:off x="0" y="0"/>
            <a:ext cx="9144000" cy="6858000"/>
          </a:xfrm>
          <a:solidFill>
            <a:schemeClr val="accent1"/>
          </a:solidFill>
        </p:spPr>
        <p:txBody>
          <a:bodyPr/>
          <a:lstStyle/>
          <a:p>
            <a:pPr marL="609600" indent="-609600" algn="just">
              <a:buFont typeface="Wingdings 3" pitchFamily="18" charset="2"/>
              <a:buNone/>
            </a:pPr>
            <a:r>
              <a:rPr lang="en-US" sz="4100" b="1" smtClean="0">
                <a:solidFill>
                  <a:schemeClr val="bg1"/>
                </a:solidFill>
                <a:cs typeface="Arial" pitchFamily="34" charset="0"/>
              </a:rPr>
              <a:t> </a:t>
            </a:r>
            <a:endParaRPr lang="en-US" b="1" smtClean="0">
              <a:solidFill>
                <a:schemeClr val="bg1"/>
              </a:solidFill>
              <a:cs typeface="Arial" pitchFamily="34" charset="0"/>
            </a:endParaRPr>
          </a:p>
        </p:txBody>
      </p:sp>
      <p:pic>
        <p:nvPicPr>
          <p:cNvPr id="54275" name="Picture 3"/>
          <p:cNvPicPr>
            <a:picLocks noChangeAspect="1" noChangeArrowheads="1"/>
          </p:cNvPicPr>
          <p:nvPr/>
        </p:nvPicPr>
        <p:blipFill>
          <a:blip r:embed="rId2" cstate="print"/>
          <a:srcRect/>
          <a:stretch>
            <a:fillRect/>
          </a:stretch>
        </p:blipFill>
        <p:spPr bwMode="auto">
          <a:xfrm>
            <a:off x="1143000" y="304800"/>
            <a:ext cx="6911975"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body" idx="1"/>
          </p:nvPr>
        </p:nvSpPr>
        <p:spPr>
          <a:xfrm>
            <a:off x="323850" y="260350"/>
            <a:ext cx="8569325" cy="6337300"/>
          </a:xfrm>
        </p:spPr>
        <p:txBody>
          <a:bodyPr/>
          <a:lstStyle/>
          <a:p>
            <a:pPr marL="609600" indent="-609600" algn="just">
              <a:buFont typeface="Wingdings 3" pitchFamily="18" charset="2"/>
              <a:buNone/>
            </a:pPr>
            <a:r>
              <a:rPr lang="en-US" sz="4100" b="1" smtClean="0">
                <a:solidFill>
                  <a:schemeClr val="bg1"/>
                </a:solidFill>
                <a:cs typeface="Arial" pitchFamily="34" charset="0"/>
              </a:rPr>
              <a:t> </a:t>
            </a:r>
            <a:endParaRPr lang="en-US" b="1" smtClean="0">
              <a:solidFill>
                <a:schemeClr val="bg1"/>
              </a:solidFill>
              <a:cs typeface="Arial" pitchFamily="34" charset="0"/>
            </a:endParaRPr>
          </a:p>
        </p:txBody>
      </p:sp>
      <p:pic>
        <p:nvPicPr>
          <p:cNvPr id="55299"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solidFill>
            <a:srgbClr val="0070C0"/>
          </a:solid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body" idx="1"/>
          </p:nvPr>
        </p:nvSpPr>
        <p:spPr>
          <a:xfrm>
            <a:off x="0" y="0"/>
            <a:ext cx="9144000" cy="6858000"/>
          </a:xfrm>
          <a:solidFill>
            <a:schemeClr val="accent1"/>
          </a:solidFill>
        </p:spPr>
        <p:txBody>
          <a:bodyPr/>
          <a:lstStyle/>
          <a:p>
            <a:pPr marL="609600" indent="-609600" algn="just">
              <a:buFont typeface="Wingdings 3" pitchFamily="18" charset="2"/>
              <a:buAutoNum type="arabicPeriod" startAt="8"/>
            </a:pPr>
            <a:r>
              <a:rPr lang="en-US" sz="3300" b="1" smtClean="0">
                <a:solidFill>
                  <a:srgbClr val="FFFF00"/>
                </a:solidFill>
                <a:latin typeface="Arial Narrow" pitchFamily="34" charset="0"/>
                <a:cs typeface="Arial" pitchFamily="34" charset="0"/>
              </a:rPr>
              <a:t>Those who may be deferred include:  </a:t>
            </a:r>
          </a:p>
          <a:p>
            <a:pPr marL="609600" indent="-609600" algn="just">
              <a:buFont typeface="Wingdings 3" pitchFamily="18" charset="2"/>
              <a:buAutoNum type="arabicPeriod" startAt="8"/>
            </a:pPr>
            <a:endParaRPr lang="en-US" sz="3300" b="1" smtClean="0">
              <a:solidFill>
                <a:srgbClr val="FFFF00"/>
              </a:solidFill>
              <a:latin typeface="Arial Narrow" pitchFamily="34" charset="0"/>
              <a:cs typeface="Arial" pitchFamily="34" charset="0"/>
            </a:endParaRPr>
          </a:p>
          <a:p>
            <a:pPr marL="609600" indent="-609600">
              <a:lnSpc>
                <a:spcPct val="150000"/>
              </a:lnSpc>
              <a:buFont typeface="Wingdings 3" pitchFamily="18" charset="2"/>
              <a:buNone/>
            </a:pPr>
            <a:r>
              <a:rPr lang="en-US" sz="2500" b="1" smtClean="0">
                <a:solidFill>
                  <a:srgbClr val="FFFF00"/>
                </a:solidFill>
                <a:latin typeface="Arial Narrow" pitchFamily="34" charset="0"/>
                <a:cs typeface="Arial" pitchFamily="34" charset="0"/>
              </a:rPr>
              <a:t>*    Anyone who has ever used intravenous drugs (illegal IV drugs).   </a:t>
            </a:r>
          </a:p>
          <a:p>
            <a:pPr marL="609600" indent="-609600" algn="just">
              <a:lnSpc>
                <a:spcPct val="150000"/>
              </a:lnSpc>
              <a:buFont typeface="Wingdings 3" pitchFamily="18" charset="2"/>
              <a:buNone/>
            </a:pPr>
            <a:r>
              <a:rPr lang="en-US" sz="2500" b="1" smtClean="0">
                <a:solidFill>
                  <a:srgbClr val="FFFF00"/>
                </a:solidFill>
                <a:latin typeface="Arial Narrow" pitchFamily="34" charset="0"/>
                <a:cs typeface="Arial" pitchFamily="34" charset="0"/>
              </a:rPr>
              <a:t>*    Men who have had sexual contact with other men since 1977.  </a:t>
            </a:r>
          </a:p>
          <a:p>
            <a:pPr marL="609600" indent="-609600">
              <a:lnSpc>
                <a:spcPct val="150000"/>
              </a:lnSpc>
              <a:buFont typeface="Wingdings 3" pitchFamily="18" charset="2"/>
              <a:buNone/>
            </a:pPr>
            <a:r>
              <a:rPr lang="en-US" sz="2500" b="1" smtClean="0">
                <a:solidFill>
                  <a:srgbClr val="FFFF00"/>
                </a:solidFill>
                <a:latin typeface="Arial Narrow" pitchFamily="34" charset="0"/>
                <a:cs typeface="Arial" pitchFamily="34" charset="0"/>
              </a:rPr>
              <a:t>*    Anyone who has ever received clotting factor concentrates.  </a:t>
            </a:r>
          </a:p>
          <a:p>
            <a:pPr marL="609600" indent="-609600" algn="just">
              <a:lnSpc>
                <a:spcPct val="150000"/>
              </a:lnSpc>
              <a:buFont typeface="Wingdings 3" pitchFamily="18" charset="2"/>
              <a:buNone/>
            </a:pPr>
            <a:r>
              <a:rPr lang="en-US" sz="2500" b="1" smtClean="0">
                <a:solidFill>
                  <a:srgbClr val="FFFF00"/>
                </a:solidFill>
                <a:latin typeface="Arial Narrow" pitchFamily="34" charset="0"/>
                <a:cs typeface="Arial" pitchFamily="34" charset="0"/>
              </a:rPr>
              <a:t>*   Anyone with a positive test for HIV (AIDS virus) </a:t>
            </a:r>
          </a:p>
          <a:p>
            <a:pPr marL="609600" indent="-609600">
              <a:lnSpc>
                <a:spcPct val="150000"/>
              </a:lnSpc>
              <a:buFont typeface="Wingdings 3" pitchFamily="18" charset="2"/>
              <a:buNone/>
            </a:pPr>
            <a:r>
              <a:rPr lang="en-US" sz="2500" b="1" smtClean="0">
                <a:solidFill>
                  <a:srgbClr val="FFFF00"/>
                </a:solidFill>
                <a:latin typeface="Arial Narrow" pitchFamily="34" charset="0"/>
                <a:cs typeface="Arial" pitchFamily="34" charset="0"/>
              </a:rPr>
              <a:t>*   Men and women who have engaged in sex for money or drugs </a:t>
            </a:r>
          </a:p>
          <a:p>
            <a:pPr marL="609600" indent="-609600" algn="just">
              <a:lnSpc>
                <a:spcPct val="150000"/>
              </a:lnSpc>
              <a:buFont typeface="Wingdings 3" pitchFamily="18" charset="2"/>
              <a:buNone/>
            </a:pPr>
            <a:r>
              <a:rPr lang="en-US" sz="2500" b="1" smtClean="0">
                <a:solidFill>
                  <a:srgbClr val="FFFF00"/>
                </a:solidFill>
                <a:latin typeface="Arial Narrow" pitchFamily="34" charset="0"/>
                <a:cs typeface="Arial" pitchFamily="34" charset="0"/>
              </a:rPr>
              <a:t>     since 1977.  </a:t>
            </a:r>
          </a:p>
          <a:p>
            <a:pPr marL="609600" indent="-609600" algn="just">
              <a:lnSpc>
                <a:spcPct val="150000"/>
              </a:lnSpc>
              <a:buFont typeface="Wingdings 3" pitchFamily="18" charset="2"/>
              <a:buNone/>
            </a:pPr>
            <a:r>
              <a:rPr lang="en-US" sz="2500" b="1" smtClean="0">
                <a:solidFill>
                  <a:srgbClr val="FFFF00"/>
                </a:solidFill>
                <a:latin typeface="Arial Narrow" pitchFamily="34" charset="0"/>
                <a:cs typeface="Arial" pitchFamily="34" charset="0"/>
              </a:rPr>
              <a:t>*   Anyone who has had hepatitis since his or her eleventh birthday.  </a:t>
            </a:r>
          </a:p>
          <a:p>
            <a:pPr marL="609600" indent="-609600" algn="just">
              <a:lnSpc>
                <a:spcPct val="150000"/>
              </a:lnSpc>
              <a:buFont typeface="Wingdings 3" pitchFamily="18" charset="2"/>
              <a:buNone/>
            </a:pPr>
            <a:r>
              <a:rPr lang="en-US" sz="2500" b="1" smtClean="0">
                <a:solidFill>
                  <a:srgbClr val="FFFF00"/>
                </a:solidFill>
                <a:latin typeface="Arial Narrow" pitchFamily="34" charset="0"/>
                <a:cs typeface="Arial" pitchFamily="34" charset="0"/>
              </a:rPr>
              <a:t>*   Anyone who has had babesiosis or Chagas disease.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p:cNvSpPr>
          <p:nvPr>
            <p:ph type="body" idx="1"/>
          </p:nvPr>
        </p:nvSpPr>
        <p:spPr>
          <a:xfrm>
            <a:off x="0" y="0"/>
            <a:ext cx="9144000" cy="6858000"/>
          </a:xfrm>
          <a:solidFill>
            <a:schemeClr val="accent1"/>
          </a:solidFill>
        </p:spPr>
        <p:txBody>
          <a:bodyPr/>
          <a:lstStyle/>
          <a:p>
            <a:pPr marL="609600" indent="-609600">
              <a:buFont typeface="Wingdings 3" pitchFamily="18" charset="2"/>
              <a:buNone/>
            </a:pPr>
            <a:endParaRPr lang="en-US" sz="2300" b="1" smtClean="0">
              <a:solidFill>
                <a:schemeClr val="bg1"/>
              </a:solidFill>
              <a:latin typeface="Arial Narrow" pitchFamily="34" charset="0"/>
              <a:cs typeface="Arial" pitchFamily="34" charset="0"/>
            </a:endParaRPr>
          </a:p>
          <a:p>
            <a:pPr marL="609600" indent="-609600">
              <a:buFont typeface="Wingdings 3" pitchFamily="18" charset="2"/>
              <a:buNone/>
            </a:pPr>
            <a:r>
              <a:rPr lang="en-US" sz="2300" b="1" smtClean="0">
                <a:solidFill>
                  <a:schemeClr val="bg1"/>
                </a:solidFill>
                <a:latin typeface="Arial Narrow" pitchFamily="34" charset="0"/>
                <a:cs typeface="Arial" pitchFamily="34" charset="0"/>
              </a:rPr>
              <a:t>8.	Those who may be deferred include:  </a:t>
            </a:r>
          </a:p>
          <a:p>
            <a:pPr marL="609600" indent="-609600">
              <a:lnSpc>
                <a:spcPct val="150000"/>
              </a:lnSpc>
              <a:buFont typeface="Wingdings 3" pitchFamily="18" charset="2"/>
              <a:buNone/>
            </a:pPr>
            <a:r>
              <a:rPr lang="en-US" sz="2400" b="1" smtClean="0">
                <a:solidFill>
                  <a:srgbClr val="FFFF00"/>
                </a:solidFill>
                <a:latin typeface="Arial Narrow" pitchFamily="34" charset="0"/>
                <a:cs typeface="Arial" pitchFamily="34" charset="0"/>
              </a:rPr>
              <a:t>*     Anyone who has taken Tegison for psoriasis. </a:t>
            </a:r>
          </a:p>
          <a:p>
            <a:pPr marL="609600" indent="-609600">
              <a:lnSpc>
                <a:spcPct val="150000"/>
              </a:lnSpc>
              <a:buFont typeface="Wingdings 3" pitchFamily="18" charset="2"/>
              <a:buNone/>
            </a:pPr>
            <a:r>
              <a:rPr lang="en-US" sz="2400" b="1" smtClean="0">
                <a:solidFill>
                  <a:srgbClr val="FFFF00"/>
                </a:solidFill>
                <a:latin typeface="Arial Narrow" pitchFamily="34" charset="0"/>
                <a:cs typeface="Arial" pitchFamily="34" charset="0"/>
              </a:rPr>
              <a:t>*     Anyone who has risk factors for Crueutzfeldt-Jakob disease (CJD) </a:t>
            </a:r>
          </a:p>
          <a:p>
            <a:pPr marL="609600" indent="-609600">
              <a:lnSpc>
                <a:spcPct val="150000"/>
              </a:lnSpc>
              <a:buFont typeface="Wingdings 3" pitchFamily="18" charset="2"/>
              <a:buNone/>
            </a:pPr>
            <a:r>
              <a:rPr lang="en-US" sz="2400" b="1" smtClean="0">
                <a:solidFill>
                  <a:srgbClr val="FFFF00"/>
                </a:solidFill>
                <a:latin typeface="Arial Narrow" pitchFamily="34" charset="0"/>
                <a:cs typeface="Arial" pitchFamily="34" charset="0"/>
              </a:rPr>
              <a:t>      or who has an immediate family member with CJD. </a:t>
            </a:r>
          </a:p>
          <a:p>
            <a:pPr marL="609600" indent="-609600">
              <a:lnSpc>
                <a:spcPct val="150000"/>
              </a:lnSpc>
              <a:buFont typeface="Wingdings 3" pitchFamily="18" charset="2"/>
              <a:buNone/>
            </a:pPr>
            <a:r>
              <a:rPr lang="en-US" sz="2400" b="1" smtClean="0">
                <a:solidFill>
                  <a:srgbClr val="FFFF00"/>
                </a:solidFill>
                <a:latin typeface="Arial Narrow" pitchFamily="34" charset="0"/>
                <a:cs typeface="Arial" pitchFamily="34" charset="0"/>
              </a:rPr>
              <a:t> *    Anyone who has risk factors for vCJD. </a:t>
            </a:r>
          </a:p>
          <a:p>
            <a:pPr marL="609600" indent="-609600">
              <a:lnSpc>
                <a:spcPct val="150000"/>
              </a:lnSpc>
              <a:buFont typeface="Wingdings 3" pitchFamily="18" charset="2"/>
              <a:buNone/>
            </a:pPr>
            <a:r>
              <a:rPr lang="en-US" sz="2400" b="1" smtClean="0">
                <a:solidFill>
                  <a:srgbClr val="FFFF00"/>
                </a:solidFill>
                <a:latin typeface="Arial Narrow" pitchFamily="34" charset="0"/>
                <a:cs typeface="Arial" pitchFamily="34" charset="0"/>
              </a:rPr>
              <a:t> *   Anyone who spent three months or more in the United Kingdom from </a:t>
            </a:r>
          </a:p>
          <a:p>
            <a:pPr marL="609600" indent="-609600">
              <a:lnSpc>
                <a:spcPct val="150000"/>
              </a:lnSpc>
              <a:buFont typeface="Wingdings 3" pitchFamily="18" charset="2"/>
              <a:buNone/>
            </a:pPr>
            <a:r>
              <a:rPr lang="en-US" sz="2400" b="1" smtClean="0">
                <a:solidFill>
                  <a:srgbClr val="FFFF00"/>
                </a:solidFill>
                <a:latin typeface="Arial Narrow" pitchFamily="34" charset="0"/>
                <a:cs typeface="Arial" pitchFamily="34" charset="0"/>
              </a:rPr>
              <a:t>     1980 through 1996.  (This is applied in USA)</a:t>
            </a:r>
          </a:p>
          <a:p>
            <a:pPr marL="609600" indent="-609600">
              <a:lnSpc>
                <a:spcPct val="150000"/>
              </a:lnSpc>
              <a:buFont typeface="Wingdings 3" pitchFamily="18" charset="2"/>
              <a:buNone/>
            </a:pPr>
            <a:r>
              <a:rPr lang="en-US" sz="2400" b="1" smtClean="0">
                <a:solidFill>
                  <a:srgbClr val="FFFF00"/>
                </a:solidFill>
                <a:latin typeface="Arial Narrow" pitchFamily="34" charset="0"/>
                <a:cs typeface="Arial" pitchFamily="34" charset="0"/>
              </a:rPr>
              <a:t>*    Anyone who has spent five years in Europe form 1980 to the present.  </a:t>
            </a:r>
          </a:p>
          <a:p>
            <a:pPr marL="609600" indent="-609600">
              <a:lnSpc>
                <a:spcPct val="150000"/>
              </a:lnSpc>
              <a:buFont typeface="Wingdings 3" pitchFamily="18" charset="2"/>
              <a:buNone/>
            </a:pPr>
            <a:r>
              <a:rPr lang="en-US" sz="2400" b="1" smtClean="0">
                <a:solidFill>
                  <a:srgbClr val="FFFF00"/>
                </a:solidFill>
                <a:latin typeface="Arial Narrow" pitchFamily="34" charset="0"/>
                <a:cs typeface="Arial" pitchFamily="34" charset="0"/>
              </a:rPr>
              <a:t>    (This is applied in USA).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body" idx="1"/>
          </p:nvPr>
        </p:nvSpPr>
        <p:spPr>
          <a:xfrm>
            <a:off x="0" y="0"/>
            <a:ext cx="9144000" cy="6858000"/>
          </a:xfrm>
          <a:solidFill>
            <a:schemeClr val="accent1"/>
          </a:solidFill>
        </p:spPr>
        <p:txBody>
          <a:bodyPr/>
          <a:lstStyle/>
          <a:p>
            <a:pPr marL="609600" indent="-609600">
              <a:lnSpc>
                <a:spcPct val="90000"/>
              </a:lnSpc>
              <a:buFont typeface="Wingdings 3" pitchFamily="18" charset="2"/>
              <a:buNone/>
            </a:pPr>
            <a:endParaRPr lang="en-US" sz="2400" b="1" u="sng" smtClean="0">
              <a:solidFill>
                <a:srgbClr val="FF0000"/>
              </a:solidFill>
              <a:latin typeface="Arial Narrow" pitchFamily="34" charset="0"/>
              <a:cs typeface="Arial" pitchFamily="34" charset="0"/>
            </a:endParaRPr>
          </a:p>
          <a:p>
            <a:pPr marL="609600" indent="-609600">
              <a:lnSpc>
                <a:spcPct val="90000"/>
              </a:lnSpc>
              <a:buFont typeface="Wingdings 3" pitchFamily="18" charset="2"/>
              <a:buNone/>
            </a:pPr>
            <a:r>
              <a:rPr lang="en-US" sz="2400" b="1" u="sng" smtClean="0">
                <a:solidFill>
                  <a:srgbClr val="FF0000"/>
                </a:solidFill>
                <a:latin typeface="Arial Narrow" pitchFamily="34" charset="0"/>
                <a:cs typeface="Arial" pitchFamily="34" charset="0"/>
              </a:rPr>
              <a:t>Medication deferral list </a:t>
            </a:r>
          </a:p>
          <a:p>
            <a:pPr marL="609600" indent="-609600">
              <a:lnSpc>
                <a:spcPct val="90000"/>
              </a:lnSpc>
              <a:buFont typeface="Wingdings 3" pitchFamily="18" charset="2"/>
              <a:buNone/>
            </a:pPr>
            <a:endParaRPr lang="en-US" sz="2400" smtClean="0">
              <a:solidFill>
                <a:schemeClr val="bg1"/>
              </a:solidFill>
              <a:latin typeface="Arial Narrow" pitchFamily="34" charset="0"/>
              <a:cs typeface="Arial" pitchFamily="34" charset="0"/>
            </a:endParaRPr>
          </a:p>
          <a:p>
            <a:pPr marL="609600" indent="-609600">
              <a:lnSpc>
                <a:spcPct val="90000"/>
              </a:lnSpc>
              <a:buFont typeface="Wingdings 3" pitchFamily="18" charset="2"/>
              <a:buNone/>
            </a:pPr>
            <a:r>
              <a:rPr lang="en-US" sz="2400" b="1" smtClean="0">
                <a:solidFill>
                  <a:schemeClr val="bg1"/>
                </a:solidFill>
                <a:latin typeface="Arial Narrow" pitchFamily="34" charset="0"/>
                <a:cs typeface="Arial" pitchFamily="34" charset="0"/>
              </a:rPr>
              <a:t>If the donor now taking or if he has </a:t>
            </a:r>
            <a:r>
              <a:rPr lang="en-US" sz="2400" b="1" u="sng" smtClean="0">
                <a:solidFill>
                  <a:schemeClr val="bg1"/>
                </a:solidFill>
                <a:latin typeface="Arial Narrow" pitchFamily="34" charset="0"/>
                <a:cs typeface="Arial" pitchFamily="34" charset="0"/>
              </a:rPr>
              <a:t>EVER </a:t>
            </a:r>
            <a:r>
              <a:rPr lang="en-US" sz="2400" b="1" smtClean="0">
                <a:solidFill>
                  <a:schemeClr val="bg1"/>
                </a:solidFill>
                <a:latin typeface="Arial Narrow" pitchFamily="34" charset="0"/>
                <a:cs typeface="Arial" pitchFamily="34" charset="0"/>
              </a:rPr>
              <a:t>taken any of these medications</a:t>
            </a:r>
            <a:r>
              <a:rPr lang="en-US" sz="2400" b="1" smtClean="0">
                <a:solidFill>
                  <a:srgbClr val="FFFF00"/>
                </a:solidFill>
                <a:latin typeface="Arial Narrow" pitchFamily="34" charset="0"/>
                <a:cs typeface="Arial" pitchFamily="34" charset="0"/>
              </a:rPr>
              <a:t>: </a:t>
            </a:r>
            <a:r>
              <a:rPr lang="en-US" sz="2400" smtClean="0">
                <a:solidFill>
                  <a:srgbClr val="FFFF00"/>
                </a:solidFill>
                <a:latin typeface="Arial Narrow" pitchFamily="34" charset="0"/>
                <a:cs typeface="Arial" pitchFamily="34" charset="0"/>
              </a:rPr>
              <a:t> </a:t>
            </a:r>
          </a:p>
          <a:p>
            <a:pPr marL="609600" indent="-609600">
              <a:lnSpc>
                <a:spcPct val="90000"/>
              </a:lnSpc>
              <a:buFont typeface="Wingdings 3" pitchFamily="18" charset="2"/>
              <a:buNone/>
            </a:pPr>
            <a:endParaRPr lang="en-US" sz="2400" smtClean="0">
              <a:solidFill>
                <a:srgbClr val="FFFF00"/>
              </a:solidFill>
              <a:latin typeface="Arial Narrow" pitchFamily="34" charset="0"/>
              <a:cs typeface="Arial" pitchFamily="34" charset="0"/>
            </a:endParaRPr>
          </a:p>
          <a:p>
            <a:pPr marL="609600" indent="-609600">
              <a:lnSpc>
                <a:spcPct val="150000"/>
              </a:lnSpc>
              <a:buFont typeface="Wingdings 3" pitchFamily="18" charset="2"/>
              <a:buNone/>
            </a:pPr>
            <a:r>
              <a:rPr lang="en-US" sz="2400" smtClean="0">
                <a:solidFill>
                  <a:srgbClr val="FFFF00"/>
                </a:solidFill>
                <a:latin typeface="Arial Narrow" pitchFamily="34" charset="0"/>
                <a:cs typeface="Arial" pitchFamily="34" charset="0"/>
              </a:rPr>
              <a:t>□</a:t>
            </a:r>
            <a:r>
              <a:rPr lang="en-US" sz="2400" b="1" smtClean="0">
                <a:solidFill>
                  <a:srgbClr val="FFFF00"/>
                </a:solidFill>
                <a:latin typeface="Arial Narrow" pitchFamily="34" charset="0"/>
                <a:cs typeface="Arial" pitchFamily="34" charset="0"/>
              </a:rPr>
              <a:t>	Proscar© (finasteride) -	</a:t>
            </a:r>
            <a:r>
              <a:rPr lang="en-US" sz="2400" smtClean="0">
                <a:solidFill>
                  <a:srgbClr val="FFFF00"/>
                </a:solidFill>
                <a:latin typeface="Arial Narrow" pitchFamily="34" charset="0"/>
                <a:cs typeface="Arial" pitchFamily="34" charset="0"/>
              </a:rPr>
              <a:t>usually given for prostate gland enlargement. </a:t>
            </a:r>
          </a:p>
          <a:p>
            <a:pPr marL="609600" indent="-609600">
              <a:lnSpc>
                <a:spcPct val="150000"/>
              </a:lnSpc>
              <a:buFont typeface="Wingdings 3" pitchFamily="18" charset="2"/>
              <a:buNone/>
            </a:pPr>
            <a:r>
              <a:rPr lang="en-US" sz="2400" smtClean="0">
                <a:solidFill>
                  <a:srgbClr val="FFFF00"/>
                </a:solidFill>
                <a:latin typeface="Arial Narrow" pitchFamily="34" charset="0"/>
                <a:cs typeface="Arial" pitchFamily="34" charset="0"/>
              </a:rPr>
              <a:t>□</a:t>
            </a:r>
            <a:r>
              <a:rPr lang="en-US" sz="2400" b="1" smtClean="0">
                <a:solidFill>
                  <a:srgbClr val="FFFF00"/>
                </a:solidFill>
                <a:latin typeface="Arial Narrow" pitchFamily="34" charset="0"/>
                <a:cs typeface="Arial" pitchFamily="34" charset="0"/>
              </a:rPr>
              <a:t>	Avodart© (dutasteride) -	</a:t>
            </a:r>
            <a:r>
              <a:rPr lang="en-US" sz="2400" smtClean="0">
                <a:solidFill>
                  <a:srgbClr val="FFFF00"/>
                </a:solidFill>
                <a:latin typeface="Arial Narrow" pitchFamily="34" charset="0"/>
                <a:cs typeface="Arial" pitchFamily="34" charset="0"/>
              </a:rPr>
              <a:t>usually given for prostate enlargement.</a:t>
            </a:r>
          </a:p>
          <a:p>
            <a:pPr marL="609600" indent="-609600">
              <a:lnSpc>
                <a:spcPct val="150000"/>
              </a:lnSpc>
              <a:buFont typeface="Wingdings 3" pitchFamily="18" charset="2"/>
              <a:buNone/>
            </a:pPr>
            <a:r>
              <a:rPr lang="en-US" sz="2400" smtClean="0">
                <a:solidFill>
                  <a:srgbClr val="FFFF00"/>
                </a:solidFill>
                <a:latin typeface="Arial Narrow" pitchFamily="34" charset="0"/>
                <a:cs typeface="Arial" pitchFamily="34" charset="0"/>
              </a:rPr>
              <a:t>□</a:t>
            </a:r>
            <a:r>
              <a:rPr lang="en-US" sz="2400" b="1" smtClean="0">
                <a:solidFill>
                  <a:srgbClr val="FFFF00"/>
                </a:solidFill>
                <a:latin typeface="Arial Narrow" pitchFamily="34" charset="0"/>
                <a:cs typeface="Arial" pitchFamily="34" charset="0"/>
              </a:rPr>
              <a:t>	Propecia© (finasteride) -	</a:t>
            </a:r>
            <a:r>
              <a:rPr lang="en-US" sz="2400" smtClean="0">
                <a:solidFill>
                  <a:srgbClr val="FFFF00"/>
                </a:solidFill>
                <a:latin typeface="Arial Narrow" pitchFamily="34" charset="0"/>
                <a:cs typeface="Arial" pitchFamily="34" charset="0"/>
              </a:rPr>
              <a:t>usually given for baldness.</a:t>
            </a:r>
          </a:p>
          <a:p>
            <a:pPr marL="609600" indent="-609600">
              <a:lnSpc>
                <a:spcPct val="150000"/>
              </a:lnSpc>
              <a:buFont typeface="Wingdings 3" pitchFamily="18" charset="2"/>
              <a:buNone/>
            </a:pPr>
            <a:r>
              <a:rPr lang="en-US" sz="2400" smtClean="0">
                <a:solidFill>
                  <a:srgbClr val="FFFF00"/>
                </a:solidFill>
                <a:latin typeface="Arial Narrow" pitchFamily="34" charset="0"/>
                <a:cs typeface="Arial" pitchFamily="34" charset="0"/>
              </a:rPr>
              <a:t>□</a:t>
            </a:r>
            <a:r>
              <a:rPr lang="en-US" sz="2400" b="1" smtClean="0">
                <a:solidFill>
                  <a:srgbClr val="FFFF00"/>
                </a:solidFill>
                <a:latin typeface="Arial Narrow" pitchFamily="34" charset="0"/>
                <a:cs typeface="Arial" pitchFamily="34" charset="0"/>
              </a:rPr>
              <a:t>	Accutane© (Amnesteem, Claravis, Sotret, isotretinoin) -  </a:t>
            </a:r>
            <a:r>
              <a:rPr lang="en-US" sz="2400" smtClean="0">
                <a:solidFill>
                  <a:srgbClr val="FFFF00"/>
                </a:solidFill>
                <a:latin typeface="Arial Narrow" pitchFamily="34" charset="0"/>
                <a:cs typeface="Arial" pitchFamily="34" charset="0"/>
              </a:rPr>
              <a:t>usually given for severe acne. </a:t>
            </a:r>
          </a:p>
          <a:p>
            <a:pPr marL="609600" indent="-609600">
              <a:lnSpc>
                <a:spcPct val="150000"/>
              </a:lnSpc>
              <a:buFont typeface="Wingdings 3" pitchFamily="18" charset="2"/>
              <a:buNone/>
            </a:pPr>
            <a:r>
              <a:rPr lang="en-US" sz="2400" smtClean="0">
                <a:solidFill>
                  <a:srgbClr val="FFFF00"/>
                </a:solidFill>
                <a:latin typeface="Arial Narrow" pitchFamily="34" charset="0"/>
                <a:cs typeface="Arial" pitchFamily="34" charset="0"/>
              </a:rPr>
              <a:t>□</a:t>
            </a:r>
            <a:r>
              <a:rPr lang="en-US" sz="2400" b="1" smtClean="0">
                <a:solidFill>
                  <a:srgbClr val="FFFF00"/>
                </a:solidFill>
                <a:latin typeface="Arial Narrow" pitchFamily="34" charset="0"/>
                <a:cs typeface="Arial" pitchFamily="34" charset="0"/>
              </a:rPr>
              <a:t>	Soriatane© (acitretin) -	</a:t>
            </a:r>
            <a:r>
              <a:rPr lang="en-US" sz="2400" smtClean="0">
                <a:solidFill>
                  <a:srgbClr val="FFFF00"/>
                </a:solidFill>
                <a:latin typeface="Arial Narrow" pitchFamily="34" charset="0"/>
                <a:cs typeface="Arial" pitchFamily="34" charset="0"/>
              </a:rPr>
              <a:t>usually given for severe psoriasis. </a:t>
            </a:r>
          </a:p>
          <a:p>
            <a:pPr marL="609600" indent="-609600">
              <a:lnSpc>
                <a:spcPct val="150000"/>
              </a:lnSpc>
              <a:buFont typeface="Wingdings 3" pitchFamily="18" charset="2"/>
              <a:buNone/>
            </a:pPr>
            <a:r>
              <a:rPr lang="en-US" sz="2400" smtClean="0">
                <a:solidFill>
                  <a:srgbClr val="FFFF00"/>
                </a:solidFill>
                <a:latin typeface="Arial Narrow" pitchFamily="34" charset="0"/>
                <a:cs typeface="Arial" pitchFamily="34" charset="0"/>
              </a:rPr>
              <a:t>□</a:t>
            </a:r>
            <a:r>
              <a:rPr lang="en-US" sz="2400" b="1" smtClean="0">
                <a:solidFill>
                  <a:srgbClr val="FFFF00"/>
                </a:solidFill>
                <a:latin typeface="Arial Narrow" pitchFamily="34" charset="0"/>
                <a:cs typeface="Arial" pitchFamily="34" charset="0"/>
              </a:rPr>
              <a:t>	Tegison© (etretinate) -	</a:t>
            </a:r>
            <a:r>
              <a:rPr lang="en-US" sz="2400" smtClean="0">
                <a:solidFill>
                  <a:srgbClr val="FFFF00"/>
                </a:solidFill>
                <a:latin typeface="Arial Narrow" pitchFamily="34" charset="0"/>
                <a:cs typeface="Arial" pitchFamily="34" charset="0"/>
              </a:rPr>
              <a:t>usually given for severe psoriasis.</a:t>
            </a:r>
          </a:p>
          <a:p>
            <a:pPr marL="609600" indent="-609600">
              <a:lnSpc>
                <a:spcPct val="90000"/>
              </a:lnSpc>
              <a:buFont typeface="Wingdings 3" pitchFamily="18" charset="2"/>
              <a:buNone/>
            </a:pPr>
            <a:endParaRPr lang="en-US" sz="2800" smtClean="0">
              <a:solidFill>
                <a:srgbClr val="FFFF00"/>
              </a:solidFill>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body" idx="1"/>
          </p:nvPr>
        </p:nvSpPr>
        <p:spPr>
          <a:xfrm>
            <a:off x="0" y="0"/>
            <a:ext cx="9144000" cy="6858000"/>
          </a:xfrm>
          <a:solidFill>
            <a:schemeClr val="accent1"/>
          </a:solidFill>
        </p:spPr>
        <p:txBody>
          <a:bodyPr/>
          <a:lstStyle/>
          <a:p>
            <a:pPr marL="609600" indent="-609600">
              <a:lnSpc>
                <a:spcPct val="90000"/>
              </a:lnSpc>
              <a:buFont typeface="Wingdings 3" pitchFamily="18" charset="2"/>
              <a:buNone/>
            </a:pPr>
            <a:r>
              <a:rPr lang="en-US" sz="3300" b="1" u="sng" smtClean="0">
                <a:solidFill>
                  <a:schemeClr val="bg1"/>
                </a:solidFill>
                <a:latin typeface="Arial Narrow" pitchFamily="34" charset="0"/>
                <a:cs typeface="Arial" pitchFamily="34" charset="0"/>
              </a:rPr>
              <a:t>Medication deferral list </a:t>
            </a:r>
            <a:r>
              <a:rPr lang="en-US" sz="1800" b="1" u="sng" smtClean="0">
                <a:solidFill>
                  <a:schemeClr val="bg1"/>
                </a:solidFill>
                <a:latin typeface="Arial Narrow" pitchFamily="34" charset="0"/>
                <a:cs typeface="Arial" pitchFamily="34" charset="0"/>
              </a:rPr>
              <a:t>(Continued) </a:t>
            </a:r>
          </a:p>
          <a:p>
            <a:pPr marL="609600" indent="-609600">
              <a:lnSpc>
                <a:spcPct val="90000"/>
              </a:lnSpc>
              <a:buFont typeface="Wingdings 3" pitchFamily="18" charset="2"/>
              <a:buNone/>
            </a:pPr>
            <a:endParaRPr lang="en-US" sz="1800" smtClean="0">
              <a:solidFill>
                <a:schemeClr val="bg1"/>
              </a:solidFill>
              <a:latin typeface="Arial Narrow" pitchFamily="34" charset="0"/>
              <a:cs typeface="Arial" pitchFamily="34" charset="0"/>
            </a:endParaRPr>
          </a:p>
          <a:p>
            <a:pPr marL="609600" indent="-609600">
              <a:lnSpc>
                <a:spcPct val="90000"/>
              </a:lnSpc>
              <a:buFont typeface="Wingdings 3" pitchFamily="18" charset="2"/>
              <a:buNone/>
            </a:pPr>
            <a:r>
              <a:rPr lang="en-US" sz="2500" b="1" smtClean="0">
                <a:solidFill>
                  <a:srgbClr val="FFFF00"/>
                </a:solidFill>
                <a:latin typeface="Arial Narrow" pitchFamily="34" charset="0"/>
                <a:cs typeface="Arial" pitchFamily="34" charset="0"/>
              </a:rPr>
              <a:t>If the donor now taking or if he has </a:t>
            </a:r>
            <a:r>
              <a:rPr lang="en-US" sz="2500" b="1" i="1" u="sng" smtClean="0">
                <a:solidFill>
                  <a:srgbClr val="FF0000"/>
                </a:solidFill>
                <a:latin typeface="Arial Narrow" pitchFamily="34" charset="0"/>
                <a:cs typeface="Arial" pitchFamily="34" charset="0"/>
              </a:rPr>
              <a:t>EVER</a:t>
            </a:r>
            <a:r>
              <a:rPr lang="en-US" sz="2500" b="1" u="sng" smtClean="0">
                <a:solidFill>
                  <a:srgbClr val="FF0000"/>
                </a:solidFill>
                <a:latin typeface="Arial Narrow" pitchFamily="34" charset="0"/>
                <a:cs typeface="Arial" pitchFamily="34" charset="0"/>
              </a:rPr>
              <a:t> </a:t>
            </a:r>
            <a:r>
              <a:rPr lang="en-US" sz="2500" b="1" smtClean="0">
                <a:solidFill>
                  <a:srgbClr val="FFFF00"/>
                </a:solidFill>
                <a:latin typeface="Arial Narrow" pitchFamily="34" charset="0"/>
                <a:cs typeface="Arial" pitchFamily="34" charset="0"/>
              </a:rPr>
              <a:t>taken any of these </a:t>
            </a:r>
          </a:p>
          <a:p>
            <a:pPr marL="609600" indent="-609600">
              <a:lnSpc>
                <a:spcPct val="90000"/>
              </a:lnSpc>
              <a:buFont typeface="Wingdings 3" pitchFamily="18" charset="2"/>
              <a:buNone/>
            </a:pPr>
            <a:r>
              <a:rPr lang="en-US" sz="2500" b="1" smtClean="0">
                <a:solidFill>
                  <a:srgbClr val="FFFF00"/>
                </a:solidFill>
                <a:latin typeface="Arial Narrow" pitchFamily="34" charset="0"/>
                <a:cs typeface="Arial" pitchFamily="34" charset="0"/>
              </a:rPr>
              <a:t>medications:  </a:t>
            </a:r>
          </a:p>
          <a:p>
            <a:pPr marL="609600" indent="-609600">
              <a:lnSpc>
                <a:spcPct val="90000"/>
              </a:lnSpc>
              <a:buFont typeface="Wingdings 3" pitchFamily="18" charset="2"/>
              <a:buNone/>
            </a:pPr>
            <a:r>
              <a:rPr lang="en-US" sz="2500" smtClean="0">
                <a:solidFill>
                  <a:srgbClr val="FFFF00"/>
                </a:solidFill>
                <a:latin typeface="Arial Narrow" pitchFamily="34" charset="0"/>
                <a:cs typeface="Arial" pitchFamily="34" charset="0"/>
              </a:rPr>
              <a:t>□</a:t>
            </a:r>
            <a:r>
              <a:rPr lang="en-US" sz="2500" b="1" smtClean="0">
                <a:solidFill>
                  <a:srgbClr val="FFFF00"/>
                </a:solidFill>
                <a:latin typeface="Arial Narrow" pitchFamily="34" charset="0"/>
                <a:cs typeface="Arial" pitchFamily="34" charset="0"/>
              </a:rPr>
              <a:t>	Growth Hormone from Human Pituitary Glands -   </a:t>
            </a:r>
            <a:r>
              <a:rPr lang="en-US" sz="2500" smtClean="0">
                <a:solidFill>
                  <a:srgbClr val="FFFF00"/>
                </a:solidFill>
                <a:latin typeface="Arial Narrow" pitchFamily="34" charset="0"/>
                <a:cs typeface="Arial" pitchFamily="34" charset="0"/>
              </a:rPr>
              <a:t>used usually for children with delayed or impaired growth.  </a:t>
            </a:r>
          </a:p>
          <a:p>
            <a:pPr marL="609600" indent="-609600">
              <a:lnSpc>
                <a:spcPct val="90000"/>
              </a:lnSpc>
              <a:buFont typeface="Wingdings 3" pitchFamily="18" charset="2"/>
              <a:buNone/>
            </a:pPr>
            <a:endParaRPr lang="en-US" sz="2500" smtClean="0">
              <a:solidFill>
                <a:srgbClr val="FFFF00"/>
              </a:solidFill>
              <a:latin typeface="Arial Narrow" pitchFamily="34" charset="0"/>
              <a:cs typeface="Arial" pitchFamily="34" charset="0"/>
            </a:endParaRPr>
          </a:p>
          <a:p>
            <a:pPr marL="609600" indent="-609600">
              <a:lnSpc>
                <a:spcPct val="90000"/>
              </a:lnSpc>
              <a:buFont typeface="Wingdings 3" pitchFamily="18" charset="2"/>
              <a:buNone/>
            </a:pPr>
            <a:r>
              <a:rPr lang="en-US" sz="2500" smtClean="0">
                <a:solidFill>
                  <a:srgbClr val="FFFF00"/>
                </a:solidFill>
                <a:latin typeface="Arial Narrow" pitchFamily="34" charset="0"/>
                <a:cs typeface="Arial" pitchFamily="34" charset="0"/>
              </a:rPr>
              <a:t>□</a:t>
            </a:r>
            <a:r>
              <a:rPr lang="en-US" sz="2500" b="1" smtClean="0">
                <a:solidFill>
                  <a:srgbClr val="FFFF00"/>
                </a:solidFill>
                <a:latin typeface="Arial Narrow" pitchFamily="34" charset="0"/>
                <a:cs typeface="Arial" pitchFamily="34" charset="0"/>
              </a:rPr>
              <a:t>	Insulin from Cows (Bovine, or Beef, Insulin) -	</a:t>
            </a:r>
            <a:r>
              <a:rPr lang="en-US" sz="2500" smtClean="0">
                <a:solidFill>
                  <a:srgbClr val="FFFF00"/>
                </a:solidFill>
                <a:latin typeface="Arial Narrow" pitchFamily="34" charset="0"/>
                <a:cs typeface="Arial" pitchFamily="34" charset="0"/>
              </a:rPr>
              <a:t>used to treat diabetes.</a:t>
            </a:r>
          </a:p>
          <a:p>
            <a:pPr marL="609600" indent="-609600">
              <a:lnSpc>
                <a:spcPct val="90000"/>
              </a:lnSpc>
              <a:buFont typeface="Wingdings 3" pitchFamily="18" charset="2"/>
              <a:buNone/>
            </a:pPr>
            <a:endParaRPr lang="en-US" sz="2500" smtClean="0">
              <a:solidFill>
                <a:srgbClr val="FFFF00"/>
              </a:solidFill>
              <a:latin typeface="Arial Narrow" pitchFamily="34" charset="0"/>
              <a:cs typeface="Arial" pitchFamily="34" charset="0"/>
            </a:endParaRPr>
          </a:p>
          <a:p>
            <a:pPr marL="609600" indent="-609600">
              <a:lnSpc>
                <a:spcPct val="90000"/>
              </a:lnSpc>
              <a:buFont typeface="Wingdings 3" pitchFamily="18" charset="2"/>
              <a:buNone/>
            </a:pPr>
            <a:r>
              <a:rPr lang="en-US" sz="2500" smtClean="0">
                <a:solidFill>
                  <a:srgbClr val="FFFF00"/>
                </a:solidFill>
                <a:latin typeface="Arial Narrow" pitchFamily="34" charset="0"/>
                <a:cs typeface="Arial" pitchFamily="34" charset="0"/>
              </a:rPr>
              <a:t>□</a:t>
            </a:r>
            <a:r>
              <a:rPr lang="en-US" sz="2500" b="1" smtClean="0">
                <a:solidFill>
                  <a:srgbClr val="FFFF00"/>
                </a:solidFill>
                <a:latin typeface="Arial Narrow" pitchFamily="34" charset="0"/>
                <a:cs typeface="Arial" pitchFamily="34" charset="0"/>
              </a:rPr>
              <a:t>	Hepatitis B Immune Globulin -  </a:t>
            </a:r>
            <a:r>
              <a:rPr lang="en-US" sz="2500" smtClean="0">
                <a:solidFill>
                  <a:srgbClr val="FFFF00"/>
                </a:solidFill>
                <a:latin typeface="Arial Narrow" pitchFamily="34" charset="0"/>
                <a:cs typeface="Arial" pitchFamily="34" charset="0"/>
              </a:rPr>
              <a:t>given following an exposure to hepatitis B.  </a:t>
            </a:r>
          </a:p>
          <a:p>
            <a:pPr marL="609600" indent="-609600">
              <a:lnSpc>
                <a:spcPct val="90000"/>
              </a:lnSpc>
            </a:pPr>
            <a:r>
              <a:rPr lang="en-US" sz="2500" b="1" i="1" smtClean="0">
                <a:solidFill>
                  <a:srgbClr val="FF0000"/>
                </a:solidFill>
                <a:latin typeface="Arial Narrow" pitchFamily="34" charset="0"/>
                <a:cs typeface="Arial" pitchFamily="34" charset="0"/>
              </a:rPr>
              <a:t>NOTE:</a:t>
            </a:r>
            <a:r>
              <a:rPr lang="en-US" sz="2500" b="1" smtClean="0">
                <a:solidFill>
                  <a:srgbClr val="FFFF00"/>
                </a:solidFill>
                <a:latin typeface="Arial Narrow" pitchFamily="34" charset="0"/>
                <a:cs typeface="Arial" pitchFamily="34" charset="0"/>
              </a:rPr>
              <a:t>  </a:t>
            </a:r>
            <a:r>
              <a:rPr lang="en-US" sz="2500" smtClean="0">
                <a:solidFill>
                  <a:srgbClr val="FFFF00"/>
                </a:solidFill>
                <a:latin typeface="Arial Narrow" pitchFamily="34" charset="0"/>
                <a:cs typeface="Arial" pitchFamily="34" charset="0"/>
              </a:rPr>
              <a:t>This is different from the hepatitis B vaccine which is a series of 3 injections given over a 6 month period to prevent future infection from exposures to hepatitis B.  </a:t>
            </a:r>
          </a:p>
          <a:p>
            <a:pPr marL="609600" indent="-609600">
              <a:lnSpc>
                <a:spcPct val="90000"/>
              </a:lnSpc>
            </a:pPr>
            <a:r>
              <a:rPr lang="en-US" sz="2500" smtClean="0">
                <a:solidFill>
                  <a:srgbClr val="FFFF00"/>
                </a:solidFill>
                <a:latin typeface="Arial Narrow" pitchFamily="34" charset="0"/>
                <a:cs typeface="Arial" pitchFamily="34" charset="0"/>
              </a:rPr>
              <a:t> </a:t>
            </a:r>
          </a:p>
          <a:p>
            <a:pPr marL="609600" indent="-609600">
              <a:lnSpc>
                <a:spcPct val="90000"/>
              </a:lnSpc>
              <a:buFont typeface="Wingdings 3" pitchFamily="18" charset="2"/>
              <a:buNone/>
            </a:pPr>
            <a:r>
              <a:rPr lang="en-US" sz="2500" smtClean="0">
                <a:solidFill>
                  <a:srgbClr val="FFFF00"/>
                </a:solidFill>
                <a:latin typeface="Arial Narrow" pitchFamily="34" charset="0"/>
                <a:cs typeface="Arial" pitchFamily="34" charset="0"/>
              </a:rPr>
              <a:t>□</a:t>
            </a:r>
            <a:r>
              <a:rPr lang="en-US" sz="2500" b="1" smtClean="0">
                <a:solidFill>
                  <a:srgbClr val="FFFF00"/>
                </a:solidFill>
                <a:latin typeface="Arial Narrow" pitchFamily="34" charset="0"/>
                <a:cs typeface="Arial" pitchFamily="34" charset="0"/>
              </a:rPr>
              <a:t>	Unlicensed Vaccine -   </a:t>
            </a:r>
            <a:r>
              <a:rPr lang="en-US" sz="2500" smtClean="0">
                <a:solidFill>
                  <a:srgbClr val="FFFF00"/>
                </a:solidFill>
                <a:latin typeface="Arial Narrow" pitchFamily="34" charset="0"/>
                <a:cs typeface="Arial" pitchFamily="34" charset="0"/>
              </a:rPr>
              <a:t>usually associated with a research protocol.</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dirty="0" smtClean="0"/>
          </a:p>
        </p:txBody>
      </p:sp>
      <p:pic>
        <p:nvPicPr>
          <p:cNvPr id="60419" name="Picture 2" descr="Blood Bank (5).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Blood Bank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lood Bank (7).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Blood Bank (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Blood Bank (33).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descr="Blood Bank (38).jpg"/>
          <p:cNvPicPr>
            <a:picLocks noChangeAspect="1"/>
          </p:cNvPicPr>
          <p:nvPr/>
        </p:nvPicPr>
        <p:blipFill>
          <a:blip r:embed="rId3" cstate="print"/>
          <a:srcRect/>
          <a:stretch>
            <a:fillRect/>
          </a:stretch>
        </p:blipFill>
        <p:spPr bwMode="auto">
          <a:xfrm>
            <a:off x="0" y="0"/>
            <a:ext cx="9144000" cy="6629400"/>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5538" name="Picture 4" descr="DONOR03"/>
          <p:cNvPicPr>
            <a:picLocks noChangeAspect="1" noChangeArrowheads="1"/>
          </p:cNvPicPr>
          <p:nvPr/>
        </p:nvPicPr>
        <p:blipFill>
          <a:blip r:embed="rId3" cstate="print"/>
          <a:srcRect/>
          <a:stretch>
            <a:fillRect/>
          </a:stretch>
        </p:blipFill>
        <p:spPr bwMode="auto">
          <a:xfrm>
            <a:off x="228600" y="3581400"/>
            <a:ext cx="4191000" cy="3124200"/>
          </a:xfrm>
          <a:prstGeom prst="rect">
            <a:avLst/>
          </a:prstGeom>
          <a:noFill/>
          <a:ln w="9525">
            <a:noFill/>
            <a:miter lim="800000"/>
            <a:headEnd/>
            <a:tailEnd/>
          </a:ln>
        </p:spPr>
      </p:pic>
      <p:pic>
        <p:nvPicPr>
          <p:cNvPr id="65539" name="Picture 5" descr="DONOR02"/>
          <p:cNvPicPr>
            <a:picLocks noChangeAspect="1" noChangeArrowheads="1"/>
          </p:cNvPicPr>
          <p:nvPr/>
        </p:nvPicPr>
        <p:blipFill>
          <a:blip r:embed="rId4" cstate="print"/>
          <a:srcRect/>
          <a:stretch>
            <a:fillRect/>
          </a:stretch>
        </p:blipFill>
        <p:spPr bwMode="auto">
          <a:xfrm>
            <a:off x="4648200" y="152400"/>
            <a:ext cx="4267200" cy="3276600"/>
          </a:xfrm>
          <a:prstGeom prst="rect">
            <a:avLst/>
          </a:prstGeom>
          <a:noFill/>
          <a:ln w="9525">
            <a:noFill/>
            <a:miter lim="800000"/>
            <a:headEnd/>
            <a:tailEnd/>
          </a:ln>
        </p:spPr>
      </p:pic>
      <p:pic>
        <p:nvPicPr>
          <p:cNvPr id="65540" name="Picture 6" descr="DONOR05"/>
          <p:cNvPicPr>
            <a:picLocks noChangeAspect="1" noChangeArrowheads="1"/>
          </p:cNvPicPr>
          <p:nvPr/>
        </p:nvPicPr>
        <p:blipFill>
          <a:blip r:embed="rId5" cstate="print"/>
          <a:srcRect/>
          <a:stretch>
            <a:fillRect/>
          </a:stretch>
        </p:blipFill>
        <p:spPr bwMode="auto">
          <a:xfrm>
            <a:off x="4648200" y="3581400"/>
            <a:ext cx="4267200" cy="3048000"/>
          </a:xfrm>
          <a:prstGeom prst="rect">
            <a:avLst/>
          </a:prstGeom>
          <a:noFill/>
          <a:ln w="9525">
            <a:noFill/>
            <a:miter lim="800000"/>
            <a:headEnd/>
            <a:tailEnd/>
          </a:ln>
        </p:spPr>
      </p:pic>
      <p:pic>
        <p:nvPicPr>
          <p:cNvPr id="65541" name="Picture 8" descr="DONOR04"/>
          <p:cNvPicPr>
            <a:picLocks noChangeAspect="1" noChangeArrowheads="1"/>
          </p:cNvPicPr>
          <p:nvPr/>
        </p:nvPicPr>
        <p:blipFill>
          <a:blip r:embed="rId6" cstate="print"/>
          <a:srcRect/>
          <a:stretch>
            <a:fillRect/>
          </a:stretch>
        </p:blipFill>
        <p:spPr bwMode="auto">
          <a:xfrm>
            <a:off x="152400" y="152400"/>
            <a:ext cx="4267200" cy="3276600"/>
          </a:xfrm>
          <a:prstGeom prst="rect">
            <a:avLst/>
          </a:prstGeom>
          <a:noFill/>
          <a:ln w="9525">
            <a:noFill/>
            <a:miter lim="800000"/>
            <a:headEnd/>
            <a:tailEnd/>
          </a:ln>
        </p:spPr>
      </p:pic>
      <p:sp>
        <p:nvSpPr>
          <p:cNvPr id="65542" name="Text Box 9"/>
          <p:cNvSpPr txBox="1">
            <a:spLocks noChangeArrowheads="1"/>
          </p:cNvSpPr>
          <p:nvPr/>
        </p:nvSpPr>
        <p:spPr bwMode="auto">
          <a:xfrm>
            <a:off x="152400" y="152400"/>
            <a:ext cx="377825" cy="457200"/>
          </a:xfrm>
          <a:prstGeom prst="rect">
            <a:avLst/>
          </a:prstGeom>
          <a:noFill/>
          <a:ln w="9525">
            <a:noFill/>
            <a:miter lim="800000"/>
            <a:headEnd/>
            <a:tailEnd/>
          </a:ln>
        </p:spPr>
        <p:txBody>
          <a:bodyPr wrap="none">
            <a:spAutoFit/>
          </a:bodyPr>
          <a:lstStyle/>
          <a:p>
            <a:r>
              <a:rPr lang="en-US" sz="2400" b="1">
                <a:solidFill>
                  <a:srgbClr val="FFFF00"/>
                </a:solidFill>
                <a:cs typeface="Arial" pitchFamily="34" charset="0"/>
              </a:rPr>
              <a:t>1</a:t>
            </a:r>
          </a:p>
        </p:txBody>
      </p:sp>
      <p:sp>
        <p:nvSpPr>
          <p:cNvPr id="65543" name="Text Box 10"/>
          <p:cNvSpPr txBox="1">
            <a:spLocks noChangeArrowheads="1"/>
          </p:cNvSpPr>
          <p:nvPr/>
        </p:nvSpPr>
        <p:spPr bwMode="auto">
          <a:xfrm>
            <a:off x="8534400" y="228600"/>
            <a:ext cx="377825" cy="457200"/>
          </a:xfrm>
          <a:prstGeom prst="rect">
            <a:avLst/>
          </a:prstGeom>
          <a:noFill/>
          <a:ln w="9525">
            <a:noFill/>
            <a:miter lim="800000"/>
            <a:headEnd/>
            <a:tailEnd/>
          </a:ln>
        </p:spPr>
        <p:txBody>
          <a:bodyPr wrap="none">
            <a:spAutoFit/>
          </a:bodyPr>
          <a:lstStyle/>
          <a:p>
            <a:r>
              <a:rPr lang="en-US" sz="2400" b="1">
                <a:solidFill>
                  <a:srgbClr val="FFFF00"/>
                </a:solidFill>
                <a:cs typeface="Arial" pitchFamily="34" charset="0"/>
              </a:rPr>
              <a:t>2</a:t>
            </a:r>
          </a:p>
        </p:txBody>
      </p:sp>
      <p:sp>
        <p:nvSpPr>
          <p:cNvPr id="65544" name="Text Box 11"/>
          <p:cNvSpPr txBox="1">
            <a:spLocks noChangeArrowheads="1"/>
          </p:cNvSpPr>
          <p:nvPr/>
        </p:nvSpPr>
        <p:spPr bwMode="auto">
          <a:xfrm>
            <a:off x="228600" y="6172200"/>
            <a:ext cx="377825" cy="457200"/>
          </a:xfrm>
          <a:prstGeom prst="rect">
            <a:avLst/>
          </a:prstGeom>
          <a:noFill/>
          <a:ln w="9525">
            <a:noFill/>
            <a:miter lim="800000"/>
            <a:headEnd/>
            <a:tailEnd/>
          </a:ln>
        </p:spPr>
        <p:txBody>
          <a:bodyPr wrap="none">
            <a:spAutoFit/>
          </a:bodyPr>
          <a:lstStyle/>
          <a:p>
            <a:r>
              <a:rPr lang="en-US" sz="2400" b="1">
                <a:solidFill>
                  <a:srgbClr val="FFFF00"/>
                </a:solidFill>
                <a:cs typeface="Arial" pitchFamily="34" charset="0"/>
              </a:rPr>
              <a:t>3</a:t>
            </a:r>
          </a:p>
        </p:txBody>
      </p:sp>
      <p:sp>
        <p:nvSpPr>
          <p:cNvPr id="65545" name="Text Box 12"/>
          <p:cNvSpPr txBox="1">
            <a:spLocks noChangeArrowheads="1"/>
          </p:cNvSpPr>
          <p:nvPr/>
        </p:nvSpPr>
        <p:spPr bwMode="auto">
          <a:xfrm>
            <a:off x="4648200" y="6172200"/>
            <a:ext cx="260350" cy="457200"/>
          </a:xfrm>
          <a:prstGeom prst="rect">
            <a:avLst/>
          </a:prstGeom>
          <a:noFill/>
          <a:ln w="9525">
            <a:noFill/>
            <a:miter lim="800000"/>
            <a:headEnd/>
            <a:tailEnd/>
          </a:ln>
        </p:spPr>
        <p:txBody>
          <a:bodyPr>
            <a:spAutoFit/>
          </a:bodyPr>
          <a:lstStyle/>
          <a:p>
            <a:r>
              <a:rPr lang="en-US" sz="2400" b="1">
                <a:solidFill>
                  <a:srgbClr val="FFFF00"/>
                </a:solidFill>
                <a:cs typeface="Arial" pitchFamily="34" charset="0"/>
              </a:rPr>
              <a:t>4</a:t>
            </a:r>
          </a:p>
        </p:txBody>
      </p:sp>
      <p:sp>
        <p:nvSpPr>
          <p:cNvPr id="29703" name="Rectangle 7"/>
          <p:cNvSpPr>
            <a:spLocks noChangeArrowheads="1"/>
          </p:cNvSpPr>
          <p:nvPr/>
        </p:nvSpPr>
        <p:spPr bwMode="auto">
          <a:xfrm>
            <a:off x="2133600" y="0"/>
            <a:ext cx="3962400" cy="762000"/>
          </a:xfrm>
          <a:prstGeom prst="rect">
            <a:avLst/>
          </a:prstGeom>
          <a:noFill/>
          <a:ln w="9525">
            <a:noFill/>
            <a:miter lim="800000"/>
            <a:headEnd/>
            <a:tailEnd/>
          </a:ln>
          <a:effectLst/>
        </p:spPr>
        <p:txBody>
          <a:bodyPr>
            <a:spAutoFit/>
          </a:bodyPr>
          <a:lstStyle/>
          <a:p>
            <a:pPr>
              <a:defRPr/>
            </a:pPr>
            <a:r>
              <a:rPr lang="en-US" dirty="0">
                <a:solidFill>
                  <a:srgbClr val="FF0000"/>
                </a:solidFill>
                <a:effectLst>
                  <a:outerShdw blurRad="38100" dist="38100" dir="2700000" algn="tl">
                    <a:srgbClr val="000000"/>
                  </a:outerShdw>
                </a:effectLst>
                <a:latin typeface="Times New Roman" pitchFamily="18" charset="0"/>
              </a:rPr>
              <a:t>Blood Donation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6562" name="Picture 7" descr="DONOR05"/>
          <p:cNvPicPr>
            <a:picLocks noChangeAspect="1" noChangeArrowheads="1"/>
          </p:cNvPicPr>
          <p:nvPr/>
        </p:nvPicPr>
        <p:blipFill>
          <a:blip r:embed="rId3" cstate="print"/>
          <a:srcRect/>
          <a:stretch>
            <a:fillRect/>
          </a:stretch>
        </p:blipFill>
        <p:spPr bwMode="auto">
          <a:xfrm>
            <a:off x="228600" y="152400"/>
            <a:ext cx="4343400" cy="3048000"/>
          </a:xfrm>
          <a:prstGeom prst="rect">
            <a:avLst/>
          </a:prstGeom>
          <a:noFill/>
          <a:ln w="9525">
            <a:noFill/>
            <a:miter lim="800000"/>
            <a:headEnd/>
            <a:tailEnd/>
          </a:ln>
        </p:spPr>
      </p:pic>
      <p:pic>
        <p:nvPicPr>
          <p:cNvPr id="66563" name="Picture 8" descr="DONOR06"/>
          <p:cNvPicPr>
            <a:picLocks noChangeAspect="1" noChangeArrowheads="1"/>
          </p:cNvPicPr>
          <p:nvPr/>
        </p:nvPicPr>
        <p:blipFill>
          <a:blip r:embed="rId4" cstate="print"/>
          <a:srcRect/>
          <a:stretch>
            <a:fillRect/>
          </a:stretch>
        </p:blipFill>
        <p:spPr bwMode="auto">
          <a:xfrm>
            <a:off x="4724400" y="152400"/>
            <a:ext cx="4267200" cy="3048000"/>
          </a:xfrm>
          <a:prstGeom prst="rect">
            <a:avLst/>
          </a:prstGeom>
          <a:noFill/>
          <a:ln w="9525">
            <a:noFill/>
            <a:miter lim="800000"/>
            <a:headEnd/>
            <a:tailEnd/>
          </a:ln>
        </p:spPr>
      </p:pic>
      <p:pic>
        <p:nvPicPr>
          <p:cNvPr id="66564" name="Picture 9" descr="DONOR07"/>
          <p:cNvPicPr>
            <a:picLocks noChangeAspect="1" noChangeArrowheads="1"/>
          </p:cNvPicPr>
          <p:nvPr/>
        </p:nvPicPr>
        <p:blipFill>
          <a:blip r:embed="rId5" cstate="print"/>
          <a:srcRect/>
          <a:stretch>
            <a:fillRect/>
          </a:stretch>
        </p:blipFill>
        <p:spPr bwMode="auto">
          <a:xfrm>
            <a:off x="228600" y="3352800"/>
            <a:ext cx="4343400" cy="3352800"/>
          </a:xfrm>
          <a:prstGeom prst="rect">
            <a:avLst/>
          </a:prstGeom>
          <a:noFill/>
          <a:ln w="9525">
            <a:noFill/>
            <a:miter lim="800000"/>
            <a:headEnd/>
            <a:tailEnd/>
          </a:ln>
        </p:spPr>
      </p:pic>
      <p:pic>
        <p:nvPicPr>
          <p:cNvPr id="66565" name="Picture 10" descr="DONOR07a"/>
          <p:cNvPicPr>
            <a:picLocks noChangeAspect="1" noChangeArrowheads="1"/>
          </p:cNvPicPr>
          <p:nvPr/>
        </p:nvPicPr>
        <p:blipFill>
          <a:blip r:embed="rId5" cstate="print"/>
          <a:srcRect/>
          <a:stretch>
            <a:fillRect/>
          </a:stretch>
        </p:blipFill>
        <p:spPr bwMode="auto">
          <a:xfrm>
            <a:off x="4724400" y="3352800"/>
            <a:ext cx="4267200" cy="3352800"/>
          </a:xfrm>
          <a:prstGeom prst="rect">
            <a:avLst/>
          </a:prstGeom>
          <a:noFill/>
          <a:ln w="9525">
            <a:noFill/>
            <a:miter lim="800000"/>
            <a:headEnd/>
            <a:tailEnd/>
          </a:ln>
        </p:spPr>
      </p:pic>
      <p:sp>
        <p:nvSpPr>
          <p:cNvPr id="66566" name="Text Box 11"/>
          <p:cNvSpPr txBox="1">
            <a:spLocks noChangeArrowheads="1"/>
          </p:cNvSpPr>
          <p:nvPr/>
        </p:nvSpPr>
        <p:spPr bwMode="auto">
          <a:xfrm>
            <a:off x="152400" y="2743200"/>
            <a:ext cx="377825" cy="457200"/>
          </a:xfrm>
          <a:prstGeom prst="rect">
            <a:avLst/>
          </a:prstGeom>
          <a:noFill/>
          <a:ln w="9525">
            <a:noFill/>
            <a:miter lim="800000"/>
            <a:headEnd/>
            <a:tailEnd/>
          </a:ln>
        </p:spPr>
        <p:txBody>
          <a:bodyPr wrap="none">
            <a:spAutoFit/>
          </a:bodyPr>
          <a:lstStyle/>
          <a:p>
            <a:r>
              <a:rPr lang="en-US" sz="2400" b="1">
                <a:solidFill>
                  <a:srgbClr val="FFFF00"/>
                </a:solidFill>
                <a:cs typeface="Arial" pitchFamily="34" charset="0"/>
              </a:rPr>
              <a:t>5</a:t>
            </a:r>
          </a:p>
        </p:txBody>
      </p:sp>
      <p:sp>
        <p:nvSpPr>
          <p:cNvPr id="66567" name="Text Box 12"/>
          <p:cNvSpPr txBox="1">
            <a:spLocks noChangeArrowheads="1"/>
          </p:cNvSpPr>
          <p:nvPr/>
        </p:nvSpPr>
        <p:spPr bwMode="auto">
          <a:xfrm>
            <a:off x="4724400" y="2743200"/>
            <a:ext cx="377825" cy="457200"/>
          </a:xfrm>
          <a:prstGeom prst="rect">
            <a:avLst/>
          </a:prstGeom>
          <a:noFill/>
          <a:ln w="9525">
            <a:noFill/>
            <a:miter lim="800000"/>
            <a:headEnd/>
            <a:tailEnd/>
          </a:ln>
        </p:spPr>
        <p:txBody>
          <a:bodyPr wrap="none">
            <a:spAutoFit/>
          </a:bodyPr>
          <a:lstStyle/>
          <a:p>
            <a:r>
              <a:rPr lang="en-US" sz="2400" b="1">
                <a:solidFill>
                  <a:srgbClr val="FFFF00"/>
                </a:solidFill>
                <a:cs typeface="Arial" pitchFamily="34" charset="0"/>
              </a:rPr>
              <a:t>6</a:t>
            </a:r>
          </a:p>
        </p:txBody>
      </p:sp>
      <p:sp>
        <p:nvSpPr>
          <p:cNvPr id="66568" name="Text Box 13"/>
          <p:cNvSpPr txBox="1">
            <a:spLocks noChangeArrowheads="1"/>
          </p:cNvSpPr>
          <p:nvPr/>
        </p:nvSpPr>
        <p:spPr bwMode="auto">
          <a:xfrm>
            <a:off x="228600" y="6172200"/>
            <a:ext cx="377825" cy="457200"/>
          </a:xfrm>
          <a:prstGeom prst="rect">
            <a:avLst/>
          </a:prstGeom>
          <a:noFill/>
          <a:ln w="9525">
            <a:noFill/>
            <a:miter lim="800000"/>
            <a:headEnd/>
            <a:tailEnd/>
          </a:ln>
        </p:spPr>
        <p:txBody>
          <a:bodyPr wrap="none">
            <a:spAutoFit/>
          </a:bodyPr>
          <a:lstStyle/>
          <a:p>
            <a:r>
              <a:rPr lang="en-US" sz="2400" b="1">
                <a:solidFill>
                  <a:srgbClr val="FFFF00"/>
                </a:solidFill>
                <a:cs typeface="Arial" pitchFamily="34" charset="0"/>
              </a:rPr>
              <a:t>7</a:t>
            </a:r>
          </a:p>
        </p:txBody>
      </p:sp>
      <p:sp>
        <p:nvSpPr>
          <p:cNvPr id="66569" name="Text Box 14"/>
          <p:cNvSpPr txBox="1">
            <a:spLocks noChangeArrowheads="1"/>
          </p:cNvSpPr>
          <p:nvPr/>
        </p:nvSpPr>
        <p:spPr bwMode="auto">
          <a:xfrm>
            <a:off x="4724400" y="6172200"/>
            <a:ext cx="377825" cy="457200"/>
          </a:xfrm>
          <a:prstGeom prst="rect">
            <a:avLst/>
          </a:prstGeom>
          <a:noFill/>
          <a:ln w="9525">
            <a:noFill/>
            <a:miter lim="800000"/>
            <a:headEnd/>
            <a:tailEnd/>
          </a:ln>
        </p:spPr>
        <p:txBody>
          <a:bodyPr>
            <a:spAutoFit/>
          </a:bodyPr>
          <a:lstStyle/>
          <a:p>
            <a:r>
              <a:rPr lang="en-US" sz="2400" b="1">
                <a:solidFill>
                  <a:srgbClr val="FFFF00"/>
                </a:solidFill>
                <a:cs typeface="Arial" pitchFamily="34" charset="0"/>
              </a:rPr>
              <a:t>8</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4" descr="DONOR08"/>
          <p:cNvPicPr>
            <a:picLocks noChangeAspect="1" noChangeArrowheads="1"/>
          </p:cNvPicPr>
          <p:nvPr/>
        </p:nvPicPr>
        <p:blipFill>
          <a:blip r:embed="rId3" cstate="print"/>
          <a:srcRect/>
          <a:stretch>
            <a:fillRect/>
          </a:stretch>
        </p:blipFill>
        <p:spPr bwMode="auto">
          <a:xfrm>
            <a:off x="228600" y="152400"/>
            <a:ext cx="4114800" cy="3048000"/>
          </a:xfrm>
          <a:prstGeom prst="rect">
            <a:avLst/>
          </a:prstGeom>
          <a:noFill/>
          <a:ln w="9525">
            <a:noFill/>
            <a:miter lim="800000"/>
            <a:headEnd/>
            <a:tailEnd/>
          </a:ln>
        </p:spPr>
      </p:pic>
      <p:pic>
        <p:nvPicPr>
          <p:cNvPr id="67587" name="Picture 5" descr="DONOR09"/>
          <p:cNvPicPr>
            <a:picLocks noChangeAspect="1" noChangeArrowheads="1"/>
          </p:cNvPicPr>
          <p:nvPr/>
        </p:nvPicPr>
        <p:blipFill>
          <a:blip r:embed="rId4" cstate="print"/>
          <a:srcRect/>
          <a:stretch>
            <a:fillRect/>
          </a:stretch>
        </p:blipFill>
        <p:spPr bwMode="auto">
          <a:xfrm>
            <a:off x="4572000" y="152400"/>
            <a:ext cx="4419600" cy="3048000"/>
          </a:xfrm>
          <a:prstGeom prst="rect">
            <a:avLst/>
          </a:prstGeom>
          <a:noFill/>
          <a:ln w="9525">
            <a:noFill/>
            <a:miter lim="800000"/>
            <a:headEnd/>
            <a:tailEnd/>
          </a:ln>
        </p:spPr>
      </p:pic>
      <p:pic>
        <p:nvPicPr>
          <p:cNvPr id="67588" name="Picture 6" descr="DONOR10"/>
          <p:cNvPicPr>
            <a:picLocks noChangeAspect="1" noChangeArrowheads="1"/>
          </p:cNvPicPr>
          <p:nvPr/>
        </p:nvPicPr>
        <p:blipFill>
          <a:blip r:embed="rId5" cstate="print"/>
          <a:srcRect/>
          <a:stretch>
            <a:fillRect/>
          </a:stretch>
        </p:blipFill>
        <p:spPr bwMode="auto">
          <a:xfrm>
            <a:off x="228600" y="3429000"/>
            <a:ext cx="4114800" cy="3276600"/>
          </a:xfrm>
          <a:prstGeom prst="rect">
            <a:avLst/>
          </a:prstGeom>
          <a:noFill/>
          <a:ln w="9525">
            <a:noFill/>
            <a:miter lim="800000"/>
            <a:headEnd/>
            <a:tailEnd/>
          </a:ln>
        </p:spPr>
      </p:pic>
      <p:pic>
        <p:nvPicPr>
          <p:cNvPr id="67589" name="Picture 8" descr="DONOR11a"/>
          <p:cNvPicPr>
            <a:picLocks noChangeAspect="1" noChangeArrowheads="1"/>
          </p:cNvPicPr>
          <p:nvPr/>
        </p:nvPicPr>
        <p:blipFill>
          <a:blip r:embed="rId6" cstate="print"/>
          <a:srcRect/>
          <a:stretch>
            <a:fillRect/>
          </a:stretch>
        </p:blipFill>
        <p:spPr bwMode="auto">
          <a:xfrm>
            <a:off x="4572000" y="3429000"/>
            <a:ext cx="4419600" cy="3276600"/>
          </a:xfrm>
          <a:prstGeom prst="rect">
            <a:avLst/>
          </a:prstGeom>
          <a:noFill/>
          <a:ln w="9525">
            <a:noFill/>
            <a:miter lim="800000"/>
            <a:headEnd/>
            <a:tailEnd/>
          </a:ln>
        </p:spPr>
      </p:pic>
      <p:sp>
        <p:nvSpPr>
          <p:cNvPr id="67590" name="Text Box 9"/>
          <p:cNvSpPr txBox="1">
            <a:spLocks noChangeArrowheads="1"/>
          </p:cNvSpPr>
          <p:nvPr/>
        </p:nvSpPr>
        <p:spPr bwMode="auto">
          <a:xfrm>
            <a:off x="152400" y="2743200"/>
            <a:ext cx="377825" cy="457200"/>
          </a:xfrm>
          <a:prstGeom prst="rect">
            <a:avLst/>
          </a:prstGeom>
          <a:noFill/>
          <a:ln w="9525">
            <a:noFill/>
            <a:miter lim="800000"/>
            <a:headEnd/>
            <a:tailEnd/>
          </a:ln>
        </p:spPr>
        <p:txBody>
          <a:bodyPr wrap="none">
            <a:spAutoFit/>
          </a:bodyPr>
          <a:lstStyle/>
          <a:p>
            <a:r>
              <a:rPr lang="en-US" sz="2400" b="1">
                <a:solidFill>
                  <a:srgbClr val="FFFF00"/>
                </a:solidFill>
                <a:cs typeface="Arial" pitchFamily="34" charset="0"/>
              </a:rPr>
              <a:t>9</a:t>
            </a:r>
          </a:p>
        </p:txBody>
      </p:sp>
      <p:sp>
        <p:nvSpPr>
          <p:cNvPr id="67591" name="Text Box 10"/>
          <p:cNvSpPr txBox="1">
            <a:spLocks noChangeArrowheads="1"/>
          </p:cNvSpPr>
          <p:nvPr/>
        </p:nvSpPr>
        <p:spPr bwMode="auto">
          <a:xfrm>
            <a:off x="4495800" y="2743200"/>
            <a:ext cx="571500" cy="457200"/>
          </a:xfrm>
          <a:prstGeom prst="rect">
            <a:avLst/>
          </a:prstGeom>
          <a:noFill/>
          <a:ln w="9525">
            <a:noFill/>
            <a:miter lim="800000"/>
            <a:headEnd/>
            <a:tailEnd/>
          </a:ln>
        </p:spPr>
        <p:txBody>
          <a:bodyPr wrap="none">
            <a:spAutoFit/>
          </a:bodyPr>
          <a:lstStyle/>
          <a:p>
            <a:r>
              <a:rPr lang="en-US" sz="2400" b="1">
                <a:solidFill>
                  <a:srgbClr val="FFFF00"/>
                </a:solidFill>
                <a:cs typeface="Arial" pitchFamily="34" charset="0"/>
              </a:rPr>
              <a:t>10</a:t>
            </a:r>
          </a:p>
        </p:txBody>
      </p:sp>
      <p:sp>
        <p:nvSpPr>
          <p:cNvPr id="67592" name="Text Box 11"/>
          <p:cNvSpPr txBox="1">
            <a:spLocks noChangeArrowheads="1"/>
          </p:cNvSpPr>
          <p:nvPr/>
        </p:nvSpPr>
        <p:spPr bwMode="auto">
          <a:xfrm>
            <a:off x="228600" y="3429000"/>
            <a:ext cx="571500" cy="457200"/>
          </a:xfrm>
          <a:prstGeom prst="rect">
            <a:avLst/>
          </a:prstGeom>
          <a:noFill/>
          <a:ln w="9525">
            <a:noFill/>
            <a:miter lim="800000"/>
            <a:headEnd/>
            <a:tailEnd/>
          </a:ln>
        </p:spPr>
        <p:txBody>
          <a:bodyPr wrap="none">
            <a:spAutoFit/>
          </a:bodyPr>
          <a:lstStyle/>
          <a:p>
            <a:r>
              <a:rPr lang="en-US" sz="2400" b="1">
                <a:solidFill>
                  <a:srgbClr val="FFFF00"/>
                </a:solidFill>
                <a:cs typeface="Arial" pitchFamily="34" charset="0"/>
              </a:rPr>
              <a:t>11</a:t>
            </a:r>
          </a:p>
        </p:txBody>
      </p:sp>
      <p:sp>
        <p:nvSpPr>
          <p:cNvPr id="67593" name="Text Box 12"/>
          <p:cNvSpPr txBox="1">
            <a:spLocks noChangeArrowheads="1"/>
          </p:cNvSpPr>
          <p:nvPr/>
        </p:nvSpPr>
        <p:spPr bwMode="auto">
          <a:xfrm>
            <a:off x="4495800" y="3429000"/>
            <a:ext cx="571500" cy="457200"/>
          </a:xfrm>
          <a:prstGeom prst="rect">
            <a:avLst/>
          </a:prstGeom>
          <a:noFill/>
          <a:ln w="9525">
            <a:noFill/>
            <a:miter lim="800000"/>
            <a:headEnd/>
            <a:tailEnd/>
          </a:ln>
        </p:spPr>
        <p:txBody>
          <a:bodyPr wrap="none">
            <a:spAutoFit/>
          </a:bodyPr>
          <a:lstStyle/>
          <a:p>
            <a:r>
              <a:rPr lang="en-US" sz="2400" b="1">
                <a:solidFill>
                  <a:srgbClr val="FFFF00"/>
                </a:solidFill>
                <a:cs typeface="Arial" pitchFamily="34" charset="0"/>
              </a:rPr>
              <a:t>12</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8611" name="Content Placeholder 3" descr="Blood Bank (53).jpg"/>
          <p:cNvPicPr>
            <a:picLocks noGrp="1" noChangeAspect="1"/>
          </p:cNvPicPr>
          <p:nvPr>
            <p:ph idx="1"/>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Blood Bank (6).jpg"/>
          <p:cNvPicPr>
            <a:picLocks noChangeAspect="1"/>
          </p:cNvPicPr>
          <p:nvPr/>
        </p:nvPicPr>
        <p:blipFill>
          <a:blip r:embed="rId3" cstate="print"/>
          <a:srcRect/>
          <a:stretch>
            <a:fillRect/>
          </a:stretch>
        </p:blipFill>
        <p:spPr bwMode="auto">
          <a:xfrm>
            <a:off x="1828800" y="0"/>
            <a:ext cx="5410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dirty="0" smtClean="0"/>
          </a:p>
        </p:txBody>
      </p:sp>
      <p:pic>
        <p:nvPicPr>
          <p:cNvPr id="70659" name="Picture 2" descr="Blood Bank (8).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Blood Bank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descr="Blood Bank (9).jpg"/>
          <p:cNvPicPr>
            <a:picLocks noChangeAspect="1"/>
          </p:cNvPicPr>
          <p:nvPr/>
        </p:nvPicPr>
        <p:blipFill>
          <a:blip r:embed="rId3" cstate="print"/>
          <a:srcRect/>
          <a:stretch>
            <a:fillRect/>
          </a:stretch>
        </p:blipFill>
        <p:spPr bwMode="auto">
          <a:xfrm>
            <a:off x="1905000" y="0"/>
            <a:ext cx="5410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2"/>
          <p:cNvSpPr>
            <a:spLocks noGrp="1"/>
          </p:cNvSpPr>
          <p:nvPr>
            <p:ph idx="1"/>
          </p:nvPr>
        </p:nvSpPr>
        <p:spPr>
          <a:xfrm>
            <a:off x="0" y="1447800"/>
            <a:ext cx="9144000" cy="5410200"/>
          </a:xfrm>
          <a:solidFill>
            <a:schemeClr val="accent1"/>
          </a:solidFill>
        </p:spPr>
        <p:txBody>
          <a:bodyPr/>
          <a:lstStyle/>
          <a:p>
            <a:pPr eaLnBrk="1" hangingPunct="1"/>
            <a:r>
              <a:rPr lang="en-US" sz="2800" smtClean="0">
                <a:solidFill>
                  <a:srgbClr val="FFFF00"/>
                </a:solidFill>
                <a:latin typeface="Times New Roman" pitchFamily="18" charset="0"/>
                <a:cs typeface="Times New Roman" pitchFamily="18" charset="0"/>
              </a:rPr>
              <a:t>Trisodium Citrate (Dihydrate)         		2.2 g</a:t>
            </a:r>
          </a:p>
          <a:p>
            <a:pPr eaLnBrk="1" hangingPunct="1"/>
            <a:r>
              <a:rPr lang="en-US" sz="2800" smtClean="0">
                <a:solidFill>
                  <a:srgbClr val="FFFF00"/>
                </a:solidFill>
                <a:latin typeface="Times New Roman" pitchFamily="18" charset="0"/>
                <a:cs typeface="Times New Roman" pitchFamily="18" charset="0"/>
              </a:rPr>
              <a:t>Citric Acid (Monohydrate)              		0.8 g</a:t>
            </a:r>
          </a:p>
          <a:p>
            <a:pPr eaLnBrk="1" hangingPunct="1"/>
            <a:r>
              <a:rPr lang="en-US" sz="2800" smtClean="0">
                <a:solidFill>
                  <a:srgbClr val="FFFF00"/>
                </a:solidFill>
                <a:latin typeface="Times New Roman" pitchFamily="18" charset="0"/>
                <a:cs typeface="Times New Roman" pitchFamily="18" charset="0"/>
              </a:rPr>
              <a:t>Dextrose					       	2.5 g</a:t>
            </a:r>
          </a:p>
          <a:p>
            <a:pPr eaLnBrk="1" hangingPunct="1"/>
            <a:r>
              <a:rPr lang="en-US" sz="2800" smtClean="0">
                <a:solidFill>
                  <a:srgbClr val="FFFF00"/>
                </a:solidFill>
                <a:latin typeface="Times New Roman" pitchFamily="18" charset="0"/>
                <a:cs typeface="Times New Roman" pitchFamily="18" charset="0"/>
              </a:rPr>
              <a:t>Water to					       	100 ml</a:t>
            </a:r>
          </a:p>
          <a:p>
            <a:pPr eaLnBrk="1" hangingPunct="1">
              <a:buFont typeface="Wingdings" pitchFamily="2" charset="2"/>
              <a:buNone/>
            </a:pPr>
            <a:endParaRPr lang="en-US" smtClean="0">
              <a:solidFill>
                <a:srgbClr val="FFFF00"/>
              </a:solidFill>
              <a:latin typeface="Times New Roman" pitchFamily="18" charset="0"/>
              <a:cs typeface="Times New Roman" pitchFamily="18" charset="0"/>
            </a:endParaRPr>
          </a:p>
          <a:p>
            <a:pPr eaLnBrk="1" hangingPunct="1">
              <a:buFont typeface="Wingdings" pitchFamily="2" charset="2"/>
              <a:buNone/>
            </a:pPr>
            <a:r>
              <a:rPr lang="en-US" smtClean="0">
                <a:solidFill>
                  <a:srgbClr val="FFFF00"/>
                </a:solidFill>
                <a:latin typeface="Times New Roman" pitchFamily="18" charset="0"/>
                <a:cs typeface="Times New Roman" pitchFamily="18" charset="0"/>
              </a:rPr>
              <a:t>	67.5 ml of this solution (pH 5.0 – 5.1) are mixed with 450 ml of Blood</a:t>
            </a:r>
          </a:p>
          <a:p>
            <a:pPr eaLnBrk="1" hangingPunct="1">
              <a:buFont typeface="Wingdings" pitchFamily="2" charset="2"/>
              <a:buNone/>
            </a:pPr>
            <a:r>
              <a:rPr lang="en-US" smtClean="0">
                <a:solidFill>
                  <a:srgbClr val="FFFF00"/>
                </a:solidFill>
                <a:latin typeface="Times New Roman" pitchFamily="18" charset="0"/>
                <a:cs typeface="Times New Roman" pitchFamily="18" charset="0"/>
              </a:rPr>
              <a:t>   Store Red Blood Cells 21 days at 1 – 6 </a:t>
            </a:r>
            <a:r>
              <a:rPr lang="en-US" baseline="30000" smtClean="0">
                <a:solidFill>
                  <a:srgbClr val="FFFF00"/>
                </a:solidFill>
                <a:latin typeface="Times New Roman" pitchFamily="18" charset="0"/>
                <a:cs typeface="Times New Roman" pitchFamily="18" charset="0"/>
              </a:rPr>
              <a:t>0</a:t>
            </a:r>
            <a:r>
              <a:rPr lang="en-US" smtClean="0">
                <a:solidFill>
                  <a:srgbClr val="FFFF00"/>
                </a:solidFill>
                <a:latin typeface="Times New Roman" pitchFamily="18" charset="0"/>
                <a:cs typeface="Times New Roman" pitchFamily="18" charset="0"/>
              </a:rPr>
              <a:t> </a:t>
            </a:r>
            <a:r>
              <a:rPr lang="en-US" smtClean="0">
                <a:solidFill>
                  <a:srgbClr val="FF0000"/>
                </a:solidFill>
                <a:latin typeface="Times New Roman" pitchFamily="18" charset="0"/>
                <a:cs typeface="Times New Roman" pitchFamily="18" charset="0"/>
              </a:rPr>
              <a:t>C</a:t>
            </a:r>
          </a:p>
        </p:txBody>
      </p:sp>
      <p:sp>
        <p:nvSpPr>
          <p:cNvPr id="2" name="Title 1"/>
          <p:cNvSpPr>
            <a:spLocks noGrp="1"/>
          </p:cNvSpPr>
          <p:nvPr>
            <p:ph type="title"/>
          </p:nvPr>
        </p:nvSpPr>
        <p:spPr>
          <a:xfrm>
            <a:off x="990600" y="304801"/>
            <a:ext cx="7696200" cy="1143000"/>
          </a:xfrm>
          <a:solidFill>
            <a:schemeClr val="bg1"/>
          </a:solidFill>
        </p:spPr>
        <p:txBody>
          <a:bodyPr/>
          <a:lstStyle/>
          <a:p>
            <a:pPr eaLnBrk="1" fontAlgn="auto" hangingPunct="1">
              <a:spcAft>
                <a:spcPts val="0"/>
              </a:spcAft>
              <a:defRPr/>
            </a:pPr>
            <a:r>
              <a:rPr lang="en-US" dirty="0" smtClean="0">
                <a:solidFill>
                  <a:srgbClr val="FF0000"/>
                </a:solidFill>
                <a:latin typeface="Times New Roman" pitchFamily="18" charset="0"/>
                <a:cs typeface="Times New Roman" pitchFamily="18" charset="0"/>
              </a:rPr>
              <a:t>ACD - A (NIH - A) SOLUTION</a:t>
            </a:r>
            <a:endParaRPr lang="en-US"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0" y="1447800"/>
            <a:ext cx="9144000" cy="5410200"/>
          </a:xfrm>
          <a:solidFill>
            <a:schemeClr val="accent1"/>
          </a:solidFill>
        </p:spPr>
        <p:txBody>
          <a:bodyPr/>
          <a:lstStyle/>
          <a:p>
            <a:pPr eaLnBrk="1" hangingPunct="1"/>
            <a:endParaRPr lang="en-US" sz="1100" smtClean="0">
              <a:latin typeface="Times New Roman" pitchFamily="18" charset="0"/>
              <a:cs typeface="Times New Roman" pitchFamily="18" charset="0"/>
            </a:endParaRPr>
          </a:p>
          <a:p>
            <a:pPr eaLnBrk="1" hangingPunct="1"/>
            <a:r>
              <a:rPr lang="en-US" sz="2400" smtClean="0">
                <a:solidFill>
                  <a:srgbClr val="FFFF00"/>
                </a:solidFill>
                <a:latin typeface="Times New Roman" pitchFamily="18" charset="0"/>
                <a:cs typeface="Times New Roman" pitchFamily="18" charset="0"/>
              </a:rPr>
              <a:t>Trisodium Citrate (Dihydrate)         		26.3 g</a:t>
            </a:r>
          </a:p>
          <a:p>
            <a:pPr eaLnBrk="1" hangingPunct="1"/>
            <a:r>
              <a:rPr lang="en-US" sz="2400" smtClean="0">
                <a:solidFill>
                  <a:srgbClr val="FFFF00"/>
                </a:solidFill>
                <a:latin typeface="Times New Roman" pitchFamily="18" charset="0"/>
                <a:cs typeface="Times New Roman" pitchFamily="18" charset="0"/>
              </a:rPr>
              <a:t>Citric Acid (Monohydrate)              		3.27 g</a:t>
            </a:r>
          </a:p>
          <a:p>
            <a:pPr eaLnBrk="1" hangingPunct="1"/>
            <a:r>
              <a:rPr lang="en-US" sz="2400" smtClean="0">
                <a:solidFill>
                  <a:srgbClr val="FFFF00"/>
                </a:solidFill>
                <a:latin typeface="Times New Roman" pitchFamily="18" charset="0"/>
                <a:cs typeface="Times New Roman" pitchFamily="18" charset="0"/>
              </a:rPr>
              <a:t>Sodium Dihydrogen Phosphate (Monohydrate)  	2.22 g</a:t>
            </a:r>
          </a:p>
          <a:p>
            <a:pPr eaLnBrk="1" hangingPunct="1"/>
            <a:r>
              <a:rPr lang="en-US" sz="2400" smtClean="0">
                <a:solidFill>
                  <a:srgbClr val="FFFF00"/>
                </a:solidFill>
                <a:latin typeface="Times New Roman" pitchFamily="18" charset="0"/>
                <a:cs typeface="Times New Roman" pitchFamily="18" charset="0"/>
              </a:rPr>
              <a:t>Dextrose					       	25.5 g</a:t>
            </a:r>
          </a:p>
          <a:p>
            <a:pPr eaLnBrk="1" hangingPunct="1"/>
            <a:r>
              <a:rPr lang="en-US" sz="2400" smtClean="0">
                <a:solidFill>
                  <a:srgbClr val="FFFF00"/>
                </a:solidFill>
                <a:latin typeface="Times New Roman" pitchFamily="18" charset="0"/>
                <a:cs typeface="Times New Roman" pitchFamily="18" charset="0"/>
              </a:rPr>
              <a:t>Water to					       	1000 ml</a:t>
            </a:r>
          </a:p>
          <a:p>
            <a:pPr eaLnBrk="1" hangingPunct="1">
              <a:buFont typeface="Wingdings" pitchFamily="2" charset="2"/>
              <a:buNone/>
            </a:pPr>
            <a:endParaRPr lang="en-US" sz="1200" smtClean="0">
              <a:solidFill>
                <a:srgbClr val="FFFF00"/>
              </a:solidFill>
              <a:latin typeface="Times New Roman" pitchFamily="18" charset="0"/>
              <a:cs typeface="Times New Roman" pitchFamily="18" charset="0"/>
            </a:endParaRPr>
          </a:p>
          <a:p>
            <a:pPr eaLnBrk="1" hangingPunct="1">
              <a:buFont typeface="Wingdings" pitchFamily="2" charset="2"/>
              <a:buNone/>
            </a:pPr>
            <a:r>
              <a:rPr lang="en-US" smtClean="0">
                <a:solidFill>
                  <a:srgbClr val="FFFF00"/>
                </a:solidFill>
                <a:latin typeface="Times New Roman" pitchFamily="18" charset="0"/>
                <a:cs typeface="Times New Roman" pitchFamily="18" charset="0"/>
              </a:rPr>
              <a:t>63 ml of this solution (pH 5.0 – 5.1) are mixed with 450 ml of Blood</a:t>
            </a:r>
          </a:p>
          <a:p>
            <a:pPr eaLnBrk="1" hangingPunct="1">
              <a:buFont typeface="Wingdings" pitchFamily="2" charset="2"/>
              <a:buNone/>
            </a:pPr>
            <a:r>
              <a:rPr lang="en-US" smtClean="0">
                <a:solidFill>
                  <a:srgbClr val="FFFF00"/>
                </a:solidFill>
                <a:latin typeface="Times New Roman" pitchFamily="18" charset="0"/>
                <a:cs typeface="Times New Roman" pitchFamily="18" charset="0"/>
              </a:rPr>
              <a:t>Store Red Blood Cells for  28 days at 1 – 6 </a:t>
            </a:r>
            <a:r>
              <a:rPr lang="en-US" baseline="30000" smtClean="0">
                <a:solidFill>
                  <a:srgbClr val="FFFF00"/>
                </a:solidFill>
                <a:latin typeface="Times New Roman" pitchFamily="18" charset="0"/>
                <a:cs typeface="Times New Roman" pitchFamily="18" charset="0"/>
              </a:rPr>
              <a:t>0</a:t>
            </a:r>
            <a:r>
              <a:rPr lang="en-US" smtClean="0">
                <a:solidFill>
                  <a:srgbClr val="FFFF00"/>
                </a:solidFill>
                <a:latin typeface="Times New Roman" pitchFamily="18" charset="0"/>
                <a:cs typeface="Times New Roman" pitchFamily="18" charset="0"/>
              </a:rPr>
              <a:t> C</a:t>
            </a:r>
          </a:p>
          <a:p>
            <a:pPr eaLnBrk="1" hangingPunct="1">
              <a:buFont typeface="Wingdings" pitchFamily="2" charset="2"/>
              <a:buNone/>
            </a:pPr>
            <a:r>
              <a:rPr lang="en-US" smtClean="0">
                <a:solidFill>
                  <a:srgbClr val="FFFF00"/>
                </a:solidFill>
                <a:latin typeface="Times New Roman" pitchFamily="18" charset="0"/>
                <a:cs typeface="Times New Roman" pitchFamily="18" charset="0"/>
              </a:rPr>
              <a:t>Store Platelets for 3days at 20 – 24 </a:t>
            </a:r>
            <a:r>
              <a:rPr lang="en-US" baseline="30000" smtClean="0">
                <a:solidFill>
                  <a:srgbClr val="FFFF00"/>
                </a:solidFill>
                <a:latin typeface="Times New Roman" pitchFamily="18" charset="0"/>
                <a:cs typeface="Times New Roman" pitchFamily="18" charset="0"/>
              </a:rPr>
              <a:t>0</a:t>
            </a:r>
            <a:r>
              <a:rPr lang="en-US" smtClean="0">
                <a:solidFill>
                  <a:srgbClr val="FFFF00"/>
                </a:solidFill>
                <a:latin typeface="Times New Roman" pitchFamily="18" charset="0"/>
                <a:cs typeface="Times New Roman" pitchFamily="18" charset="0"/>
              </a:rPr>
              <a:t> C</a:t>
            </a:r>
          </a:p>
          <a:p>
            <a:pPr eaLnBrk="1" hangingPunct="1">
              <a:buFont typeface="Wingdings" pitchFamily="2" charset="2"/>
              <a:buNone/>
            </a:pPr>
            <a:endParaRPr lang="en-US" smtClean="0">
              <a:latin typeface="Times New Roman" pitchFamily="18" charset="0"/>
              <a:cs typeface="Times New Roman" pitchFamily="18" charset="0"/>
            </a:endParaRPr>
          </a:p>
          <a:p>
            <a:pPr eaLnBrk="1" hangingPunct="1"/>
            <a:endParaRPr lang="en-US" smtClean="0">
              <a:latin typeface="Times New Roman" pitchFamily="18" charset="0"/>
              <a:cs typeface="Times New Roman" pitchFamily="18" charset="0"/>
            </a:endParaRPr>
          </a:p>
        </p:txBody>
      </p:sp>
      <p:sp>
        <p:nvSpPr>
          <p:cNvPr id="2" name="Title 1"/>
          <p:cNvSpPr>
            <a:spLocks noGrp="1"/>
          </p:cNvSpPr>
          <p:nvPr>
            <p:ph type="title"/>
          </p:nvPr>
        </p:nvSpPr>
        <p:spPr>
          <a:xfrm>
            <a:off x="990600" y="304801"/>
            <a:ext cx="7924800" cy="1143000"/>
          </a:xfrm>
        </p:spPr>
        <p:txBody>
          <a:bodyPr>
            <a:normAutofit fontScale="90000"/>
          </a:bodyPr>
          <a:lstStyle/>
          <a:p>
            <a:pPr algn="ctr" eaLnBrk="1" fontAlgn="auto" hangingPunct="1">
              <a:spcAft>
                <a:spcPts val="0"/>
              </a:spcAft>
              <a:defRPr/>
            </a:pPr>
            <a:r>
              <a:rPr lang="en-US" sz="3600" b="0" dirty="0" smtClean="0">
                <a:solidFill>
                  <a:srgbClr val="FF0000"/>
                </a:solidFill>
                <a:latin typeface="Times New Roman" pitchFamily="18" charset="0"/>
                <a:cs typeface="Times New Roman" pitchFamily="18" charset="0"/>
              </a:rPr>
              <a:t>CITRATE – PHOSPHATE – DEXTROSE</a:t>
            </a:r>
            <a:br>
              <a:rPr lang="en-US" sz="3600" b="0" dirty="0" smtClean="0">
                <a:solidFill>
                  <a:srgbClr val="FF0000"/>
                </a:solidFill>
                <a:latin typeface="Times New Roman" pitchFamily="18" charset="0"/>
                <a:cs typeface="Times New Roman" pitchFamily="18" charset="0"/>
              </a:rPr>
            </a:br>
            <a:r>
              <a:rPr lang="en-US" sz="3600" b="0" dirty="0" smtClean="0">
                <a:solidFill>
                  <a:srgbClr val="FF0000"/>
                </a:solidFill>
                <a:latin typeface="Times New Roman" pitchFamily="18" charset="0"/>
                <a:cs typeface="Times New Roman" pitchFamily="18" charset="0"/>
              </a:rPr>
              <a:t>(CPD)</a:t>
            </a:r>
            <a:endParaRPr lang="en-US" sz="3600" b="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1"/>
          </p:nvPr>
        </p:nvSpPr>
        <p:spPr>
          <a:xfrm>
            <a:off x="0" y="1600200"/>
            <a:ext cx="9144000" cy="5257800"/>
          </a:xfrm>
          <a:solidFill>
            <a:schemeClr val="accent1"/>
          </a:solidFill>
        </p:spPr>
        <p:txBody>
          <a:bodyPr/>
          <a:lstStyle/>
          <a:p>
            <a:pPr eaLnBrk="1" hangingPunct="1">
              <a:buFont typeface="Wingdings" pitchFamily="2" charset="2"/>
              <a:buNone/>
            </a:pPr>
            <a:r>
              <a:rPr lang="en-US" sz="800" smtClean="0">
                <a:latin typeface="Times New Roman" pitchFamily="18" charset="0"/>
                <a:cs typeface="Times New Roman" pitchFamily="18" charset="0"/>
              </a:rPr>
              <a:t>	</a:t>
            </a:r>
          </a:p>
          <a:p>
            <a:pPr eaLnBrk="1" hangingPunct="1">
              <a:buFont typeface="Wingdings" pitchFamily="2" charset="2"/>
              <a:buNone/>
            </a:pPr>
            <a:r>
              <a:rPr lang="en-US" sz="2800" smtClean="0">
                <a:solidFill>
                  <a:srgbClr val="00FF00"/>
                </a:solidFill>
                <a:latin typeface="Times New Roman" pitchFamily="18" charset="0"/>
                <a:cs typeface="Times New Roman" pitchFamily="18" charset="0"/>
              </a:rPr>
              <a:t>	</a:t>
            </a:r>
            <a:r>
              <a:rPr lang="en-US" sz="2800" smtClean="0">
                <a:solidFill>
                  <a:srgbClr val="FFFF00"/>
                </a:solidFill>
                <a:latin typeface="Times New Roman" pitchFamily="18" charset="0"/>
                <a:cs typeface="Times New Roman" pitchFamily="18" charset="0"/>
              </a:rPr>
              <a:t>63ml Anticoagulant Citrate Phosphate Dextrose Adenine Solution USP for collection of 450ml of blood</a:t>
            </a:r>
            <a:endParaRPr lang="en-US" smtClean="0">
              <a:solidFill>
                <a:srgbClr val="FFFF00"/>
              </a:solidFill>
              <a:latin typeface="Times New Roman" pitchFamily="18" charset="0"/>
              <a:cs typeface="Times New Roman" pitchFamily="18" charset="0"/>
            </a:endParaRPr>
          </a:p>
          <a:p>
            <a:pPr eaLnBrk="1" hangingPunct="1">
              <a:buFont typeface="Wingdings" pitchFamily="2" charset="2"/>
              <a:buChar char="§"/>
            </a:pPr>
            <a:r>
              <a:rPr lang="en-US" smtClean="0">
                <a:solidFill>
                  <a:srgbClr val="FFFF00"/>
                </a:solidFill>
                <a:latin typeface="Times New Roman" pitchFamily="18" charset="0"/>
                <a:cs typeface="Times New Roman" pitchFamily="18" charset="0"/>
              </a:rPr>
              <a:t>Each 63ml contains: </a:t>
            </a:r>
          </a:p>
          <a:p>
            <a:pPr lvl="1" eaLnBrk="1" hangingPunct="1">
              <a:buFont typeface="Arial" pitchFamily="34" charset="0"/>
              <a:buChar char="•"/>
            </a:pPr>
            <a:r>
              <a:rPr lang="en-US" sz="2400" smtClean="0">
                <a:solidFill>
                  <a:srgbClr val="FFFF00"/>
                </a:solidFill>
                <a:latin typeface="Times New Roman" pitchFamily="18" charset="0"/>
                <a:cs typeface="Times New Roman" pitchFamily="18" charset="0"/>
              </a:rPr>
              <a:t>188 mg Citric Acid  (anhydrous) USP</a:t>
            </a:r>
          </a:p>
          <a:p>
            <a:pPr lvl="1" eaLnBrk="1" hangingPunct="1">
              <a:buFont typeface="Arial" pitchFamily="34" charset="0"/>
              <a:buChar char="•"/>
            </a:pPr>
            <a:r>
              <a:rPr lang="en-US" sz="2400" smtClean="0">
                <a:solidFill>
                  <a:srgbClr val="FFFF00"/>
                </a:solidFill>
                <a:latin typeface="Times New Roman" pitchFamily="18" charset="0"/>
                <a:cs typeface="Times New Roman" pitchFamily="18" charset="0"/>
              </a:rPr>
              <a:t>1.66 g Sodium Citrate (anhydrate) USP</a:t>
            </a:r>
          </a:p>
          <a:p>
            <a:pPr lvl="1" eaLnBrk="1" hangingPunct="1">
              <a:buFont typeface="Arial" pitchFamily="34" charset="0"/>
              <a:buChar char="•"/>
            </a:pPr>
            <a:r>
              <a:rPr lang="en-US" sz="2400" smtClean="0">
                <a:solidFill>
                  <a:srgbClr val="FFFF00"/>
                </a:solidFill>
                <a:latin typeface="Times New Roman" pitchFamily="18" charset="0"/>
                <a:cs typeface="Times New Roman" pitchFamily="18" charset="0"/>
              </a:rPr>
              <a:t>140 mg Monobasic Sodium Phosphate (monohydrate) </a:t>
            </a:r>
            <a:r>
              <a:rPr lang="en-US" sz="2000" smtClean="0">
                <a:solidFill>
                  <a:srgbClr val="FFFF00"/>
                </a:solidFill>
                <a:latin typeface="Times New Roman" pitchFamily="18" charset="0"/>
                <a:cs typeface="Times New Roman" pitchFamily="18" charset="0"/>
              </a:rPr>
              <a:t>USP</a:t>
            </a:r>
            <a:endParaRPr lang="en-US" sz="2400" smtClean="0">
              <a:solidFill>
                <a:srgbClr val="FFFF00"/>
              </a:solidFill>
              <a:latin typeface="Times New Roman" pitchFamily="18" charset="0"/>
              <a:cs typeface="Times New Roman" pitchFamily="18" charset="0"/>
            </a:endParaRPr>
          </a:p>
          <a:p>
            <a:pPr lvl="1" eaLnBrk="1" hangingPunct="1">
              <a:buFont typeface="Arial" pitchFamily="34" charset="0"/>
              <a:buChar char="•"/>
            </a:pPr>
            <a:r>
              <a:rPr lang="en-US" sz="2400" smtClean="0">
                <a:solidFill>
                  <a:srgbClr val="FFFF00"/>
                </a:solidFill>
                <a:latin typeface="Times New Roman" pitchFamily="18" charset="0"/>
                <a:cs typeface="Times New Roman" pitchFamily="18" charset="0"/>
              </a:rPr>
              <a:t> 2.01 g Dextrose (monohydrate) USP</a:t>
            </a:r>
          </a:p>
          <a:p>
            <a:pPr lvl="1" eaLnBrk="1" hangingPunct="1">
              <a:buFont typeface="Arial" pitchFamily="34" charset="0"/>
              <a:buChar char="•"/>
            </a:pPr>
            <a:r>
              <a:rPr lang="en-US" sz="2400" smtClean="0">
                <a:solidFill>
                  <a:srgbClr val="FFFF00"/>
                </a:solidFill>
                <a:latin typeface="Times New Roman" pitchFamily="18" charset="0"/>
                <a:cs typeface="Times New Roman" pitchFamily="18" charset="0"/>
              </a:rPr>
              <a:t> 17.3 mg Adenine USP </a:t>
            </a:r>
          </a:p>
          <a:p>
            <a:pPr lvl="1" eaLnBrk="1" hangingPunct="1">
              <a:buFontTx/>
              <a:buNone/>
            </a:pPr>
            <a:r>
              <a:rPr lang="en-US" sz="2400" smtClean="0">
                <a:solidFill>
                  <a:srgbClr val="FFFF00"/>
                </a:solidFill>
                <a:latin typeface="Times New Roman" pitchFamily="18" charset="0"/>
                <a:cs typeface="Times New Roman" pitchFamily="18" charset="0"/>
              </a:rPr>
              <a:t>Store Red Blood Cells 35 days at 1 – 6 </a:t>
            </a:r>
            <a:r>
              <a:rPr lang="en-US" sz="2400" baseline="30000" smtClean="0">
                <a:solidFill>
                  <a:srgbClr val="FFFF00"/>
                </a:solidFill>
                <a:latin typeface="Times New Roman" pitchFamily="18" charset="0"/>
                <a:cs typeface="Times New Roman" pitchFamily="18" charset="0"/>
              </a:rPr>
              <a:t>0</a:t>
            </a:r>
            <a:r>
              <a:rPr lang="en-US" sz="2400" smtClean="0">
                <a:solidFill>
                  <a:srgbClr val="FFFF00"/>
                </a:solidFill>
                <a:latin typeface="Times New Roman" pitchFamily="18" charset="0"/>
                <a:cs typeface="Times New Roman" pitchFamily="18" charset="0"/>
              </a:rPr>
              <a:t> C </a:t>
            </a:r>
          </a:p>
          <a:p>
            <a:pPr lvl="1" eaLnBrk="1" hangingPunct="1">
              <a:buFontTx/>
              <a:buNone/>
            </a:pPr>
            <a:r>
              <a:rPr lang="en-US" sz="2400" smtClean="0">
                <a:solidFill>
                  <a:srgbClr val="FFFF00"/>
                </a:solidFill>
                <a:latin typeface="Times New Roman" pitchFamily="18" charset="0"/>
                <a:cs typeface="Times New Roman" pitchFamily="18" charset="0"/>
              </a:rPr>
              <a:t>Store Platelets 5 days at 20 – 24 </a:t>
            </a:r>
            <a:r>
              <a:rPr lang="en-US" sz="2400" baseline="30000" smtClean="0">
                <a:solidFill>
                  <a:srgbClr val="FFFF00"/>
                </a:solidFill>
                <a:latin typeface="Times New Roman" pitchFamily="18" charset="0"/>
                <a:cs typeface="Times New Roman" pitchFamily="18" charset="0"/>
              </a:rPr>
              <a:t>0</a:t>
            </a:r>
            <a:r>
              <a:rPr lang="en-US" sz="2400" smtClean="0">
                <a:solidFill>
                  <a:srgbClr val="FFFF00"/>
                </a:solidFill>
                <a:latin typeface="Times New Roman" pitchFamily="18" charset="0"/>
                <a:cs typeface="Times New Roman" pitchFamily="18" charset="0"/>
              </a:rPr>
              <a:t> C</a:t>
            </a:r>
          </a:p>
        </p:txBody>
      </p:sp>
      <p:sp>
        <p:nvSpPr>
          <p:cNvPr id="2" name="Title 1"/>
          <p:cNvSpPr>
            <a:spLocks noGrp="1"/>
          </p:cNvSpPr>
          <p:nvPr>
            <p:ph type="title"/>
          </p:nvPr>
        </p:nvSpPr>
        <p:spPr>
          <a:xfrm>
            <a:off x="914400" y="152400"/>
            <a:ext cx="7924800" cy="1295400"/>
          </a:xfrm>
        </p:spPr>
        <p:txBody>
          <a:bodyPr>
            <a:normAutofit fontScale="90000"/>
          </a:bodyPr>
          <a:lstStyle/>
          <a:p>
            <a:pPr algn="ctr" eaLnBrk="1" fontAlgn="auto" hangingPunct="1">
              <a:spcAft>
                <a:spcPts val="0"/>
              </a:spcAft>
              <a:defRPr/>
            </a:pPr>
            <a:r>
              <a:rPr lang="en-US" sz="3600" b="0" dirty="0" smtClean="0">
                <a:solidFill>
                  <a:srgbClr val="FF0000"/>
                </a:solidFill>
                <a:latin typeface="Times New Roman" pitchFamily="18" charset="0"/>
                <a:cs typeface="Times New Roman" pitchFamily="18" charset="0"/>
              </a:rPr>
              <a:t>Anticoagulant Citrate Phosphate Dextrose</a:t>
            </a:r>
            <a:br>
              <a:rPr lang="en-US" sz="3600" b="0" dirty="0" smtClean="0">
                <a:solidFill>
                  <a:srgbClr val="FF0000"/>
                </a:solidFill>
                <a:latin typeface="Times New Roman" pitchFamily="18" charset="0"/>
                <a:cs typeface="Times New Roman" pitchFamily="18" charset="0"/>
              </a:rPr>
            </a:br>
            <a:r>
              <a:rPr lang="en-US" sz="3600" b="0" dirty="0" smtClean="0">
                <a:solidFill>
                  <a:srgbClr val="FF0000"/>
                </a:solidFill>
                <a:latin typeface="Times New Roman" pitchFamily="18" charset="0"/>
                <a:cs typeface="Times New Roman" pitchFamily="18" charset="0"/>
              </a:rPr>
              <a:t> (CPDA-1) </a:t>
            </a:r>
            <a:r>
              <a:rPr lang="en-US" sz="3600" b="0" dirty="0" smtClean="0">
                <a:latin typeface="Times New Roman" pitchFamily="18" charset="0"/>
                <a:cs typeface="Times New Roman" pitchFamily="18" charset="0"/>
              </a:rPr>
              <a:t/>
            </a:r>
            <a:br>
              <a:rPr lang="en-US" sz="3600" b="0" dirty="0" smtClean="0">
                <a:latin typeface="Times New Roman" pitchFamily="18" charset="0"/>
                <a:cs typeface="Times New Roman" pitchFamily="18" charset="0"/>
              </a:rPr>
            </a:br>
            <a:r>
              <a:rPr lang="en-US" sz="3600" b="0" dirty="0" smtClean="0">
                <a:solidFill>
                  <a:srgbClr val="FF0000"/>
                </a:solidFill>
                <a:latin typeface="Times New Roman" pitchFamily="18" charset="0"/>
                <a:cs typeface="Times New Roman" pitchFamily="18" charset="0"/>
              </a:rPr>
              <a:t>Red Blood Cells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752600"/>
            <a:ext cx="9144000" cy="5105400"/>
          </a:xfrm>
          <a:solidFill>
            <a:schemeClr val="accent1"/>
          </a:solidFill>
        </p:spPr>
        <p:txBody>
          <a:bodyPr wrap="none">
            <a:normAutofit/>
          </a:bodyPr>
          <a:lstStyle/>
          <a:p>
            <a:pPr marL="365760" indent="-256032" eaLnBrk="1" fontAlgn="auto" hangingPunct="1">
              <a:spcAft>
                <a:spcPts val="0"/>
              </a:spcAft>
              <a:buFont typeface="Wingdings" pitchFamily="2" charset="2"/>
              <a:buNone/>
              <a:defRPr/>
            </a:pPr>
            <a:r>
              <a:rPr lang="en-US" dirty="0" smtClean="0">
                <a:solidFill>
                  <a:srgbClr val="FFFF00"/>
                </a:solidFill>
                <a:latin typeface="Times New Roman" pitchFamily="18" charset="0"/>
                <a:cs typeface="Times New Roman" pitchFamily="18" charset="0"/>
              </a:rPr>
              <a:t>100 ml containing:</a:t>
            </a:r>
          </a:p>
          <a:p>
            <a:pPr marL="365760" indent="-256032" eaLnBrk="1" fontAlgn="auto" hangingPunct="1">
              <a:spcAft>
                <a:spcPts val="0"/>
              </a:spcAft>
              <a:buFont typeface="Wingdings" pitchFamily="2" charset="2"/>
              <a:buChar char="§"/>
              <a:defRPr/>
            </a:pPr>
            <a:r>
              <a:rPr lang="en-US" sz="2400" dirty="0" smtClean="0">
                <a:solidFill>
                  <a:srgbClr val="FFFF00"/>
                </a:solidFill>
                <a:latin typeface="Times New Roman" pitchFamily="18" charset="0"/>
                <a:cs typeface="Times New Roman" pitchFamily="18" charset="0"/>
              </a:rPr>
              <a:t>877 mg Sodium Chloride USP</a:t>
            </a:r>
          </a:p>
          <a:p>
            <a:pPr marL="365760" indent="-256032" eaLnBrk="1" fontAlgn="auto" hangingPunct="1">
              <a:spcAft>
                <a:spcPts val="0"/>
              </a:spcAft>
              <a:buFont typeface="Wingdings" pitchFamily="2" charset="2"/>
              <a:buChar char="§"/>
              <a:defRPr/>
            </a:pPr>
            <a:r>
              <a:rPr lang="en-US" sz="2400" dirty="0" smtClean="0">
                <a:solidFill>
                  <a:srgbClr val="FFFF00"/>
                </a:solidFill>
                <a:latin typeface="Times New Roman" pitchFamily="18" charset="0"/>
                <a:cs typeface="Times New Roman" pitchFamily="18" charset="0"/>
              </a:rPr>
              <a:t>900 mg Dextrose (monohydrate) USP</a:t>
            </a:r>
          </a:p>
          <a:p>
            <a:pPr marL="365760" indent="-256032" eaLnBrk="1" fontAlgn="auto" hangingPunct="1">
              <a:spcAft>
                <a:spcPts val="0"/>
              </a:spcAft>
              <a:buFont typeface="Wingdings" pitchFamily="2" charset="2"/>
              <a:buChar char="§"/>
              <a:defRPr/>
            </a:pPr>
            <a:r>
              <a:rPr lang="en-US" sz="2400" dirty="0" smtClean="0">
                <a:solidFill>
                  <a:srgbClr val="FFFF00"/>
                </a:solidFill>
                <a:latin typeface="Times New Roman" pitchFamily="18" charset="0"/>
                <a:cs typeface="Times New Roman" pitchFamily="18" charset="0"/>
              </a:rPr>
              <a:t>525 mg </a:t>
            </a:r>
            <a:r>
              <a:rPr lang="en-US" sz="2400" dirty="0" err="1" smtClean="0">
                <a:solidFill>
                  <a:srgbClr val="FFFF00"/>
                </a:solidFill>
                <a:latin typeface="Times New Roman" pitchFamily="18" charset="0"/>
                <a:cs typeface="Times New Roman" pitchFamily="18" charset="0"/>
              </a:rPr>
              <a:t>Mannitol</a:t>
            </a:r>
            <a:r>
              <a:rPr lang="en-US" sz="2400" dirty="0" smtClean="0">
                <a:solidFill>
                  <a:srgbClr val="FFFF00"/>
                </a:solidFill>
                <a:latin typeface="Times New Roman" pitchFamily="18" charset="0"/>
                <a:cs typeface="Times New Roman" pitchFamily="18" charset="0"/>
              </a:rPr>
              <a:t> USP</a:t>
            </a:r>
          </a:p>
          <a:p>
            <a:pPr marL="365760" indent="-256032" eaLnBrk="1" fontAlgn="auto" hangingPunct="1">
              <a:spcAft>
                <a:spcPts val="0"/>
              </a:spcAft>
              <a:buFont typeface="Wingdings" pitchFamily="2" charset="2"/>
              <a:buChar char="§"/>
              <a:defRPr/>
            </a:pPr>
            <a:r>
              <a:rPr lang="en-US" sz="2400" dirty="0" smtClean="0">
                <a:solidFill>
                  <a:srgbClr val="FFFF00"/>
                </a:solidFill>
                <a:latin typeface="Times New Roman" pitchFamily="18" charset="0"/>
                <a:cs typeface="Times New Roman" pitchFamily="18" charset="0"/>
              </a:rPr>
              <a:t>30 mg Adenine USP</a:t>
            </a:r>
          </a:p>
          <a:p>
            <a:pPr marL="365760" indent="-256032" eaLnBrk="1" fontAlgn="auto" hangingPunct="1">
              <a:spcAft>
                <a:spcPts val="0"/>
              </a:spcAft>
              <a:buFont typeface="Wingdings" pitchFamily="2" charset="2"/>
              <a:buNone/>
              <a:defRPr/>
            </a:pPr>
            <a:r>
              <a:rPr lang="en-US" sz="2400" dirty="0" smtClean="0">
                <a:solidFill>
                  <a:srgbClr val="FFFF00"/>
                </a:solidFill>
                <a:latin typeface="Times New Roman" pitchFamily="18" charset="0"/>
                <a:cs typeface="Times New Roman" pitchFamily="18" charset="0"/>
              </a:rPr>
              <a:t>Contains 15.0 </a:t>
            </a:r>
            <a:r>
              <a:rPr lang="en-US" sz="2400" dirty="0" err="1" smtClean="0">
                <a:solidFill>
                  <a:srgbClr val="FFFF00"/>
                </a:solidFill>
                <a:latin typeface="Times New Roman" pitchFamily="18" charset="0"/>
                <a:cs typeface="Times New Roman" pitchFamily="18" charset="0"/>
              </a:rPr>
              <a:t>mEq</a:t>
            </a:r>
            <a:r>
              <a:rPr lang="en-US" sz="2400" dirty="0" smtClean="0">
                <a:solidFill>
                  <a:srgbClr val="FFFF00"/>
                </a:solidFill>
                <a:latin typeface="Times New Roman" pitchFamily="18" charset="0"/>
                <a:cs typeface="Times New Roman" pitchFamily="18" charset="0"/>
              </a:rPr>
              <a:t> Sodium</a:t>
            </a:r>
          </a:p>
          <a:p>
            <a:pPr marL="365760" indent="-256032" eaLnBrk="1" fontAlgn="auto" hangingPunct="1">
              <a:spcAft>
                <a:spcPts val="0"/>
              </a:spcAft>
              <a:buFont typeface="Wingdings" pitchFamily="2" charset="2"/>
              <a:buNone/>
              <a:defRPr/>
            </a:pPr>
            <a:r>
              <a:rPr lang="en-US" sz="2800" u="sng" dirty="0" smtClean="0">
                <a:solidFill>
                  <a:srgbClr val="FFFF00"/>
                </a:solidFill>
                <a:latin typeface="Times New Roman" pitchFamily="18" charset="0"/>
                <a:cs typeface="Times New Roman" pitchFamily="18" charset="0"/>
              </a:rPr>
              <a:t>Caution</a:t>
            </a:r>
            <a:r>
              <a:rPr lang="en-US" sz="2400" dirty="0" smtClean="0">
                <a:solidFill>
                  <a:srgbClr val="FFFF00"/>
                </a:solidFill>
                <a:latin typeface="Times New Roman" pitchFamily="18" charset="0"/>
                <a:cs typeface="Times New Roman" pitchFamily="18" charset="0"/>
              </a:rPr>
              <a:t>:  Add </a:t>
            </a:r>
            <a:r>
              <a:rPr lang="en-US" sz="2400" dirty="0" err="1" smtClean="0">
                <a:solidFill>
                  <a:srgbClr val="FFFF00"/>
                </a:solidFill>
                <a:latin typeface="Times New Roman" pitchFamily="18" charset="0"/>
                <a:cs typeface="Times New Roman" pitchFamily="18" charset="0"/>
              </a:rPr>
              <a:t>Optisol</a:t>
            </a:r>
            <a:r>
              <a:rPr lang="en-US" sz="2400" baseline="30000" dirty="0" smtClean="0">
                <a:ln>
                  <a:solidFill>
                    <a:srgbClr val="FF0000"/>
                  </a:solidFill>
                </a:ln>
                <a:solidFill>
                  <a:srgbClr val="FFFF00"/>
                </a:solidFill>
                <a:latin typeface="Times New Roman" pitchFamily="18" charset="0"/>
                <a:cs typeface="Times New Roman" pitchFamily="18" charset="0"/>
              </a:rPr>
              <a:t>   R</a:t>
            </a:r>
            <a:r>
              <a:rPr lang="en-US" sz="2400" dirty="0" smtClean="0">
                <a:ln>
                  <a:solidFill>
                    <a:srgbClr val="FF0000"/>
                  </a:solidFill>
                </a:ln>
                <a:solidFill>
                  <a:srgbClr val="FFFF00"/>
                </a:solidFill>
                <a:latin typeface="Times New Roman" pitchFamily="18" charset="0"/>
                <a:cs typeface="Times New Roman" pitchFamily="18" charset="0"/>
              </a:rPr>
              <a:t>  Solution to Red Blood Cells within </a:t>
            </a:r>
          </a:p>
          <a:p>
            <a:pPr marL="365760" indent="-256032" eaLnBrk="1" fontAlgn="auto" hangingPunct="1">
              <a:spcAft>
                <a:spcPts val="0"/>
              </a:spcAft>
              <a:buFont typeface="Wingdings" pitchFamily="2" charset="2"/>
              <a:buNone/>
              <a:defRPr/>
            </a:pPr>
            <a:r>
              <a:rPr lang="en-US" sz="2400" dirty="0" smtClean="0">
                <a:ln>
                  <a:solidFill>
                    <a:srgbClr val="FF0000"/>
                  </a:solidFill>
                </a:ln>
                <a:solidFill>
                  <a:srgbClr val="FFFF00"/>
                </a:solidFill>
                <a:latin typeface="Times New Roman" pitchFamily="18" charset="0"/>
                <a:cs typeface="Times New Roman" pitchFamily="18" charset="0"/>
              </a:rPr>
              <a:t>                  72 hours after Blood Collection </a:t>
            </a:r>
          </a:p>
          <a:p>
            <a:pPr marL="365760" indent="-256032" eaLnBrk="1" fontAlgn="auto" hangingPunct="1">
              <a:spcAft>
                <a:spcPts val="0"/>
              </a:spcAft>
              <a:buFont typeface="Wingdings" pitchFamily="2" charset="2"/>
              <a:buNone/>
              <a:defRPr/>
            </a:pPr>
            <a:endParaRPr lang="en-US" sz="1600" dirty="0" smtClean="0">
              <a:ln>
                <a:solidFill>
                  <a:srgbClr val="FF0000"/>
                </a:solidFill>
              </a:ln>
              <a:solidFill>
                <a:srgbClr val="FFFF00"/>
              </a:solidFill>
              <a:latin typeface="Times New Roman" pitchFamily="18" charset="0"/>
              <a:cs typeface="Times New Roman" pitchFamily="18" charset="0"/>
            </a:endParaRPr>
          </a:p>
          <a:p>
            <a:pPr marL="365760" indent="-256032" eaLnBrk="1" fontAlgn="auto" hangingPunct="1">
              <a:spcAft>
                <a:spcPts val="0"/>
              </a:spcAft>
              <a:buFont typeface="Wingdings" pitchFamily="2" charset="2"/>
              <a:buNone/>
              <a:defRPr/>
            </a:pPr>
            <a:r>
              <a:rPr lang="en-US" sz="2400" dirty="0" smtClean="0">
                <a:ln>
                  <a:solidFill>
                    <a:srgbClr val="FF0000"/>
                  </a:solidFill>
                </a:ln>
                <a:solidFill>
                  <a:srgbClr val="FFFF00"/>
                </a:solidFill>
                <a:latin typeface="Times New Roman" pitchFamily="18" charset="0"/>
                <a:cs typeface="Times New Roman" pitchFamily="18" charset="0"/>
              </a:rPr>
              <a:t>		      Store Red Blood Cells 42 days at  1 – 6 </a:t>
            </a:r>
            <a:r>
              <a:rPr lang="en-US" sz="2400" baseline="30000" dirty="0" smtClean="0">
                <a:ln>
                  <a:solidFill>
                    <a:srgbClr val="FF0000"/>
                  </a:solidFill>
                </a:ln>
                <a:solidFill>
                  <a:srgbClr val="FFFF00"/>
                </a:solidFill>
                <a:latin typeface="Times New Roman" pitchFamily="18" charset="0"/>
                <a:cs typeface="Times New Roman" pitchFamily="18" charset="0"/>
              </a:rPr>
              <a:t>0 </a:t>
            </a:r>
            <a:r>
              <a:rPr lang="en-US" sz="2400" dirty="0" smtClean="0">
                <a:ln>
                  <a:solidFill>
                    <a:srgbClr val="FF0000"/>
                  </a:solidFill>
                </a:ln>
                <a:solidFill>
                  <a:srgbClr val="FFFF00"/>
                </a:solidFill>
                <a:latin typeface="Times New Roman" pitchFamily="18" charset="0"/>
                <a:cs typeface="Times New Roman" pitchFamily="18" charset="0"/>
              </a:rPr>
              <a:t> C</a:t>
            </a:r>
          </a:p>
        </p:txBody>
      </p:sp>
      <p:sp>
        <p:nvSpPr>
          <p:cNvPr id="3" name="Title 2"/>
          <p:cNvSpPr>
            <a:spLocks noGrp="1"/>
          </p:cNvSpPr>
          <p:nvPr>
            <p:ph type="title"/>
          </p:nvPr>
        </p:nvSpPr>
        <p:spPr>
          <a:xfrm>
            <a:off x="914400" y="381000"/>
            <a:ext cx="8001000" cy="1254933"/>
          </a:xfrm>
        </p:spPr>
        <p:txBody>
          <a:bodyPr wrap="square">
            <a:spAutoFit/>
          </a:bodyPr>
          <a:lstStyle/>
          <a:p>
            <a:pPr algn="ctr" eaLnBrk="1" fontAlgn="auto" hangingPunct="1">
              <a:spcAft>
                <a:spcPts val="0"/>
              </a:spcAft>
              <a:defRPr/>
            </a:pPr>
            <a:r>
              <a:rPr lang="en-US" b="0" dirty="0" err="1" smtClean="0">
                <a:solidFill>
                  <a:srgbClr val="FF0000"/>
                </a:solidFill>
                <a:effectLst/>
                <a:latin typeface="Times New Roman" pitchFamily="18" charset="0"/>
                <a:cs typeface="Times New Roman" pitchFamily="18" charset="0"/>
              </a:rPr>
              <a:t>Optisol</a:t>
            </a:r>
            <a:r>
              <a:rPr lang="en-US" b="0" dirty="0" smtClean="0">
                <a:solidFill>
                  <a:srgbClr val="FF0000"/>
                </a:solidFill>
                <a:effectLst/>
                <a:latin typeface="Times New Roman" pitchFamily="18" charset="0"/>
                <a:cs typeface="Times New Roman" pitchFamily="18" charset="0"/>
              </a:rPr>
              <a:t> </a:t>
            </a:r>
            <a:r>
              <a:rPr lang="en-US" sz="3200" b="0" baseline="30000" dirty="0" smtClean="0">
                <a:ln>
                  <a:solidFill>
                    <a:srgbClr val="FF0000"/>
                  </a:solidFill>
                </a:ln>
                <a:solidFill>
                  <a:srgbClr val="FF0000"/>
                </a:solidFill>
                <a:latin typeface="Times New Roman" pitchFamily="18" charset="0"/>
                <a:cs typeface="Times New Roman" pitchFamily="18" charset="0"/>
              </a:rPr>
              <a:t>R      </a:t>
            </a:r>
            <a:r>
              <a:rPr lang="en-US" sz="3600" b="0" dirty="0" smtClean="0">
                <a:ln>
                  <a:solidFill>
                    <a:srgbClr val="FF0000"/>
                  </a:solidFill>
                </a:ln>
                <a:solidFill>
                  <a:srgbClr val="FF0000"/>
                </a:solidFill>
                <a:effectLst/>
                <a:latin typeface="Times New Roman" pitchFamily="18" charset="0"/>
                <a:cs typeface="Times New Roman" pitchFamily="18" charset="0"/>
              </a:rPr>
              <a:t>AS</a:t>
            </a:r>
            <a:r>
              <a:rPr lang="en-US" sz="3600" b="0" baseline="30000" dirty="0" smtClean="0">
                <a:ln>
                  <a:solidFill>
                    <a:srgbClr val="FF0000"/>
                  </a:solidFill>
                </a:ln>
                <a:solidFill>
                  <a:srgbClr val="FF0000"/>
                </a:solidFill>
                <a:effectLst/>
                <a:latin typeface="Times New Roman" pitchFamily="18" charset="0"/>
                <a:cs typeface="Times New Roman" pitchFamily="18" charset="0"/>
              </a:rPr>
              <a:t> </a:t>
            </a:r>
            <a:r>
              <a:rPr lang="en-US" sz="3600" b="0" dirty="0" smtClean="0">
                <a:ln>
                  <a:solidFill>
                    <a:srgbClr val="FF0000"/>
                  </a:solidFill>
                </a:ln>
                <a:solidFill>
                  <a:srgbClr val="FF0000"/>
                </a:solidFill>
                <a:effectLst/>
                <a:latin typeface="Times New Roman" pitchFamily="18" charset="0"/>
                <a:cs typeface="Times New Roman" pitchFamily="18" charset="0"/>
              </a:rPr>
              <a:t>– 5 </a:t>
            </a:r>
            <a:r>
              <a:rPr lang="en-US" b="0" dirty="0" smtClean="0">
                <a:ln>
                  <a:solidFill>
                    <a:srgbClr val="FF0000"/>
                  </a:solidFill>
                </a:ln>
                <a:solidFill>
                  <a:srgbClr val="FF0000"/>
                </a:solidFill>
                <a:effectLst/>
                <a:latin typeface="Times New Roman" pitchFamily="18" charset="0"/>
                <a:cs typeface="Times New Roman" pitchFamily="18" charset="0"/>
              </a:rPr>
              <a:t/>
            </a:r>
            <a:br>
              <a:rPr lang="en-US" b="0" dirty="0" smtClean="0">
                <a:ln>
                  <a:solidFill>
                    <a:srgbClr val="FF0000"/>
                  </a:solidFill>
                </a:ln>
                <a:solidFill>
                  <a:srgbClr val="FF0000"/>
                </a:solidFill>
                <a:effectLst/>
                <a:latin typeface="Times New Roman" pitchFamily="18" charset="0"/>
                <a:cs typeface="Times New Roman" pitchFamily="18" charset="0"/>
              </a:rPr>
            </a:br>
            <a:r>
              <a:rPr lang="en-US" sz="3200" b="0" dirty="0" smtClean="0">
                <a:ln>
                  <a:solidFill>
                    <a:srgbClr val="FF0000"/>
                  </a:solidFill>
                </a:ln>
                <a:solidFill>
                  <a:srgbClr val="FF0000"/>
                </a:solidFill>
                <a:effectLst/>
                <a:latin typeface="Times New Roman" pitchFamily="18" charset="0"/>
                <a:cs typeface="Times New Roman" pitchFamily="18" charset="0"/>
              </a:rPr>
              <a:t>Red Cell Preservative Solution</a:t>
            </a:r>
            <a:endParaRPr lang="en-US" sz="3200" b="0" dirty="0">
              <a:ln>
                <a:solidFill>
                  <a:srgbClr val="FF0000"/>
                </a:solidFill>
              </a:ln>
              <a:solidFill>
                <a:srgbClr val="FF0000"/>
              </a:solidFill>
              <a:effectLst/>
              <a:latin typeface="Times New Roman" pitchFamily="18" charset="0"/>
              <a:cs typeface="Times New Roman" pitchFamily="18" charset="0"/>
            </a:endParaRPr>
          </a:p>
        </p:txBody>
      </p:sp>
      <p:sp>
        <p:nvSpPr>
          <p:cNvPr id="75780" name="Octagon 6"/>
          <p:cNvSpPr>
            <a:spLocks noChangeArrowheads="1"/>
          </p:cNvSpPr>
          <p:nvPr/>
        </p:nvSpPr>
        <p:spPr bwMode="auto">
          <a:xfrm>
            <a:off x="4800600" y="533400"/>
            <a:ext cx="457200" cy="304800"/>
          </a:xfrm>
          <a:prstGeom prst="octagon">
            <a:avLst>
              <a:gd name="adj" fmla="val 50000"/>
            </a:avLst>
          </a:prstGeom>
          <a:noFill/>
          <a:ln w="9525" algn="ctr">
            <a:solidFill>
              <a:srgbClr val="FF0000"/>
            </a:solidFill>
            <a:round/>
            <a:headEnd/>
            <a:tailEnd/>
          </a:ln>
        </p:spPr>
        <p:txBody>
          <a:bodyPr/>
          <a:lstStyle/>
          <a:p>
            <a:endParaRPr lang="en-US"/>
          </a:p>
        </p:txBody>
      </p:sp>
      <p:sp>
        <p:nvSpPr>
          <p:cNvPr id="75781" name="Octagon 7"/>
          <p:cNvSpPr>
            <a:spLocks noChangeArrowheads="1"/>
          </p:cNvSpPr>
          <p:nvPr/>
        </p:nvSpPr>
        <p:spPr bwMode="auto">
          <a:xfrm>
            <a:off x="4114800" y="4648200"/>
            <a:ext cx="381000" cy="228600"/>
          </a:xfrm>
          <a:prstGeom prst="octagon">
            <a:avLst>
              <a:gd name="adj" fmla="val 50000"/>
            </a:avLst>
          </a:prstGeom>
          <a:noFill/>
          <a:ln w="9525" algn="ctr">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1"/>
          </p:nvPr>
        </p:nvSpPr>
        <p:spPr>
          <a:xfrm>
            <a:off x="0" y="1600200"/>
            <a:ext cx="9144000" cy="5257800"/>
          </a:xfrm>
          <a:solidFill>
            <a:schemeClr val="accent1"/>
          </a:solidFill>
        </p:spPr>
        <p:txBody>
          <a:bodyPr/>
          <a:lstStyle/>
          <a:p>
            <a:pPr eaLnBrk="1" hangingPunct="1">
              <a:buFont typeface="Wingdings" pitchFamily="2" charset="2"/>
              <a:buNone/>
            </a:pPr>
            <a:r>
              <a:rPr lang="en-US" sz="800" smtClean="0">
                <a:latin typeface="Times New Roman" pitchFamily="18" charset="0"/>
                <a:cs typeface="Times New Roman" pitchFamily="18" charset="0"/>
              </a:rPr>
              <a:t>	</a:t>
            </a:r>
          </a:p>
          <a:p>
            <a:pPr eaLnBrk="1" hangingPunct="1">
              <a:buFont typeface="Wingdings" pitchFamily="2" charset="2"/>
              <a:buNone/>
            </a:pPr>
            <a:r>
              <a:rPr lang="en-US" sz="2800" smtClean="0">
                <a:solidFill>
                  <a:srgbClr val="00FF00"/>
                </a:solidFill>
                <a:latin typeface="Times New Roman" pitchFamily="18" charset="0"/>
                <a:cs typeface="Times New Roman" pitchFamily="18" charset="0"/>
              </a:rPr>
              <a:t>	</a:t>
            </a:r>
            <a:r>
              <a:rPr lang="en-US" sz="2800" smtClean="0">
                <a:solidFill>
                  <a:srgbClr val="FFFF00"/>
                </a:solidFill>
                <a:latin typeface="Times New Roman" pitchFamily="18" charset="0"/>
                <a:cs typeface="Times New Roman" pitchFamily="18" charset="0"/>
              </a:rPr>
              <a:t>63ml Anticoagulant Citrate Phosphate Dextrose Solution USP for collection of 450ml of blood</a:t>
            </a:r>
            <a:endParaRPr lang="en-US" smtClean="0">
              <a:solidFill>
                <a:srgbClr val="FFFF00"/>
              </a:solidFill>
              <a:latin typeface="Times New Roman" pitchFamily="18" charset="0"/>
              <a:cs typeface="Times New Roman" pitchFamily="18" charset="0"/>
            </a:endParaRPr>
          </a:p>
          <a:p>
            <a:pPr eaLnBrk="1" hangingPunct="1">
              <a:buFont typeface="Wingdings" pitchFamily="2" charset="2"/>
              <a:buChar char="§"/>
            </a:pPr>
            <a:r>
              <a:rPr lang="en-US" smtClean="0">
                <a:solidFill>
                  <a:srgbClr val="FFFF00"/>
                </a:solidFill>
                <a:latin typeface="Times New Roman" pitchFamily="18" charset="0"/>
                <a:cs typeface="Times New Roman" pitchFamily="18" charset="0"/>
              </a:rPr>
              <a:t>Each 63ml contains: </a:t>
            </a:r>
          </a:p>
          <a:p>
            <a:pPr lvl="1" eaLnBrk="1" hangingPunct="1">
              <a:buFont typeface="Arial" pitchFamily="34" charset="0"/>
              <a:buChar char="•"/>
            </a:pPr>
            <a:r>
              <a:rPr lang="en-US" sz="2400" smtClean="0">
                <a:solidFill>
                  <a:srgbClr val="FFFF00"/>
                </a:solidFill>
                <a:latin typeface="Times New Roman" pitchFamily="18" charset="0"/>
                <a:cs typeface="Times New Roman" pitchFamily="18" charset="0"/>
              </a:rPr>
              <a:t>188 mg Citric Acid  (anhydrous) USP</a:t>
            </a:r>
          </a:p>
          <a:p>
            <a:pPr lvl="1" eaLnBrk="1" hangingPunct="1">
              <a:buFont typeface="Arial" pitchFamily="34" charset="0"/>
              <a:buChar char="•"/>
            </a:pPr>
            <a:r>
              <a:rPr lang="en-US" sz="2400" smtClean="0">
                <a:solidFill>
                  <a:srgbClr val="FFFF00"/>
                </a:solidFill>
                <a:latin typeface="Times New Roman" pitchFamily="18" charset="0"/>
                <a:cs typeface="Times New Roman" pitchFamily="18" charset="0"/>
              </a:rPr>
              <a:t>1.66 g Sodium Citrate (anhydrate) USP</a:t>
            </a:r>
          </a:p>
          <a:p>
            <a:pPr lvl="1" eaLnBrk="1" hangingPunct="1">
              <a:buFont typeface="Arial" pitchFamily="34" charset="0"/>
              <a:buChar char="•"/>
            </a:pPr>
            <a:r>
              <a:rPr lang="en-US" sz="2400" smtClean="0">
                <a:solidFill>
                  <a:srgbClr val="FFFF00"/>
                </a:solidFill>
                <a:latin typeface="Times New Roman" pitchFamily="18" charset="0"/>
                <a:cs typeface="Times New Roman" pitchFamily="18" charset="0"/>
              </a:rPr>
              <a:t>140 mg Monobasic Sodium Phosphate (monohydrate) </a:t>
            </a:r>
            <a:r>
              <a:rPr lang="en-US" sz="2000" smtClean="0">
                <a:solidFill>
                  <a:srgbClr val="FFFF00"/>
                </a:solidFill>
                <a:latin typeface="Times New Roman" pitchFamily="18" charset="0"/>
                <a:cs typeface="Times New Roman" pitchFamily="18" charset="0"/>
              </a:rPr>
              <a:t>USP</a:t>
            </a:r>
            <a:endParaRPr lang="en-US" sz="2400" smtClean="0">
              <a:solidFill>
                <a:srgbClr val="FFFF00"/>
              </a:solidFill>
              <a:latin typeface="Times New Roman" pitchFamily="18" charset="0"/>
              <a:cs typeface="Times New Roman" pitchFamily="18" charset="0"/>
            </a:endParaRPr>
          </a:p>
          <a:p>
            <a:pPr lvl="1" eaLnBrk="1" hangingPunct="1">
              <a:buFont typeface="Arial" pitchFamily="34" charset="0"/>
              <a:buChar char="•"/>
            </a:pPr>
            <a:r>
              <a:rPr lang="en-US" sz="2400" smtClean="0">
                <a:solidFill>
                  <a:srgbClr val="FFFF00"/>
                </a:solidFill>
                <a:latin typeface="Times New Roman" pitchFamily="18" charset="0"/>
                <a:cs typeface="Times New Roman" pitchFamily="18" charset="0"/>
              </a:rPr>
              <a:t>1.61 g Dextrose (monohydrate) USP</a:t>
            </a:r>
            <a:endParaRPr lang="en-US" sz="800" smtClean="0">
              <a:solidFill>
                <a:srgbClr val="FFFF00"/>
              </a:solidFill>
              <a:latin typeface="Times New Roman" pitchFamily="18" charset="0"/>
              <a:cs typeface="Times New Roman" pitchFamily="18" charset="0"/>
            </a:endParaRPr>
          </a:p>
          <a:p>
            <a:pPr lvl="1" eaLnBrk="1" hangingPunct="1">
              <a:buFontTx/>
              <a:buNone/>
            </a:pPr>
            <a:r>
              <a:rPr lang="en-US" sz="2400" smtClean="0">
                <a:solidFill>
                  <a:srgbClr val="FFFF00"/>
                </a:solidFill>
                <a:latin typeface="Times New Roman" pitchFamily="18" charset="0"/>
                <a:cs typeface="Times New Roman" pitchFamily="18" charset="0"/>
              </a:rPr>
              <a:t>   15 mEq Sodium Added</a:t>
            </a:r>
            <a:endParaRPr lang="en-US" sz="400" smtClean="0">
              <a:solidFill>
                <a:srgbClr val="FFFF00"/>
              </a:solidFill>
              <a:latin typeface="Times New Roman" pitchFamily="18" charset="0"/>
              <a:cs typeface="Times New Roman" pitchFamily="18" charset="0"/>
            </a:endParaRPr>
          </a:p>
          <a:p>
            <a:pPr lvl="1" eaLnBrk="1" hangingPunct="1">
              <a:buFontTx/>
              <a:buNone/>
            </a:pPr>
            <a:endParaRPr lang="en-US" sz="1600" smtClean="0">
              <a:solidFill>
                <a:srgbClr val="FFFF00"/>
              </a:solidFill>
              <a:latin typeface="Times New Roman" pitchFamily="18" charset="0"/>
              <a:cs typeface="Times New Roman" pitchFamily="18" charset="0"/>
            </a:endParaRPr>
          </a:p>
          <a:p>
            <a:pPr lvl="1" eaLnBrk="1" hangingPunct="1">
              <a:buFontTx/>
              <a:buNone/>
            </a:pPr>
            <a:r>
              <a:rPr lang="en-US" sz="2400" smtClean="0">
                <a:solidFill>
                  <a:srgbClr val="FFFF00"/>
                </a:solidFill>
                <a:latin typeface="Times New Roman" pitchFamily="18" charset="0"/>
                <a:cs typeface="Times New Roman" pitchFamily="18" charset="0"/>
              </a:rPr>
              <a:t>Store Red Blood Cells 42 days at 1 – 6 </a:t>
            </a:r>
            <a:r>
              <a:rPr lang="en-US" sz="2400" baseline="30000" smtClean="0">
                <a:solidFill>
                  <a:srgbClr val="FFFF00"/>
                </a:solidFill>
                <a:latin typeface="Times New Roman" pitchFamily="18" charset="0"/>
                <a:cs typeface="Times New Roman" pitchFamily="18" charset="0"/>
              </a:rPr>
              <a:t>0</a:t>
            </a:r>
            <a:r>
              <a:rPr lang="en-US" sz="2400" smtClean="0">
                <a:solidFill>
                  <a:srgbClr val="FFFF00"/>
                </a:solidFill>
                <a:latin typeface="Times New Roman" pitchFamily="18" charset="0"/>
                <a:cs typeface="Times New Roman" pitchFamily="18" charset="0"/>
              </a:rPr>
              <a:t> C </a:t>
            </a:r>
          </a:p>
          <a:p>
            <a:pPr lvl="1" eaLnBrk="1" hangingPunct="1">
              <a:buFontTx/>
              <a:buNone/>
            </a:pPr>
            <a:r>
              <a:rPr lang="en-US" sz="2400" smtClean="0">
                <a:solidFill>
                  <a:srgbClr val="FFFF00"/>
                </a:solidFill>
                <a:latin typeface="Times New Roman" pitchFamily="18" charset="0"/>
                <a:cs typeface="Times New Roman" pitchFamily="18" charset="0"/>
              </a:rPr>
              <a:t>Store Platelets 5 days at 20 – 24 </a:t>
            </a:r>
            <a:r>
              <a:rPr lang="en-US" sz="2400" baseline="30000" smtClean="0">
                <a:solidFill>
                  <a:srgbClr val="FFFF00"/>
                </a:solidFill>
                <a:latin typeface="Times New Roman" pitchFamily="18" charset="0"/>
                <a:cs typeface="Times New Roman" pitchFamily="18" charset="0"/>
              </a:rPr>
              <a:t>0</a:t>
            </a:r>
            <a:r>
              <a:rPr lang="en-US" sz="2400" smtClean="0">
                <a:solidFill>
                  <a:srgbClr val="FFFF00"/>
                </a:solidFill>
                <a:latin typeface="Times New Roman" pitchFamily="18" charset="0"/>
                <a:cs typeface="Times New Roman" pitchFamily="18" charset="0"/>
              </a:rPr>
              <a:t> C</a:t>
            </a:r>
          </a:p>
        </p:txBody>
      </p:sp>
      <p:sp>
        <p:nvSpPr>
          <p:cNvPr id="2" name="Title 1"/>
          <p:cNvSpPr>
            <a:spLocks noGrp="1"/>
          </p:cNvSpPr>
          <p:nvPr>
            <p:ph type="title"/>
          </p:nvPr>
        </p:nvSpPr>
        <p:spPr>
          <a:xfrm>
            <a:off x="914400" y="228600"/>
            <a:ext cx="8001000" cy="1371600"/>
          </a:xfrm>
        </p:spPr>
        <p:txBody>
          <a:bodyPr>
            <a:normAutofit fontScale="90000"/>
          </a:bodyPr>
          <a:lstStyle/>
          <a:p>
            <a:pPr algn="ctr" eaLnBrk="1" fontAlgn="auto" hangingPunct="1">
              <a:spcAft>
                <a:spcPts val="0"/>
              </a:spcAft>
              <a:defRPr/>
            </a:pPr>
            <a:r>
              <a:rPr lang="en-US" sz="3600" b="0" dirty="0" smtClean="0">
                <a:solidFill>
                  <a:srgbClr val="FF0000"/>
                </a:solidFill>
                <a:latin typeface="Times New Roman" pitchFamily="18" charset="0"/>
                <a:cs typeface="Times New Roman" pitchFamily="18" charset="0"/>
              </a:rPr>
              <a:t>Anticoagulant Citrate Phosphate Dextrose</a:t>
            </a:r>
            <a:br>
              <a:rPr lang="en-US" sz="3600" b="0" dirty="0" smtClean="0">
                <a:solidFill>
                  <a:srgbClr val="FF0000"/>
                </a:solidFill>
                <a:latin typeface="Times New Roman" pitchFamily="18" charset="0"/>
                <a:cs typeface="Times New Roman" pitchFamily="18" charset="0"/>
              </a:rPr>
            </a:br>
            <a:r>
              <a:rPr lang="en-US" sz="3600" b="0" dirty="0" smtClean="0">
                <a:solidFill>
                  <a:srgbClr val="FF0000"/>
                </a:solidFill>
                <a:latin typeface="Times New Roman" pitchFamily="18" charset="0"/>
                <a:cs typeface="Times New Roman" pitchFamily="18" charset="0"/>
              </a:rPr>
              <a:t> (CPDA-2) </a:t>
            </a:r>
            <a:br>
              <a:rPr lang="en-US" sz="3600" b="0" dirty="0" smtClean="0">
                <a:solidFill>
                  <a:srgbClr val="FF0000"/>
                </a:solidFill>
                <a:latin typeface="Times New Roman" pitchFamily="18" charset="0"/>
                <a:cs typeface="Times New Roman" pitchFamily="18" charset="0"/>
              </a:rPr>
            </a:br>
            <a:r>
              <a:rPr lang="en-US" sz="3200" b="0" dirty="0" smtClean="0">
                <a:solidFill>
                  <a:srgbClr val="FF0000"/>
                </a:solidFill>
                <a:latin typeface="Times New Roman" pitchFamily="18" charset="0"/>
                <a:cs typeface="Times New Roman" pitchFamily="18" charset="0"/>
              </a:rPr>
              <a:t>Plus </a:t>
            </a:r>
            <a:r>
              <a:rPr lang="en-US" sz="3200" b="0" dirty="0" err="1" smtClean="0">
                <a:solidFill>
                  <a:srgbClr val="FF0000"/>
                </a:solidFill>
                <a:latin typeface="Times New Roman" pitchFamily="18" charset="0"/>
                <a:cs typeface="Times New Roman" pitchFamily="18" charset="0"/>
              </a:rPr>
              <a:t>Optisol</a:t>
            </a:r>
            <a:r>
              <a:rPr lang="en-US" sz="3200" b="0" dirty="0" smtClean="0">
                <a:solidFill>
                  <a:srgbClr val="FF0000"/>
                </a:solidFill>
                <a:latin typeface="Times New Roman" pitchFamily="18" charset="0"/>
                <a:cs typeface="Times New Roman" pitchFamily="18" charset="0"/>
              </a:rPr>
              <a:t>  </a:t>
            </a:r>
            <a:r>
              <a:rPr lang="en-US" sz="2800" b="0" baseline="30000" dirty="0" smtClean="0">
                <a:ln>
                  <a:solidFill>
                    <a:srgbClr val="FF0000"/>
                  </a:solidFill>
                </a:ln>
                <a:solidFill>
                  <a:srgbClr val="FF0000"/>
                </a:solidFill>
                <a:latin typeface="Times New Roman" pitchFamily="18" charset="0"/>
                <a:cs typeface="Times New Roman" pitchFamily="18" charset="0"/>
              </a:rPr>
              <a:t>R</a:t>
            </a:r>
            <a:r>
              <a:rPr lang="en-US" sz="3200" b="0" dirty="0" smtClean="0">
                <a:solidFill>
                  <a:srgbClr val="FF0000"/>
                </a:solidFill>
                <a:latin typeface="Times New Roman" pitchFamily="18" charset="0"/>
                <a:cs typeface="Times New Roman" pitchFamily="18" charset="0"/>
              </a:rPr>
              <a:t> for RBCs </a:t>
            </a:r>
            <a:endParaRPr lang="en-US" sz="3600" b="0" dirty="0" smtClean="0">
              <a:solidFill>
                <a:srgbClr val="FF0000"/>
              </a:solidFill>
              <a:latin typeface="Times New Roman" pitchFamily="18" charset="0"/>
              <a:cs typeface="Times New Roman" pitchFamily="18" charset="0"/>
            </a:endParaRPr>
          </a:p>
        </p:txBody>
      </p:sp>
      <p:sp>
        <p:nvSpPr>
          <p:cNvPr id="76804" name="Octagon 3"/>
          <p:cNvSpPr>
            <a:spLocks noChangeArrowheads="1"/>
          </p:cNvSpPr>
          <p:nvPr/>
        </p:nvSpPr>
        <p:spPr bwMode="auto">
          <a:xfrm>
            <a:off x="5029200" y="1219200"/>
            <a:ext cx="381000" cy="304800"/>
          </a:xfrm>
          <a:prstGeom prst="octagon">
            <a:avLst>
              <a:gd name="adj" fmla="val 50000"/>
            </a:avLst>
          </a:prstGeom>
          <a:noFill/>
          <a:ln w="9525" algn="ctr">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RBCs Antigen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750" name="Rectangle 6"/>
          <p:cNvSpPr>
            <a:spLocks noGrp="1" noChangeArrowheads="1"/>
          </p:cNvSpPr>
          <p:nvPr>
            <p:ph type="title"/>
          </p:nvPr>
        </p:nvSpPr>
        <p:spPr>
          <a:xfrm>
            <a:off x="5486400" y="5943600"/>
            <a:ext cx="3505200" cy="685800"/>
          </a:xfrm>
          <a:solidFill>
            <a:srgbClr val="FFFF00"/>
          </a:solidFill>
          <a:ln w="38100">
            <a:solidFill>
              <a:srgbClr val="FF0000"/>
            </a:solidFill>
          </a:ln>
        </p:spPr>
        <p:txBody>
          <a:bodyPr>
            <a:normAutofit fontScale="90000"/>
          </a:bodyPr>
          <a:lstStyle/>
          <a:p>
            <a:pPr eaLnBrk="1" fontAlgn="auto" hangingPunct="1">
              <a:spcAft>
                <a:spcPts val="0"/>
              </a:spcAft>
              <a:defRPr/>
            </a:pPr>
            <a:r>
              <a:rPr lang="en-US" b="0" dirty="0" smtClean="0">
                <a:solidFill>
                  <a:srgbClr val="FF0000"/>
                </a:solidFill>
                <a:latin typeface="Times New Roman" pitchFamily="18" charset="0"/>
                <a:cs typeface="Times New Roman" pitchFamily="18" charset="0"/>
              </a:rPr>
              <a:t>Blood Groups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idx="1"/>
          </p:nvPr>
        </p:nvSpPr>
        <p:spPr>
          <a:xfrm>
            <a:off x="0" y="0"/>
            <a:ext cx="9144000" cy="6858000"/>
          </a:xfrm>
        </p:spPr>
        <p:txBody>
          <a:bodyPr/>
          <a:lstStyle/>
          <a:p>
            <a:pPr marL="609600" indent="-609600" eaLnBrk="1" hangingPunct="1">
              <a:buFontTx/>
              <a:buNone/>
            </a:pPr>
            <a:r>
              <a:rPr lang="en-US" sz="2600" b="1" smtClean="0">
                <a:cs typeface="Arial" pitchFamily="34" charset="0"/>
              </a:rPr>
              <a:t> </a:t>
            </a:r>
            <a:endParaRPr lang="en-US" sz="1800" b="1" smtClean="0">
              <a:cs typeface="Arial" pitchFamily="34" charset="0"/>
            </a:endParaRPr>
          </a:p>
        </p:txBody>
      </p:sp>
      <p:graphicFrame>
        <p:nvGraphicFramePr>
          <p:cNvPr id="335090" name="Group 242"/>
          <p:cNvGraphicFramePr>
            <a:graphicFrameLocks noGrp="1"/>
          </p:cNvGraphicFramePr>
          <p:nvPr/>
        </p:nvGraphicFramePr>
        <p:xfrm>
          <a:off x="0" y="0"/>
          <a:ext cx="9144002" cy="7181154"/>
        </p:xfrm>
        <a:graphic>
          <a:graphicData uri="http://schemas.openxmlformats.org/drawingml/2006/table">
            <a:tbl>
              <a:tblPr/>
              <a:tblGrid>
                <a:gridCol w="1889105"/>
                <a:gridCol w="1057833"/>
                <a:gridCol w="4081399"/>
                <a:gridCol w="1057832"/>
                <a:gridCol w="1057833"/>
              </a:tblGrid>
              <a:tr h="411618">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C00000"/>
                          </a:solidFill>
                          <a:effectLst/>
                          <a:latin typeface="Times New Roman" pitchFamily="18" charset="0"/>
                          <a:cs typeface="Times New Roman" pitchFamily="18" charset="0"/>
                        </a:rPr>
                        <a:t>Significance of Certain Blood Group Antibodies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8292">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smtClean="0">
                        <a:ln>
                          <a:noFill/>
                        </a:ln>
                        <a:solidFill>
                          <a:srgbClr val="FFFF00"/>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Clinical Significance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r>
              <a:tr h="3482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FFFF00"/>
                          </a:solidFill>
                          <a:effectLst/>
                          <a:latin typeface="Times New Roman" pitchFamily="18" charset="0"/>
                          <a:cs typeface="Times New Roman" pitchFamily="18" charset="0"/>
                        </a:rPr>
                        <a:t>Blood Group System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Antibody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Relative Frequency in Antibody Screening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HTR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HDN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5477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ABO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Anti-A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Anti-B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All group B and 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All group A and 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Yes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Yes </a:t>
                      </a:r>
                      <a:endParaRPr kumimoji="0" lang="en-US" sz="1300" b="1" i="0" u="none" strike="noStrike" cap="none" normalizeH="0" baseline="3000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2886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Rhesus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Anti-D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Anti-c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Anti-E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Anti-C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Anti-e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Common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Common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Common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Common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Common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Yes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Yes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Yes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Yes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Yes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5477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Kell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Anti-K</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Anti-k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Common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Rare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Yes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5477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Kidd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Anti-Jk</a:t>
                      </a:r>
                      <a:r>
                        <a:rPr kumimoji="0" lang="en-US" sz="1300" b="1" i="0" u="none" strike="noStrike" cap="none" normalizeH="0" baseline="30000" smtClean="0">
                          <a:ln>
                            <a:noFill/>
                          </a:ln>
                          <a:solidFill>
                            <a:srgbClr val="FFFF00"/>
                          </a:solidFill>
                          <a:effectLst/>
                          <a:latin typeface="Times New Roman" pitchFamily="18" charset="0"/>
                          <a:cs typeface="Times New Roman" pitchFamily="18" charset="0"/>
                        </a:rPr>
                        <a:t>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Anti-Jk</a:t>
                      </a:r>
                      <a:r>
                        <a:rPr kumimoji="0" lang="en-US" sz="1300" b="1" i="0" u="none" strike="noStrike" cap="none" normalizeH="0" baseline="30000" smtClean="0">
                          <a:ln>
                            <a:noFill/>
                          </a:ln>
                          <a:solidFill>
                            <a:srgbClr val="FFFF00"/>
                          </a:solidFill>
                          <a:effectLst/>
                          <a:latin typeface="Times New Roman" pitchFamily="18" charset="0"/>
                          <a:cs typeface="Times New Roman"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Common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Rare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Yes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5477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Duffy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Anti-Fy</a:t>
                      </a:r>
                      <a:r>
                        <a:rPr kumimoji="0" lang="en-US" sz="1300" b="1" i="0" u="none" strike="noStrike" cap="none" normalizeH="0" baseline="30000" smtClean="0">
                          <a:ln>
                            <a:noFill/>
                          </a:ln>
                          <a:solidFill>
                            <a:srgbClr val="FFFF00"/>
                          </a:solidFill>
                          <a:effectLst/>
                          <a:latin typeface="Times New Roman" pitchFamily="18" charset="0"/>
                          <a:cs typeface="Times New Roman" pitchFamily="18" charset="0"/>
                        </a:rPr>
                        <a:t>a </a:t>
                      </a: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Anti-Fy</a:t>
                      </a:r>
                      <a:r>
                        <a:rPr kumimoji="0" lang="en-US" sz="1300" b="1" i="0" u="none" strike="noStrike" cap="none" normalizeH="0" baseline="30000" smtClean="0">
                          <a:ln>
                            <a:noFill/>
                          </a:ln>
                          <a:solidFill>
                            <a:srgbClr val="FFFF00"/>
                          </a:solidFill>
                          <a:effectLst/>
                          <a:latin typeface="Times New Roman" pitchFamily="18" charset="0"/>
                          <a:cs typeface="Times New Roman"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Common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Rare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5477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MN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Anti-M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Anti-N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Common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Rare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Occasional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Rare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Occasional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Rare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5477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err="1" smtClean="0">
                          <a:ln>
                            <a:noFill/>
                          </a:ln>
                          <a:solidFill>
                            <a:srgbClr val="FFFF00"/>
                          </a:solidFill>
                          <a:effectLst/>
                          <a:latin typeface="Times New Roman" pitchFamily="18" charset="0"/>
                          <a:cs typeface="Times New Roman" pitchFamily="18" charset="0"/>
                        </a:rPr>
                        <a:t>SsU</a:t>
                      </a:r>
                      <a:endParaRPr kumimoji="0" lang="en-US" sz="1300" b="1" i="0" u="none" strike="noStrike" cap="none" normalizeH="0" baseline="0" dirty="0" smtClean="0">
                        <a:ln>
                          <a:noFill/>
                        </a:ln>
                        <a:solidFill>
                          <a:srgbClr val="FFFF00"/>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Anti-S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Anti-s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Uncommon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Rare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5477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Lewis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Anti-Le</a:t>
                      </a:r>
                      <a:r>
                        <a:rPr kumimoji="0" lang="en-US" sz="1300" b="1" i="0" u="none" strike="noStrike" cap="none" normalizeH="0" baseline="30000" smtClean="0">
                          <a:ln>
                            <a:noFill/>
                          </a:ln>
                          <a:solidFill>
                            <a:srgbClr val="FFFF00"/>
                          </a:solidFill>
                          <a:effectLst/>
                          <a:latin typeface="Times New Roman" pitchFamily="18" charset="0"/>
                          <a:cs typeface="Times New Roman" pitchFamily="18" charset="0"/>
                        </a:rPr>
                        <a:t>a </a:t>
                      </a: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Anti-Le</a:t>
                      </a:r>
                      <a:r>
                        <a:rPr kumimoji="0" lang="en-US" sz="1300" b="1" i="0" u="none" strike="noStrike" cap="none" normalizeH="0" baseline="30000" smtClean="0">
                          <a:ln>
                            <a:noFill/>
                          </a:ln>
                          <a:solidFill>
                            <a:srgbClr val="FFFF00"/>
                          </a:solidFill>
                          <a:effectLst/>
                          <a:latin typeface="Times New Roman" pitchFamily="18" charset="0"/>
                          <a:cs typeface="Times New Roman"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Common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Uncommon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Yes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No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No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No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007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Anti-P1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Uncommon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Rare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No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007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Li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Anti-l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FFFF00"/>
                          </a:solidFill>
                          <a:effectLst/>
                          <a:latin typeface="Times New Roman" pitchFamily="18" charset="0"/>
                          <a:cs typeface="Times New Roman" pitchFamily="18" charset="0"/>
                        </a:rPr>
                        <a:t>Uncommon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No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FFFF00"/>
                          </a:solidFill>
                          <a:effectLst/>
                          <a:latin typeface="Times New Roman" pitchFamily="18" charset="0"/>
                          <a:cs typeface="Times New Roman" pitchFamily="18" charset="0"/>
                        </a:rPr>
                        <a:t>No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48292">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HRT = hemolytic transfusion reaction, HDN = hemolytic disease of the newborn.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body" idx="1"/>
          </p:nvPr>
        </p:nvSpPr>
        <p:spPr>
          <a:xfrm>
            <a:off x="0" y="0"/>
            <a:ext cx="9144000" cy="6858000"/>
          </a:xfrm>
          <a:solidFill>
            <a:schemeClr val="accent1"/>
          </a:solidFill>
        </p:spPr>
        <p:txBody>
          <a:bodyPr/>
          <a:lstStyle/>
          <a:p>
            <a:pPr marL="609600" indent="-609600" algn="just">
              <a:buFont typeface="Wingdings 3" pitchFamily="18" charset="2"/>
              <a:buAutoNum type="arabicPeriod"/>
            </a:pPr>
            <a:endParaRPr lang="en-US" b="1" smtClean="0">
              <a:solidFill>
                <a:schemeClr val="bg1"/>
              </a:solidFill>
              <a:latin typeface="Arial Narrow" pitchFamily="34" charset="0"/>
              <a:cs typeface="Arial" pitchFamily="34" charset="0"/>
            </a:endParaRPr>
          </a:p>
          <a:p>
            <a:pPr marL="609600" indent="-609600" algn="just">
              <a:buFont typeface="Wingdings 3" pitchFamily="18" charset="2"/>
              <a:buAutoNum type="arabicPeriod"/>
            </a:pPr>
            <a:r>
              <a:rPr lang="en-US" b="1" smtClean="0">
                <a:solidFill>
                  <a:schemeClr val="bg1"/>
                </a:solidFill>
                <a:latin typeface="Arial Narrow" pitchFamily="34" charset="0"/>
                <a:cs typeface="Arial" pitchFamily="34" charset="0"/>
              </a:rPr>
              <a:t>What are the most common blood types? </a:t>
            </a:r>
          </a:p>
          <a:p>
            <a:pPr marL="609600" indent="-609600" algn="just">
              <a:buFont typeface="Wingdings 3" pitchFamily="18" charset="2"/>
              <a:buAutoNum type="arabicPeriod"/>
            </a:pPr>
            <a:r>
              <a:rPr lang="en-US" b="1" smtClean="0">
                <a:solidFill>
                  <a:schemeClr val="bg1"/>
                </a:solidFill>
                <a:latin typeface="Arial Narrow" pitchFamily="34" charset="0"/>
                <a:cs typeface="Arial" pitchFamily="34" charset="0"/>
              </a:rPr>
              <a:t> </a:t>
            </a:r>
            <a:r>
              <a:rPr lang="en-US" sz="2800" b="1" smtClean="0">
                <a:solidFill>
                  <a:srgbClr val="FFFF00"/>
                </a:solidFill>
                <a:latin typeface="Arial Narrow" pitchFamily="34" charset="0"/>
                <a:cs typeface="Arial" pitchFamily="34" charset="0"/>
              </a:rPr>
              <a:t>Distribution may be different for special racial and ethnic</a:t>
            </a:r>
          </a:p>
          <a:p>
            <a:pPr marL="609600" indent="-609600">
              <a:buFont typeface="Wingdings 3" pitchFamily="18" charset="2"/>
              <a:buAutoNum type="arabicPeriod"/>
            </a:pPr>
            <a:r>
              <a:rPr lang="en-US" sz="2800" b="1" smtClean="0">
                <a:solidFill>
                  <a:srgbClr val="FFFF00"/>
                </a:solidFill>
                <a:latin typeface="Arial Narrow" pitchFamily="34" charset="0"/>
                <a:cs typeface="Arial" pitchFamily="34" charset="0"/>
              </a:rPr>
              <a:t> groups?</a:t>
            </a:r>
          </a:p>
          <a:p>
            <a:pPr marL="609600" indent="-609600">
              <a:buFont typeface="Wingdings 3" pitchFamily="18" charset="2"/>
              <a:buAutoNum type="arabicPeriod"/>
            </a:pPr>
            <a:r>
              <a:rPr lang="en-US" sz="2800" b="1" smtClean="0">
                <a:solidFill>
                  <a:srgbClr val="FFFF00"/>
                </a:solidFill>
                <a:latin typeface="Arial Narrow" pitchFamily="34" charset="0"/>
                <a:cs typeface="Arial" pitchFamily="34" charset="0"/>
              </a:rPr>
              <a:t/>
            </a:r>
            <a:br>
              <a:rPr lang="en-US" sz="2800" b="1" smtClean="0">
                <a:solidFill>
                  <a:srgbClr val="FFFF00"/>
                </a:solidFill>
                <a:latin typeface="Arial Narrow" pitchFamily="34" charset="0"/>
                <a:cs typeface="Arial" pitchFamily="34" charset="0"/>
              </a:rPr>
            </a:br>
            <a:r>
              <a:rPr lang="en-US" sz="2800" b="1" smtClean="0">
                <a:solidFill>
                  <a:srgbClr val="FFFF00"/>
                </a:solidFill>
                <a:latin typeface="Arial Narrow" pitchFamily="34" charset="0"/>
                <a:cs typeface="Arial" pitchFamily="34" charset="0"/>
              </a:rPr>
              <a:t>O Rh-positive --- 38 percent.  </a:t>
            </a:r>
          </a:p>
          <a:p>
            <a:pPr marL="609600" indent="-609600" algn="just"/>
            <a:r>
              <a:rPr lang="en-US" sz="2800" b="1" smtClean="0">
                <a:solidFill>
                  <a:srgbClr val="FFFF00"/>
                </a:solidFill>
                <a:latin typeface="Arial Narrow" pitchFamily="34" charset="0"/>
                <a:cs typeface="Arial" pitchFamily="34" charset="0"/>
              </a:rPr>
              <a:t>O Rh-negative --- 7 percent. </a:t>
            </a:r>
          </a:p>
          <a:p>
            <a:pPr marL="609600" indent="-609600" algn="just"/>
            <a:r>
              <a:rPr lang="en-US" sz="2800" b="1" smtClean="0">
                <a:solidFill>
                  <a:srgbClr val="FFFF00"/>
                </a:solidFill>
                <a:latin typeface="Arial Narrow" pitchFamily="34" charset="0"/>
                <a:cs typeface="Arial" pitchFamily="34" charset="0"/>
              </a:rPr>
              <a:t>A Rh-positive --- 34 percent</a:t>
            </a:r>
          </a:p>
          <a:p>
            <a:pPr marL="609600" indent="-609600" algn="just"/>
            <a:r>
              <a:rPr lang="en-US" sz="2800" b="1" smtClean="0">
                <a:solidFill>
                  <a:srgbClr val="FFFF00"/>
                </a:solidFill>
                <a:latin typeface="Arial Narrow" pitchFamily="34" charset="0"/>
                <a:cs typeface="Arial" pitchFamily="34" charset="0"/>
              </a:rPr>
              <a:t>A Rh-negative --- 6 percent</a:t>
            </a:r>
          </a:p>
          <a:p>
            <a:pPr marL="609600" indent="-609600" algn="just"/>
            <a:r>
              <a:rPr lang="en-US" sz="2800" b="1" smtClean="0">
                <a:solidFill>
                  <a:srgbClr val="FFFF00"/>
                </a:solidFill>
                <a:latin typeface="Arial Narrow" pitchFamily="34" charset="0"/>
                <a:cs typeface="Arial" pitchFamily="34" charset="0"/>
              </a:rPr>
              <a:t>B Rh-positive --- 9 percent</a:t>
            </a:r>
          </a:p>
          <a:p>
            <a:pPr marL="609600" indent="-609600" algn="just"/>
            <a:r>
              <a:rPr lang="en-US" sz="2800" b="1" smtClean="0">
                <a:solidFill>
                  <a:srgbClr val="FFFF00"/>
                </a:solidFill>
                <a:latin typeface="Arial Narrow" pitchFamily="34" charset="0"/>
                <a:cs typeface="Arial" pitchFamily="34" charset="0"/>
              </a:rPr>
              <a:t>B Rh-negative ---2 percent </a:t>
            </a:r>
          </a:p>
          <a:p>
            <a:pPr marL="609600" indent="-609600" algn="just"/>
            <a:r>
              <a:rPr lang="en-US" sz="2800" b="1" smtClean="0">
                <a:solidFill>
                  <a:srgbClr val="FFFF00"/>
                </a:solidFill>
                <a:latin typeface="Arial Narrow" pitchFamily="34" charset="0"/>
                <a:cs typeface="Arial" pitchFamily="34" charset="0"/>
              </a:rPr>
              <a:t>AB Rh-positive --- 3 percent </a:t>
            </a:r>
          </a:p>
          <a:p>
            <a:pPr marL="609600" indent="-609600" algn="just"/>
            <a:r>
              <a:rPr lang="en-US" sz="2800" b="1" smtClean="0">
                <a:solidFill>
                  <a:srgbClr val="FFFF00"/>
                </a:solidFill>
                <a:latin typeface="Arial Narrow" pitchFamily="34" charset="0"/>
                <a:cs typeface="Arial" pitchFamily="34" charset="0"/>
              </a:rPr>
              <a:t>AB Rh-negative --- 1 percent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idx="1"/>
          </p:nvPr>
        </p:nvSpPr>
        <p:spPr>
          <a:xfrm>
            <a:off x="0" y="0"/>
            <a:ext cx="9144000" cy="6858000"/>
          </a:xfrm>
        </p:spPr>
        <p:txBody>
          <a:bodyPr/>
          <a:lstStyle/>
          <a:p>
            <a:pPr marL="609600" indent="-609600" algn="ctr" eaLnBrk="1" hangingPunct="1">
              <a:buFontTx/>
              <a:buNone/>
            </a:pPr>
            <a:r>
              <a:rPr lang="en-US" sz="2400" b="1" smtClean="0">
                <a:cs typeface="Arial" pitchFamily="34" charset="0"/>
              </a:rPr>
              <a:t> </a:t>
            </a:r>
            <a:r>
              <a:rPr lang="en-US" sz="2400" b="1" smtClean="0">
                <a:solidFill>
                  <a:srgbClr val="FF3300"/>
                </a:solidFill>
                <a:latin typeface="Arial Narrow" pitchFamily="34" charset="0"/>
                <a:cs typeface="Arial" pitchFamily="34" charset="0"/>
              </a:rPr>
              <a:t>Antibody specificities related to the mechanism of immune haemolytic destruction. </a:t>
            </a:r>
          </a:p>
          <a:p>
            <a:pPr marL="609600" indent="-609600" algn="ctr" eaLnBrk="1" hangingPunct="1">
              <a:buFontTx/>
              <a:buNone/>
            </a:pPr>
            <a:endParaRPr lang="en-US" sz="1800" b="1" smtClean="0">
              <a:cs typeface="Arial" pitchFamily="34" charset="0"/>
            </a:endParaRPr>
          </a:p>
        </p:txBody>
      </p:sp>
      <p:graphicFrame>
        <p:nvGraphicFramePr>
          <p:cNvPr id="353360" name="Group 80"/>
          <p:cNvGraphicFramePr>
            <a:graphicFrameLocks noGrp="1"/>
          </p:cNvGraphicFramePr>
          <p:nvPr/>
        </p:nvGraphicFramePr>
        <p:xfrm>
          <a:off x="0" y="908050"/>
          <a:ext cx="9144001" cy="5846764"/>
        </p:xfrm>
        <a:graphic>
          <a:graphicData uri="http://schemas.openxmlformats.org/drawingml/2006/table">
            <a:tbl>
              <a:tblPr/>
              <a:tblGrid>
                <a:gridCol w="1981984"/>
                <a:gridCol w="2210416"/>
                <a:gridCol w="4951601"/>
              </a:tblGrid>
              <a:tr h="296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FFFF00"/>
                          </a:solidFill>
                          <a:effectLst/>
                          <a:latin typeface="Times New Roman" pitchFamily="18" charset="0"/>
                          <a:cs typeface="Times New Roman" pitchFamily="18" charset="0"/>
                        </a:rPr>
                        <a:t>Blood group system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FFFF00"/>
                          </a:solidFill>
                          <a:effectLst/>
                          <a:latin typeface="Times New Roman" pitchFamily="18" charset="0"/>
                          <a:cs typeface="Times New Roman" pitchFamily="18" charset="0"/>
                        </a:rPr>
                        <a:t>Intravascular </a:t>
                      </a:r>
                      <a:r>
                        <a:rPr kumimoji="0" lang="en-US" sz="2400" b="1" i="0" u="none" strike="noStrike" cap="none" normalizeH="0" baseline="0" dirty="0" err="1" smtClean="0">
                          <a:ln>
                            <a:noFill/>
                          </a:ln>
                          <a:solidFill>
                            <a:srgbClr val="FFFF00"/>
                          </a:solidFill>
                          <a:effectLst/>
                          <a:latin typeface="Times New Roman" pitchFamily="18" charset="0"/>
                          <a:cs typeface="Times New Roman" pitchFamily="18" charset="0"/>
                        </a:rPr>
                        <a:t>haemolysis</a:t>
                      </a:r>
                      <a:endParaRPr kumimoji="0" lang="en-US" sz="2400" b="1" i="0" u="none" strike="noStrike" cap="none" normalizeH="0" baseline="0" dirty="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FFFF00"/>
                          </a:solidFill>
                          <a:effectLst/>
                          <a:latin typeface="Times New Roman" pitchFamily="18" charset="0"/>
                          <a:cs typeface="Times New Roman" pitchFamily="18" charset="0"/>
                        </a:rPr>
                        <a:t>Extra vascular haemolysis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47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ABO,H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A,B,H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431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RH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All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Kell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K</a:t>
                      </a:r>
                      <a:endParaRPr kumimoji="0" lang="en-US" sz="2000" b="1" i="0" u="none" strike="noStrike" cap="none" normalizeH="0" baseline="3000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K, k, </a:t>
                      </a:r>
                      <a:r>
                        <a:rPr kumimoji="0" lang="en-US" sz="2000" b="1" i="0" u="none" strike="noStrike" cap="none" normalizeH="0" baseline="0" dirty="0" err="1" smtClean="0">
                          <a:ln>
                            <a:noFill/>
                          </a:ln>
                          <a:solidFill>
                            <a:srgbClr val="FFFF00"/>
                          </a:solidFill>
                          <a:effectLst/>
                          <a:latin typeface="Times New Roman" pitchFamily="18" charset="0"/>
                          <a:cs typeface="Times New Roman" pitchFamily="18" charset="0"/>
                        </a:rPr>
                        <a:t>Kp</a:t>
                      </a:r>
                      <a:r>
                        <a:rPr kumimoji="0" lang="en-US" sz="2000" b="1" i="0" u="none" strike="noStrike" cap="none" normalizeH="0" baseline="30000" dirty="0" err="1" smtClean="0">
                          <a:ln>
                            <a:noFill/>
                          </a:ln>
                          <a:solidFill>
                            <a:srgbClr val="FFFF00"/>
                          </a:solidFill>
                          <a:effectLst/>
                          <a:latin typeface="Times New Roman" pitchFamily="18" charset="0"/>
                          <a:cs typeface="Times New Roman" pitchFamily="18" charset="0"/>
                        </a:rPr>
                        <a:t>a</a:t>
                      </a: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FFFF00"/>
                          </a:solidFill>
                          <a:effectLst/>
                          <a:latin typeface="Times New Roman" pitchFamily="18" charset="0"/>
                          <a:cs typeface="Times New Roman" pitchFamily="18" charset="0"/>
                        </a:rPr>
                        <a:t>Kp</a:t>
                      </a:r>
                      <a:r>
                        <a:rPr kumimoji="0" lang="en-US" sz="2000" b="1" i="0" u="none" strike="noStrike" cap="none" normalizeH="0" baseline="30000" dirty="0" err="1" smtClean="0">
                          <a:ln>
                            <a:noFill/>
                          </a:ln>
                          <a:solidFill>
                            <a:srgbClr val="FFFF00"/>
                          </a:solidFill>
                          <a:effectLst/>
                          <a:latin typeface="Times New Roman" pitchFamily="18" charset="0"/>
                          <a:cs typeface="Times New Roman" pitchFamily="18" charset="0"/>
                        </a:rPr>
                        <a:t>b</a:t>
                      </a: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FFFF00"/>
                          </a:solidFill>
                          <a:effectLst/>
                          <a:latin typeface="Times New Roman" pitchFamily="18" charset="0"/>
                          <a:cs typeface="Times New Roman" pitchFamily="18" charset="0"/>
                        </a:rPr>
                        <a:t>Js</a:t>
                      </a:r>
                      <a:r>
                        <a:rPr kumimoji="0" lang="en-US" sz="2000" b="1" i="0" u="none" strike="noStrike" cap="none" normalizeH="0" baseline="30000" dirty="0" err="1" smtClean="0">
                          <a:ln>
                            <a:noFill/>
                          </a:ln>
                          <a:solidFill>
                            <a:srgbClr val="FFFF00"/>
                          </a:solidFill>
                          <a:effectLst/>
                          <a:latin typeface="Times New Roman" pitchFamily="18" charset="0"/>
                          <a:cs typeface="Times New Roman" pitchFamily="18" charset="0"/>
                        </a:rPr>
                        <a:t>a</a:t>
                      </a: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FFFF00"/>
                          </a:solidFill>
                          <a:effectLst/>
                          <a:latin typeface="Times New Roman" pitchFamily="18" charset="0"/>
                          <a:cs typeface="Times New Roman" pitchFamily="18" charset="0"/>
                        </a:rPr>
                        <a:t>Js</a:t>
                      </a:r>
                      <a:r>
                        <a:rPr kumimoji="0" lang="en-US" sz="2000" b="1" i="0" u="none" strike="noStrike" cap="none" normalizeH="0" baseline="30000" dirty="0" err="1" smtClean="0">
                          <a:ln>
                            <a:noFill/>
                          </a:ln>
                          <a:solidFill>
                            <a:srgbClr val="FFFF00"/>
                          </a:solidFill>
                          <a:effectLst/>
                          <a:latin typeface="Times New Roman" pitchFamily="18" charset="0"/>
                          <a:cs typeface="Times New Roman" pitchFamily="18" charset="0"/>
                        </a:rPr>
                        <a:t>b</a:t>
                      </a: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Kidd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Jk</a:t>
                      </a:r>
                      <a:r>
                        <a:rPr kumimoji="0" lang="en-US" sz="2000" b="1" i="0" u="none" strike="noStrike" cap="none" normalizeH="0" baseline="30000" smtClean="0">
                          <a:ln>
                            <a:noFill/>
                          </a:ln>
                          <a:solidFill>
                            <a:srgbClr val="FFFF00"/>
                          </a:solidFill>
                          <a:effectLst/>
                          <a:latin typeface="Times New Roman" pitchFamily="18" charset="0"/>
                          <a:cs typeface="Times New Roman"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FF00"/>
                          </a:solidFill>
                          <a:effectLst/>
                          <a:latin typeface="Times New Roman" pitchFamily="18" charset="0"/>
                          <a:cs typeface="Times New Roman" pitchFamily="18" charset="0"/>
                        </a:rPr>
                        <a:t>Jk</a:t>
                      </a:r>
                      <a:r>
                        <a:rPr kumimoji="0" lang="en-US" sz="2000" b="1" i="0" u="none" strike="noStrike" cap="none" normalizeH="0" baseline="30000" dirty="0" err="1" smtClean="0">
                          <a:ln>
                            <a:noFill/>
                          </a:ln>
                          <a:solidFill>
                            <a:srgbClr val="FFFF00"/>
                          </a:solidFill>
                          <a:effectLst/>
                          <a:latin typeface="Times New Roman" pitchFamily="18" charset="0"/>
                          <a:cs typeface="Times New Roman" pitchFamily="18" charset="0"/>
                        </a:rPr>
                        <a:t>a</a:t>
                      </a: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FFFF00"/>
                          </a:solidFill>
                          <a:effectLst/>
                          <a:latin typeface="Times New Roman" pitchFamily="18" charset="0"/>
                          <a:cs typeface="Times New Roman" pitchFamily="18" charset="0"/>
                        </a:rPr>
                        <a:t>JK</a:t>
                      </a:r>
                      <a:r>
                        <a:rPr kumimoji="0" lang="en-US" sz="2000" b="1" i="0" u="none" strike="noStrike" cap="none" normalizeH="0" baseline="30000" dirty="0" err="1" smtClean="0">
                          <a:ln>
                            <a:noFill/>
                          </a:ln>
                          <a:solidFill>
                            <a:srgbClr val="FFFF00"/>
                          </a:solidFill>
                          <a:effectLst/>
                          <a:latin typeface="Times New Roman" pitchFamily="18" charset="0"/>
                          <a:cs typeface="Times New Roman" pitchFamily="18" charset="0"/>
                        </a:rPr>
                        <a:t>b</a:t>
                      </a: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 Jk</a:t>
                      </a:r>
                      <a:r>
                        <a:rPr kumimoji="0" lang="en-US" sz="2000" b="1" i="0" u="none" strike="noStrike" cap="none" normalizeH="0" baseline="30000" dirty="0" smtClean="0">
                          <a:ln>
                            <a:noFill/>
                          </a:ln>
                          <a:solidFill>
                            <a:srgbClr val="FFFF00"/>
                          </a:solidFill>
                          <a:effectLst/>
                          <a:latin typeface="Times New Roman" pitchFamily="18" charset="0"/>
                          <a:cs typeface="Times New Roman" pitchFamily="18"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Duffy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 </a:t>
                      </a:r>
                      <a:endParaRPr kumimoji="0" lang="en-US" sz="2000" b="1" i="0" u="none" strike="noStrike" cap="none" normalizeH="0" baseline="3000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00"/>
                          </a:solidFill>
                          <a:effectLst/>
                          <a:latin typeface="Times New Roman" pitchFamily="18" charset="0"/>
                          <a:cs typeface="Times New Roman" pitchFamily="18" charset="0"/>
                        </a:rPr>
                        <a:t>Fy</a:t>
                      </a:r>
                      <a:r>
                        <a:rPr kumimoji="0" lang="en-US" sz="2000" b="1" i="0" u="none" strike="noStrike" cap="none" normalizeH="0" baseline="30000" dirty="0" err="1" smtClean="0">
                          <a:ln>
                            <a:noFill/>
                          </a:ln>
                          <a:solidFill>
                            <a:srgbClr val="FFFF00"/>
                          </a:solidFill>
                          <a:effectLst/>
                          <a:latin typeface="Times New Roman" pitchFamily="18" charset="0"/>
                          <a:cs typeface="Times New Roman" pitchFamily="18" charset="0"/>
                        </a:rPr>
                        <a:t>a</a:t>
                      </a: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FFFF00"/>
                          </a:solidFill>
                          <a:effectLst/>
                          <a:latin typeface="Times New Roman" pitchFamily="18" charset="0"/>
                          <a:cs typeface="Times New Roman" pitchFamily="18" charset="0"/>
                        </a:rPr>
                        <a:t>Fy</a:t>
                      </a:r>
                      <a:r>
                        <a:rPr kumimoji="0" lang="en-US" sz="2000" b="1" i="0" u="none" strike="noStrike" cap="none" normalizeH="0" baseline="30000" dirty="0" err="1" smtClean="0">
                          <a:ln>
                            <a:noFill/>
                          </a:ln>
                          <a:solidFill>
                            <a:srgbClr val="FFFF00"/>
                          </a:solidFill>
                          <a:effectLst/>
                          <a:latin typeface="Times New Roman" pitchFamily="18" charset="0"/>
                          <a:cs typeface="Times New Roman" pitchFamily="18" charset="0"/>
                        </a:rPr>
                        <a:t>b</a:t>
                      </a:r>
                      <a:endParaRPr kumimoji="0" lang="en-US" sz="2000" b="1" i="0" u="none" strike="noStrike" cap="none" normalizeH="0" baseline="30000" dirty="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MNS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FF00"/>
                          </a:solidFill>
                          <a:effectLst/>
                          <a:latin typeface="Times New Roman" pitchFamily="18" charset="0"/>
                          <a:cs typeface="Times New Roman" pitchFamily="18" charset="0"/>
                        </a:rPr>
                        <a:t>M,S,s,U</a:t>
                      </a:r>
                      <a:endParaRPr kumimoji="0" lang="en-US" sz="2000" b="1" i="0" u="none" strike="noStrike" cap="none" normalizeH="0" baseline="0" dirty="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Lutheran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FF00"/>
                          </a:solidFill>
                          <a:effectLst/>
                          <a:latin typeface="Times New Roman" pitchFamily="18" charset="0"/>
                          <a:cs typeface="Times New Roman" pitchFamily="18" charset="0"/>
                        </a:rPr>
                        <a:t>LU</a:t>
                      </a:r>
                      <a:r>
                        <a:rPr kumimoji="0" lang="en-US" sz="2000" b="1" i="0" u="none" strike="noStrike" cap="none" normalizeH="0" baseline="30000" dirty="0" err="1" smtClean="0">
                          <a:ln>
                            <a:noFill/>
                          </a:ln>
                          <a:solidFill>
                            <a:srgbClr val="FFFF00"/>
                          </a:solidFill>
                          <a:effectLst/>
                          <a:latin typeface="Times New Roman" pitchFamily="18" charset="0"/>
                          <a:cs typeface="Times New Roman" pitchFamily="18" charset="0"/>
                        </a:rPr>
                        <a:t>b</a:t>
                      </a:r>
                      <a:endParaRPr kumimoji="0" lang="en-US" sz="2000" b="1" i="0" u="none" strike="noStrike" cap="none" normalizeH="0" baseline="30000" dirty="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Lewis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Le</a:t>
                      </a:r>
                      <a:r>
                        <a:rPr kumimoji="0" lang="en-US" sz="2000" b="1" i="0" u="none" strike="noStrike" cap="none" normalizeH="0" baseline="30000" smtClean="0">
                          <a:ln>
                            <a:noFill/>
                          </a:ln>
                          <a:solidFill>
                            <a:srgbClr val="FFFF00"/>
                          </a:solidFill>
                          <a:effectLst/>
                          <a:latin typeface="Times New Roman" pitchFamily="18" charset="0"/>
                          <a:cs typeface="Times New Roman" pitchFamily="18"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30000" dirty="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Cartwright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3000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FF00"/>
                          </a:solidFill>
                          <a:effectLst/>
                          <a:latin typeface="Times New Roman" pitchFamily="18" charset="0"/>
                          <a:cs typeface="Times New Roman" pitchFamily="18" charset="0"/>
                        </a:rPr>
                        <a:t>Yt</a:t>
                      </a:r>
                      <a:r>
                        <a:rPr kumimoji="0" lang="en-US" sz="2000" b="1" i="0" u="none" strike="noStrike" cap="none" normalizeH="0" baseline="30000" dirty="0" err="1" smtClean="0">
                          <a:ln>
                            <a:noFill/>
                          </a:ln>
                          <a:solidFill>
                            <a:srgbClr val="FFFF00"/>
                          </a:solidFill>
                          <a:effectLst/>
                          <a:latin typeface="Times New Roman" pitchFamily="18" charset="0"/>
                          <a:cs typeface="Times New Roman" pitchFamily="18" charset="0"/>
                        </a:rPr>
                        <a:t>a</a:t>
                      </a:r>
                      <a:endParaRPr kumimoji="0" lang="en-US" sz="2000" b="1" i="0" u="none" strike="noStrike" cap="none" normalizeH="0" baseline="30000" dirty="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Colton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3000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FF00"/>
                          </a:solidFill>
                          <a:effectLst/>
                          <a:latin typeface="Times New Roman" pitchFamily="18" charset="0"/>
                          <a:cs typeface="Times New Roman" pitchFamily="18" charset="0"/>
                        </a:rPr>
                        <a:t>Co</a:t>
                      </a:r>
                      <a:r>
                        <a:rPr kumimoji="0" lang="en-US" sz="2000" b="1" i="0" u="none" strike="noStrike" cap="none" normalizeH="0" baseline="30000" dirty="0" err="1" smtClean="0">
                          <a:ln>
                            <a:noFill/>
                          </a:ln>
                          <a:solidFill>
                            <a:srgbClr val="FFFF00"/>
                          </a:solidFill>
                          <a:effectLst/>
                          <a:latin typeface="Times New Roman" pitchFamily="18" charset="0"/>
                          <a:cs typeface="Times New Roman" pitchFamily="18" charset="0"/>
                        </a:rPr>
                        <a:t>a</a:t>
                      </a: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 Co</a:t>
                      </a:r>
                      <a:r>
                        <a:rPr kumimoji="0" lang="en-US" sz="2000" b="1" i="0" u="none" strike="noStrike" cap="none" normalizeH="0" baseline="30000" dirty="0" smtClean="0">
                          <a:ln>
                            <a:noFill/>
                          </a:ln>
                          <a:solidFill>
                            <a:srgbClr val="FFFF00"/>
                          </a:solidFill>
                          <a:effectLst/>
                          <a:latin typeface="Times New Roman" pitchFamily="18" charset="0"/>
                          <a:cs typeface="Times New Roman" pitchFamily="18" charset="0"/>
                        </a:rPr>
                        <a:t>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34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00"/>
                          </a:solidFill>
                          <a:effectLst/>
                          <a:latin typeface="Times New Roman" pitchFamily="18" charset="0"/>
                          <a:cs typeface="Times New Roman" pitchFamily="18" charset="0"/>
                        </a:rPr>
                        <a:t>Dombrock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3000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FF00"/>
                          </a:solidFill>
                          <a:effectLst/>
                          <a:latin typeface="Times New Roman" pitchFamily="18" charset="0"/>
                          <a:cs typeface="Times New Roman" pitchFamily="18" charset="0"/>
                        </a:rPr>
                        <a:t>Do</a:t>
                      </a:r>
                      <a:r>
                        <a:rPr kumimoji="0" lang="en-US" sz="2000" b="1" i="0" u="none" strike="noStrike" cap="none" normalizeH="0" baseline="30000" dirty="0" err="1" smtClean="0">
                          <a:ln>
                            <a:noFill/>
                          </a:ln>
                          <a:solidFill>
                            <a:srgbClr val="FFFF00"/>
                          </a:solidFill>
                          <a:effectLst/>
                          <a:latin typeface="Times New Roman" pitchFamily="18" charset="0"/>
                          <a:cs typeface="Times New Roman" pitchFamily="18" charset="0"/>
                        </a:rPr>
                        <a:t>a</a:t>
                      </a: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 Do</a:t>
                      </a:r>
                      <a:r>
                        <a:rPr kumimoji="0" lang="en-US" sz="2000" b="1" i="0" u="none" strike="noStrike" cap="none" normalizeH="0" baseline="30000" dirty="0" smtClean="0">
                          <a:ln>
                            <a:noFill/>
                          </a:ln>
                          <a:solidFill>
                            <a:srgbClr val="FFFF00"/>
                          </a:solidFill>
                          <a:effectLst/>
                          <a:latin typeface="Times New Roman" pitchFamily="18" charset="0"/>
                          <a:cs typeface="Times New Roman" pitchFamily="18" charset="0"/>
                        </a:rPr>
                        <a:t>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Blood Bank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ch11f17"/>
          <p:cNvPicPr>
            <a:picLocks noChangeAspect="1" noChangeArrowheads="1"/>
          </p:cNvPicPr>
          <p:nvPr/>
        </p:nvPicPr>
        <p:blipFill>
          <a:blip r:embed="rId3" cstate="print">
            <a:lum bright="-18000" contrast="36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82946" name="Picture 5" descr="796px-ABO_blood_type_svg"/>
          <p:cNvPicPr>
            <a:picLocks noChangeAspect="1" noChangeArrowheads="1"/>
          </p:cNvPicPr>
          <p:nvPr/>
        </p:nvPicPr>
        <p:blipFill>
          <a:blip r:embed="rId3" cstate="print"/>
          <a:srcRect/>
          <a:stretch>
            <a:fillRect/>
          </a:stretch>
        </p:blipFill>
        <p:spPr bwMode="auto">
          <a:xfrm>
            <a:off x="0" y="1143000"/>
            <a:ext cx="9144000" cy="5715000"/>
          </a:xfrm>
          <a:prstGeom prst="rect">
            <a:avLst/>
          </a:prstGeom>
          <a:noFill/>
          <a:ln w="9525">
            <a:noFill/>
            <a:miter lim="800000"/>
            <a:headEnd/>
            <a:tailEnd/>
          </a:ln>
        </p:spPr>
      </p:pic>
      <p:sp>
        <p:nvSpPr>
          <p:cNvPr id="40966" name="Rectangle 6"/>
          <p:cNvSpPr>
            <a:spLocks noGrp="1" noChangeArrowheads="1"/>
          </p:cNvSpPr>
          <p:nvPr>
            <p:ph type="title"/>
          </p:nvPr>
        </p:nvSpPr>
        <p:spPr/>
        <p:txBody>
          <a:bodyPr/>
          <a:lstStyle/>
          <a:p>
            <a:pPr eaLnBrk="1" fontAlgn="auto" hangingPunct="1">
              <a:spcAft>
                <a:spcPts val="0"/>
              </a:spcAft>
              <a:defRPr/>
            </a:pPr>
            <a:r>
              <a:rPr lang="en-US" b="0" dirty="0" smtClean="0">
                <a:latin typeface="Times New Roman" pitchFamily="18" charset="0"/>
                <a:cs typeface="Times New Roman" pitchFamily="18" charset="0"/>
              </a:rPr>
              <a:t>ABO Blood Group</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5" descr="ABO_T3"/>
          <p:cNvPicPr>
            <a:picLocks noChangeAspect="1" noChangeArrowheads="1"/>
          </p:cNvPicPr>
          <p:nvPr/>
        </p:nvPicPr>
        <p:blipFill>
          <a:blip r:embed="rId3" cstate="print"/>
          <a:srcRect/>
          <a:stretch>
            <a:fillRect/>
          </a:stretch>
        </p:blipFill>
        <p:spPr bwMode="auto">
          <a:xfrm>
            <a:off x="0" y="1905000"/>
            <a:ext cx="9144000" cy="4953000"/>
          </a:xfrm>
          <a:prstGeom prst="rect">
            <a:avLst/>
          </a:prstGeom>
          <a:noFill/>
          <a:ln w="9525">
            <a:noFill/>
            <a:miter lim="800000"/>
            <a:headEnd/>
            <a:tailEnd/>
          </a:ln>
        </p:spPr>
      </p:pic>
      <p:sp>
        <p:nvSpPr>
          <p:cNvPr id="51206" name="Rectangle 6"/>
          <p:cNvSpPr>
            <a:spLocks noGrp="1" noChangeArrowheads="1"/>
          </p:cNvSpPr>
          <p:nvPr>
            <p:ph type="title"/>
          </p:nvPr>
        </p:nvSpPr>
        <p:spPr>
          <a:xfrm>
            <a:off x="304800" y="152400"/>
            <a:ext cx="8534400" cy="1371600"/>
          </a:xfrm>
        </p:spPr>
        <p:txBody>
          <a:bodyPr>
            <a:normAutofit fontScale="90000"/>
          </a:bodyPr>
          <a:lstStyle/>
          <a:p>
            <a:pPr algn="ctr" eaLnBrk="1" fontAlgn="auto" hangingPunct="1">
              <a:spcAft>
                <a:spcPts val="0"/>
              </a:spcAft>
              <a:defRPr/>
            </a:pPr>
            <a:r>
              <a:rPr lang="en-US" sz="6000" b="0" dirty="0" smtClean="0">
                <a:solidFill>
                  <a:srgbClr val="FF0000"/>
                </a:solidFill>
                <a:latin typeface="Times New Roman" pitchFamily="18" charset="0"/>
                <a:cs typeface="Times New Roman" pitchFamily="18" charset="0"/>
              </a:rPr>
              <a:t>ABO Blood Groups</a:t>
            </a:r>
            <a:br>
              <a:rPr lang="en-US" sz="6000" b="0" dirty="0" smtClean="0">
                <a:solidFill>
                  <a:srgbClr val="FF0000"/>
                </a:solidFill>
                <a:latin typeface="Times New Roman" pitchFamily="18" charset="0"/>
                <a:cs typeface="Times New Roman" pitchFamily="18" charset="0"/>
              </a:rPr>
            </a:br>
            <a:r>
              <a:rPr lang="en-US" sz="6000" b="0" dirty="0" smtClean="0">
                <a:solidFill>
                  <a:srgbClr val="FF0000"/>
                </a:solidFill>
                <a:latin typeface="Times New Roman" pitchFamily="18" charset="0"/>
                <a:cs typeface="Times New Roman" pitchFamily="18" charset="0"/>
              </a:rPr>
              <a:t>Inheritance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p:txBody>
          <a:bodyPr/>
          <a:lstStyle/>
          <a:p>
            <a:pPr eaLnBrk="1" fontAlgn="auto" hangingPunct="1">
              <a:spcAft>
                <a:spcPts val="0"/>
              </a:spcAft>
              <a:defRPr/>
            </a:pPr>
            <a:endParaRPr lang="en-US" dirty="0" smtClean="0"/>
          </a:p>
        </p:txBody>
      </p:sp>
      <p:pic>
        <p:nvPicPr>
          <p:cNvPr id="84995" name="Picture 3" descr="Blood Bank (57).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Blood Bank (40).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a:xfrm>
            <a:off x="0" y="0"/>
            <a:ext cx="9144000" cy="1371600"/>
          </a:xfrm>
        </p:spPr>
        <p:txBody>
          <a:bodyPr/>
          <a:lstStyle/>
          <a:p>
            <a:pPr algn="ctr" eaLnBrk="1" fontAlgn="auto" hangingPunct="1">
              <a:spcAft>
                <a:spcPts val="0"/>
              </a:spcAft>
              <a:defRPr/>
            </a:pPr>
            <a:r>
              <a:rPr lang="en-US" sz="6600" b="0" dirty="0" smtClean="0">
                <a:solidFill>
                  <a:srgbClr val="FF0000"/>
                </a:solidFill>
                <a:latin typeface="Times New Roman" pitchFamily="18" charset="0"/>
                <a:cs typeface="Times New Roman" pitchFamily="18" charset="0"/>
              </a:rPr>
              <a:t>ABO Blood Groups</a:t>
            </a:r>
          </a:p>
        </p:txBody>
      </p:sp>
      <p:pic>
        <p:nvPicPr>
          <p:cNvPr id="87043" name="Picture 5" descr="ABO_T4"/>
          <p:cNvPicPr>
            <a:picLocks noChangeAspect="1" noChangeArrowheads="1"/>
          </p:cNvPicPr>
          <p:nvPr/>
        </p:nvPicPr>
        <p:blipFill>
          <a:blip r:embed="rId3" cstate="print"/>
          <a:srcRect/>
          <a:stretch>
            <a:fillRect/>
          </a:stretch>
        </p:blipFill>
        <p:spPr bwMode="auto">
          <a:xfrm>
            <a:off x="0" y="1676400"/>
            <a:ext cx="9144000" cy="5181600"/>
          </a:xfrm>
          <a:prstGeom prst="rect">
            <a:avLst/>
          </a:prstGeom>
          <a:solidFill>
            <a:schemeClr val="accent1"/>
          </a:solid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idx="1"/>
          </p:nvPr>
        </p:nvSpPr>
        <p:spPr>
          <a:xfrm>
            <a:off x="0" y="0"/>
            <a:ext cx="9144000" cy="7354888"/>
          </a:xfrm>
        </p:spPr>
        <p:txBody>
          <a:bodyPr/>
          <a:lstStyle/>
          <a:p>
            <a:pPr marL="609600" indent="-609600" algn="ctr" eaLnBrk="1" hangingPunct="1">
              <a:buFontTx/>
              <a:buNone/>
            </a:pPr>
            <a:r>
              <a:rPr lang="en-US" sz="2000" b="1" smtClean="0">
                <a:solidFill>
                  <a:srgbClr val="FF0000"/>
                </a:solidFill>
                <a:latin typeface="Arial Narrow" pitchFamily="34" charset="0"/>
                <a:cs typeface="Arial" pitchFamily="34" charset="0"/>
              </a:rPr>
              <a:t>ABO blood group system</a:t>
            </a:r>
            <a:endParaRPr lang="en-US" sz="2000" b="1" baseline="30000" smtClean="0">
              <a:solidFill>
                <a:srgbClr val="FF0000"/>
              </a:solidFill>
              <a:latin typeface="Arial Narrow" pitchFamily="34" charset="0"/>
              <a:cs typeface="Arial" pitchFamily="34" charset="0"/>
            </a:endParaRPr>
          </a:p>
          <a:p>
            <a:pPr marL="609600" indent="-609600" algn="ctr" eaLnBrk="1" hangingPunct="1">
              <a:buFontTx/>
              <a:buNone/>
            </a:pPr>
            <a:endParaRPr lang="en-US" sz="1800" b="1" smtClean="0">
              <a:cs typeface="Arial" pitchFamily="34" charset="0"/>
            </a:endParaRPr>
          </a:p>
        </p:txBody>
      </p:sp>
      <p:graphicFrame>
        <p:nvGraphicFramePr>
          <p:cNvPr id="352348" name="Group 92"/>
          <p:cNvGraphicFramePr>
            <a:graphicFrameLocks noGrp="1"/>
          </p:cNvGraphicFramePr>
          <p:nvPr/>
        </p:nvGraphicFramePr>
        <p:xfrm>
          <a:off x="457200" y="533400"/>
          <a:ext cx="8381999" cy="6071616"/>
        </p:xfrm>
        <a:graphic>
          <a:graphicData uri="http://schemas.openxmlformats.org/drawingml/2006/table">
            <a:tbl>
              <a:tblPr/>
              <a:tblGrid>
                <a:gridCol w="2096645"/>
                <a:gridCol w="2095118"/>
                <a:gridCol w="2095118"/>
                <a:gridCol w="2095118"/>
              </a:tblGrid>
              <a:tr h="6862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Blood 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Subgroup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Antigens on red cells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Antibodies in plasma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7459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00"/>
                          </a:solidFill>
                          <a:effectLst/>
                          <a:latin typeface="Times New Roman"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A</a:t>
                      </a:r>
                      <a:r>
                        <a:rPr kumimoji="0" lang="en-US" sz="2000" b="0" i="0" u="none" strike="noStrike" cap="none" normalizeH="0" baseline="-25000" dirty="0" smtClean="0">
                          <a:ln>
                            <a:noFill/>
                          </a:ln>
                          <a:solidFill>
                            <a:srgbClr val="FFFF00"/>
                          </a:solidFill>
                          <a:effectLst/>
                          <a:latin typeface="Times New Roman" pitchFamily="18" charset="0"/>
                          <a:cs typeface="Times New Roman" pitchFamily="18" charset="0"/>
                        </a:rPr>
                        <a:t>1</a:t>
                      </a: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A</a:t>
                      </a:r>
                      <a:r>
                        <a:rPr kumimoji="0" lang="en-US" sz="2000" b="0" i="0" u="none" strike="noStrike" cap="none" normalizeH="0" baseline="-25000" dirty="0" smtClean="0">
                          <a:ln>
                            <a:noFill/>
                          </a:ln>
                          <a:solidFill>
                            <a:srgbClr val="FFFF00"/>
                          </a:solidFill>
                          <a:effectLst/>
                          <a:latin typeface="Times New Roman" pitchFamily="18" charset="0"/>
                          <a:cs typeface="Times New Roman" pitchFamily="18" charset="0"/>
                        </a:rPr>
                        <a:t>2</a:t>
                      </a: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A + A</a:t>
                      </a:r>
                      <a:r>
                        <a:rPr kumimoji="0" lang="en-US" sz="2000" b="0" i="0" u="none" strike="noStrike" cap="none" normalizeH="0" baseline="-25000" dirty="0" smtClean="0">
                          <a:ln>
                            <a:noFill/>
                          </a:ln>
                          <a:solidFill>
                            <a:srgbClr val="FFFF00"/>
                          </a:solidFill>
                          <a:effectLst/>
                          <a:latin typeface="Times New Roman" pitchFamily="18" charset="0"/>
                          <a:cs typeface="Times New Roman" pitchFamily="18" charset="0"/>
                        </a:rPr>
                        <a:t>1</a:t>
                      </a: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A</a:t>
                      </a:r>
                      <a:endParaRPr kumimoji="0" lang="en-US" sz="2000" b="0" i="0" u="none" strike="noStrike" cap="none" normalizeH="0" baseline="-25000" dirty="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Anti-B</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(Anti- A</a:t>
                      </a:r>
                      <a:r>
                        <a:rPr kumimoji="0" lang="en-US" sz="2000" b="0" i="0" u="none" strike="noStrike" cap="none" normalizeH="0" baseline="-25000" dirty="0" smtClean="0">
                          <a:ln>
                            <a:noFill/>
                          </a:ln>
                          <a:solidFill>
                            <a:srgbClr val="FFFF00"/>
                          </a:solidFill>
                          <a:effectLst/>
                          <a:latin typeface="Times New Roman" pitchFamily="18" charset="0"/>
                          <a:cs typeface="Times New Roman" pitchFamily="18" charset="0"/>
                        </a:rPr>
                        <a:t>1</a:t>
                      </a: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a:t>
                      </a:r>
                      <a:endParaRPr kumimoji="0" lang="en-US" sz="2000" b="0" i="0" u="none" strike="noStrike" cap="none" normalizeH="0" baseline="-25000" dirty="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878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00"/>
                          </a:solidFill>
                          <a:effectLst/>
                          <a:latin typeface="Times New Roman"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00"/>
                          </a:solidFill>
                          <a:effectLst/>
                          <a:latin typeface="Times New Roman" pitchFamily="18" charset="0"/>
                          <a:cs typeface="Times New Roman"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Anti-A, Anti- A</a:t>
                      </a:r>
                      <a:r>
                        <a:rPr kumimoji="0" lang="en-US" sz="2000" b="0" i="0" u="none" strike="noStrike" cap="none" normalizeH="0" baseline="-25000" dirty="0" smtClean="0">
                          <a:ln>
                            <a:noFill/>
                          </a:ln>
                          <a:solidFill>
                            <a:srgbClr val="FFFF00"/>
                          </a:solidFill>
                          <a:effectLst/>
                          <a:latin typeface="Times New Roman" pitchFamily="18" charset="0"/>
                          <a:cs typeface="Times New Roman" pitchFamily="18" charset="0"/>
                        </a:rPr>
                        <a:t>1</a:t>
                      </a: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 </a:t>
                      </a:r>
                      <a:endParaRPr kumimoji="0" lang="en-US" sz="2000" b="0" i="0" u="none" strike="noStrike" cap="none" normalizeH="0" baseline="-25000" dirty="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7459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00"/>
                          </a:solidFill>
                          <a:effectLst/>
                          <a:latin typeface="Times New Roman" pitchFamily="18" charset="0"/>
                          <a:cs typeface="Times New Roman" pitchFamily="18" charset="0"/>
                        </a:rPr>
                        <a:t>AB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00"/>
                          </a:solidFill>
                          <a:effectLst/>
                          <a:latin typeface="Times New Roman" pitchFamily="18" charset="0"/>
                          <a:cs typeface="Times New Roman" pitchFamily="18" charset="0"/>
                        </a:rPr>
                        <a:t>A</a:t>
                      </a:r>
                      <a:r>
                        <a:rPr kumimoji="0" lang="en-US" sz="2000" b="0" i="0" u="none" strike="noStrike" cap="none" normalizeH="0" baseline="-25000" smtClean="0">
                          <a:ln>
                            <a:noFill/>
                          </a:ln>
                          <a:solidFill>
                            <a:srgbClr val="FFFF00"/>
                          </a:solidFill>
                          <a:effectLst/>
                          <a:latin typeface="Times New Roman" pitchFamily="18" charset="0"/>
                          <a:cs typeface="Times New Roman" pitchFamily="18" charset="0"/>
                        </a:rPr>
                        <a:t>1</a:t>
                      </a:r>
                      <a:r>
                        <a:rPr kumimoji="0" lang="en-US" sz="2000" b="0" i="0" u="none" strike="noStrike" cap="none" normalizeH="0" baseline="0" smtClean="0">
                          <a:ln>
                            <a:noFill/>
                          </a:ln>
                          <a:solidFill>
                            <a:srgbClr val="FFFF00"/>
                          </a:solidFill>
                          <a:effectLst/>
                          <a:latin typeface="Times New Roman" pitchFamily="18" charset="0"/>
                          <a:cs typeface="Times New Roman" pitchFamily="18" charset="0"/>
                        </a:rPr>
                        <a:t>B</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00"/>
                          </a:solidFill>
                          <a:effectLst/>
                          <a:latin typeface="Times New Roman" pitchFamily="18" charset="0"/>
                          <a:cs typeface="Times New Roman" pitchFamily="18" charset="0"/>
                        </a:rPr>
                        <a:t>A</a:t>
                      </a:r>
                      <a:r>
                        <a:rPr kumimoji="0" lang="en-US" sz="2000" b="0" i="0" u="none" strike="noStrike" cap="none" normalizeH="0" baseline="-25000" smtClean="0">
                          <a:ln>
                            <a:noFill/>
                          </a:ln>
                          <a:solidFill>
                            <a:srgbClr val="FFFF00"/>
                          </a:solidFill>
                          <a:effectLst/>
                          <a:latin typeface="Times New Roman" pitchFamily="18" charset="0"/>
                          <a:cs typeface="Times New Roman" pitchFamily="18" charset="0"/>
                        </a:rPr>
                        <a:t>2</a:t>
                      </a:r>
                      <a:r>
                        <a:rPr kumimoji="0" lang="en-US" sz="2000" b="0" i="0" u="none" strike="noStrike" cap="none" normalizeH="0" baseline="0" smtClean="0">
                          <a:ln>
                            <a:noFill/>
                          </a:ln>
                          <a:solidFill>
                            <a:srgbClr val="FFFF00"/>
                          </a:solidFill>
                          <a:effectLst/>
                          <a:latin typeface="Times New Roman" pitchFamily="18" charset="0"/>
                          <a:cs typeface="Times New Roman"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A + A</a:t>
                      </a:r>
                      <a:r>
                        <a:rPr kumimoji="0" lang="en-US" sz="2000" b="0" i="0" u="none" strike="noStrike" cap="none" normalizeH="0" baseline="-25000" dirty="0" smtClean="0">
                          <a:ln>
                            <a:noFill/>
                          </a:ln>
                          <a:solidFill>
                            <a:srgbClr val="FFFF00"/>
                          </a:solidFill>
                          <a:effectLst/>
                          <a:latin typeface="Times New Roman" pitchFamily="18" charset="0"/>
                          <a:cs typeface="Times New Roman" pitchFamily="18" charset="0"/>
                        </a:rPr>
                        <a:t>1</a:t>
                      </a: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 + B</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A + B</a:t>
                      </a:r>
                      <a:endParaRPr kumimoji="0" lang="en-US" sz="2000" b="0" i="0" u="none" strike="noStrike" cap="none" normalizeH="0" baseline="-25000" dirty="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None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(Anti- A</a:t>
                      </a:r>
                      <a:r>
                        <a:rPr kumimoji="0" lang="en-US" sz="2000" b="0" i="0" u="none" strike="noStrike" cap="none" normalizeH="0" baseline="-25000" dirty="0" smtClean="0">
                          <a:ln>
                            <a:noFill/>
                          </a:ln>
                          <a:solidFill>
                            <a:srgbClr val="FFFF00"/>
                          </a:solidFill>
                          <a:effectLst/>
                          <a:latin typeface="Times New Roman" pitchFamily="18" charset="0"/>
                          <a:cs typeface="Times New Roman" pitchFamily="18" charset="0"/>
                        </a:rPr>
                        <a:t>1</a:t>
                      </a: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a:t>
                      </a:r>
                      <a:endParaRPr kumimoji="0" lang="en-US" sz="2000" b="0" i="0" u="none" strike="noStrike" cap="none" normalizeH="0" baseline="-25000" dirty="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4620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00"/>
                          </a:solidFill>
                          <a:effectLst/>
                          <a:latin typeface="Times New Roman" pitchFamily="18" charset="0"/>
                          <a:cs typeface="Times New Roman" pitchFamily="18" charset="0"/>
                        </a:rPr>
                        <a:t>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00"/>
                          </a:solidFill>
                          <a:effectLst/>
                          <a:latin typeface="Times New Roman" pitchFamily="18" charset="0"/>
                          <a:cs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Anti-A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Anti- A</a:t>
                      </a:r>
                      <a:r>
                        <a:rPr kumimoji="0" lang="en-US" sz="2000" b="0" i="0" u="none" strike="noStrike" cap="none" normalizeH="0" baseline="-25000" dirty="0" smtClean="0">
                          <a:ln>
                            <a:noFill/>
                          </a:ln>
                          <a:solidFill>
                            <a:srgbClr val="FFFF00"/>
                          </a:solidFill>
                          <a:effectLst/>
                          <a:latin typeface="Times New Roman" pitchFamily="18" charset="0"/>
                          <a:cs typeface="Times New Roman" pitchFamily="18" charset="0"/>
                        </a:rPr>
                        <a:t>1</a:t>
                      </a: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Anti-B</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Anti-A,B†</a:t>
                      </a:r>
                      <a:endParaRPr kumimoji="0" lang="en-US" sz="2000" b="0" i="0" u="none" strike="noStrike" cap="none" normalizeH="0" baseline="-25000" dirty="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915558">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cs typeface="Times New Roman" pitchFamily="18" charset="0"/>
                        </a:rPr>
                        <a:t>*  </a:t>
                      </a:r>
                      <a:r>
                        <a:rPr kumimoji="0" lang="en-US" sz="1800" b="0" i="0" u="none" strike="noStrike" cap="none" normalizeH="0" baseline="0" dirty="0" smtClean="0">
                          <a:ln>
                            <a:noFill/>
                          </a:ln>
                          <a:solidFill>
                            <a:srgbClr val="FFFF00"/>
                          </a:solidFill>
                          <a:effectLst/>
                          <a:latin typeface="Times New Roman" pitchFamily="18" charset="0"/>
                          <a:cs typeface="Times New Roman" pitchFamily="18" charset="0"/>
                        </a:rPr>
                        <a:t>Anti- A</a:t>
                      </a:r>
                      <a:r>
                        <a:rPr kumimoji="0" lang="en-US" sz="1800" b="0" i="0" u="none" strike="noStrike" cap="none" normalizeH="0" baseline="-25000" dirty="0" smtClean="0">
                          <a:ln>
                            <a:noFill/>
                          </a:ln>
                          <a:solidFill>
                            <a:srgbClr val="FFFF00"/>
                          </a:solidFill>
                          <a:effectLst/>
                          <a:latin typeface="Times New Roman" pitchFamily="18" charset="0"/>
                          <a:cs typeface="Times New Roman" pitchFamily="18" charset="0"/>
                        </a:rPr>
                        <a:t>1 </a:t>
                      </a:r>
                      <a:r>
                        <a:rPr kumimoji="0" lang="en-US" sz="1800" b="0" i="0" u="none" strike="noStrike" cap="none" normalizeH="0" baseline="0" dirty="0" smtClean="0">
                          <a:ln>
                            <a:noFill/>
                          </a:ln>
                          <a:solidFill>
                            <a:srgbClr val="FFFF00"/>
                          </a:solidFill>
                          <a:effectLst/>
                          <a:latin typeface="Times New Roman" pitchFamily="18" charset="0"/>
                          <a:cs typeface="Times New Roman" pitchFamily="18" charset="0"/>
                        </a:rPr>
                        <a:t>found in 1-2% of A</a:t>
                      </a:r>
                      <a:r>
                        <a:rPr kumimoji="0" lang="en-US" sz="1800" b="0" i="0" u="none" strike="noStrike" cap="none" normalizeH="0" baseline="-25000" dirty="0" smtClean="0">
                          <a:ln>
                            <a:noFill/>
                          </a:ln>
                          <a:solidFill>
                            <a:srgbClr val="FFFF00"/>
                          </a:solidFill>
                          <a:effectLst/>
                          <a:latin typeface="Times New Roman" pitchFamily="18" charset="0"/>
                          <a:cs typeface="Times New Roman" pitchFamily="18" charset="0"/>
                        </a:rPr>
                        <a:t>2 </a:t>
                      </a:r>
                      <a:r>
                        <a:rPr kumimoji="0" lang="en-US" sz="1800" b="0" i="0" u="none" strike="noStrike" cap="none" normalizeH="0" baseline="0" dirty="0" smtClean="0">
                          <a:ln>
                            <a:noFill/>
                          </a:ln>
                          <a:solidFill>
                            <a:srgbClr val="FFFF00"/>
                          </a:solidFill>
                          <a:effectLst/>
                          <a:latin typeface="Times New Roman" pitchFamily="18" charset="0"/>
                          <a:cs typeface="Times New Roman" pitchFamily="18" charset="0"/>
                        </a:rPr>
                        <a:t>subjects and 25-30% of A</a:t>
                      </a:r>
                      <a:r>
                        <a:rPr kumimoji="0" lang="en-US" sz="1800" b="0" i="0" u="none" strike="noStrike" cap="none" normalizeH="0" baseline="-25000" dirty="0" smtClean="0">
                          <a:ln>
                            <a:noFill/>
                          </a:ln>
                          <a:solidFill>
                            <a:srgbClr val="FFFF00"/>
                          </a:solidFill>
                          <a:effectLst/>
                          <a:latin typeface="Times New Roman" pitchFamily="18" charset="0"/>
                          <a:cs typeface="Times New Roman" pitchFamily="18" charset="0"/>
                        </a:rPr>
                        <a:t>2</a:t>
                      </a:r>
                      <a:r>
                        <a:rPr kumimoji="0" lang="en-US" sz="1800" b="0" i="0" u="none" strike="noStrike" cap="none" normalizeH="0" baseline="0" dirty="0" smtClean="0">
                          <a:ln>
                            <a:noFill/>
                          </a:ln>
                          <a:solidFill>
                            <a:srgbClr val="FFFF00"/>
                          </a:solidFill>
                          <a:effectLst/>
                          <a:latin typeface="Times New Roman" pitchFamily="18" charset="0"/>
                          <a:cs typeface="Times New Roman" pitchFamily="18" charset="0"/>
                        </a:rPr>
                        <a:t>B subjects.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Times New Roman" pitchFamily="18" charset="0"/>
                          <a:cs typeface="Times New Roman" pitchFamily="18" charset="0"/>
                        </a:rPr>
                        <a:t>* The amount of H antigen is influenced by the ABO group; O cells contain most H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Times New Roman" pitchFamily="18" charset="0"/>
                          <a:cs typeface="Times New Roman" pitchFamily="18" charset="0"/>
                        </a:rPr>
                        <a:t>    and A</a:t>
                      </a:r>
                      <a:r>
                        <a:rPr kumimoji="0" lang="en-US" sz="1800" b="0" i="0" u="none" strike="noStrike" cap="none" normalizeH="0" baseline="-25000" dirty="0" smtClean="0">
                          <a:ln>
                            <a:noFill/>
                          </a:ln>
                          <a:solidFill>
                            <a:srgbClr val="FFFF00"/>
                          </a:solidFill>
                          <a:effectLst/>
                          <a:latin typeface="Times New Roman" pitchFamily="18" charset="0"/>
                          <a:cs typeface="Times New Roman" pitchFamily="18" charset="0"/>
                        </a:rPr>
                        <a:t>1</a:t>
                      </a:r>
                      <a:r>
                        <a:rPr kumimoji="0" lang="en-US" sz="1800" b="0" i="0" u="none" strike="noStrike" cap="none" normalizeH="0" baseline="0" dirty="0" smtClean="0">
                          <a:ln>
                            <a:noFill/>
                          </a:ln>
                          <a:solidFill>
                            <a:srgbClr val="FFFF00"/>
                          </a:solidFill>
                          <a:effectLst/>
                          <a:latin typeface="Times New Roman" pitchFamily="18" charset="0"/>
                          <a:cs typeface="Times New Roman" pitchFamily="18" charset="0"/>
                        </a:rPr>
                        <a:t>B cells least.  </a:t>
                      </a:r>
                      <a:r>
                        <a:rPr kumimoji="0" lang="en-US" sz="1800" b="0" i="0" u="none" strike="noStrike" cap="none" normalizeH="0" baseline="0" dirty="0" err="1" smtClean="0">
                          <a:ln>
                            <a:noFill/>
                          </a:ln>
                          <a:solidFill>
                            <a:srgbClr val="FFFF00"/>
                          </a:solidFill>
                          <a:effectLst/>
                          <a:latin typeface="Times New Roman" pitchFamily="18" charset="0"/>
                          <a:cs typeface="Times New Roman" pitchFamily="18" charset="0"/>
                        </a:rPr>
                        <a:t>Anit</a:t>
                      </a:r>
                      <a:r>
                        <a:rPr kumimoji="0" lang="en-US" sz="1800" b="0" i="0" u="none" strike="noStrike" cap="none" normalizeH="0" baseline="0" dirty="0" smtClean="0">
                          <a:ln>
                            <a:noFill/>
                          </a:ln>
                          <a:solidFill>
                            <a:srgbClr val="FFFF00"/>
                          </a:solidFill>
                          <a:effectLst/>
                          <a:latin typeface="Times New Roman" pitchFamily="18" charset="0"/>
                          <a:cs typeface="Times New Roman" pitchFamily="18" charset="0"/>
                        </a:rPr>
                        <a:t>-H may be found in occasional A</a:t>
                      </a:r>
                      <a:r>
                        <a:rPr kumimoji="0" lang="en-US" sz="1800" b="0" i="0" u="none" strike="noStrike" cap="none" normalizeH="0" baseline="-25000" dirty="0" smtClean="0">
                          <a:ln>
                            <a:noFill/>
                          </a:ln>
                          <a:solidFill>
                            <a:srgbClr val="FFFF00"/>
                          </a:solidFill>
                          <a:effectLst/>
                          <a:latin typeface="Times New Roman" pitchFamily="18" charset="0"/>
                          <a:cs typeface="Times New Roman" pitchFamily="18" charset="0"/>
                        </a:rPr>
                        <a:t>1</a:t>
                      </a:r>
                      <a:r>
                        <a:rPr kumimoji="0" lang="en-US" sz="1800" b="0" i="0" u="none" strike="noStrike" cap="none" normalizeH="0" baseline="0" dirty="0" smtClean="0">
                          <a:ln>
                            <a:noFill/>
                          </a:ln>
                          <a:solidFill>
                            <a:srgbClr val="FFFF00"/>
                          </a:solidFill>
                          <a:effectLst/>
                          <a:latin typeface="Times New Roman" pitchFamily="18" charset="0"/>
                          <a:cs typeface="Times New Roman" pitchFamily="18" charset="0"/>
                        </a:rPr>
                        <a:t> and A</a:t>
                      </a:r>
                      <a:r>
                        <a:rPr kumimoji="0" lang="en-US" sz="1800" b="0" i="0" u="none" strike="noStrike" cap="none" normalizeH="0" baseline="-25000" dirty="0" smtClean="0">
                          <a:ln>
                            <a:noFill/>
                          </a:ln>
                          <a:solidFill>
                            <a:srgbClr val="FFFF00"/>
                          </a:solidFill>
                          <a:effectLst/>
                          <a:latin typeface="Times New Roman" pitchFamily="18" charset="0"/>
                          <a:cs typeface="Times New Roman" pitchFamily="18" charset="0"/>
                        </a:rPr>
                        <a:t>1</a:t>
                      </a:r>
                      <a:r>
                        <a:rPr kumimoji="0" lang="en-US" sz="1800" b="0" i="0" u="none" strike="noStrike" cap="none" normalizeH="0" baseline="0" dirty="0" smtClean="0">
                          <a:ln>
                            <a:noFill/>
                          </a:ln>
                          <a:solidFill>
                            <a:srgbClr val="FFFF00"/>
                          </a:solidFill>
                          <a:effectLst/>
                          <a:latin typeface="Times New Roman" pitchFamily="18" charset="0"/>
                          <a:cs typeface="Times New Roman" pitchFamily="18" charset="0"/>
                        </a:rPr>
                        <a:t>B subject (see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Times New Roman" pitchFamily="18" charset="0"/>
                          <a:cs typeface="Times New Roman" pitchFamily="18" charset="0"/>
                        </a:rPr>
                        <a:t>     text).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FFFF00"/>
                          </a:solidFill>
                          <a:effectLst/>
                          <a:latin typeface="Times New Roman" pitchFamily="18" charset="0"/>
                          <a:cs typeface="Times New Roman" pitchFamily="18" charset="0"/>
                        </a:rPr>
                        <a:t>Crossreactivity</a:t>
                      </a:r>
                      <a:r>
                        <a:rPr kumimoji="0" lang="en-US" sz="1800" b="0" i="0" u="none" strike="noStrike" cap="none" normalizeH="0" baseline="0" dirty="0" smtClean="0">
                          <a:ln>
                            <a:noFill/>
                          </a:ln>
                          <a:solidFill>
                            <a:srgbClr val="FFFF00"/>
                          </a:solidFill>
                          <a:effectLst/>
                          <a:latin typeface="Times New Roman" pitchFamily="18" charset="0"/>
                          <a:cs typeface="Times New Roman" pitchFamily="18" charset="0"/>
                        </a:rPr>
                        <a:t> with both A and B cells.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2500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0" y="1600200"/>
            <a:ext cx="9144000" cy="5257800"/>
          </a:xfrm>
          <a:solidFill>
            <a:schemeClr val="accent1"/>
          </a:solidFill>
        </p:spPr>
        <p:txBody>
          <a:bodyPr>
            <a:normAutofit/>
          </a:bodyPr>
          <a:lstStyle/>
          <a:p>
            <a:pPr marL="365760" indent="-256032" eaLnBrk="1" fontAlgn="auto" hangingPunct="1">
              <a:spcAft>
                <a:spcPts val="0"/>
              </a:spcAft>
              <a:buFont typeface="Wingdings" pitchFamily="2" charset="2"/>
              <a:buNone/>
              <a:defRPr/>
            </a:pPr>
            <a:r>
              <a:rPr lang="en-US" sz="2400" b="1" dirty="0" smtClean="0">
                <a:latin typeface="Times New Roman" pitchFamily="18" charset="0"/>
                <a:cs typeface="Times New Roman" pitchFamily="18" charset="0"/>
              </a:rPr>
              <a:t>	</a:t>
            </a:r>
            <a:r>
              <a:rPr lang="en-US" sz="2400" b="1" dirty="0" smtClean="0">
                <a:solidFill>
                  <a:srgbClr val="FFFF00"/>
                </a:solidFill>
                <a:latin typeface="Times New Roman" pitchFamily="18" charset="0"/>
                <a:cs typeface="Times New Roman" pitchFamily="18" charset="0"/>
              </a:rPr>
              <a:t>The</a:t>
            </a:r>
            <a:r>
              <a:rPr lang="en-US" sz="2000" b="1" dirty="0" smtClean="0">
                <a:solidFill>
                  <a:srgbClr val="FFFF00"/>
                </a:solidFill>
                <a:latin typeface="Times New Roman" pitchFamily="18" charset="0"/>
                <a:cs typeface="Times New Roman" pitchFamily="18" charset="0"/>
              </a:rPr>
              <a:t> </a:t>
            </a:r>
            <a:r>
              <a:rPr lang="en-US" sz="2800" b="1" dirty="0" smtClean="0">
                <a:solidFill>
                  <a:srgbClr val="FFFF00"/>
                </a:solidFill>
                <a:latin typeface="Times New Roman" pitchFamily="18" charset="0"/>
                <a:cs typeface="Times New Roman" pitchFamily="18" charset="0"/>
              </a:rPr>
              <a:t>“Front Type"</a:t>
            </a:r>
            <a:r>
              <a:rPr lang="en-US" sz="2000" b="1" dirty="0" smtClean="0">
                <a:solidFill>
                  <a:srgbClr val="FFFF00"/>
                </a:solidFill>
                <a:latin typeface="Times New Roman" pitchFamily="18" charset="0"/>
                <a:cs typeface="Times New Roman" pitchFamily="18" charset="0"/>
              </a:rPr>
              <a:t> </a:t>
            </a:r>
            <a:r>
              <a:rPr lang="en-US" sz="2400" b="1" dirty="0" smtClean="0">
                <a:solidFill>
                  <a:srgbClr val="FFFF00"/>
                </a:solidFill>
                <a:latin typeface="Times New Roman" pitchFamily="18" charset="0"/>
                <a:cs typeface="Times New Roman" pitchFamily="18" charset="0"/>
              </a:rPr>
              <a:t>determines which antigens ("flags") in the ABO blood group system are on the patient's Red Blood Cells as follows:</a:t>
            </a:r>
          </a:p>
          <a:p>
            <a:pPr marL="365760" indent="-256032" eaLnBrk="1" fontAlgn="auto" hangingPunct="1">
              <a:spcAft>
                <a:spcPts val="0"/>
              </a:spcAft>
              <a:buFont typeface="Wingdings" pitchFamily="2" charset="2"/>
              <a:buNone/>
              <a:defRPr/>
            </a:pPr>
            <a:endParaRPr lang="en-US" sz="700" dirty="0" smtClean="0">
              <a:latin typeface="Arial" charset="0"/>
              <a:cs typeface="Times New Roman" pitchFamily="18" charset="0"/>
            </a:endParaRPr>
          </a:p>
          <a:p>
            <a:pPr marL="365760" indent="-256032" eaLnBrk="1" fontAlgn="auto" hangingPunct="1">
              <a:spcAft>
                <a:spcPts val="0"/>
              </a:spcAft>
              <a:buFont typeface="Wingdings" pitchFamily="2" charset="2"/>
              <a:buNone/>
              <a:defRPr/>
            </a:pPr>
            <a:r>
              <a:rPr lang="en-US" b="1" dirty="0" smtClean="0">
                <a:solidFill>
                  <a:schemeClr val="accent1"/>
                </a:solidFill>
                <a:latin typeface="Times New Roman" pitchFamily="18" charset="0"/>
                <a:cs typeface="Times New Roman" pitchFamily="18" charset="0"/>
              </a:rPr>
              <a:t>A antigen only</a:t>
            </a:r>
            <a:r>
              <a:rPr lang="en-US" b="1" dirty="0" smtClean="0">
                <a:latin typeface="Times New Roman" pitchFamily="18" charset="0"/>
                <a:cs typeface="Times New Roman" pitchFamily="18" charset="0"/>
              </a:rPr>
              <a:t>              		</a:t>
            </a:r>
            <a:r>
              <a:rPr lang="en-US" b="1" dirty="0" smtClean="0">
                <a:solidFill>
                  <a:schemeClr val="accent1"/>
                </a:solidFill>
                <a:latin typeface="Times New Roman" pitchFamily="18" charset="0"/>
                <a:cs typeface="Times New Roman" pitchFamily="18" charset="0"/>
              </a:rPr>
              <a:t>Type A </a:t>
            </a:r>
          </a:p>
          <a:p>
            <a:pPr marL="365760" indent="-256032" eaLnBrk="1" fontAlgn="auto" hangingPunct="1">
              <a:spcAft>
                <a:spcPts val="0"/>
              </a:spcAft>
              <a:buFont typeface="Wingdings" pitchFamily="2" charset="2"/>
              <a:buNone/>
              <a:defRPr/>
            </a:pPr>
            <a:r>
              <a:rPr lang="en-US" b="1" dirty="0" smtClean="0">
                <a:solidFill>
                  <a:srgbClr val="FFFF00"/>
                </a:solidFill>
                <a:latin typeface="Times New Roman" pitchFamily="18" charset="0"/>
                <a:cs typeface="Times New Roman" pitchFamily="18" charset="0"/>
              </a:rPr>
              <a:t>B antigen only              		Type B </a:t>
            </a:r>
          </a:p>
          <a:p>
            <a:pPr marL="365760" indent="-256032" eaLnBrk="1" fontAlgn="auto" hangingPunct="1">
              <a:spcAft>
                <a:spcPts val="0"/>
              </a:spcAft>
              <a:buFont typeface="Wingdings" pitchFamily="2" charset="2"/>
              <a:buNone/>
              <a:defRPr/>
            </a:pPr>
            <a:r>
              <a:rPr lang="en-US" b="1" dirty="0" smtClean="0">
                <a:solidFill>
                  <a:srgbClr val="FFFF00"/>
                </a:solidFill>
                <a:latin typeface="Times New Roman" pitchFamily="18" charset="0"/>
                <a:cs typeface="Times New Roman" pitchFamily="18" charset="0"/>
              </a:rPr>
              <a:t>A and B antigens          		Type AB </a:t>
            </a:r>
          </a:p>
          <a:p>
            <a:pPr marL="365760" indent="-256032" eaLnBrk="1" fontAlgn="auto" hangingPunct="1">
              <a:spcAft>
                <a:spcPts val="0"/>
              </a:spcAft>
              <a:buFont typeface="Wingdings" pitchFamily="2" charset="2"/>
              <a:buNone/>
              <a:defRPr/>
            </a:pPr>
            <a:r>
              <a:rPr lang="en-US" b="1" dirty="0" smtClean="0">
                <a:solidFill>
                  <a:srgbClr val="FFFF00"/>
                </a:solidFill>
                <a:latin typeface="Times New Roman" pitchFamily="18" charset="0"/>
                <a:cs typeface="Times New Roman" pitchFamily="18" charset="0"/>
              </a:rPr>
              <a:t>Neither A or B 	</a:t>
            </a:r>
            <a:r>
              <a:rPr lang="en-US" b="1" dirty="0" smtClean="0">
                <a:solidFill>
                  <a:srgbClr val="FFFF00"/>
                </a:solidFill>
                <a:effectLst>
                  <a:outerShdw blurRad="38100" dist="38100" dir="2700000" algn="tl">
                    <a:srgbClr val="FFFFFF"/>
                  </a:outerShdw>
                </a:effectLst>
                <a:latin typeface="Times New Roman" pitchFamily="18" charset="0"/>
                <a:cs typeface="Times New Roman" pitchFamily="18" charset="0"/>
              </a:rPr>
              <a:t>		</a:t>
            </a:r>
            <a:r>
              <a:rPr lang="en-US" b="1" dirty="0" smtClean="0">
                <a:solidFill>
                  <a:srgbClr val="FFFF00"/>
                </a:solidFill>
                <a:latin typeface="Times New Roman" pitchFamily="18" charset="0"/>
                <a:cs typeface="Times New Roman" pitchFamily="18" charset="0"/>
              </a:rPr>
              <a:t>Type O</a:t>
            </a:r>
            <a:r>
              <a:rPr lang="en-US" dirty="0" smtClean="0">
                <a:solidFill>
                  <a:srgbClr val="FFFF00"/>
                </a:solidFill>
              </a:rPr>
              <a:t> </a:t>
            </a:r>
          </a:p>
        </p:txBody>
      </p:sp>
      <p:sp>
        <p:nvSpPr>
          <p:cNvPr id="10242" name="Rectangle 2"/>
          <p:cNvSpPr>
            <a:spLocks noGrp="1" noChangeArrowheads="1"/>
          </p:cNvSpPr>
          <p:nvPr>
            <p:ph type="title"/>
          </p:nvPr>
        </p:nvSpPr>
        <p:spPr>
          <a:xfrm>
            <a:off x="609600" y="152400"/>
            <a:ext cx="8077200" cy="1219200"/>
          </a:xfrm>
        </p:spPr>
        <p:txBody>
          <a:bodyPr/>
          <a:lstStyle/>
          <a:p>
            <a:pPr algn="ctr" eaLnBrk="1" fontAlgn="auto" hangingPunct="1">
              <a:spcAft>
                <a:spcPts val="0"/>
              </a:spcAft>
              <a:defRPr/>
            </a:pPr>
            <a:r>
              <a:rPr lang="en-US" sz="3200" b="0" dirty="0" smtClean="0">
                <a:solidFill>
                  <a:srgbClr val="FF0000"/>
                </a:solidFill>
                <a:latin typeface="Times New Roman" pitchFamily="18" charset="0"/>
                <a:cs typeface="Times New Roman" pitchFamily="18" charset="0"/>
              </a:rPr>
              <a:t>BLOOD TRANSFUSION</a:t>
            </a:r>
            <a:r>
              <a:rPr lang="en-US" sz="3200" b="0" dirty="0" smtClean="0">
                <a:latin typeface="Times New Roman" pitchFamily="18" charset="0"/>
                <a:cs typeface="Times New Roman" pitchFamily="18" charset="0"/>
              </a:rPr>
              <a:t/>
            </a:r>
            <a:br>
              <a:rPr lang="en-US" sz="3200" b="0" dirty="0" smtClean="0">
                <a:latin typeface="Times New Roman" pitchFamily="18" charset="0"/>
                <a:cs typeface="Times New Roman" pitchFamily="18" charset="0"/>
              </a:rPr>
            </a:br>
            <a:r>
              <a:rPr lang="en-US" sz="3200" b="0" dirty="0" smtClean="0">
                <a:solidFill>
                  <a:srgbClr val="FF0000"/>
                </a:solidFill>
                <a:latin typeface="Times New Roman" pitchFamily="18" charset="0"/>
                <a:cs typeface="Times New Roman" pitchFamily="18" charset="0"/>
              </a:rPr>
              <a:t>Blood Compatibility Testing (</a:t>
            </a:r>
            <a:r>
              <a:rPr lang="en-US" sz="3200" b="0" dirty="0" err="1" smtClean="0">
                <a:solidFill>
                  <a:srgbClr val="FF0000"/>
                </a:solidFill>
                <a:latin typeface="Times New Roman" pitchFamily="18" charset="0"/>
                <a:cs typeface="Times New Roman" pitchFamily="18" charset="0"/>
              </a:rPr>
              <a:t>Crossmatch</a:t>
            </a:r>
            <a:r>
              <a:rPr lang="en-US" sz="3200" b="0" dirty="0" smtClean="0">
                <a:solidFill>
                  <a:srgbClr val="FFC000"/>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0" y="1524000"/>
            <a:ext cx="9144000" cy="5334000"/>
          </a:xfrm>
          <a:solidFill>
            <a:schemeClr val="accent1"/>
          </a:solidFill>
        </p:spPr>
        <p:txBody>
          <a:bodyPr>
            <a:normAutofit/>
          </a:bodyPr>
          <a:lstStyle/>
          <a:p>
            <a:pPr marL="365760" indent="-256032" algn="just" eaLnBrk="1" fontAlgn="auto" hangingPunct="1">
              <a:lnSpc>
                <a:spcPct val="90000"/>
              </a:lnSpc>
              <a:spcAft>
                <a:spcPts val="0"/>
              </a:spcAft>
              <a:buFont typeface="Wingdings" pitchFamily="2" charset="2"/>
              <a:buNone/>
              <a:defRPr/>
            </a:pPr>
            <a:r>
              <a:rPr lang="en-US" sz="2000" b="1" dirty="0" smtClean="0">
                <a:latin typeface="Times New Roman" pitchFamily="18" charset="0"/>
                <a:cs typeface="Times New Roman" pitchFamily="18" charset="0"/>
              </a:rPr>
              <a:t>	</a:t>
            </a:r>
            <a:r>
              <a:rPr lang="en-US" sz="2000" b="1" dirty="0" smtClean="0">
                <a:solidFill>
                  <a:srgbClr val="FFFF00"/>
                </a:solidFill>
                <a:latin typeface="Times New Roman" pitchFamily="18" charset="0"/>
                <a:cs typeface="Times New Roman" pitchFamily="18" charset="0"/>
              </a:rPr>
              <a:t>The </a:t>
            </a:r>
            <a:r>
              <a:rPr lang="en-US" sz="2400" b="1" dirty="0" smtClean="0">
                <a:solidFill>
                  <a:srgbClr val="FFFF00"/>
                </a:solidFill>
                <a:latin typeface="Times New Roman" pitchFamily="18" charset="0"/>
                <a:cs typeface="Times New Roman" pitchFamily="18" charset="0"/>
              </a:rPr>
              <a:t>“Back Type"</a:t>
            </a:r>
            <a:r>
              <a:rPr lang="en-US" sz="2000" b="1" dirty="0" smtClean="0">
                <a:solidFill>
                  <a:srgbClr val="FFFF00"/>
                </a:solidFill>
                <a:latin typeface="Times New Roman" pitchFamily="18" charset="0"/>
                <a:cs typeface="Times New Roman" pitchFamily="18" charset="0"/>
              </a:rPr>
              <a:t> identifies the </a:t>
            </a:r>
            <a:r>
              <a:rPr lang="en-US" sz="2000" b="1" dirty="0" err="1" smtClean="0">
                <a:solidFill>
                  <a:srgbClr val="FFFF00"/>
                </a:solidFill>
                <a:latin typeface="Times New Roman" pitchFamily="18" charset="0"/>
                <a:cs typeface="Times New Roman" pitchFamily="18" charset="0"/>
              </a:rPr>
              <a:t>isohaemagglutinin</a:t>
            </a:r>
            <a:r>
              <a:rPr lang="en-US" sz="2000" b="1" dirty="0" smtClean="0">
                <a:solidFill>
                  <a:srgbClr val="FFFF00"/>
                </a:solidFill>
                <a:latin typeface="Times New Roman" pitchFamily="18" charset="0"/>
                <a:cs typeface="Times New Roman" pitchFamily="18" charset="0"/>
              </a:rPr>
              <a:t> (Naturally Occurring Antibody) in the patient's serum and should correspond to the antigens found on the Red Blood Cells as follows:	</a:t>
            </a:r>
          </a:p>
          <a:p>
            <a:pPr marL="365760" indent="-256032" eaLnBrk="1" fontAlgn="auto" hangingPunct="1">
              <a:lnSpc>
                <a:spcPct val="90000"/>
              </a:lnSpc>
              <a:spcAft>
                <a:spcPts val="0"/>
              </a:spcAft>
              <a:buFont typeface="Wingdings" pitchFamily="2" charset="2"/>
              <a:buNone/>
              <a:defRPr/>
            </a:pPr>
            <a:endParaRPr lang="en-US" sz="600" b="1" dirty="0" smtClean="0">
              <a:latin typeface="Times New Roman" pitchFamily="18" charset="0"/>
              <a:cs typeface="Times New Roman" pitchFamily="18" charset="0"/>
            </a:endParaRPr>
          </a:p>
          <a:p>
            <a:pPr marL="365760" indent="-256032" eaLnBrk="1" fontAlgn="auto" hangingPunct="1">
              <a:lnSpc>
                <a:spcPct val="90000"/>
              </a:lnSpc>
              <a:spcAft>
                <a:spcPts val="0"/>
              </a:spcAft>
              <a:buFont typeface="Wingdings" pitchFamily="2" charset="2"/>
              <a:buNone/>
              <a:defRPr/>
            </a:pPr>
            <a:r>
              <a:rPr lang="en-US" sz="2800" b="1" dirty="0" smtClean="0">
                <a:solidFill>
                  <a:schemeClr val="accent1"/>
                </a:solidFill>
                <a:latin typeface="Times New Roman" pitchFamily="18" charset="0"/>
                <a:cs typeface="Times New Roman" pitchFamily="18" charset="0"/>
              </a:rPr>
              <a:t>	Anti-B</a:t>
            </a:r>
            <a:r>
              <a:rPr lang="en-US" sz="2800" b="1" dirty="0" smtClean="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sz="2800" b="1" dirty="0" smtClean="0">
                <a:solidFill>
                  <a:schemeClr val="accent1"/>
                </a:solidFill>
                <a:latin typeface="Times New Roman" pitchFamily="18" charset="0"/>
                <a:cs typeface="Times New Roman" pitchFamily="18" charset="0"/>
              </a:rPr>
              <a:t>Type A</a:t>
            </a:r>
            <a:r>
              <a:rPr lang="en-US" sz="2800" b="1" dirty="0" smtClean="0">
                <a:solidFill>
                  <a:srgbClr val="000000"/>
                </a:solidFill>
                <a:effectLst>
                  <a:outerShdw blurRad="38100" dist="38100" dir="2700000" algn="tl">
                    <a:srgbClr val="FFFFFF"/>
                  </a:outerShdw>
                </a:effectLst>
                <a:latin typeface="Times New Roman" pitchFamily="18" charset="0"/>
                <a:cs typeface="Times New Roman" pitchFamily="18" charset="0"/>
              </a:rPr>
              <a:t> </a:t>
            </a:r>
          </a:p>
          <a:p>
            <a:pPr marL="365760" indent="-256032" eaLnBrk="1" fontAlgn="auto" hangingPunct="1">
              <a:lnSpc>
                <a:spcPct val="90000"/>
              </a:lnSpc>
              <a:spcAft>
                <a:spcPts val="0"/>
              </a:spcAft>
              <a:buFont typeface="Wingdings" pitchFamily="2" charset="2"/>
              <a:buNone/>
              <a:defRPr/>
            </a:pPr>
            <a:r>
              <a:rPr lang="en-US" sz="2800" b="1" dirty="0" smtClean="0">
                <a:solidFill>
                  <a:srgbClr val="6600FF"/>
                </a:solidFill>
                <a:latin typeface="Times New Roman" pitchFamily="18" charset="0"/>
                <a:cs typeface="Times New Roman" pitchFamily="18" charset="0"/>
              </a:rPr>
              <a:t>	</a:t>
            </a:r>
            <a:r>
              <a:rPr lang="en-US" sz="2800" b="1" dirty="0" smtClean="0">
                <a:solidFill>
                  <a:srgbClr val="FFFF00"/>
                </a:solidFill>
                <a:latin typeface="Times New Roman" pitchFamily="18" charset="0"/>
                <a:cs typeface="Times New Roman" pitchFamily="18" charset="0"/>
              </a:rPr>
              <a:t>Anti-A</a:t>
            </a:r>
            <a:r>
              <a:rPr lang="en-US" sz="2800" b="1" dirty="0" smtClean="0">
                <a:solidFill>
                  <a:srgbClr val="FFFF00"/>
                </a:solidFill>
                <a:effectLst>
                  <a:outerShdw blurRad="38100" dist="38100" dir="2700000" algn="tl">
                    <a:srgbClr val="FFFFFF"/>
                  </a:outerShdw>
                </a:effectLst>
                <a:latin typeface="Times New Roman" pitchFamily="18" charset="0"/>
                <a:cs typeface="Times New Roman" pitchFamily="18" charset="0"/>
              </a:rPr>
              <a:t> 					</a:t>
            </a:r>
            <a:r>
              <a:rPr lang="en-US" sz="2800" b="1" dirty="0" smtClean="0">
                <a:solidFill>
                  <a:srgbClr val="FFFF00"/>
                </a:solidFill>
                <a:latin typeface="Times New Roman" pitchFamily="18" charset="0"/>
                <a:cs typeface="Times New Roman" pitchFamily="18" charset="0"/>
              </a:rPr>
              <a:t>Type B</a:t>
            </a:r>
            <a:r>
              <a:rPr lang="en-US" sz="2800" b="1" dirty="0" smtClean="0">
                <a:solidFill>
                  <a:srgbClr val="FFFF00"/>
                </a:solidFill>
                <a:effectLst>
                  <a:outerShdw blurRad="38100" dist="38100" dir="2700000" algn="tl">
                    <a:srgbClr val="FFFFFF"/>
                  </a:outerShdw>
                </a:effectLst>
                <a:latin typeface="Times New Roman" pitchFamily="18" charset="0"/>
                <a:cs typeface="Times New Roman" pitchFamily="18" charset="0"/>
              </a:rPr>
              <a:t> </a:t>
            </a:r>
          </a:p>
          <a:p>
            <a:pPr marL="365760" indent="-256032" eaLnBrk="1" fontAlgn="auto" hangingPunct="1">
              <a:lnSpc>
                <a:spcPct val="90000"/>
              </a:lnSpc>
              <a:spcAft>
                <a:spcPts val="0"/>
              </a:spcAft>
              <a:buFont typeface="Wingdings" pitchFamily="2" charset="2"/>
              <a:buNone/>
              <a:defRPr/>
            </a:pPr>
            <a:r>
              <a:rPr lang="en-US" sz="2800" b="1" dirty="0" smtClean="0">
                <a:solidFill>
                  <a:srgbClr val="FFFF00"/>
                </a:solidFill>
                <a:latin typeface="Times New Roman" pitchFamily="18" charset="0"/>
                <a:cs typeface="Times New Roman" pitchFamily="18" charset="0"/>
              </a:rPr>
              <a:t>	Anti-A and anti-B</a:t>
            </a:r>
            <a:r>
              <a:rPr lang="en-US" sz="2800" b="1" dirty="0" smtClean="0">
                <a:solidFill>
                  <a:srgbClr val="FFFF00"/>
                </a:solidFill>
                <a:effectLst>
                  <a:outerShdw blurRad="38100" dist="38100" dir="2700000" algn="tl">
                    <a:srgbClr val="FFFFFF"/>
                  </a:outerShdw>
                </a:effectLst>
                <a:latin typeface="Times New Roman" pitchFamily="18" charset="0"/>
                <a:cs typeface="Times New Roman" pitchFamily="18" charset="0"/>
              </a:rPr>
              <a:t> 			</a:t>
            </a:r>
            <a:r>
              <a:rPr lang="en-US" sz="2800" b="1" dirty="0" smtClean="0">
                <a:solidFill>
                  <a:srgbClr val="FFFF00"/>
                </a:solidFill>
                <a:latin typeface="Times New Roman" pitchFamily="18" charset="0"/>
                <a:cs typeface="Times New Roman" pitchFamily="18" charset="0"/>
              </a:rPr>
              <a:t>Type O </a:t>
            </a:r>
          </a:p>
          <a:p>
            <a:pPr marL="365760" indent="-256032" eaLnBrk="1" fontAlgn="auto" hangingPunct="1">
              <a:lnSpc>
                <a:spcPct val="90000"/>
              </a:lnSpc>
              <a:spcAft>
                <a:spcPts val="0"/>
              </a:spcAft>
              <a:buFont typeface="Wingdings" pitchFamily="2" charset="2"/>
              <a:buNone/>
              <a:defRPr/>
            </a:pPr>
            <a:r>
              <a:rPr lang="en-US" sz="2800" b="1" dirty="0" smtClean="0">
                <a:solidFill>
                  <a:srgbClr val="FFFF00"/>
                </a:solidFill>
                <a:latin typeface="Times New Roman" pitchFamily="18" charset="0"/>
                <a:cs typeface="Times New Roman" pitchFamily="18" charset="0"/>
              </a:rPr>
              <a:t>	Neither anti-A or anti-B</a:t>
            </a:r>
            <a:r>
              <a:rPr lang="en-US" sz="2800" b="1" dirty="0" smtClean="0">
                <a:solidFill>
                  <a:srgbClr val="FFFF00"/>
                </a:solidFill>
                <a:effectLst>
                  <a:outerShdw blurRad="38100" dist="38100" dir="2700000" algn="tl">
                    <a:srgbClr val="FFFFFF"/>
                  </a:outerShdw>
                </a:effectLst>
                <a:latin typeface="Times New Roman" pitchFamily="18" charset="0"/>
                <a:cs typeface="Times New Roman" pitchFamily="18" charset="0"/>
              </a:rPr>
              <a:t> 		</a:t>
            </a:r>
            <a:r>
              <a:rPr lang="en-US" sz="2800" b="1" dirty="0" smtClean="0">
                <a:solidFill>
                  <a:srgbClr val="FFFF00"/>
                </a:solidFill>
                <a:latin typeface="Times New Roman" pitchFamily="18" charset="0"/>
                <a:cs typeface="Times New Roman" pitchFamily="18" charset="0"/>
              </a:rPr>
              <a:t>Type AB</a:t>
            </a:r>
            <a:r>
              <a:rPr lang="en-US" sz="2000" b="1" dirty="0" smtClean="0">
                <a:solidFill>
                  <a:srgbClr val="FFFF00"/>
                </a:solidFill>
                <a:latin typeface="Times New Roman" pitchFamily="18" charset="0"/>
                <a:cs typeface="Times New Roman" pitchFamily="18" charset="0"/>
              </a:rPr>
              <a:t> </a:t>
            </a:r>
          </a:p>
          <a:p>
            <a:pPr marL="365760" indent="-256032" eaLnBrk="1" fontAlgn="auto" hangingPunct="1">
              <a:lnSpc>
                <a:spcPct val="90000"/>
              </a:lnSpc>
              <a:spcAft>
                <a:spcPts val="0"/>
              </a:spcAft>
              <a:buFont typeface="Wingdings" pitchFamily="2" charset="2"/>
              <a:buNone/>
              <a:defRPr/>
            </a:pPr>
            <a:r>
              <a:rPr lang="en-US" sz="1200" b="1" dirty="0" smtClean="0">
                <a:solidFill>
                  <a:srgbClr val="FFFF00"/>
                </a:solidFill>
                <a:latin typeface="Times New Roman" pitchFamily="18" charset="0"/>
                <a:cs typeface="Times New Roman" pitchFamily="18" charset="0"/>
              </a:rPr>
              <a:t>	</a:t>
            </a:r>
            <a:endParaRPr lang="en-US" sz="2000" b="1" dirty="0" smtClean="0">
              <a:solidFill>
                <a:srgbClr val="FFFF00"/>
              </a:solidFill>
              <a:latin typeface="Times New Roman" pitchFamily="18" charset="0"/>
              <a:cs typeface="Times New Roman" pitchFamily="18" charset="0"/>
            </a:endParaRPr>
          </a:p>
          <a:p>
            <a:pPr marL="365760" indent="-256032" eaLnBrk="1" fontAlgn="auto" hangingPunct="1">
              <a:lnSpc>
                <a:spcPct val="90000"/>
              </a:lnSpc>
              <a:spcAft>
                <a:spcPts val="0"/>
              </a:spcAft>
              <a:buFont typeface="Wingdings" pitchFamily="2" charset="2"/>
              <a:buNone/>
              <a:defRPr/>
            </a:pPr>
            <a:r>
              <a:rPr lang="en-US" sz="2000" b="1" dirty="0" smtClean="0">
                <a:solidFill>
                  <a:srgbClr val="FFFF00"/>
                </a:solidFill>
                <a:latin typeface="Times New Roman" pitchFamily="18" charset="0"/>
                <a:cs typeface="Times New Roman" pitchFamily="18" charset="0"/>
              </a:rPr>
              <a:t>	In addition, RBCs are </a:t>
            </a:r>
            <a:r>
              <a:rPr lang="en-US" sz="2000" b="1" dirty="0" err="1" smtClean="0">
                <a:solidFill>
                  <a:srgbClr val="FFFF00"/>
                </a:solidFill>
                <a:latin typeface="Times New Roman" pitchFamily="18" charset="0"/>
                <a:cs typeface="Times New Roman" pitchFamily="18" charset="0"/>
              </a:rPr>
              <a:t>Rh</a:t>
            </a:r>
            <a:r>
              <a:rPr lang="en-US" sz="2000" b="1" dirty="0" smtClean="0">
                <a:solidFill>
                  <a:srgbClr val="FFFF00"/>
                </a:solidFill>
                <a:latin typeface="Times New Roman" pitchFamily="18" charset="0"/>
                <a:cs typeface="Times New Roman" pitchFamily="18" charset="0"/>
              </a:rPr>
              <a:t> typed and identified as "D“ positive or negative</a:t>
            </a:r>
            <a:r>
              <a:rPr lang="en-US" sz="2800" dirty="0" smtClean="0">
                <a:solidFill>
                  <a:srgbClr val="FFFF00"/>
                </a:solidFill>
              </a:rPr>
              <a:t> </a:t>
            </a:r>
            <a:endParaRPr lang="en-US" sz="2000" b="1" dirty="0" smtClean="0">
              <a:solidFill>
                <a:srgbClr val="FFFF00"/>
              </a:solidFill>
              <a:latin typeface="Times New Roman" pitchFamily="18" charset="0"/>
              <a:cs typeface="Times New Roman" pitchFamily="18" charset="0"/>
            </a:endParaRPr>
          </a:p>
          <a:p>
            <a:pPr marL="365760" indent="-256032" eaLnBrk="1" fontAlgn="auto" hangingPunct="1">
              <a:lnSpc>
                <a:spcPct val="90000"/>
              </a:lnSpc>
              <a:spcAft>
                <a:spcPts val="0"/>
              </a:spcAft>
              <a:buFont typeface="Wingdings" pitchFamily="2" charset="2"/>
              <a:buNone/>
              <a:defRPr/>
            </a:pPr>
            <a:endParaRPr lang="en-US" sz="500" dirty="0" smtClean="0">
              <a:solidFill>
                <a:schemeClr val="accent1"/>
              </a:solidFill>
              <a:latin typeface="Arial" charset="0"/>
              <a:cs typeface="Times New Roman" pitchFamily="18" charset="0"/>
            </a:endParaRPr>
          </a:p>
          <a:p>
            <a:pPr marL="365760" indent="-256032" eaLnBrk="1" fontAlgn="auto" hangingPunct="1">
              <a:lnSpc>
                <a:spcPct val="90000"/>
              </a:lnSpc>
              <a:spcAft>
                <a:spcPts val="0"/>
              </a:spcAft>
              <a:buFont typeface="Wingdings" pitchFamily="2" charset="2"/>
              <a:buNone/>
              <a:defRPr/>
            </a:pPr>
            <a:endParaRPr lang="en-US" sz="2800" dirty="0" smtClean="0"/>
          </a:p>
        </p:txBody>
      </p:sp>
      <p:sp>
        <p:nvSpPr>
          <p:cNvPr id="11266" name="Rectangle 2"/>
          <p:cNvSpPr>
            <a:spLocks noGrp="1" noChangeArrowheads="1"/>
          </p:cNvSpPr>
          <p:nvPr>
            <p:ph type="title"/>
          </p:nvPr>
        </p:nvSpPr>
        <p:spPr>
          <a:xfrm>
            <a:off x="228600" y="152400"/>
            <a:ext cx="8077200" cy="1295400"/>
          </a:xfrm>
        </p:spPr>
        <p:txBody>
          <a:bodyPr>
            <a:normAutofit fontScale="90000"/>
          </a:bodyPr>
          <a:lstStyle/>
          <a:p>
            <a:pPr algn="ctr" eaLnBrk="1" fontAlgn="auto" hangingPunct="1">
              <a:spcAft>
                <a:spcPts val="0"/>
              </a:spcAft>
              <a:defRPr/>
            </a:pPr>
            <a:r>
              <a:rPr lang="en-US" sz="5400" b="0" dirty="0" smtClean="0">
                <a:solidFill>
                  <a:srgbClr val="FF0000"/>
                </a:solidFill>
                <a:latin typeface="Times New Roman" pitchFamily="18" charset="0"/>
                <a:cs typeface="Times New Roman" pitchFamily="18" charset="0"/>
              </a:rPr>
              <a:t>BLOOD TRANSFUSION</a:t>
            </a:r>
            <a:r>
              <a:rPr lang="en-US" sz="5400" b="0" dirty="0" smtClean="0">
                <a:latin typeface="Times New Roman" pitchFamily="18" charset="0"/>
                <a:cs typeface="Times New Roman" pitchFamily="18" charset="0"/>
              </a:rPr>
              <a:t/>
            </a:r>
            <a:br>
              <a:rPr lang="en-US" sz="5400" b="0" dirty="0" smtClean="0">
                <a:latin typeface="Times New Roman" pitchFamily="18" charset="0"/>
                <a:cs typeface="Times New Roman" pitchFamily="18" charset="0"/>
              </a:rPr>
            </a:br>
            <a:r>
              <a:rPr lang="en-US" sz="3100" b="0" dirty="0" smtClean="0">
                <a:solidFill>
                  <a:srgbClr val="FF0000"/>
                </a:solidFill>
                <a:latin typeface="Times New Roman" pitchFamily="18" charset="0"/>
                <a:cs typeface="Times New Roman" pitchFamily="18" charset="0"/>
              </a:rPr>
              <a:t>Blood Compatibility Testing (</a:t>
            </a:r>
            <a:r>
              <a:rPr lang="en-US" sz="3100" b="0" dirty="0" err="1" smtClean="0">
                <a:solidFill>
                  <a:srgbClr val="FF0000"/>
                </a:solidFill>
                <a:latin typeface="Times New Roman" pitchFamily="18" charset="0"/>
                <a:cs typeface="Times New Roman" pitchFamily="18" charset="0"/>
              </a:rPr>
              <a:t>Crossmatch</a:t>
            </a:r>
            <a:r>
              <a:rPr lang="en-US" sz="3100" b="0" dirty="0" smtClean="0">
                <a:solidFill>
                  <a:srgbClr val="FF0000"/>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p:txBody>
          <a:bodyPr/>
          <a:lstStyle/>
          <a:p>
            <a:pPr eaLnBrk="1" fontAlgn="auto" hangingPunct="1">
              <a:spcAft>
                <a:spcPts val="0"/>
              </a:spcAft>
              <a:defRPr/>
            </a:pPr>
            <a:endParaRPr lang="en-US" dirty="0" smtClean="0"/>
          </a:p>
        </p:txBody>
      </p:sp>
      <p:pic>
        <p:nvPicPr>
          <p:cNvPr id="91139" name="Picture 3" descr="Blood Bank (57).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body" idx="1"/>
          </p:nvPr>
        </p:nvSpPr>
        <p:spPr>
          <a:xfrm>
            <a:off x="0" y="0"/>
            <a:ext cx="9144000" cy="6858000"/>
          </a:xfrm>
          <a:solidFill>
            <a:schemeClr val="accent1"/>
          </a:solidFill>
        </p:spPr>
        <p:txBody>
          <a:bodyPr/>
          <a:lstStyle/>
          <a:p>
            <a:pPr marL="609600" indent="-609600">
              <a:buFont typeface="Wingdings 3" pitchFamily="18" charset="2"/>
              <a:buNone/>
            </a:pPr>
            <a:endParaRPr lang="en-US" b="1" i="1" u="sng" smtClean="0">
              <a:solidFill>
                <a:schemeClr val="bg1"/>
              </a:solidFill>
              <a:latin typeface="Arial Narrow" pitchFamily="34" charset="0"/>
              <a:cs typeface="Arial" pitchFamily="34" charset="0"/>
            </a:endParaRPr>
          </a:p>
          <a:p>
            <a:pPr marL="609600" indent="-609600">
              <a:buFont typeface="Wingdings 3" pitchFamily="18" charset="2"/>
              <a:buNone/>
            </a:pPr>
            <a:r>
              <a:rPr lang="en-US" b="1" i="1" u="sng" smtClean="0">
                <a:solidFill>
                  <a:schemeClr val="bg1"/>
                </a:solidFill>
                <a:latin typeface="Arial Narrow" pitchFamily="34" charset="0"/>
                <a:cs typeface="Arial" pitchFamily="34" charset="0"/>
              </a:rPr>
              <a:t>BLOOD DONORS </a:t>
            </a:r>
          </a:p>
          <a:p>
            <a:pPr marL="609600" indent="-609600">
              <a:buFont typeface="Wingdings 3" pitchFamily="18" charset="2"/>
              <a:buNone/>
            </a:pPr>
            <a:endParaRPr lang="en-US" smtClean="0">
              <a:solidFill>
                <a:schemeClr val="bg1"/>
              </a:solidFill>
              <a:latin typeface="Arial Narrow" pitchFamily="34" charset="0"/>
              <a:cs typeface="Arial" pitchFamily="34" charset="0"/>
            </a:endParaRPr>
          </a:p>
          <a:p>
            <a:pPr marL="609600" indent="-609600">
              <a:buFont typeface="Wingdings 3" pitchFamily="18" charset="2"/>
              <a:buNone/>
            </a:pPr>
            <a:r>
              <a:rPr lang="en-US" smtClean="0">
                <a:solidFill>
                  <a:srgbClr val="FFFF00"/>
                </a:solidFill>
                <a:latin typeface="Arial Narrow" pitchFamily="34" charset="0"/>
                <a:cs typeface="Arial" pitchFamily="34" charset="0"/>
              </a:rPr>
              <a:t>1.	Voluntary donors</a:t>
            </a:r>
          </a:p>
          <a:p>
            <a:pPr marL="609600" indent="-609600">
              <a:buFont typeface="Wingdings 3" pitchFamily="18" charset="2"/>
              <a:buNone/>
            </a:pPr>
            <a:r>
              <a:rPr lang="en-US" smtClean="0">
                <a:solidFill>
                  <a:srgbClr val="FFFF00"/>
                </a:solidFill>
                <a:latin typeface="Arial Narrow" pitchFamily="34" charset="0"/>
                <a:cs typeface="Arial" pitchFamily="34" charset="0"/>
              </a:rPr>
              <a:t>-	Outdoor donors and recruitment campaigns.  </a:t>
            </a:r>
          </a:p>
          <a:p>
            <a:pPr marL="609600" indent="-609600">
              <a:buFontTx/>
              <a:buChar char="-"/>
            </a:pPr>
            <a:r>
              <a:rPr lang="en-US" smtClean="0">
                <a:solidFill>
                  <a:srgbClr val="FFFF00"/>
                </a:solidFill>
                <a:latin typeface="Arial Narrow" pitchFamily="34" charset="0"/>
                <a:cs typeface="Arial" pitchFamily="34" charset="0"/>
              </a:rPr>
              <a:t>Hospital staff.  </a:t>
            </a:r>
          </a:p>
          <a:p>
            <a:pPr marL="609600" indent="-609600">
              <a:buFontTx/>
              <a:buChar char="-"/>
            </a:pPr>
            <a:endParaRPr lang="en-US" smtClean="0">
              <a:solidFill>
                <a:srgbClr val="FFFF00"/>
              </a:solidFill>
              <a:latin typeface="Arial Narrow" pitchFamily="34" charset="0"/>
              <a:cs typeface="Arial" pitchFamily="34" charset="0"/>
            </a:endParaRPr>
          </a:p>
          <a:p>
            <a:pPr marL="609600" indent="-609600">
              <a:buFont typeface="Wingdings 3" pitchFamily="18" charset="2"/>
              <a:buNone/>
            </a:pPr>
            <a:r>
              <a:rPr lang="en-US" smtClean="0">
                <a:solidFill>
                  <a:srgbClr val="FFFF00"/>
                </a:solidFill>
                <a:latin typeface="Arial Narrow" pitchFamily="34" charset="0"/>
                <a:cs typeface="Arial" pitchFamily="34" charset="0"/>
              </a:rPr>
              <a:t>2.	Involuntary donors  </a:t>
            </a:r>
          </a:p>
          <a:p>
            <a:pPr marL="609600" indent="-609600"/>
            <a:r>
              <a:rPr lang="en-US" smtClean="0">
                <a:solidFill>
                  <a:srgbClr val="FFFF00"/>
                </a:solidFill>
                <a:latin typeface="Arial Narrow" pitchFamily="34" charset="0"/>
                <a:cs typeface="Arial" pitchFamily="34" charset="0"/>
              </a:rPr>
              <a:t>Relatives of patients admitted to hospital for elective surgery and normal deliveries.  </a:t>
            </a:r>
          </a:p>
          <a:p>
            <a:pPr marL="609600" indent="-609600"/>
            <a:r>
              <a:rPr lang="en-US" smtClean="0">
                <a:solidFill>
                  <a:srgbClr val="FFFF00"/>
                </a:solidFill>
                <a:latin typeface="Arial Narrow" pitchFamily="34" charset="0"/>
                <a:cs typeface="Arial" pitchFamily="34" charset="0"/>
              </a:rPr>
              <a:t>Relative of patients who receive emergency blood transfusion (replacement donations). </a:t>
            </a:r>
          </a:p>
          <a:p>
            <a:pPr marL="609600" indent="-609600"/>
            <a:r>
              <a:rPr lang="en-US" smtClean="0">
                <a:solidFill>
                  <a:srgbClr val="FFFF00"/>
                </a:solidFill>
                <a:latin typeface="Arial Narrow" pitchFamily="34" charset="0"/>
                <a:cs typeface="Arial" pitchFamily="34" charset="0"/>
              </a:rPr>
              <a:t>Persons applying for driving licenses.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Blood Bank (40).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descr="Blood Bank (15).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descr="Blood Bank (1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idx="1"/>
          </p:nvPr>
        </p:nvSpPr>
        <p:spPr>
          <a:xfrm>
            <a:off x="0" y="0"/>
            <a:ext cx="9144000" cy="6858000"/>
          </a:xfrm>
        </p:spPr>
        <p:txBody>
          <a:bodyPr/>
          <a:lstStyle/>
          <a:p>
            <a:pPr marL="609600" indent="-609600" algn="ctr" eaLnBrk="1" hangingPunct="1">
              <a:buFontTx/>
              <a:buNone/>
            </a:pPr>
            <a:r>
              <a:rPr lang="en-US" sz="2400" b="1" smtClean="0">
                <a:cs typeface="Arial" pitchFamily="34" charset="0"/>
              </a:rPr>
              <a:t> </a:t>
            </a:r>
            <a:r>
              <a:rPr lang="en-US" sz="2000" b="1" smtClean="0">
                <a:solidFill>
                  <a:srgbClr val="FF0000"/>
                </a:solidFill>
                <a:latin typeface="Arial Narrow" pitchFamily="34" charset="0"/>
                <a:cs typeface="Arial" pitchFamily="34" charset="0"/>
              </a:rPr>
              <a:t>The Rh haplotypes in order of frequency (Fisher nomenclature) in caucasians and the corresponding short notations</a:t>
            </a:r>
          </a:p>
          <a:p>
            <a:pPr marL="609600" indent="-609600" algn="ctr" eaLnBrk="1" hangingPunct="1">
              <a:buFontTx/>
              <a:buNone/>
            </a:pPr>
            <a:endParaRPr lang="en-US" sz="1800" b="1" smtClean="0">
              <a:cs typeface="Arial" pitchFamily="34" charset="0"/>
            </a:endParaRPr>
          </a:p>
        </p:txBody>
      </p:sp>
      <p:graphicFrame>
        <p:nvGraphicFramePr>
          <p:cNvPr id="349252" name="Group 68"/>
          <p:cNvGraphicFramePr>
            <a:graphicFrameLocks noGrp="1"/>
          </p:cNvGraphicFramePr>
          <p:nvPr/>
        </p:nvGraphicFramePr>
        <p:xfrm>
          <a:off x="0" y="990600"/>
          <a:ext cx="9144000" cy="5867397"/>
        </p:xfrm>
        <a:graphic>
          <a:graphicData uri="http://schemas.openxmlformats.org/drawingml/2006/table">
            <a:tbl>
              <a:tblPr/>
              <a:tblGrid>
                <a:gridCol w="1981984"/>
                <a:gridCol w="2371662"/>
                <a:gridCol w="4790354"/>
              </a:tblGrid>
              <a:tr h="5016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Fisher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Short notations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Approximate frequency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7335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CDe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R</a:t>
                      </a:r>
                      <a:r>
                        <a:rPr kumimoji="0" lang="en-US" sz="1600" b="1" i="0" u="none" strike="noStrike" cap="none" normalizeH="0" baseline="30000" smtClean="0">
                          <a:ln>
                            <a:noFill/>
                          </a:ln>
                          <a:solidFill>
                            <a:srgbClr val="FFFF00"/>
                          </a:solidFill>
                          <a:effectLst/>
                          <a:latin typeface="Times New Roman" pitchFamily="18" charset="0"/>
                          <a:cs typeface="Times New Roman" pitchFamily="18" charset="0"/>
                        </a:rPr>
                        <a:t>1</a:t>
                      </a: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41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7335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Cde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 39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7335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cDE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R</a:t>
                      </a:r>
                      <a:r>
                        <a:rPr kumimoji="0" lang="en-US" sz="1600" b="1" i="0" u="none" strike="noStrike" cap="none" normalizeH="0" baseline="30000" smtClean="0">
                          <a:ln>
                            <a:noFill/>
                          </a:ln>
                          <a:solidFill>
                            <a:srgbClr val="FFFF00"/>
                          </a:solidFill>
                          <a:effectLst/>
                          <a:latin typeface="Times New Roman" pitchFamily="18" charset="0"/>
                          <a:cs typeface="Times New Roman" pitchFamily="18"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7335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cD3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R</a:t>
                      </a:r>
                      <a:r>
                        <a:rPr kumimoji="0" lang="en-US" sz="1600" b="1" i="0" u="none" strike="noStrike" cap="none" normalizeH="0" baseline="30000" dirty="0" smtClean="0">
                          <a:ln>
                            <a:noFill/>
                          </a:ln>
                          <a:solidFill>
                            <a:srgbClr val="FFFF00"/>
                          </a:solidFill>
                          <a:effectLst/>
                          <a:latin typeface="Times New Roman" pitchFamily="18" charset="0"/>
                          <a:cs typeface="Times New Roman" pitchFamily="18"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7335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C</a:t>
                      </a:r>
                      <a:r>
                        <a:rPr kumimoji="0" lang="en-US" sz="1600" b="1" i="0" u="none" strike="noStrike" cap="none" normalizeH="0" baseline="30000" smtClean="0">
                          <a:ln>
                            <a:noFill/>
                          </a:ln>
                          <a:solidFill>
                            <a:srgbClr val="FFFF00"/>
                          </a:solidFill>
                          <a:effectLst/>
                          <a:latin typeface="Times New Roman" pitchFamily="18" charset="0"/>
                          <a:cs typeface="Times New Roman" pitchFamily="18" charset="0"/>
                        </a:rPr>
                        <a:t>w</a:t>
                      </a: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R</a:t>
                      </a:r>
                      <a:r>
                        <a:rPr kumimoji="0" lang="en-US" sz="1600" b="1" i="0" u="none" strike="noStrike" cap="none" normalizeH="0" baseline="30000" smtClean="0">
                          <a:ln>
                            <a:noFill/>
                          </a:ln>
                          <a:solidFill>
                            <a:srgbClr val="FFFF00"/>
                          </a:solidFill>
                          <a:effectLst/>
                          <a:latin typeface="Times New Roman" pitchFamily="18" charset="0"/>
                          <a:cs typeface="Times New Roman" pitchFamily="18" charset="0"/>
                        </a:rPr>
                        <a:t>1w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424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cdE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424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Cde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424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CDE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R</a:t>
                      </a:r>
                      <a:r>
                        <a:rPr kumimoji="0" lang="en-US" sz="1600" b="1" i="0" u="none" strike="noStrike" cap="none" normalizeH="0" baseline="30000" smtClean="0">
                          <a:ln>
                            <a:noFill/>
                          </a:ln>
                          <a:solidFill>
                            <a:srgbClr val="FFFF00"/>
                          </a:solidFill>
                          <a:effectLst/>
                          <a:latin typeface="Times New Roman" pitchFamily="18" charset="0"/>
                          <a:cs typeface="Times New Roman" pitchFamily="18" charset="0"/>
                        </a:rPr>
                        <a:t>z</a:t>
                      </a: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Rare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424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00"/>
                          </a:solidFill>
                          <a:effectLst/>
                          <a:latin typeface="Times New Roman" pitchFamily="18" charset="0"/>
                          <a:cs typeface="Times New Roman" pitchFamily="18" charset="0"/>
                        </a:rPr>
                        <a:t>CdE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rgbClr val="FFFF00"/>
                          </a:solidFill>
                          <a:effectLst/>
                          <a:latin typeface="Times New Roman" pitchFamily="18" charset="0"/>
                          <a:cs typeface="Times New Roman" pitchFamily="18" charset="0"/>
                        </a:rPr>
                        <a:t>R</a:t>
                      </a:r>
                      <a:r>
                        <a:rPr kumimoji="0" lang="en-US" sz="1600" b="1" i="0" u="none" strike="noStrike" cap="none" normalizeH="0" baseline="30000" dirty="0" err="1" smtClean="0">
                          <a:ln>
                            <a:noFill/>
                          </a:ln>
                          <a:solidFill>
                            <a:srgbClr val="FFFF00"/>
                          </a:solidFill>
                          <a:effectLst/>
                          <a:latin typeface="Times New Roman" pitchFamily="18" charset="0"/>
                          <a:cs typeface="Times New Roman" pitchFamily="18" charset="0"/>
                        </a:rPr>
                        <a:t>y</a:t>
                      </a: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FF00"/>
                          </a:solidFill>
                          <a:effectLst/>
                          <a:latin typeface="Times New Roman" pitchFamily="18" charset="0"/>
                          <a:cs typeface="Times New Roman" pitchFamily="18" charset="0"/>
                        </a:rPr>
                        <a:t>Rare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70C0"/>
                    </a:solidFill>
                  </a:tcP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p:cNvSpPr>
          <p:nvPr>
            <p:ph type="body" idx="1"/>
          </p:nvPr>
        </p:nvSpPr>
        <p:spPr>
          <a:xfrm>
            <a:off x="0" y="260350"/>
            <a:ext cx="9144000" cy="6597650"/>
          </a:xfrm>
          <a:solidFill>
            <a:srgbClr val="0070C0"/>
          </a:solidFill>
        </p:spPr>
        <p:txBody>
          <a:bodyPr/>
          <a:lstStyle/>
          <a:p>
            <a:pPr marL="609600" indent="-609600">
              <a:lnSpc>
                <a:spcPct val="90000"/>
              </a:lnSpc>
              <a:buFont typeface="Wingdings 3" pitchFamily="18" charset="2"/>
              <a:buAutoNum type="arabicPeriod" startAt="2"/>
            </a:pPr>
            <a:r>
              <a:rPr lang="en-US" sz="2900" b="1" smtClean="0">
                <a:solidFill>
                  <a:schemeClr val="bg1"/>
                </a:solidFill>
                <a:latin typeface="Arial Narrow" pitchFamily="34" charset="0"/>
                <a:cs typeface="Arial" pitchFamily="34" charset="0"/>
              </a:rPr>
              <a:t>The specific tests performed on donated blood are listed below. </a:t>
            </a:r>
          </a:p>
          <a:p>
            <a:pPr marL="609600" indent="-609600">
              <a:lnSpc>
                <a:spcPct val="90000"/>
              </a:lnSpc>
            </a:pPr>
            <a:r>
              <a:rPr lang="en-US" sz="3200" b="1" smtClean="0">
                <a:solidFill>
                  <a:srgbClr val="FFFF00"/>
                </a:solidFill>
                <a:latin typeface="Arial Narrow" pitchFamily="34" charset="0"/>
                <a:cs typeface="Arial" pitchFamily="34" charset="0"/>
              </a:rPr>
              <a:t>Hepatitis B surface antigen (HBsAg).</a:t>
            </a:r>
          </a:p>
          <a:p>
            <a:pPr marL="609600" indent="-609600">
              <a:lnSpc>
                <a:spcPct val="90000"/>
              </a:lnSpc>
            </a:pPr>
            <a:r>
              <a:rPr lang="en-US" sz="3200" b="1" smtClean="0">
                <a:solidFill>
                  <a:srgbClr val="FFFF00"/>
                </a:solidFill>
                <a:latin typeface="Arial Narrow" pitchFamily="34" charset="0"/>
                <a:cs typeface="Arial" pitchFamily="34" charset="0"/>
              </a:rPr>
              <a:t>Hepatitis B core antibody (anti-HBc)</a:t>
            </a:r>
          </a:p>
          <a:p>
            <a:pPr marL="609600" indent="-609600">
              <a:lnSpc>
                <a:spcPct val="90000"/>
              </a:lnSpc>
            </a:pPr>
            <a:r>
              <a:rPr lang="en-US" sz="3200" b="1" smtClean="0">
                <a:solidFill>
                  <a:srgbClr val="FFFF00"/>
                </a:solidFill>
                <a:latin typeface="Arial Narrow" pitchFamily="34" charset="0"/>
                <a:cs typeface="Arial" pitchFamily="34" charset="0"/>
              </a:rPr>
              <a:t>Hepatitis C virus antibody (anti-HCV).  </a:t>
            </a:r>
          </a:p>
          <a:p>
            <a:pPr marL="609600" indent="-609600">
              <a:lnSpc>
                <a:spcPct val="90000"/>
              </a:lnSpc>
            </a:pPr>
            <a:r>
              <a:rPr lang="en-US" sz="3200" b="1" smtClean="0">
                <a:solidFill>
                  <a:srgbClr val="FFFF00"/>
                </a:solidFill>
                <a:latin typeface="Arial Narrow" pitchFamily="34" charset="0"/>
                <a:cs typeface="Arial" pitchFamily="34" charset="0"/>
              </a:rPr>
              <a:t>HIV-1 and HIV-2 antibody (anti-HIV-1 and anti-HIV-2). </a:t>
            </a:r>
          </a:p>
          <a:p>
            <a:pPr marL="609600" indent="-609600">
              <a:lnSpc>
                <a:spcPct val="90000"/>
              </a:lnSpc>
            </a:pPr>
            <a:r>
              <a:rPr lang="en-US" sz="3200" b="1" smtClean="0">
                <a:solidFill>
                  <a:srgbClr val="FFFF00"/>
                </a:solidFill>
                <a:latin typeface="Arial Narrow" pitchFamily="34" charset="0"/>
                <a:cs typeface="Arial" pitchFamily="34" charset="0"/>
              </a:rPr>
              <a:t>HTLV-1 and HTLV-II antibody (anti-HTLV-I and anti-HTLV-II).</a:t>
            </a:r>
          </a:p>
          <a:p>
            <a:pPr marL="609600" indent="-609600">
              <a:lnSpc>
                <a:spcPct val="90000"/>
              </a:lnSpc>
            </a:pPr>
            <a:r>
              <a:rPr lang="en-US" sz="3200" b="1" smtClean="0">
                <a:solidFill>
                  <a:srgbClr val="FFFF00"/>
                </a:solidFill>
                <a:latin typeface="Arial Narrow" pitchFamily="34" charset="0"/>
                <a:cs typeface="Arial" pitchFamily="34" charset="0"/>
              </a:rPr>
              <a:t>Serologic test for syphilis, VDRL, RPR, TPHA.  </a:t>
            </a:r>
          </a:p>
          <a:p>
            <a:pPr marL="609600" indent="-609600">
              <a:lnSpc>
                <a:spcPct val="90000"/>
              </a:lnSpc>
            </a:pPr>
            <a:r>
              <a:rPr lang="en-US" sz="3200" b="1" smtClean="0">
                <a:solidFill>
                  <a:srgbClr val="FFFF00"/>
                </a:solidFill>
                <a:latin typeface="Arial Narrow" pitchFamily="34" charset="0"/>
                <a:cs typeface="Arial" pitchFamily="34" charset="0"/>
              </a:rPr>
              <a:t>Nucleic acid amplification testing (NAT) for HIV-1 and HCV.</a:t>
            </a:r>
          </a:p>
          <a:p>
            <a:pPr marL="609600" indent="-609600">
              <a:lnSpc>
                <a:spcPct val="90000"/>
              </a:lnSpc>
            </a:pPr>
            <a:r>
              <a:rPr lang="en-US" sz="3200" b="1" smtClean="0">
                <a:solidFill>
                  <a:srgbClr val="FFFF00"/>
                </a:solidFill>
                <a:latin typeface="Arial Narrow" pitchFamily="34" charset="0"/>
                <a:cs typeface="Arial" pitchFamily="34" charset="0"/>
              </a:rPr>
              <a:t>NAT for WNV.</a:t>
            </a:r>
          </a:p>
          <a:p>
            <a:pPr marL="609600" indent="-609600">
              <a:lnSpc>
                <a:spcPct val="90000"/>
              </a:lnSpc>
            </a:pPr>
            <a:r>
              <a:rPr lang="en-US" sz="3200" b="1" smtClean="0">
                <a:solidFill>
                  <a:srgbClr val="FFFF00"/>
                </a:solidFill>
                <a:latin typeface="Arial Narrow" pitchFamily="34" charset="0"/>
                <a:cs typeface="Arial" pitchFamily="34" charset="0"/>
              </a:rPr>
              <a:t>G6PD test.</a:t>
            </a:r>
          </a:p>
          <a:p>
            <a:pPr marL="609600" indent="-609600">
              <a:lnSpc>
                <a:spcPct val="90000"/>
              </a:lnSpc>
            </a:pPr>
            <a:r>
              <a:rPr lang="en-US" sz="3200" b="1" smtClean="0">
                <a:solidFill>
                  <a:srgbClr val="FFFF00"/>
                </a:solidFill>
                <a:latin typeface="Arial Narrow" pitchFamily="34" charset="0"/>
                <a:cs typeface="Arial" pitchFamily="34" charset="0"/>
              </a:rPr>
              <a:t>Sickle cell test.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idx="1"/>
          </p:nvPr>
        </p:nvSpPr>
        <p:spPr>
          <a:xfrm>
            <a:off x="323850" y="260350"/>
            <a:ext cx="8424863" cy="5976938"/>
          </a:xfrm>
        </p:spPr>
        <p:txBody>
          <a:bodyPr/>
          <a:lstStyle/>
          <a:p>
            <a:pPr marL="609600" indent="-609600" algn="ctr" eaLnBrk="1" hangingPunct="1">
              <a:buFontTx/>
              <a:buNone/>
            </a:pPr>
            <a:r>
              <a:rPr lang="en-US" sz="3000" b="1" smtClean="0">
                <a:cs typeface="Arial" pitchFamily="34" charset="0"/>
              </a:rPr>
              <a:t> </a:t>
            </a:r>
            <a:r>
              <a:rPr lang="en-US" sz="3000" b="1" smtClean="0">
                <a:solidFill>
                  <a:srgbClr val="FF0000"/>
                </a:solidFill>
                <a:latin typeface="Arial Narrow" pitchFamily="34" charset="0"/>
                <a:cs typeface="Arial" pitchFamily="34" charset="0"/>
              </a:rPr>
              <a:t>Signs and Symptoms of Blood Loss</a:t>
            </a:r>
          </a:p>
          <a:p>
            <a:pPr marL="609600" indent="-609600" eaLnBrk="1" hangingPunct="1">
              <a:buFontTx/>
              <a:buNone/>
            </a:pPr>
            <a:endParaRPr lang="en-US" sz="2000" b="1" smtClean="0">
              <a:cs typeface="Arial" pitchFamily="34" charset="0"/>
            </a:endParaRPr>
          </a:p>
        </p:txBody>
      </p:sp>
      <p:graphicFrame>
        <p:nvGraphicFramePr>
          <p:cNvPr id="327817" name="Group 137"/>
          <p:cNvGraphicFramePr>
            <a:graphicFrameLocks noGrp="1"/>
          </p:cNvGraphicFramePr>
          <p:nvPr/>
        </p:nvGraphicFramePr>
        <p:xfrm>
          <a:off x="0" y="762000"/>
          <a:ext cx="9143999" cy="6096001"/>
        </p:xfrm>
        <a:graphic>
          <a:graphicData uri="http://schemas.openxmlformats.org/drawingml/2006/table">
            <a:tbl>
              <a:tblPr/>
              <a:tblGrid>
                <a:gridCol w="875287"/>
                <a:gridCol w="1907369"/>
                <a:gridCol w="6361343"/>
              </a:tblGrid>
              <a:tr h="539599">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Volume Lost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r>
              <a:tr h="819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FF00"/>
                          </a:solidFill>
                          <a:effectLst/>
                          <a:latin typeface="Times New Roman" pitchFamily="18" charset="0"/>
                          <a:cs typeface="Times New Roman" pitchFamily="18" charset="0"/>
                        </a:rPr>
                        <a:t>mL</a:t>
                      </a:r>
                      <a:endParaRPr kumimoji="0" lang="en-US" sz="2000" b="1" i="0" u="none" strike="noStrike" cap="none" normalizeH="0" baseline="0" dirty="0" smtClean="0">
                        <a:ln>
                          <a:noFill/>
                        </a:ln>
                        <a:solidFill>
                          <a:srgbClr val="FFFF00"/>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 of Total Blood Volume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00" b="0" i="0" u="none" strike="noStrike" cap="none" normalizeH="0" baseline="0" dirty="0" smtClean="0">
                        <a:ln>
                          <a:noFill/>
                        </a:ln>
                        <a:solidFill>
                          <a:srgbClr val="FFFF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 </a:t>
                      </a:r>
                      <a:r>
                        <a:rPr kumimoji="0" lang="en-US" sz="2400" b="1" i="0" u="none" strike="noStrike" cap="none" normalizeH="0" baseline="0" dirty="0" smtClean="0">
                          <a:ln>
                            <a:noFill/>
                          </a:ln>
                          <a:solidFill>
                            <a:srgbClr val="FFFF00"/>
                          </a:solidFill>
                          <a:effectLst/>
                          <a:latin typeface="Times New Roman" pitchFamily="18" charset="0"/>
                          <a:cs typeface="Times New Roman" pitchFamily="18" charset="0"/>
                        </a:rPr>
                        <a:t>Clinical Signs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4633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500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None; occasionally </a:t>
                      </a:r>
                      <a:r>
                        <a:rPr kumimoji="0" lang="en-US" sz="2000" b="1" i="0" u="none" strike="noStrike" cap="none" normalizeH="0" baseline="0" dirty="0" err="1" smtClean="0">
                          <a:ln>
                            <a:noFill/>
                          </a:ln>
                          <a:solidFill>
                            <a:srgbClr val="FFFF00"/>
                          </a:solidFill>
                          <a:effectLst/>
                          <a:latin typeface="Times New Roman" pitchFamily="18" charset="0"/>
                          <a:cs typeface="Times New Roman" pitchFamily="18" charset="0"/>
                        </a:rPr>
                        <a:t>vasovagal</a:t>
                      </a: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 syncope in blood donors.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17631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1000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At rest there may be no clinical evidence of volume loss; a slight postural drop in BP may be seen; tachycardia with exercise.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10064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1500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Resting supine blood pressure and pulse may be normal; neck veins flat when supine; postural hypotension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17631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2000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Central venous pressure, cardiac output, systolic blood pressure below normal even when supine and at rest; air hunger, cold clammy skin; tachycardia.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819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2500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Signs of shock, tachycardia, hypotension, </a:t>
                      </a:r>
                      <a:r>
                        <a:rPr kumimoji="0" lang="en-US" sz="2000" b="1" i="0" u="none" strike="noStrike" cap="none" normalizeH="0" baseline="0" dirty="0" err="1" smtClean="0">
                          <a:ln>
                            <a:noFill/>
                          </a:ln>
                          <a:solidFill>
                            <a:srgbClr val="FFFF00"/>
                          </a:solidFill>
                          <a:effectLst/>
                          <a:latin typeface="Times New Roman" pitchFamily="18" charset="0"/>
                          <a:cs typeface="Times New Roman" pitchFamily="18" charset="0"/>
                        </a:rPr>
                        <a:t>oliguria</a:t>
                      </a:r>
                      <a:r>
                        <a:rPr kumimoji="0" lang="en-US" sz="2000" b="1" i="0" u="none" strike="noStrike" cap="none" normalizeH="0" baseline="0" dirty="0" smtClean="0">
                          <a:ln>
                            <a:noFill/>
                          </a:ln>
                          <a:solidFill>
                            <a:srgbClr val="FFFF00"/>
                          </a:solidFill>
                          <a:effectLst/>
                          <a:latin typeface="Times New Roman" pitchFamily="18" charset="0"/>
                          <a:cs typeface="Times New Roman" pitchFamily="18" charset="0"/>
                        </a:rPr>
                        <a:t>, drowsiness, or coma.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5"/>
          <p:cNvSpPr>
            <a:spLocks noGrp="1" noChangeArrowheads="1"/>
          </p:cNvSpPr>
          <p:nvPr>
            <p:ph idx="1"/>
          </p:nvPr>
        </p:nvSpPr>
        <p:spPr>
          <a:xfrm>
            <a:off x="0" y="0"/>
            <a:ext cx="9144000" cy="6858000"/>
          </a:xfrm>
          <a:solidFill>
            <a:schemeClr val="accent1"/>
          </a:solidFill>
        </p:spPr>
        <p:txBody>
          <a:bodyPr/>
          <a:lstStyle/>
          <a:p>
            <a:pPr eaLnBrk="1" hangingPunct="1">
              <a:buFont typeface="Wingdings" pitchFamily="2" charset="2"/>
              <a:buNone/>
            </a:pPr>
            <a:r>
              <a:rPr lang="en-US" sz="3600" smtClean="0">
                <a:solidFill>
                  <a:srgbClr val="FFFF00"/>
                </a:solidFill>
                <a:latin typeface="Times New Roman" pitchFamily="18" charset="0"/>
                <a:cs typeface="Times New Roman" pitchFamily="18" charset="0"/>
              </a:rPr>
              <a:t>  </a:t>
            </a:r>
          </a:p>
          <a:p>
            <a:pPr eaLnBrk="1" hangingPunct="1">
              <a:buFont typeface="Wingdings" pitchFamily="2" charset="2"/>
              <a:buNone/>
            </a:pPr>
            <a:endParaRPr lang="en-US" sz="3600" b="1" smtClean="0">
              <a:solidFill>
                <a:srgbClr val="FFFF00"/>
              </a:solidFill>
              <a:latin typeface="Times New Roman" pitchFamily="18" charset="0"/>
              <a:cs typeface="Times New Roman" pitchFamily="18" charset="0"/>
            </a:endParaRPr>
          </a:p>
          <a:p>
            <a:pPr eaLnBrk="1" hangingPunct="1">
              <a:buFont typeface="Wingdings" pitchFamily="2" charset="2"/>
              <a:buNone/>
            </a:pPr>
            <a:r>
              <a:rPr lang="en-US" sz="2800" b="1" smtClean="0">
                <a:solidFill>
                  <a:srgbClr val="FFFF00"/>
                </a:solidFill>
                <a:latin typeface="Arial Narrow" pitchFamily="34" charset="0"/>
                <a:cs typeface="Times New Roman" pitchFamily="18" charset="0"/>
              </a:rPr>
              <a:t>To be Completed Before Blood or Blood Products </a:t>
            </a:r>
          </a:p>
          <a:p>
            <a:pPr eaLnBrk="1" hangingPunct="1">
              <a:buFont typeface="Wingdings" pitchFamily="2" charset="2"/>
              <a:buNone/>
            </a:pPr>
            <a:r>
              <a:rPr lang="en-US" sz="2800" b="1" smtClean="0">
                <a:solidFill>
                  <a:srgbClr val="FFFF00"/>
                </a:solidFill>
                <a:latin typeface="Arial Narrow" pitchFamily="34" charset="0"/>
                <a:cs typeface="Times New Roman" pitchFamily="18" charset="0"/>
              </a:rPr>
              <a:t>can be Transfused:</a:t>
            </a:r>
          </a:p>
          <a:p>
            <a:pPr eaLnBrk="1" hangingPunct="1">
              <a:buFont typeface="Wingdings 3" pitchFamily="18" charset="2"/>
              <a:buNone/>
            </a:pPr>
            <a:r>
              <a:rPr lang="en-US" sz="2800" smtClean="0">
                <a:solidFill>
                  <a:srgbClr val="FF0000"/>
                </a:solidFill>
                <a:latin typeface="Arial Narrow" pitchFamily="34" charset="0"/>
                <a:cs typeface="Times New Roman" pitchFamily="18" charset="0"/>
              </a:rPr>
              <a:t>*</a:t>
            </a:r>
            <a:r>
              <a:rPr lang="en-US" sz="2800" smtClean="0">
                <a:solidFill>
                  <a:srgbClr val="FFFF00"/>
                </a:solidFill>
                <a:latin typeface="Arial Narrow" pitchFamily="34" charset="0"/>
                <a:cs typeface="Times New Roman" pitchFamily="18" charset="0"/>
              </a:rPr>
              <a:t> Determination of the blood type with a crossmatch ( between </a:t>
            </a:r>
          </a:p>
          <a:p>
            <a:pPr eaLnBrk="1" hangingPunct="1">
              <a:buFont typeface="Wingdings 3" pitchFamily="18" charset="2"/>
              <a:buNone/>
            </a:pPr>
            <a:r>
              <a:rPr lang="en-US" sz="2800" smtClean="0">
                <a:solidFill>
                  <a:srgbClr val="FFFF00"/>
                </a:solidFill>
                <a:latin typeface="Arial Narrow" pitchFamily="34" charset="0"/>
                <a:cs typeface="Times New Roman" pitchFamily="18" charset="0"/>
              </a:rPr>
              <a:t>   patients serum and donor red cells).</a:t>
            </a:r>
          </a:p>
          <a:p>
            <a:pPr eaLnBrk="1" hangingPunct="1">
              <a:buFont typeface="Wingdings 3" pitchFamily="18" charset="2"/>
              <a:buNone/>
            </a:pPr>
            <a:r>
              <a:rPr lang="en-US" sz="2800" smtClean="0">
                <a:solidFill>
                  <a:srgbClr val="FF0000"/>
                </a:solidFill>
                <a:latin typeface="Arial Narrow" pitchFamily="34" charset="0"/>
                <a:cs typeface="Times New Roman" pitchFamily="18" charset="0"/>
              </a:rPr>
              <a:t>* </a:t>
            </a:r>
            <a:r>
              <a:rPr lang="en-US" sz="2800" smtClean="0">
                <a:solidFill>
                  <a:srgbClr val="FFFF00"/>
                </a:solidFill>
                <a:latin typeface="Arial Narrow" pitchFamily="34" charset="0"/>
                <a:cs typeface="Times New Roman" pitchFamily="18" charset="0"/>
              </a:rPr>
              <a:t>Antibody screening on patients sera. (indirect comb’s test)</a:t>
            </a:r>
          </a:p>
          <a:p>
            <a:pPr eaLnBrk="1" hangingPunct="1">
              <a:buFont typeface="Wingdings 3" pitchFamily="18" charset="2"/>
              <a:buNone/>
            </a:pPr>
            <a:r>
              <a:rPr lang="en-US" sz="2800" smtClean="0">
                <a:solidFill>
                  <a:srgbClr val="FF0000"/>
                </a:solidFill>
                <a:latin typeface="Arial Narrow" pitchFamily="34" charset="0"/>
                <a:cs typeface="Times New Roman" pitchFamily="18" charset="0"/>
              </a:rPr>
              <a:t>*</a:t>
            </a:r>
            <a:r>
              <a:rPr lang="en-US" sz="2800" smtClean="0">
                <a:solidFill>
                  <a:srgbClr val="FFFF00"/>
                </a:solidFill>
                <a:latin typeface="Arial Narrow" pitchFamily="34" charset="0"/>
                <a:cs typeface="Times New Roman" pitchFamily="18" charset="0"/>
              </a:rPr>
              <a:t> Directs comb’s test on (donors red cells and patients red cells)</a:t>
            </a:r>
          </a:p>
          <a:p>
            <a:pPr eaLnBrk="1" hangingPunct="1">
              <a:buFont typeface="Wingdings 3" pitchFamily="18" charset="2"/>
              <a:buNone/>
            </a:pPr>
            <a:r>
              <a:rPr lang="en-US" sz="2800" smtClean="0">
                <a:solidFill>
                  <a:srgbClr val="FF0000"/>
                </a:solidFill>
                <a:latin typeface="Arial Narrow" pitchFamily="34" charset="0"/>
                <a:cs typeface="Times New Roman" pitchFamily="18" charset="0"/>
              </a:rPr>
              <a:t>*</a:t>
            </a:r>
            <a:r>
              <a:rPr lang="en-US" sz="2800" smtClean="0">
                <a:solidFill>
                  <a:srgbClr val="FFFF00"/>
                </a:solidFill>
                <a:latin typeface="Arial Narrow" pitchFamily="34" charset="0"/>
                <a:cs typeface="Times New Roman" pitchFamily="18" charset="0"/>
              </a:rPr>
              <a:t> Screening for antibodies that may produce adverse effects if </a:t>
            </a:r>
          </a:p>
          <a:p>
            <a:pPr eaLnBrk="1" hangingPunct="1">
              <a:buFont typeface="Wingdings 3" pitchFamily="18" charset="2"/>
              <a:buNone/>
            </a:pPr>
            <a:r>
              <a:rPr lang="en-US" sz="2800" smtClean="0">
                <a:solidFill>
                  <a:srgbClr val="FFFF00"/>
                </a:solidFill>
                <a:latin typeface="Arial Narrow" pitchFamily="34" charset="0"/>
                <a:cs typeface="Times New Roman" pitchFamily="18" charset="0"/>
              </a:rPr>
              <a:t>   transfused.</a:t>
            </a:r>
          </a:p>
          <a:p>
            <a:pPr eaLnBrk="1" hangingPunct="1">
              <a:buFont typeface="Wingdings 3" pitchFamily="18" charset="2"/>
              <a:buNone/>
            </a:pPr>
            <a:r>
              <a:rPr lang="en-US" sz="2800" smtClean="0">
                <a:solidFill>
                  <a:srgbClr val="FF0000"/>
                </a:solidFill>
                <a:latin typeface="Arial Narrow" pitchFamily="34" charset="0"/>
                <a:cs typeface="Times New Roman" pitchFamily="18" charset="0"/>
              </a:rPr>
              <a:t>*</a:t>
            </a:r>
            <a:r>
              <a:rPr lang="en-US" sz="2800" smtClean="0">
                <a:solidFill>
                  <a:srgbClr val="FFFF00"/>
                </a:solidFill>
                <a:latin typeface="Arial Narrow" pitchFamily="34" charset="0"/>
                <a:cs typeface="Times New Roman" pitchFamily="18" charset="0"/>
              </a:rPr>
              <a:t> Screening for possible infectious agents that could be transmitted </a:t>
            </a:r>
          </a:p>
          <a:p>
            <a:pPr eaLnBrk="1" hangingPunct="1">
              <a:buFont typeface="Wingdings 3" pitchFamily="18" charset="2"/>
              <a:buNone/>
            </a:pPr>
            <a:r>
              <a:rPr lang="en-US" sz="2800" smtClean="0">
                <a:solidFill>
                  <a:srgbClr val="FFFF00"/>
                </a:solidFill>
                <a:latin typeface="Arial Narrow" pitchFamily="34" charset="0"/>
                <a:cs typeface="Times New Roman" pitchFamily="18" charset="0"/>
              </a:rPr>
              <a:t>   with transfusion.</a:t>
            </a:r>
            <a:r>
              <a:rPr lang="en-US" sz="2800" smtClean="0">
                <a:solidFill>
                  <a:srgbClr val="FFFF00"/>
                </a:solidFill>
                <a:latin typeface="Arial Narrow" pitchFamily="34" charset="0"/>
                <a:cs typeface="Arial" pitchFamily="34" charset="0"/>
              </a:rPr>
              <a:t> </a:t>
            </a:r>
          </a:p>
        </p:txBody>
      </p:sp>
      <p:sp>
        <p:nvSpPr>
          <p:cNvPr id="2052" name="Rectangle 4"/>
          <p:cNvSpPr>
            <a:spLocks noGrp="1" noChangeArrowheads="1"/>
          </p:cNvSpPr>
          <p:nvPr>
            <p:ph type="title"/>
          </p:nvPr>
        </p:nvSpPr>
        <p:spPr>
          <a:xfrm>
            <a:off x="1066800" y="0"/>
            <a:ext cx="7696200" cy="1219200"/>
          </a:xfrm>
        </p:spPr>
        <p:txBody>
          <a:bodyPr>
            <a:normAutofit fontScale="90000"/>
          </a:bodyPr>
          <a:lstStyle/>
          <a:p>
            <a:pPr algn="ctr" eaLnBrk="1" fontAlgn="auto" hangingPunct="1">
              <a:spcAft>
                <a:spcPts val="0"/>
              </a:spcAft>
              <a:defRPr/>
            </a:pPr>
            <a:r>
              <a:rPr lang="en-US" sz="3200" dirty="0" smtClean="0">
                <a:solidFill>
                  <a:srgbClr val="FF0000"/>
                </a:solidFill>
                <a:latin typeface="Times New Roman" pitchFamily="18" charset="0"/>
                <a:cs typeface="Times New Roman" pitchFamily="18" charset="0"/>
              </a:rPr>
              <a:t>COMPATIBLITY TESTING</a:t>
            </a:r>
            <a:r>
              <a:rPr lang="en-US" sz="3200" dirty="0" smtClean="0">
                <a:solidFill>
                  <a:schemeClr val="bg1"/>
                </a:solidFill>
                <a:latin typeface="Times New Roman" pitchFamily="18" charset="0"/>
                <a:cs typeface="Times New Roman" pitchFamily="18" charset="0"/>
              </a:rPr>
              <a:t/>
            </a:r>
            <a:br>
              <a:rPr lang="en-US" sz="3200" dirty="0" smtClean="0">
                <a:solidFill>
                  <a:schemeClr val="bg1"/>
                </a:solidFill>
                <a:latin typeface="Times New Roman" pitchFamily="18" charset="0"/>
                <a:cs typeface="Times New Roman" pitchFamily="18" charset="0"/>
              </a:rPr>
            </a:br>
            <a:r>
              <a:rPr lang="en-US" sz="3200" dirty="0" smtClean="0">
                <a:solidFill>
                  <a:schemeClr val="bg1"/>
                </a:solidFill>
                <a:latin typeface="Times New Roman" pitchFamily="18" charset="0"/>
                <a:cs typeface="Times New Roman" pitchFamily="18" charset="0"/>
              </a:rPr>
              <a:t>BLOOD TRANSFUSION</a:t>
            </a:r>
            <a:br>
              <a:rPr lang="en-US" sz="3200" dirty="0" smtClean="0">
                <a:solidFill>
                  <a:schemeClr val="bg1"/>
                </a:solidFill>
                <a:latin typeface="Times New Roman" pitchFamily="18" charset="0"/>
                <a:cs typeface="Times New Roman" pitchFamily="18" charset="0"/>
              </a:rPr>
            </a:br>
            <a:r>
              <a:rPr lang="en-US" sz="3200" dirty="0" smtClean="0">
                <a:solidFill>
                  <a:schemeClr val="bg1"/>
                </a:solidFill>
                <a:latin typeface="Times New Roman" pitchFamily="18" charset="0"/>
                <a:cs typeface="Times New Roman" pitchFamily="18" charset="0"/>
              </a:rPr>
              <a:t> Laboratory Tests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idx="1"/>
          </p:nvPr>
        </p:nvSpPr>
        <p:spPr>
          <a:xfrm>
            <a:off x="0" y="1524000"/>
            <a:ext cx="9144000" cy="5334000"/>
          </a:xfrm>
          <a:solidFill>
            <a:schemeClr val="accent1"/>
          </a:solidFill>
        </p:spPr>
        <p:txBody>
          <a:bodyPr/>
          <a:lstStyle/>
          <a:p>
            <a:pPr eaLnBrk="1" hangingPunct="1">
              <a:lnSpc>
                <a:spcPct val="90000"/>
              </a:lnSpc>
              <a:buFont typeface="Wingdings" pitchFamily="2" charset="2"/>
              <a:buChar char="§"/>
            </a:pPr>
            <a:r>
              <a:rPr lang="en-US" sz="2800" b="1" smtClean="0">
                <a:solidFill>
                  <a:srgbClr val="FFFF00"/>
                </a:solidFill>
                <a:latin typeface="Arial Narrow" pitchFamily="34" charset="0"/>
                <a:cs typeface="Times New Roman" pitchFamily="18" charset="0"/>
              </a:rPr>
              <a:t>ABO group and Rh type</a:t>
            </a:r>
          </a:p>
          <a:p>
            <a:pPr eaLnBrk="1" hangingPunct="1">
              <a:lnSpc>
                <a:spcPct val="90000"/>
              </a:lnSpc>
              <a:buFont typeface="Wingdings" pitchFamily="2" charset="2"/>
              <a:buChar char="§"/>
            </a:pPr>
            <a:r>
              <a:rPr lang="en-US" sz="2800" b="1" smtClean="0">
                <a:solidFill>
                  <a:srgbClr val="FFFF00"/>
                </a:solidFill>
                <a:latin typeface="Arial Narrow" pitchFamily="34" charset="0"/>
                <a:cs typeface="Times New Roman" pitchFamily="18" charset="0"/>
              </a:rPr>
              <a:t>Screening for blood-group antibodies</a:t>
            </a:r>
          </a:p>
          <a:p>
            <a:pPr eaLnBrk="1" hangingPunct="1">
              <a:lnSpc>
                <a:spcPct val="90000"/>
              </a:lnSpc>
              <a:buFont typeface="Wingdings" pitchFamily="2" charset="2"/>
              <a:buChar char="§"/>
            </a:pPr>
            <a:r>
              <a:rPr lang="en-US" sz="2800" b="1" smtClean="0">
                <a:solidFill>
                  <a:srgbClr val="FFFF00"/>
                </a:solidFill>
                <a:latin typeface="Arial Narrow" pitchFamily="34" charset="0"/>
                <a:cs typeface="Times New Roman" pitchFamily="18" charset="0"/>
              </a:rPr>
              <a:t>Serologic test for syphilis</a:t>
            </a:r>
          </a:p>
          <a:p>
            <a:pPr eaLnBrk="1" hangingPunct="1">
              <a:lnSpc>
                <a:spcPct val="90000"/>
              </a:lnSpc>
              <a:buFont typeface="Wingdings" pitchFamily="2" charset="2"/>
              <a:buChar char="§"/>
            </a:pPr>
            <a:r>
              <a:rPr lang="en-US" sz="2800" b="1" smtClean="0">
                <a:solidFill>
                  <a:srgbClr val="FFFF00"/>
                </a:solidFill>
                <a:latin typeface="Arial Narrow" pitchFamily="34" charset="0"/>
                <a:cs typeface="Times New Roman" pitchFamily="18" charset="0"/>
              </a:rPr>
              <a:t>Serologic tests for human retroviruses including:</a:t>
            </a:r>
          </a:p>
          <a:p>
            <a:pPr lvl="1" eaLnBrk="1" hangingPunct="1">
              <a:lnSpc>
                <a:spcPct val="90000"/>
              </a:lnSpc>
              <a:buFont typeface="Wingdings" pitchFamily="2" charset="2"/>
              <a:buChar char="Ø"/>
            </a:pPr>
            <a:r>
              <a:rPr lang="en-US" sz="2000" b="1" smtClean="0">
                <a:solidFill>
                  <a:srgbClr val="FFFF00"/>
                </a:solidFill>
                <a:latin typeface="Arial Narrow" pitchFamily="34" charset="0"/>
                <a:cs typeface="Times New Roman" pitchFamily="18" charset="0"/>
              </a:rPr>
              <a:t>HIV-1 antibody</a:t>
            </a:r>
          </a:p>
          <a:p>
            <a:pPr lvl="1" eaLnBrk="1" hangingPunct="1">
              <a:lnSpc>
                <a:spcPct val="90000"/>
              </a:lnSpc>
              <a:buFont typeface="Wingdings" pitchFamily="2" charset="2"/>
              <a:buChar char="Ø"/>
            </a:pPr>
            <a:r>
              <a:rPr lang="en-US" sz="2000" b="1" smtClean="0">
                <a:solidFill>
                  <a:srgbClr val="FFFF00"/>
                </a:solidFill>
                <a:latin typeface="Arial Narrow" pitchFamily="34" charset="0"/>
                <a:cs typeface="Times New Roman" pitchFamily="18" charset="0"/>
              </a:rPr>
              <a:t>HIV-2 antibody</a:t>
            </a:r>
          </a:p>
          <a:p>
            <a:pPr lvl="1" eaLnBrk="1" hangingPunct="1">
              <a:lnSpc>
                <a:spcPct val="90000"/>
              </a:lnSpc>
              <a:buFont typeface="Wingdings" pitchFamily="2" charset="2"/>
              <a:buChar char="Ø"/>
            </a:pPr>
            <a:r>
              <a:rPr lang="en-US" sz="2000" b="1" smtClean="0">
                <a:solidFill>
                  <a:srgbClr val="FFFF00"/>
                </a:solidFill>
                <a:latin typeface="Arial Narrow" pitchFamily="34" charset="0"/>
                <a:cs typeface="Times New Roman" pitchFamily="18" charset="0"/>
              </a:rPr>
              <a:t>HIV p24 antigen</a:t>
            </a:r>
          </a:p>
          <a:p>
            <a:pPr lvl="1" eaLnBrk="1" hangingPunct="1">
              <a:lnSpc>
                <a:spcPct val="90000"/>
              </a:lnSpc>
              <a:buFont typeface="Wingdings" pitchFamily="2" charset="2"/>
              <a:buChar char="Ø"/>
            </a:pPr>
            <a:r>
              <a:rPr lang="en-US" sz="2000" b="1" smtClean="0">
                <a:solidFill>
                  <a:srgbClr val="FFFF00"/>
                </a:solidFill>
                <a:latin typeface="Arial Narrow" pitchFamily="34" charset="0"/>
                <a:cs typeface="Times New Roman" pitchFamily="18" charset="0"/>
              </a:rPr>
              <a:t>HTLV I antibodies</a:t>
            </a:r>
          </a:p>
          <a:p>
            <a:pPr lvl="1" eaLnBrk="1" hangingPunct="1">
              <a:lnSpc>
                <a:spcPct val="90000"/>
              </a:lnSpc>
              <a:buFont typeface="Wingdings" pitchFamily="2" charset="2"/>
              <a:buChar char="Ø"/>
            </a:pPr>
            <a:endParaRPr lang="en-US" sz="2000" b="1" smtClean="0">
              <a:solidFill>
                <a:srgbClr val="FFFF00"/>
              </a:solidFill>
              <a:latin typeface="Arial Narrow" pitchFamily="34" charset="0"/>
              <a:cs typeface="Times New Roman" pitchFamily="18" charset="0"/>
            </a:endParaRPr>
          </a:p>
          <a:p>
            <a:pPr eaLnBrk="1" hangingPunct="1">
              <a:lnSpc>
                <a:spcPct val="90000"/>
              </a:lnSpc>
              <a:buFont typeface="Wingdings" pitchFamily="2" charset="2"/>
              <a:buChar char="§"/>
            </a:pPr>
            <a:r>
              <a:rPr lang="en-US" sz="2800" b="1" smtClean="0">
                <a:solidFill>
                  <a:srgbClr val="FFFF00"/>
                </a:solidFill>
                <a:latin typeface="Arial Narrow" pitchFamily="34" charset="0"/>
                <a:cs typeface="Times New Roman" pitchFamily="18" charset="0"/>
              </a:rPr>
              <a:t>Serologic tests for hepatitis including:</a:t>
            </a:r>
          </a:p>
          <a:p>
            <a:pPr lvl="1" eaLnBrk="1" hangingPunct="1">
              <a:lnSpc>
                <a:spcPct val="90000"/>
              </a:lnSpc>
              <a:buFont typeface="Wingdings" pitchFamily="2" charset="2"/>
              <a:buChar char="Ø"/>
            </a:pPr>
            <a:r>
              <a:rPr lang="en-US" sz="2000" b="1" smtClean="0">
                <a:solidFill>
                  <a:srgbClr val="FFFF00"/>
                </a:solidFill>
                <a:latin typeface="Arial Narrow" pitchFamily="34" charset="0"/>
                <a:cs typeface="Times New Roman" pitchFamily="18" charset="0"/>
              </a:rPr>
              <a:t> Hepatitis B core antibody (HBcAb)</a:t>
            </a:r>
          </a:p>
          <a:p>
            <a:pPr lvl="1" eaLnBrk="1" hangingPunct="1">
              <a:lnSpc>
                <a:spcPct val="90000"/>
              </a:lnSpc>
              <a:buFont typeface="Wingdings" pitchFamily="2" charset="2"/>
              <a:buChar char="Ø"/>
            </a:pPr>
            <a:r>
              <a:rPr lang="en-US" sz="2000" b="1" smtClean="0">
                <a:solidFill>
                  <a:srgbClr val="FFFF00"/>
                </a:solidFill>
                <a:latin typeface="Arial Narrow" pitchFamily="34" charset="0"/>
                <a:cs typeface="Times New Roman" pitchFamily="18" charset="0"/>
              </a:rPr>
              <a:t> Hepatitis B surface antigen (HBsAg)</a:t>
            </a:r>
          </a:p>
          <a:p>
            <a:pPr lvl="1" eaLnBrk="1" hangingPunct="1">
              <a:lnSpc>
                <a:spcPct val="90000"/>
              </a:lnSpc>
              <a:buFont typeface="Wingdings" pitchFamily="2" charset="2"/>
              <a:buChar char="Ø"/>
            </a:pPr>
            <a:r>
              <a:rPr lang="en-US" sz="2000" b="1" smtClean="0">
                <a:solidFill>
                  <a:srgbClr val="FFFF00"/>
                </a:solidFill>
                <a:latin typeface="Arial Narrow" pitchFamily="34" charset="0"/>
                <a:cs typeface="Times New Roman" pitchFamily="18" charset="0"/>
              </a:rPr>
              <a:t> Hepatitis C antibody</a:t>
            </a:r>
            <a:r>
              <a:rPr lang="en-US" sz="2400" smtClean="0">
                <a:solidFill>
                  <a:srgbClr val="FFFF00"/>
                </a:solidFill>
                <a:latin typeface="Arial Narrow" pitchFamily="34" charset="0"/>
                <a:cs typeface="Arial" pitchFamily="34" charset="0"/>
              </a:rPr>
              <a:t> </a:t>
            </a:r>
            <a:endParaRPr lang="en-US" sz="1800" smtClean="0">
              <a:solidFill>
                <a:srgbClr val="FFFF00"/>
              </a:solidFill>
              <a:latin typeface="Arial Narrow" pitchFamily="34" charset="0"/>
              <a:cs typeface="Arial" pitchFamily="34" charset="0"/>
            </a:endParaRPr>
          </a:p>
          <a:p>
            <a:pPr eaLnBrk="1" hangingPunct="1">
              <a:lnSpc>
                <a:spcPct val="90000"/>
              </a:lnSpc>
              <a:buFont typeface="Wingdings" pitchFamily="2" charset="2"/>
              <a:buNone/>
            </a:pPr>
            <a:r>
              <a:rPr lang="en-US" sz="2800" smtClean="0">
                <a:solidFill>
                  <a:srgbClr val="FFFF00"/>
                </a:solidFill>
                <a:cs typeface="Arial" pitchFamily="34" charset="0"/>
              </a:rPr>
              <a:t> </a:t>
            </a:r>
            <a:endParaRPr lang="en-US" sz="2800" smtClean="0">
              <a:solidFill>
                <a:srgbClr val="FFFF00"/>
              </a:solidFill>
              <a:latin typeface="Times New Roman" pitchFamily="18" charset="0"/>
              <a:cs typeface="Times New Roman" pitchFamily="18" charset="0"/>
            </a:endParaRPr>
          </a:p>
          <a:p>
            <a:pPr eaLnBrk="1" hangingPunct="1">
              <a:lnSpc>
                <a:spcPct val="90000"/>
              </a:lnSpc>
              <a:buFont typeface="Wingdings" pitchFamily="2" charset="2"/>
              <a:buNone/>
            </a:pPr>
            <a:endParaRPr lang="en-US" sz="2800" smtClean="0">
              <a:latin typeface="Times New Roman" pitchFamily="18" charset="0"/>
              <a:cs typeface="Times New Roman" pitchFamily="18" charset="0"/>
            </a:endParaRPr>
          </a:p>
        </p:txBody>
      </p:sp>
      <p:sp>
        <p:nvSpPr>
          <p:cNvPr id="7170" name="Rectangle 2"/>
          <p:cNvSpPr>
            <a:spLocks noGrp="1" noChangeArrowheads="1"/>
          </p:cNvSpPr>
          <p:nvPr>
            <p:ph type="title"/>
          </p:nvPr>
        </p:nvSpPr>
        <p:spPr>
          <a:xfrm>
            <a:off x="1066800" y="228600"/>
            <a:ext cx="7848600" cy="1295400"/>
          </a:xfrm>
        </p:spPr>
        <p:txBody>
          <a:bodyPr/>
          <a:lstStyle/>
          <a:p>
            <a:pPr algn="ctr" eaLnBrk="1" fontAlgn="auto" hangingPunct="1">
              <a:spcAft>
                <a:spcPts val="0"/>
              </a:spcAft>
              <a:defRPr/>
            </a:pPr>
            <a:r>
              <a:rPr lang="en-US" sz="3200" b="0" dirty="0" smtClean="0">
                <a:solidFill>
                  <a:srgbClr val="FF0000"/>
                </a:solidFill>
                <a:latin typeface="Times New Roman" pitchFamily="18" charset="0"/>
                <a:cs typeface="Times New Roman" pitchFamily="18" charset="0"/>
              </a:rPr>
              <a:t>BLOOD TRANSFUSION</a:t>
            </a:r>
            <a:br>
              <a:rPr lang="en-US" sz="3200" b="0" dirty="0" smtClean="0">
                <a:solidFill>
                  <a:srgbClr val="FF0000"/>
                </a:solidFill>
                <a:latin typeface="Times New Roman" pitchFamily="18" charset="0"/>
                <a:cs typeface="Times New Roman" pitchFamily="18" charset="0"/>
              </a:rPr>
            </a:br>
            <a:r>
              <a:rPr lang="en-US" sz="3200" b="0" dirty="0" smtClean="0">
                <a:solidFill>
                  <a:srgbClr val="FF0000"/>
                </a:solidFill>
                <a:latin typeface="Times New Roman" pitchFamily="18" charset="0"/>
                <a:cs typeface="Times New Roman" pitchFamily="18" charset="0"/>
              </a:rPr>
              <a:t>Mandatory Tests on All Units of Blood</a:t>
            </a:r>
            <a:endParaRPr lang="en-US" sz="3200" dirty="0" smtClean="0">
              <a:solidFill>
                <a:srgbClr val="FF00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idx="1"/>
          </p:nvPr>
        </p:nvSpPr>
        <p:spPr>
          <a:xfrm>
            <a:off x="0" y="1524000"/>
            <a:ext cx="9144000" cy="5334000"/>
          </a:xfrm>
          <a:solidFill>
            <a:schemeClr val="accent1"/>
          </a:solidFill>
        </p:spPr>
        <p:txBody>
          <a:bodyPr/>
          <a:lstStyle/>
          <a:p>
            <a:pPr marL="865188" lvl="1" indent="-609600">
              <a:lnSpc>
                <a:spcPct val="90000"/>
              </a:lnSpc>
              <a:buFont typeface="Verdana" pitchFamily="34" charset="0"/>
              <a:buNone/>
            </a:pPr>
            <a:r>
              <a:rPr lang="en-US" sz="3600" b="1" smtClean="0">
                <a:solidFill>
                  <a:srgbClr val="FFFF00"/>
                </a:solidFill>
                <a:latin typeface="Arial Narrow" pitchFamily="34" charset="0"/>
                <a:cs typeface="Times New Roman" pitchFamily="18" charset="0"/>
              </a:rPr>
              <a:t>It determines compatibility between patient </a:t>
            </a:r>
          </a:p>
          <a:p>
            <a:pPr marL="865188" lvl="1" indent="-609600">
              <a:lnSpc>
                <a:spcPct val="90000"/>
              </a:lnSpc>
              <a:buFont typeface="Verdana" pitchFamily="34" charset="0"/>
              <a:buNone/>
            </a:pPr>
            <a:r>
              <a:rPr lang="en-US" sz="3600" b="1" smtClean="0">
                <a:solidFill>
                  <a:srgbClr val="FFFF00"/>
                </a:solidFill>
                <a:latin typeface="Arial Narrow" pitchFamily="34" charset="0"/>
                <a:cs typeface="Times New Roman" pitchFamily="18" charset="0"/>
              </a:rPr>
              <a:t>serum and donor red blood cells.</a:t>
            </a:r>
          </a:p>
          <a:p>
            <a:pPr marL="865188" lvl="1" indent="-609600">
              <a:lnSpc>
                <a:spcPct val="90000"/>
              </a:lnSpc>
              <a:buFont typeface="Verdana" pitchFamily="34" charset="0"/>
              <a:buNone/>
            </a:pPr>
            <a:endParaRPr lang="en-US" sz="3600" b="1" smtClean="0">
              <a:solidFill>
                <a:srgbClr val="FFFF00"/>
              </a:solidFill>
              <a:latin typeface="Arial Narrow" pitchFamily="34" charset="0"/>
              <a:cs typeface="Times New Roman" pitchFamily="18" charset="0"/>
            </a:endParaRPr>
          </a:p>
          <a:p>
            <a:pPr marL="609600" indent="-609600" eaLnBrk="1" hangingPunct="1">
              <a:lnSpc>
                <a:spcPct val="90000"/>
              </a:lnSpc>
              <a:buFont typeface="Wingdings 3" pitchFamily="18" charset="2"/>
              <a:buNone/>
            </a:pPr>
            <a:r>
              <a:rPr lang="en-US" sz="3600" b="1" smtClean="0">
                <a:solidFill>
                  <a:srgbClr val="FFFF00"/>
                </a:solidFill>
                <a:latin typeface="Arial Narrow" pitchFamily="34" charset="0"/>
                <a:cs typeface="Times New Roman" pitchFamily="18" charset="0"/>
              </a:rPr>
              <a:t>A full crossmatch procedure takes about 45 </a:t>
            </a:r>
          </a:p>
          <a:p>
            <a:pPr marL="609600" indent="-609600" eaLnBrk="1" hangingPunct="1">
              <a:lnSpc>
                <a:spcPct val="90000"/>
              </a:lnSpc>
              <a:buFont typeface="Wingdings 3" pitchFamily="18" charset="2"/>
              <a:buNone/>
            </a:pPr>
            <a:r>
              <a:rPr lang="en-US" sz="3600" b="1" smtClean="0">
                <a:solidFill>
                  <a:srgbClr val="FFFF00"/>
                </a:solidFill>
                <a:latin typeface="Arial Narrow" pitchFamily="34" charset="0"/>
                <a:cs typeface="Times New Roman" pitchFamily="18" charset="0"/>
              </a:rPr>
              <a:t>minutes to complete and cannot be shortened.</a:t>
            </a:r>
          </a:p>
          <a:p>
            <a:pPr marL="609600" indent="-609600" eaLnBrk="1" hangingPunct="1">
              <a:lnSpc>
                <a:spcPct val="90000"/>
              </a:lnSpc>
              <a:buFont typeface="Wingdings 3" pitchFamily="18" charset="2"/>
              <a:buNone/>
            </a:pPr>
            <a:r>
              <a:rPr lang="en-US" sz="3600" b="1" smtClean="0">
                <a:solidFill>
                  <a:srgbClr val="FFFF00"/>
                </a:solidFill>
                <a:latin typeface="Arial Narrow" pitchFamily="34" charset="0"/>
                <a:cs typeface="Times New Roman" pitchFamily="18" charset="0"/>
              </a:rPr>
              <a:t>Units are refrigerated until used.</a:t>
            </a:r>
          </a:p>
          <a:p>
            <a:pPr marL="609600" indent="-609600" eaLnBrk="1" hangingPunct="1">
              <a:lnSpc>
                <a:spcPct val="90000"/>
              </a:lnSpc>
              <a:buFont typeface="Wingdings 3" pitchFamily="18" charset="2"/>
              <a:buNone/>
            </a:pPr>
            <a:r>
              <a:rPr lang="en-US" sz="3600" b="1" smtClean="0">
                <a:solidFill>
                  <a:srgbClr val="FFFF00"/>
                </a:solidFill>
                <a:latin typeface="Arial Narrow" pitchFamily="34" charset="0"/>
                <a:cs typeface="Times New Roman" pitchFamily="18" charset="0"/>
              </a:rPr>
              <a:t>A unit of blood MUST be properly labeled and the </a:t>
            </a:r>
          </a:p>
          <a:p>
            <a:pPr marL="609600" indent="-609600" eaLnBrk="1" hangingPunct="1">
              <a:lnSpc>
                <a:spcPct val="90000"/>
              </a:lnSpc>
              <a:buFont typeface="Wingdings 3" pitchFamily="18" charset="2"/>
              <a:buNone/>
            </a:pPr>
            <a:r>
              <a:rPr lang="en-US" sz="3600" b="1" smtClean="0">
                <a:solidFill>
                  <a:srgbClr val="FFFF00"/>
                </a:solidFill>
                <a:latin typeface="Arial Narrow" pitchFamily="34" charset="0"/>
                <a:cs typeface="Times New Roman" pitchFamily="18" charset="0"/>
              </a:rPr>
              <a:t>label MUST be checked before use.</a:t>
            </a:r>
          </a:p>
          <a:p>
            <a:pPr marL="609600" indent="-609600" eaLnBrk="1" hangingPunct="1">
              <a:lnSpc>
                <a:spcPct val="90000"/>
              </a:lnSpc>
            </a:pPr>
            <a:endParaRPr lang="en-US" b="1" smtClean="0">
              <a:solidFill>
                <a:srgbClr val="FF0000"/>
              </a:solidFill>
              <a:latin typeface="Arial Narrow" pitchFamily="34" charset="0"/>
              <a:cs typeface="Times New Roman" pitchFamily="18" charset="0"/>
            </a:endParaRPr>
          </a:p>
          <a:p>
            <a:pPr marL="609600" indent="-609600" eaLnBrk="1" hangingPunct="1">
              <a:lnSpc>
                <a:spcPct val="90000"/>
              </a:lnSpc>
              <a:buFont typeface="Wingdings" pitchFamily="2" charset="2"/>
              <a:buNone/>
            </a:pPr>
            <a:endParaRPr lang="en-US" smtClean="0">
              <a:latin typeface="Times New Roman" pitchFamily="18" charset="0"/>
              <a:cs typeface="Times New Roman" pitchFamily="18" charset="0"/>
            </a:endParaRPr>
          </a:p>
        </p:txBody>
      </p:sp>
      <p:sp>
        <p:nvSpPr>
          <p:cNvPr id="12290" name="Rectangle 2"/>
          <p:cNvSpPr>
            <a:spLocks noGrp="1" noChangeArrowheads="1"/>
          </p:cNvSpPr>
          <p:nvPr>
            <p:ph type="title"/>
          </p:nvPr>
        </p:nvSpPr>
        <p:spPr>
          <a:xfrm>
            <a:off x="1066800" y="228600"/>
            <a:ext cx="7620000" cy="1295400"/>
          </a:xfrm>
        </p:spPr>
        <p:txBody>
          <a:bodyPr/>
          <a:lstStyle/>
          <a:p>
            <a:pPr algn="ctr" eaLnBrk="1" fontAlgn="auto" hangingPunct="1">
              <a:spcAft>
                <a:spcPts val="0"/>
              </a:spcAft>
              <a:defRPr/>
            </a:pPr>
            <a:r>
              <a:rPr lang="en-US" sz="3200" dirty="0" smtClean="0">
                <a:solidFill>
                  <a:srgbClr val="FF0000"/>
                </a:solidFill>
                <a:latin typeface="Times New Roman" pitchFamily="18" charset="0"/>
                <a:cs typeface="Times New Roman" pitchFamily="18" charset="0"/>
              </a:rPr>
              <a:t>BLOOD TRANSFUSION</a:t>
            </a:r>
            <a:br>
              <a:rPr lang="en-US" sz="3200" dirty="0" smtClean="0">
                <a:solidFill>
                  <a:srgbClr val="FF0000"/>
                </a:solidFill>
                <a:latin typeface="Times New Roman" pitchFamily="18" charset="0"/>
                <a:cs typeface="Times New Roman" pitchFamily="18" charset="0"/>
              </a:rPr>
            </a:br>
            <a:r>
              <a:rPr lang="en-US" sz="3200" dirty="0" smtClean="0">
                <a:solidFill>
                  <a:srgbClr val="FF0000"/>
                </a:solidFill>
                <a:latin typeface="Times New Roman" pitchFamily="18" charset="0"/>
                <a:cs typeface="Times New Roman" pitchFamily="18" charset="0"/>
              </a:rPr>
              <a:t>Type And Cross match</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idx="1"/>
          </p:nvPr>
        </p:nvSpPr>
        <p:spPr>
          <a:xfrm>
            <a:off x="0" y="1295400"/>
            <a:ext cx="9144000" cy="5562600"/>
          </a:xfrm>
          <a:solidFill>
            <a:schemeClr val="accent1"/>
          </a:solidFill>
        </p:spPr>
        <p:txBody>
          <a:bodyPr/>
          <a:lstStyle/>
          <a:p>
            <a:pPr marL="609600" indent="-609600" eaLnBrk="1" hangingPunct="1">
              <a:lnSpc>
                <a:spcPct val="80000"/>
              </a:lnSpc>
              <a:buFont typeface="Wingdings 3" pitchFamily="18" charset="2"/>
              <a:buNone/>
            </a:pPr>
            <a:r>
              <a:rPr lang="en-US" sz="3200" b="1" smtClean="0">
                <a:solidFill>
                  <a:srgbClr val="FFFF00"/>
                </a:solidFill>
                <a:latin typeface="Arial Narrow" pitchFamily="34" charset="0"/>
                <a:cs typeface="Times New Roman" pitchFamily="18" charset="0"/>
              </a:rPr>
              <a:t>Every unit cross matched is removed from the general </a:t>
            </a:r>
          </a:p>
          <a:p>
            <a:pPr marL="609600" indent="-609600" eaLnBrk="1" hangingPunct="1">
              <a:lnSpc>
                <a:spcPct val="80000"/>
              </a:lnSpc>
              <a:buFont typeface="Wingdings 3" pitchFamily="18" charset="2"/>
              <a:buNone/>
            </a:pPr>
            <a:r>
              <a:rPr lang="en-US" sz="3200" b="1" smtClean="0">
                <a:solidFill>
                  <a:srgbClr val="FFFF00"/>
                </a:solidFill>
                <a:latin typeface="Arial Narrow" pitchFamily="34" charset="0"/>
                <a:cs typeface="Times New Roman" pitchFamily="18" charset="0"/>
              </a:rPr>
              <a:t>inventory and reserved for the patient for 72 hours. </a:t>
            </a:r>
          </a:p>
          <a:p>
            <a:pPr marL="609600" indent="-609600" eaLnBrk="1" hangingPunct="1">
              <a:lnSpc>
                <a:spcPct val="80000"/>
              </a:lnSpc>
              <a:buFont typeface="Wingdings 3" pitchFamily="18" charset="2"/>
              <a:buNone/>
            </a:pPr>
            <a:r>
              <a:rPr lang="en-US" sz="3200" b="1" smtClean="0">
                <a:solidFill>
                  <a:srgbClr val="FFFF00"/>
                </a:solidFill>
                <a:latin typeface="Arial Narrow" pitchFamily="34" charset="0"/>
                <a:cs typeface="Times New Roman" pitchFamily="18" charset="0"/>
              </a:rPr>
              <a:t>Units which are crossmatched unnecessarily will </a:t>
            </a:r>
          </a:p>
          <a:p>
            <a:pPr marL="609600" indent="-609600" eaLnBrk="1" hangingPunct="1">
              <a:lnSpc>
                <a:spcPct val="80000"/>
              </a:lnSpc>
              <a:buFont typeface="Wingdings 3" pitchFamily="18" charset="2"/>
              <a:buNone/>
            </a:pPr>
            <a:r>
              <a:rPr lang="en-US" sz="3200" b="1" smtClean="0">
                <a:solidFill>
                  <a:srgbClr val="FFFF00"/>
                </a:solidFill>
                <a:latin typeface="Arial Narrow" pitchFamily="34" charset="0"/>
                <a:cs typeface="Times New Roman" pitchFamily="18" charset="0"/>
              </a:rPr>
              <a:t>deplete Blood Bank inventories and can result in </a:t>
            </a:r>
          </a:p>
          <a:p>
            <a:pPr marL="609600" indent="-609600" eaLnBrk="1" hangingPunct="1">
              <a:lnSpc>
                <a:spcPct val="80000"/>
              </a:lnSpc>
              <a:buFont typeface="Wingdings 3" pitchFamily="18" charset="2"/>
              <a:buNone/>
            </a:pPr>
            <a:r>
              <a:rPr lang="en-US" sz="3200" b="1" smtClean="0">
                <a:solidFill>
                  <a:srgbClr val="FFFF00"/>
                </a:solidFill>
                <a:latin typeface="Arial Narrow" pitchFamily="34" charset="0"/>
                <a:cs typeface="Times New Roman" pitchFamily="18" charset="0"/>
              </a:rPr>
              <a:t>blood shortages. </a:t>
            </a:r>
          </a:p>
          <a:p>
            <a:pPr marL="609600" indent="-609600" eaLnBrk="1" hangingPunct="1">
              <a:lnSpc>
                <a:spcPct val="80000"/>
              </a:lnSpc>
            </a:pPr>
            <a:endParaRPr lang="en-US" sz="3200" b="1" smtClean="0">
              <a:solidFill>
                <a:srgbClr val="FFFF00"/>
              </a:solidFill>
              <a:latin typeface="Arial Narrow" pitchFamily="34" charset="0"/>
              <a:cs typeface="Times New Roman" pitchFamily="18" charset="0"/>
            </a:endParaRPr>
          </a:p>
          <a:p>
            <a:pPr marL="609600" indent="-609600" eaLnBrk="1" hangingPunct="1">
              <a:lnSpc>
                <a:spcPct val="80000"/>
              </a:lnSpc>
              <a:buFont typeface="Wingdings 3" pitchFamily="18" charset="2"/>
              <a:buNone/>
            </a:pPr>
            <a:r>
              <a:rPr lang="en-US" sz="3200" b="1" smtClean="0">
                <a:solidFill>
                  <a:srgbClr val="FFFF00"/>
                </a:solidFill>
                <a:latin typeface="Arial Narrow" pitchFamily="34" charset="0"/>
                <a:cs typeface="Times New Roman" pitchFamily="18" charset="0"/>
              </a:rPr>
              <a:t>Blood shortages can result in cancellation of elective </a:t>
            </a:r>
          </a:p>
          <a:p>
            <a:pPr marL="609600" indent="-609600" eaLnBrk="1" hangingPunct="1">
              <a:lnSpc>
                <a:spcPct val="80000"/>
              </a:lnSpc>
              <a:buFont typeface="Wingdings 3" pitchFamily="18" charset="2"/>
              <a:buNone/>
            </a:pPr>
            <a:r>
              <a:rPr lang="en-US" sz="3200" b="1" smtClean="0">
                <a:solidFill>
                  <a:srgbClr val="FFFF00"/>
                </a:solidFill>
                <a:latin typeface="Arial Narrow" pitchFamily="34" charset="0"/>
                <a:cs typeface="Times New Roman" pitchFamily="18" charset="0"/>
              </a:rPr>
              <a:t>surgical procedures. </a:t>
            </a:r>
          </a:p>
          <a:p>
            <a:pPr marL="609600" indent="-609600" eaLnBrk="1" hangingPunct="1">
              <a:lnSpc>
                <a:spcPct val="80000"/>
              </a:lnSpc>
              <a:buFont typeface="Wingdings 3" pitchFamily="18" charset="2"/>
              <a:buNone/>
            </a:pPr>
            <a:endParaRPr lang="en-US" sz="3200" b="1" smtClean="0">
              <a:solidFill>
                <a:srgbClr val="FFFF00"/>
              </a:solidFill>
              <a:latin typeface="Arial Narrow" pitchFamily="34" charset="0"/>
              <a:cs typeface="Times New Roman" pitchFamily="18" charset="0"/>
            </a:endParaRPr>
          </a:p>
          <a:p>
            <a:pPr marL="609600" indent="-609600" eaLnBrk="1" hangingPunct="1">
              <a:lnSpc>
                <a:spcPct val="80000"/>
              </a:lnSpc>
              <a:buFont typeface="Wingdings 3" pitchFamily="18" charset="2"/>
              <a:buNone/>
            </a:pPr>
            <a:r>
              <a:rPr lang="en-US" sz="3200" b="1" smtClean="0">
                <a:solidFill>
                  <a:srgbClr val="FFFF00"/>
                </a:solidFill>
                <a:latin typeface="Arial Narrow" pitchFamily="34" charset="0"/>
                <a:cs typeface="Times New Roman" pitchFamily="18" charset="0"/>
              </a:rPr>
              <a:t>Blood will ordinarily not be released for transfusion </a:t>
            </a:r>
          </a:p>
          <a:p>
            <a:pPr marL="609600" indent="-609600" eaLnBrk="1" hangingPunct="1">
              <a:lnSpc>
                <a:spcPct val="80000"/>
              </a:lnSpc>
              <a:buFont typeface="Wingdings 3" pitchFamily="18" charset="2"/>
              <a:buNone/>
            </a:pPr>
            <a:r>
              <a:rPr lang="en-US" sz="3200" b="1" smtClean="0">
                <a:solidFill>
                  <a:srgbClr val="FFFF00"/>
                </a:solidFill>
                <a:latin typeface="Arial Narrow" pitchFamily="34" charset="0"/>
                <a:cs typeface="Times New Roman" pitchFamily="18" charset="0"/>
              </a:rPr>
              <a:t>until compatibility testing is completed.</a:t>
            </a:r>
          </a:p>
          <a:p>
            <a:pPr marL="609600" indent="-609600" eaLnBrk="1" hangingPunct="1">
              <a:lnSpc>
                <a:spcPct val="80000"/>
              </a:lnSpc>
              <a:buFont typeface="Wingdings" pitchFamily="2" charset="2"/>
              <a:buNone/>
            </a:pPr>
            <a:endParaRPr lang="en-US" sz="3200" smtClean="0">
              <a:solidFill>
                <a:srgbClr val="FFFF00"/>
              </a:solidFill>
              <a:latin typeface="Arial Narrow" pitchFamily="34" charset="0"/>
              <a:cs typeface="Times New Roman" pitchFamily="18" charset="0"/>
            </a:endParaRPr>
          </a:p>
        </p:txBody>
      </p:sp>
      <p:sp>
        <p:nvSpPr>
          <p:cNvPr id="13314" name="Rectangle 2"/>
          <p:cNvSpPr>
            <a:spLocks noGrp="1" noChangeArrowheads="1"/>
          </p:cNvSpPr>
          <p:nvPr>
            <p:ph type="title"/>
          </p:nvPr>
        </p:nvSpPr>
        <p:spPr>
          <a:xfrm>
            <a:off x="1066800" y="152400"/>
            <a:ext cx="7620000" cy="990600"/>
          </a:xfrm>
        </p:spPr>
        <p:txBody>
          <a:bodyPr>
            <a:normAutofit fontScale="90000"/>
          </a:bodyPr>
          <a:lstStyle/>
          <a:p>
            <a:pPr algn="ctr" eaLnBrk="1" fontAlgn="auto" hangingPunct="1">
              <a:spcAft>
                <a:spcPts val="0"/>
              </a:spcAft>
              <a:defRPr/>
            </a:pPr>
            <a:r>
              <a:rPr lang="en-US" sz="3400" dirty="0" smtClean="0">
                <a:solidFill>
                  <a:srgbClr val="FF0000"/>
                </a:solidFill>
                <a:latin typeface="Times New Roman" pitchFamily="18" charset="0"/>
                <a:cs typeface="Times New Roman" pitchFamily="18" charset="0"/>
              </a:rPr>
              <a:t>BLOOD TRANSFUSION</a:t>
            </a:r>
            <a:br>
              <a:rPr lang="en-US" sz="3400" dirty="0" smtClean="0">
                <a:solidFill>
                  <a:srgbClr val="FF0000"/>
                </a:solidFill>
                <a:latin typeface="Times New Roman" pitchFamily="18" charset="0"/>
                <a:cs typeface="Times New Roman" pitchFamily="18" charset="0"/>
              </a:rPr>
            </a:br>
            <a:r>
              <a:rPr lang="en-US" sz="3400" b="0" dirty="0" smtClean="0">
                <a:solidFill>
                  <a:srgbClr val="FF0000"/>
                </a:solidFill>
                <a:latin typeface="Times New Roman" pitchFamily="18" charset="0"/>
                <a:cs typeface="Times New Roman" pitchFamily="18" charset="0"/>
              </a:rPr>
              <a:t>Type And </a:t>
            </a:r>
            <a:r>
              <a:rPr lang="en-US" sz="3400" b="0" dirty="0" err="1" smtClean="0">
                <a:solidFill>
                  <a:srgbClr val="FF0000"/>
                </a:solidFill>
                <a:latin typeface="Times New Roman" pitchFamily="18" charset="0"/>
                <a:cs typeface="Times New Roman" pitchFamily="18" charset="0"/>
              </a:rPr>
              <a:t>Crossmatch</a:t>
            </a:r>
            <a:r>
              <a:rPr lang="en-US" sz="3400" b="0" dirty="0" smtClean="0">
                <a:solidFill>
                  <a:srgbClr val="FF0000"/>
                </a:solidFill>
                <a:latin typeface="Times New Roman" pitchFamily="18" charset="0"/>
                <a:cs typeface="Times New Roman" pitchFamily="18" charset="0"/>
              </a:rPr>
              <a:t> (continue)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body" idx="1"/>
          </p:nvPr>
        </p:nvSpPr>
        <p:spPr>
          <a:xfrm>
            <a:off x="0" y="0"/>
            <a:ext cx="9144000" cy="6858000"/>
          </a:xfrm>
          <a:solidFill>
            <a:schemeClr val="accent1"/>
          </a:solidFill>
        </p:spPr>
        <p:txBody>
          <a:bodyPr/>
          <a:lstStyle/>
          <a:p>
            <a:pPr marL="609600" indent="-609600" algn="just">
              <a:lnSpc>
                <a:spcPct val="90000"/>
              </a:lnSpc>
              <a:buFont typeface="Wingdings 3" pitchFamily="18" charset="2"/>
              <a:buAutoNum type="arabicPeriod" startAt="3"/>
            </a:pPr>
            <a:endParaRPr lang="en-US" b="1" smtClean="0">
              <a:solidFill>
                <a:schemeClr val="bg1"/>
              </a:solidFill>
              <a:latin typeface="Arial Narrow" pitchFamily="34" charset="0"/>
              <a:cs typeface="Arial" pitchFamily="34" charset="0"/>
            </a:endParaRPr>
          </a:p>
          <a:p>
            <a:pPr marL="609600" indent="-609600" algn="just">
              <a:lnSpc>
                <a:spcPct val="90000"/>
              </a:lnSpc>
              <a:buFont typeface="Wingdings 3" pitchFamily="18" charset="2"/>
              <a:buAutoNum type="arabicPeriod" startAt="3"/>
            </a:pPr>
            <a:r>
              <a:rPr lang="en-US" b="1" smtClean="0">
                <a:solidFill>
                  <a:schemeClr val="bg1"/>
                </a:solidFill>
                <a:latin typeface="Arial Narrow" pitchFamily="34" charset="0"/>
                <a:cs typeface="Arial" pitchFamily="34" charset="0"/>
              </a:rPr>
              <a:t>Autologous donations  </a:t>
            </a:r>
          </a:p>
          <a:p>
            <a:pPr marL="609600" indent="-609600" algn="just">
              <a:lnSpc>
                <a:spcPct val="90000"/>
              </a:lnSpc>
              <a:buFont typeface="Wingdings 3" pitchFamily="18" charset="2"/>
              <a:buAutoNum type="arabicPeriod" startAt="3"/>
            </a:pPr>
            <a:endParaRPr lang="en-US" b="1" smtClean="0">
              <a:solidFill>
                <a:schemeClr val="bg1"/>
              </a:solidFill>
              <a:latin typeface="Arial Narrow" pitchFamily="34" charset="0"/>
              <a:cs typeface="Arial" pitchFamily="34" charset="0"/>
            </a:endParaRPr>
          </a:p>
          <a:p>
            <a:pPr marL="609600" indent="-609600" algn="just">
              <a:lnSpc>
                <a:spcPct val="90000"/>
              </a:lnSpc>
            </a:pPr>
            <a:r>
              <a:rPr lang="en-US" smtClean="0">
                <a:solidFill>
                  <a:srgbClr val="FFFF00"/>
                </a:solidFill>
                <a:latin typeface="Arial Narrow" pitchFamily="34" charset="0"/>
                <a:cs typeface="Arial" pitchFamily="34" charset="0"/>
              </a:rPr>
              <a:t>Patients for elective surgery can donate 4 units in one month before surgery (one unit/week). </a:t>
            </a:r>
          </a:p>
          <a:p>
            <a:pPr marL="609600" indent="-609600" algn="just">
              <a:lnSpc>
                <a:spcPct val="90000"/>
              </a:lnSpc>
            </a:pPr>
            <a:r>
              <a:rPr lang="en-US" smtClean="0">
                <a:solidFill>
                  <a:srgbClr val="FFFF00"/>
                </a:solidFill>
                <a:latin typeface="Arial Narrow" pitchFamily="34" charset="0"/>
                <a:cs typeface="Arial" pitchFamily="34" charset="0"/>
              </a:rPr>
              <a:t>Acute normovolaemic haemodilution, 2-3 units of blood can be obtained from the patient immediately before surgery (Target haematocrit 25-30%). </a:t>
            </a:r>
          </a:p>
          <a:p>
            <a:pPr marL="609600" indent="-609600" algn="just">
              <a:lnSpc>
                <a:spcPct val="90000"/>
              </a:lnSpc>
            </a:pPr>
            <a:r>
              <a:rPr lang="en-US" smtClean="0">
                <a:solidFill>
                  <a:srgbClr val="FFFF00"/>
                </a:solidFill>
                <a:latin typeface="Arial Narrow" pitchFamily="34" charset="0"/>
                <a:cs typeface="Arial" pitchFamily="34" charset="0"/>
              </a:rPr>
              <a:t>Salvage of the blood lost during surgery with special blood salvage devices. </a:t>
            </a:r>
          </a:p>
          <a:p>
            <a:pPr marL="609600" indent="-609600" algn="just">
              <a:lnSpc>
                <a:spcPct val="90000"/>
              </a:lnSpc>
            </a:pPr>
            <a:r>
              <a:rPr lang="en-US" smtClean="0">
                <a:solidFill>
                  <a:srgbClr val="FFFF00"/>
                </a:solidFill>
                <a:latin typeface="Arial Narrow" pitchFamily="34" charset="0"/>
                <a:cs typeface="Arial" pitchFamily="34" charset="0"/>
              </a:rPr>
              <a:t>Combination of the above methods. </a:t>
            </a:r>
          </a:p>
          <a:p>
            <a:pPr marL="609600" indent="-609600" algn="just">
              <a:lnSpc>
                <a:spcPct val="90000"/>
              </a:lnSpc>
            </a:pPr>
            <a:endParaRPr lang="en-US" smtClean="0">
              <a:solidFill>
                <a:srgbClr val="FFFF00"/>
              </a:solidFill>
              <a:latin typeface="Arial Narrow" pitchFamily="34" charset="0"/>
              <a:cs typeface="Arial" pitchFamily="34" charset="0"/>
            </a:endParaRPr>
          </a:p>
          <a:p>
            <a:pPr marL="609600" indent="-609600" algn="just">
              <a:lnSpc>
                <a:spcPct val="90000"/>
              </a:lnSpc>
              <a:buFont typeface="Wingdings 3" pitchFamily="18" charset="2"/>
              <a:buNone/>
            </a:pPr>
            <a:r>
              <a:rPr lang="en-US" smtClean="0">
                <a:solidFill>
                  <a:schemeClr val="bg1"/>
                </a:solidFill>
                <a:latin typeface="Arial Narrow" pitchFamily="34" charset="0"/>
                <a:cs typeface="Arial" pitchFamily="34" charset="0"/>
              </a:rPr>
              <a:t>4.</a:t>
            </a:r>
            <a:r>
              <a:rPr lang="en-US" smtClean="0">
                <a:solidFill>
                  <a:srgbClr val="FFFF00"/>
                </a:solidFill>
                <a:latin typeface="Arial Narrow" pitchFamily="34" charset="0"/>
                <a:cs typeface="Arial" pitchFamily="34" charset="0"/>
              </a:rPr>
              <a:t>	</a:t>
            </a:r>
            <a:r>
              <a:rPr lang="en-US" smtClean="0">
                <a:solidFill>
                  <a:schemeClr val="bg1"/>
                </a:solidFill>
                <a:latin typeface="Arial Narrow" pitchFamily="34" charset="0"/>
                <a:cs typeface="Arial" pitchFamily="34" charset="0"/>
              </a:rPr>
              <a:t>Directed blood donations from close relative of patients on their requests.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rgbClr val="0070C0"/>
          </a:solidFill>
        </p:spPr>
        <p:txBody>
          <a:bodyPr/>
          <a:lstStyle/>
          <a:p>
            <a:pPr marL="609600" indent="-609600" algn="ctr" eaLnBrk="1" hangingPunct="1">
              <a:lnSpc>
                <a:spcPct val="80000"/>
              </a:lnSpc>
              <a:buFont typeface="Wingdings 3" pitchFamily="18" charset="2"/>
              <a:buNone/>
              <a:defRPr/>
            </a:pPr>
            <a:r>
              <a:rPr lang="en-US" sz="3600" dirty="0" smtClean="0">
                <a:solidFill>
                  <a:srgbClr val="FF0000"/>
                </a:solidFill>
                <a:latin typeface="Times New Roman" pitchFamily="18" charset="0"/>
                <a:cs typeface="Times New Roman" pitchFamily="18" charset="0"/>
              </a:rPr>
              <a:t>BLOOD TRANSFUSION</a:t>
            </a:r>
            <a:br>
              <a:rPr lang="en-US" sz="3600" dirty="0" smtClean="0">
                <a:solidFill>
                  <a:srgbClr val="FF0000"/>
                </a:solidFill>
                <a:latin typeface="Times New Roman" pitchFamily="18" charset="0"/>
                <a:cs typeface="Times New Roman" pitchFamily="18" charset="0"/>
              </a:rPr>
            </a:br>
            <a:r>
              <a:rPr lang="en-US" sz="3600" dirty="0" smtClean="0">
                <a:solidFill>
                  <a:srgbClr val="FF0000"/>
                </a:solidFill>
                <a:latin typeface="Times New Roman" pitchFamily="18" charset="0"/>
                <a:cs typeface="Times New Roman" pitchFamily="18" charset="0"/>
              </a:rPr>
              <a:t>Type And </a:t>
            </a:r>
            <a:r>
              <a:rPr lang="en-US" sz="3600" dirty="0" err="1" smtClean="0">
                <a:solidFill>
                  <a:srgbClr val="FF0000"/>
                </a:solidFill>
                <a:latin typeface="Times New Roman" pitchFamily="18" charset="0"/>
                <a:cs typeface="Times New Roman" pitchFamily="18" charset="0"/>
              </a:rPr>
              <a:t>Crossmatch</a:t>
            </a:r>
            <a:r>
              <a:rPr lang="en-US" sz="3600" dirty="0" smtClean="0">
                <a:solidFill>
                  <a:srgbClr val="FF0000"/>
                </a:solidFill>
                <a:latin typeface="Times New Roman" pitchFamily="18" charset="0"/>
                <a:cs typeface="Times New Roman" pitchFamily="18" charset="0"/>
              </a:rPr>
              <a:t> (continue)</a:t>
            </a:r>
            <a:endParaRPr lang="en-US" sz="3600" b="1" dirty="0" smtClean="0">
              <a:solidFill>
                <a:srgbClr val="FFFF00"/>
              </a:solidFill>
              <a:latin typeface="Arial Narrow" pitchFamily="34" charset="0"/>
              <a:cs typeface="Times New Roman" pitchFamily="18" charset="0"/>
            </a:endParaRPr>
          </a:p>
          <a:p>
            <a:pPr marL="609600" indent="-609600" eaLnBrk="1" hangingPunct="1">
              <a:lnSpc>
                <a:spcPct val="80000"/>
              </a:lnSpc>
              <a:buFont typeface="Wingdings 3" pitchFamily="18" charset="2"/>
              <a:buNone/>
              <a:defRPr/>
            </a:pPr>
            <a:r>
              <a:rPr lang="en-US" sz="3600" b="1" dirty="0" smtClean="0">
                <a:solidFill>
                  <a:srgbClr val="FFFF00"/>
                </a:solidFill>
                <a:latin typeface="Arial Narrow" pitchFamily="34" charset="0"/>
                <a:cs typeface="Times New Roman" pitchFamily="18" charset="0"/>
              </a:rPr>
              <a:t>However, under emergency conditions, </a:t>
            </a:r>
          </a:p>
          <a:p>
            <a:pPr marL="609600" indent="-609600" eaLnBrk="1" hangingPunct="1">
              <a:lnSpc>
                <a:spcPct val="80000"/>
              </a:lnSpc>
              <a:buFont typeface="Wingdings 3" pitchFamily="18" charset="2"/>
              <a:buNone/>
              <a:defRPr/>
            </a:pPr>
            <a:r>
              <a:rPr lang="en-US" sz="3600" b="1" dirty="0" smtClean="0">
                <a:solidFill>
                  <a:srgbClr val="FFFF00"/>
                </a:solidFill>
                <a:latin typeface="Arial Narrow" pitchFamily="34" charset="0"/>
                <a:cs typeface="Times New Roman" pitchFamily="18" charset="0"/>
              </a:rPr>
              <a:t>blood products may be released without a </a:t>
            </a:r>
          </a:p>
          <a:p>
            <a:pPr marL="609600" indent="-609600" eaLnBrk="1" hangingPunct="1">
              <a:lnSpc>
                <a:spcPct val="80000"/>
              </a:lnSpc>
              <a:buFont typeface="Wingdings 3" pitchFamily="18" charset="2"/>
              <a:buNone/>
              <a:defRPr/>
            </a:pPr>
            <a:r>
              <a:rPr lang="en-US" sz="3600" b="1" dirty="0" smtClean="0">
                <a:solidFill>
                  <a:srgbClr val="FFFF00"/>
                </a:solidFill>
                <a:latin typeface="Arial Narrow" pitchFamily="34" charset="0"/>
                <a:cs typeface="Times New Roman" pitchFamily="18" charset="0"/>
              </a:rPr>
              <a:t>crosshatch if the patient is in danger of </a:t>
            </a:r>
          </a:p>
          <a:p>
            <a:pPr marL="609600" indent="-609600" eaLnBrk="1" hangingPunct="1">
              <a:lnSpc>
                <a:spcPct val="80000"/>
              </a:lnSpc>
              <a:buFont typeface="Wingdings 3" pitchFamily="18" charset="2"/>
              <a:buNone/>
              <a:defRPr/>
            </a:pPr>
            <a:r>
              <a:rPr lang="en-US" sz="3600" b="1" dirty="0" smtClean="0">
                <a:solidFill>
                  <a:srgbClr val="FFFF00"/>
                </a:solidFill>
                <a:latin typeface="Arial Narrow" pitchFamily="34" charset="0"/>
                <a:cs typeface="Times New Roman" pitchFamily="18" charset="0"/>
              </a:rPr>
              <a:t>dying if transfusion is delayed. </a:t>
            </a:r>
          </a:p>
          <a:p>
            <a:pPr marL="609600" indent="-609600" eaLnBrk="1" hangingPunct="1">
              <a:lnSpc>
                <a:spcPct val="80000"/>
              </a:lnSpc>
              <a:buFont typeface="Wingdings 3" pitchFamily="18" charset="2"/>
              <a:buNone/>
              <a:defRPr/>
            </a:pPr>
            <a:r>
              <a:rPr lang="en-US" sz="3600" b="1" dirty="0" smtClean="0">
                <a:solidFill>
                  <a:srgbClr val="FFFF00"/>
                </a:solidFill>
                <a:latin typeface="Arial Narrow" pitchFamily="34" charset="0"/>
                <a:cs typeface="Times New Roman" pitchFamily="18" charset="0"/>
              </a:rPr>
              <a:t>In such cases, if the patient's blood type is </a:t>
            </a:r>
          </a:p>
          <a:p>
            <a:pPr marL="609600" indent="-609600" eaLnBrk="1" hangingPunct="1">
              <a:lnSpc>
                <a:spcPct val="80000"/>
              </a:lnSpc>
              <a:buFont typeface="Wingdings 3" pitchFamily="18" charset="2"/>
              <a:buNone/>
              <a:defRPr/>
            </a:pPr>
            <a:r>
              <a:rPr lang="en-US" sz="3600" b="1" dirty="0" smtClean="0">
                <a:solidFill>
                  <a:srgbClr val="FFFF00"/>
                </a:solidFill>
                <a:latin typeface="Arial Narrow" pitchFamily="34" charset="0"/>
                <a:cs typeface="Times New Roman" pitchFamily="18" charset="0"/>
              </a:rPr>
              <a:t>not known, then group O </a:t>
            </a:r>
            <a:r>
              <a:rPr lang="en-US" sz="3600" b="1" dirty="0" err="1" smtClean="0">
                <a:solidFill>
                  <a:srgbClr val="FFFF00"/>
                </a:solidFill>
                <a:latin typeface="Arial Narrow" pitchFamily="34" charset="0"/>
                <a:cs typeface="Times New Roman" pitchFamily="18" charset="0"/>
              </a:rPr>
              <a:t>Rh</a:t>
            </a:r>
            <a:r>
              <a:rPr lang="en-US" sz="3600" b="1" dirty="0" smtClean="0">
                <a:solidFill>
                  <a:srgbClr val="FFFF00"/>
                </a:solidFill>
                <a:latin typeface="Arial Narrow" pitchFamily="34" charset="0"/>
                <a:cs typeface="Times New Roman" pitchFamily="18" charset="0"/>
              </a:rPr>
              <a:t> negative </a:t>
            </a:r>
          </a:p>
          <a:p>
            <a:pPr marL="609600" indent="-609600" eaLnBrk="1" hangingPunct="1">
              <a:lnSpc>
                <a:spcPct val="80000"/>
              </a:lnSpc>
              <a:buFont typeface="Wingdings 3" pitchFamily="18" charset="2"/>
              <a:buNone/>
              <a:defRPr/>
            </a:pPr>
            <a:r>
              <a:rPr lang="en-US" sz="3600" b="1" dirty="0" smtClean="0">
                <a:solidFill>
                  <a:srgbClr val="FFFF00"/>
                </a:solidFill>
                <a:latin typeface="Arial Narrow" pitchFamily="34" charset="0"/>
                <a:cs typeface="Times New Roman" pitchFamily="18" charset="0"/>
              </a:rPr>
              <a:t>(O </a:t>
            </a:r>
            <a:r>
              <a:rPr lang="en-US" sz="3600" b="1" dirty="0" err="1" smtClean="0">
                <a:solidFill>
                  <a:srgbClr val="FFFF00"/>
                </a:solidFill>
                <a:latin typeface="Arial Narrow" pitchFamily="34" charset="0"/>
                <a:cs typeface="Times New Roman" pitchFamily="18" charset="0"/>
              </a:rPr>
              <a:t>Neg</a:t>
            </a:r>
            <a:r>
              <a:rPr lang="en-US" sz="3600" b="1" dirty="0" smtClean="0">
                <a:solidFill>
                  <a:srgbClr val="FFFF00"/>
                </a:solidFill>
                <a:latin typeface="Arial Narrow" pitchFamily="34" charset="0"/>
                <a:cs typeface="Times New Roman" pitchFamily="18" charset="0"/>
              </a:rPr>
              <a:t>) blood can be released without </a:t>
            </a:r>
          </a:p>
          <a:p>
            <a:pPr marL="609600" indent="-609600" eaLnBrk="1" hangingPunct="1">
              <a:lnSpc>
                <a:spcPct val="80000"/>
              </a:lnSpc>
              <a:buFont typeface="Wingdings 3" pitchFamily="18" charset="2"/>
              <a:buNone/>
              <a:defRPr/>
            </a:pPr>
            <a:r>
              <a:rPr lang="en-US" sz="3600" b="1" dirty="0" smtClean="0">
                <a:solidFill>
                  <a:srgbClr val="FFFF00"/>
                </a:solidFill>
                <a:latin typeface="Arial Narrow" pitchFamily="34" charset="0"/>
                <a:cs typeface="Times New Roman" pitchFamily="18" charset="0"/>
              </a:rPr>
              <a:t>compatibility testing.</a:t>
            </a:r>
          </a:p>
          <a:p>
            <a:pPr marL="609600" indent="-609600" eaLnBrk="1" hangingPunct="1">
              <a:lnSpc>
                <a:spcPct val="80000"/>
              </a:lnSpc>
              <a:buFont typeface="Wingdings 3" pitchFamily="18" charset="2"/>
              <a:buNone/>
              <a:defRPr/>
            </a:pPr>
            <a:r>
              <a:rPr lang="en-US" sz="3600" b="1" dirty="0" smtClean="0">
                <a:solidFill>
                  <a:srgbClr val="FFFF00"/>
                </a:solidFill>
                <a:latin typeface="Arial Narrow" pitchFamily="34" charset="0"/>
                <a:cs typeface="Times New Roman" pitchFamily="18" charset="0"/>
              </a:rPr>
              <a:t>In cases in which the patient's blood type is </a:t>
            </a:r>
          </a:p>
          <a:p>
            <a:pPr marL="609600" indent="-609600" eaLnBrk="1" hangingPunct="1">
              <a:lnSpc>
                <a:spcPct val="80000"/>
              </a:lnSpc>
              <a:buFont typeface="Wingdings 3" pitchFamily="18" charset="2"/>
              <a:buNone/>
              <a:defRPr/>
            </a:pPr>
            <a:r>
              <a:rPr lang="en-US" sz="3600" b="1" dirty="0" smtClean="0">
                <a:solidFill>
                  <a:srgbClr val="FFFF00"/>
                </a:solidFill>
                <a:latin typeface="Arial Narrow" pitchFamily="34" charset="0"/>
                <a:cs typeface="Times New Roman" pitchFamily="18" charset="0"/>
              </a:rPr>
              <a:t>reliably known, then type-specific blood or </a:t>
            </a:r>
          </a:p>
          <a:p>
            <a:pPr marL="609600" indent="-609600" eaLnBrk="1" hangingPunct="1">
              <a:lnSpc>
                <a:spcPct val="80000"/>
              </a:lnSpc>
              <a:buFont typeface="Wingdings 3" pitchFamily="18" charset="2"/>
              <a:buNone/>
              <a:defRPr/>
            </a:pPr>
            <a:r>
              <a:rPr lang="en-US" sz="3600" b="1" dirty="0" smtClean="0">
                <a:solidFill>
                  <a:srgbClr val="FFFF00"/>
                </a:solidFill>
                <a:latin typeface="Arial Narrow" pitchFamily="34" charset="0"/>
                <a:cs typeface="Times New Roman" pitchFamily="18" charset="0"/>
              </a:rPr>
              <a:t>RBCs of the same ABO and </a:t>
            </a:r>
            <a:r>
              <a:rPr lang="en-US" sz="3600" b="1" dirty="0" err="1" smtClean="0">
                <a:solidFill>
                  <a:srgbClr val="FFFF00"/>
                </a:solidFill>
                <a:latin typeface="Arial Narrow" pitchFamily="34" charset="0"/>
                <a:cs typeface="Times New Roman" pitchFamily="18" charset="0"/>
              </a:rPr>
              <a:t>Rh</a:t>
            </a:r>
            <a:r>
              <a:rPr lang="en-US" sz="3600" b="1" dirty="0" smtClean="0">
                <a:solidFill>
                  <a:srgbClr val="FFFF00"/>
                </a:solidFill>
                <a:latin typeface="Arial Narrow" pitchFamily="34" charset="0"/>
                <a:cs typeface="Times New Roman" pitchFamily="18" charset="0"/>
              </a:rPr>
              <a:t> group may be </a:t>
            </a:r>
          </a:p>
          <a:p>
            <a:pPr marL="609600" indent="-609600" eaLnBrk="1" hangingPunct="1">
              <a:lnSpc>
                <a:spcPct val="80000"/>
              </a:lnSpc>
              <a:buFont typeface="Wingdings 3" pitchFamily="18" charset="2"/>
              <a:buNone/>
              <a:defRPr/>
            </a:pPr>
            <a:r>
              <a:rPr lang="en-US" sz="3600" b="1" dirty="0" smtClean="0">
                <a:solidFill>
                  <a:srgbClr val="FFFF00"/>
                </a:solidFill>
                <a:latin typeface="Arial Narrow" pitchFamily="34" charset="0"/>
                <a:cs typeface="Times New Roman" pitchFamily="18" charset="0"/>
              </a:rPr>
              <a:t>released.</a:t>
            </a:r>
          </a:p>
          <a:p>
            <a:pPr>
              <a:defRPr/>
            </a:pP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9712"/>
            <a:ext cx="9144000" cy="1828800"/>
          </a:xfrm>
        </p:spPr>
        <p:txBody>
          <a:bodyPr/>
          <a:lstStyle/>
          <a:p>
            <a:pPr algn="ctr" eaLnBrk="1" fontAlgn="auto" hangingPunct="1">
              <a:spcAft>
                <a:spcPts val="0"/>
              </a:spcAft>
              <a:defRPr/>
            </a:pPr>
            <a:r>
              <a:rPr sz="6600" b="0" smtClean="0">
                <a:solidFill>
                  <a:srgbClr val="FF0000"/>
                </a:solidFill>
                <a:latin typeface="Times New Roman" pitchFamily="18" charset="0"/>
                <a:cs typeface="Times New Roman" pitchFamily="18" charset="0"/>
              </a:rPr>
              <a:t>BLOOD COMPONENTS </a:t>
            </a:r>
            <a:endParaRPr sz="6600" b="0">
              <a:solidFill>
                <a:srgbClr val="FF0000"/>
              </a:solidFill>
              <a:latin typeface="Times New Roman" pitchFamily="18" charset="0"/>
              <a:cs typeface="Times New Roman" pitchFamily="18" charset="0"/>
            </a:endParaRPr>
          </a:p>
        </p:txBody>
      </p:sp>
      <p:sp>
        <p:nvSpPr>
          <p:cNvPr id="103427" name="Text Placeholder 2"/>
          <p:cNvSpPr>
            <a:spLocks noGrp="1"/>
          </p:cNvSpPr>
          <p:nvPr>
            <p:ph type="body" idx="1"/>
          </p:nvPr>
        </p:nvSpPr>
        <p:spPr>
          <a:xfrm>
            <a:off x="530225" y="2705100"/>
            <a:ext cx="7772400" cy="1509713"/>
          </a:xfrm>
        </p:spPr>
        <p:txBody>
          <a:bodyPr/>
          <a:lstStyle/>
          <a:p>
            <a:pPr algn="ctr" eaLnBrk="1" hangingPunct="1"/>
            <a:r>
              <a:rPr lang="en-US" sz="4800" smtClean="0">
                <a:solidFill>
                  <a:srgbClr val="FF0000"/>
                </a:solidFill>
                <a:latin typeface="Times New Roman" pitchFamily="18" charset="0"/>
                <a:cs typeface="Times New Roman" pitchFamily="18" charset="0"/>
              </a:rPr>
              <a:t>PREPARATION</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4" name="Picture 4" descr="BBPROC01"/>
          <p:cNvPicPr>
            <a:picLocks noChangeAspect="1" noChangeArrowheads="1"/>
          </p:cNvPicPr>
          <p:nvPr/>
        </p:nvPicPr>
        <p:blipFill>
          <a:blip r:embed="rId3" cstate="print"/>
          <a:srcRect/>
          <a:stretch>
            <a:fillRect/>
          </a:stretch>
        </p:blipFill>
        <p:spPr bwMode="auto">
          <a:xfrm>
            <a:off x="2971800" y="1447800"/>
            <a:ext cx="3448050" cy="2562225"/>
          </a:xfrm>
          <a:prstGeom prst="rect">
            <a:avLst/>
          </a:prstGeom>
          <a:noFill/>
          <a:ln w="9525">
            <a:noFill/>
            <a:miter lim="800000"/>
            <a:headEnd/>
            <a:tailEnd/>
          </a:ln>
        </p:spPr>
      </p:pic>
      <p:pic>
        <p:nvPicPr>
          <p:cNvPr id="25605" name="Picture 5" descr="BBPROC02"/>
          <p:cNvPicPr>
            <a:picLocks noChangeAspect="1" noChangeArrowheads="1"/>
          </p:cNvPicPr>
          <p:nvPr/>
        </p:nvPicPr>
        <p:blipFill>
          <a:blip r:embed="rId4" cstate="print"/>
          <a:srcRect/>
          <a:stretch>
            <a:fillRect/>
          </a:stretch>
        </p:blipFill>
        <p:spPr bwMode="auto">
          <a:xfrm>
            <a:off x="5695950" y="4295775"/>
            <a:ext cx="3448050" cy="2562225"/>
          </a:xfrm>
          <a:prstGeom prst="rect">
            <a:avLst/>
          </a:prstGeom>
          <a:noFill/>
          <a:ln w="9525">
            <a:noFill/>
            <a:miter lim="800000"/>
            <a:headEnd/>
            <a:tailEnd/>
          </a:ln>
        </p:spPr>
      </p:pic>
      <p:pic>
        <p:nvPicPr>
          <p:cNvPr id="25606" name="Picture 6" descr="BBPROC03"/>
          <p:cNvPicPr>
            <a:picLocks noChangeAspect="1" noChangeArrowheads="1"/>
          </p:cNvPicPr>
          <p:nvPr/>
        </p:nvPicPr>
        <p:blipFill>
          <a:blip r:embed="rId5" cstate="print"/>
          <a:srcRect/>
          <a:stretch>
            <a:fillRect/>
          </a:stretch>
        </p:blipFill>
        <p:spPr bwMode="auto">
          <a:xfrm>
            <a:off x="914400" y="4295775"/>
            <a:ext cx="3448050" cy="2562225"/>
          </a:xfrm>
          <a:prstGeom prst="rect">
            <a:avLst/>
          </a:prstGeom>
          <a:noFill/>
          <a:ln w="9525">
            <a:noFill/>
            <a:miter lim="800000"/>
            <a:headEnd/>
            <a:tailEnd/>
          </a:ln>
        </p:spPr>
      </p:pic>
      <p:sp>
        <p:nvSpPr>
          <p:cNvPr id="25609" name="Rectangle 9"/>
          <p:cNvSpPr>
            <a:spLocks noGrp="1" noChangeArrowheads="1"/>
          </p:cNvSpPr>
          <p:nvPr>
            <p:ph type="title"/>
          </p:nvPr>
        </p:nvSpPr>
        <p:spPr>
          <a:xfrm>
            <a:off x="0" y="0"/>
            <a:ext cx="9144000" cy="1066800"/>
          </a:xfrm>
        </p:spPr>
        <p:txBody>
          <a:bodyPr>
            <a:noAutofit/>
          </a:bodyPr>
          <a:lstStyle/>
          <a:p>
            <a:pPr algn="ctr" eaLnBrk="1" fontAlgn="auto" hangingPunct="1">
              <a:spcAft>
                <a:spcPts val="0"/>
              </a:spcAft>
              <a:defRPr/>
            </a:pPr>
            <a:r>
              <a:rPr lang="en-US" sz="4000" b="0" dirty="0" smtClean="0">
                <a:solidFill>
                  <a:srgbClr val="FF0000"/>
                </a:solidFill>
                <a:effectLst/>
                <a:latin typeface="Times New Roman" pitchFamily="18" charset="0"/>
                <a:cs typeface="Times New Roman" pitchFamily="18" charset="0"/>
              </a:rPr>
              <a:t>BLOOD COMPONENTS PREPARATION</a:t>
            </a:r>
          </a:p>
        </p:txBody>
      </p:sp>
      <p:sp>
        <p:nvSpPr>
          <p:cNvPr id="104454" name="Line 10"/>
          <p:cNvSpPr>
            <a:spLocks noChangeShapeType="1"/>
          </p:cNvSpPr>
          <p:nvPr/>
        </p:nvSpPr>
        <p:spPr bwMode="auto">
          <a:xfrm flipH="1">
            <a:off x="4343400" y="5867400"/>
            <a:ext cx="1295400" cy="0"/>
          </a:xfrm>
          <a:prstGeom prst="line">
            <a:avLst/>
          </a:prstGeom>
          <a:noFill/>
          <a:ln w="57150">
            <a:solidFill>
              <a:srgbClr val="FFFF00"/>
            </a:solidFill>
            <a:round/>
            <a:headEnd/>
            <a:tailEnd type="triangle" w="med" len="med"/>
          </a:ln>
        </p:spPr>
        <p:txBody>
          <a:bodyPr/>
          <a:lstStyle/>
          <a:p>
            <a:endParaRPr lang="en-US"/>
          </a:p>
        </p:txBody>
      </p:sp>
      <p:cxnSp>
        <p:nvCxnSpPr>
          <p:cNvPr id="104455" name="AutoShape 12"/>
          <p:cNvCxnSpPr>
            <a:cxnSpLocks noChangeShapeType="1"/>
          </p:cNvCxnSpPr>
          <p:nvPr/>
        </p:nvCxnSpPr>
        <p:spPr bwMode="auto">
          <a:xfrm rot="16200000" flipH="1">
            <a:off x="6400800" y="3352800"/>
            <a:ext cx="1323975" cy="714375"/>
          </a:xfrm>
          <a:prstGeom prst="bentConnector3">
            <a:avLst>
              <a:gd name="adj1" fmla="val 0"/>
            </a:avLst>
          </a:prstGeom>
          <a:noFill/>
          <a:ln w="57150">
            <a:solidFill>
              <a:srgbClr val="FFFF00"/>
            </a:solidFill>
            <a:miter lim="800000"/>
            <a:headEn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additive="base">
                                        <p:cTn id="7" dur="500" fill="hold"/>
                                        <p:tgtEl>
                                          <p:spTgt spid="25604"/>
                                        </p:tgtEl>
                                        <p:attrNameLst>
                                          <p:attrName>ppt_x</p:attrName>
                                        </p:attrNameLst>
                                      </p:cBhvr>
                                      <p:tavLst>
                                        <p:tav tm="0">
                                          <p:val>
                                            <p:strVal val="1+#ppt_w/2"/>
                                          </p:val>
                                        </p:tav>
                                        <p:tav tm="100000">
                                          <p:val>
                                            <p:strVal val="#ppt_x"/>
                                          </p:val>
                                        </p:tav>
                                      </p:tavLst>
                                    </p:anim>
                                    <p:anim calcmode="lin" valueType="num">
                                      <p:cBhvr additive="base">
                                        <p:cTn id="8" dur="500" fill="hold"/>
                                        <p:tgtEl>
                                          <p:spTgt spid="256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5605"/>
                                        </p:tgtEl>
                                        <p:attrNameLst>
                                          <p:attrName>style.visibility</p:attrName>
                                        </p:attrNameLst>
                                      </p:cBhvr>
                                      <p:to>
                                        <p:strVal val="visible"/>
                                      </p:to>
                                    </p:set>
                                    <p:anim calcmode="lin" valueType="num">
                                      <p:cBhvr additive="base">
                                        <p:cTn id="13" dur="500" fill="hold"/>
                                        <p:tgtEl>
                                          <p:spTgt spid="25605"/>
                                        </p:tgtEl>
                                        <p:attrNameLst>
                                          <p:attrName>ppt_x</p:attrName>
                                        </p:attrNameLst>
                                      </p:cBhvr>
                                      <p:tavLst>
                                        <p:tav tm="0">
                                          <p:val>
                                            <p:strVal val="0-#ppt_w/2"/>
                                          </p:val>
                                        </p:tav>
                                        <p:tav tm="100000">
                                          <p:val>
                                            <p:strVal val="#ppt_x"/>
                                          </p:val>
                                        </p:tav>
                                      </p:tavLst>
                                    </p:anim>
                                    <p:anim calcmode="lin" valueType="num">
                                      <p:cBhvr additive="base">
                                        <p:cTn id="14" dur="500" fill="hold"/>
                                        <p:tgtEl>
                                          <p:spTgt spid="2560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25606"/>
                                        </p:tgtEl>
                                        <p:attrNameLst>
                                          <p:attrName>style.visibility</p:attrName>
                                        </p:attrNameLst>
                                      </p:cBhvr>
                                      <p:to>
                                        <p:strVal val="visible"/>
                                      </p:to>
                                    </p:set>
                                    <p:anim calcmode="lin" valueType="num">
                                      <p:cBhvr additive="base">
                                        <p:cTn id="19" dur="500" fill="hold"/>
                                        <p:tgtEl>
                                          <p:spTgt spid="25606"/>
                                        </p:tgtEl>
                                        <p:attrNameLst>
                                          <p:attrName>ppt_x</p:attrName>
                                        </p:attrNameLst>
                                      </p:cBhvr>
                                      <p:tavLst>
                                        <p:tav tm="0">
                                          <p:val>
                                            <p:strVal val="0-#ppt_w/2"/>
                                          </p:val>
                                        </p:tav>
                                        <p:tav tm="100000">
                                          <p:val>
                                            <p:strVal val="#ppt_x"/>
                                          </p:val>
                                        </p:tav>
                                      </p:tavLst>
                                    </p:anim>
                                    <p:anim calcmode="lin" valueType="num">
                                      <p:cBhvr additive="base">
                                        <p:cTn id="20" dur="500" fill="hold"/>
                                        <p:tgtEl>
                                          <p:spTgt spid="256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8" name="Picture 4" descr="BBPROC05"/>
          <p:cNvPicPr>
            <a:picLocks noChangeAspect="1" noChangeArrowheads="1"/>
          </p:cNvPicPr>
          <p:nvPr/>
        </p:nvPicPr>
        <p:blipFill>
          <a:blip r:embed="rId3" cstate="print"/>
          <a:srcRect/>
          <a:stretch>
            <a:fillRect/>
          </a:stretch>
        </p:blipFill>
        <p:spPr bwMode="auto">
          <a:xfrm>
            <a:off x="5695950" y="2590800"/>
            <a:ext cx="3448050" cy="2562225"/>
          </a:xfrm>
          <a:prstGeom prst="rect">
            <a:avLst/>
          </a:prstGeom>
          <a:noFill/>
          <a:ln w="9525">
            <a:noFill/>
            <a:miter lim="800000"/>
            <a:headEnd/>
            <a:tailEnd/>
          </a:ln>
        </p:spPr>
      </p:pic>
      <p:pic>
        <p:nvPicPr>
          <p:cNvPr id="26629" name="Picture 5" descr="BBPROC04"/>
          <p:cNvPicPr>
            <a:picLocks noChangeAspect="1" noChangeArrowheads="1"/>
          </p:cNvPicPr>
          <p:nvPr/>
        </p:nvPicPr>
        <p:blipFill>
          <a:blip r:embed="rId4" cstate="print"/>
          <a:srcRect/>
          <a:stretch>
            <a:fillRect/>
          </a:stretch>
        </p:blipFill>
        <p:spPr bwMode="auto">
          <a:xfrm>
            <a:off x="990600" y="2590800"/>
            <a:ext cx="3448050" cy="2562225"/>
          </a:xfrm>
          <a:prstGeom prst="rect">
            <a:avLst/>
          </a:prstGeom>
          <a:noFill/>
          <a:ln w="9525">
            <a:noFill/>
            <a:miter lim="800000"/>
            <a:headEnd/>
            <a:tailEnd/>
          </a:ln>
        </p:spPr>
      </p:pic>
      <p:sp>
        <p:nvSpPr>
          <p:cNvPr id="26631" name="Rectangle 7"/>
          <p:cNvSpPr>
            <a:spLocks noGrp="1" noChangeArrowheads="1"/>
          </p:cNvSpPr>
          <p:nvPr>
            <p:ph type="title"/>
          </p:nvPr>
        </p:nvSpPr>
        <p:spPr>
          <a:xfrm>
            <a:off x="0" y="152400"/>
            <a:ext cx="9144000" cy="1143000"/>
          </a:xfrm>
        </p:spPr>
        <p:txBody>
          <a:bodyPr/>
          <a:lstStyle/>
          <a:p>
            <a:pPr algn="ctr" eaLnBrk="1" fontAlgn="auto" hangingPunct="1">
              <a:spcAft>
                <a:spcPts val="0"/>
              </a:spcAft>
              <a:defRPr/>
            </a:pPr>
            <a:r>
              <a:rPr lang="en-US" sz="4000" b="0" dirty="0" smtClean="0">
                <a:solidFill>
                  <a:srgbClr val="FF0000"/>
                </a:solidFill>
                <a:effectLst/>
                <a:latin typeface="Times New Roman" pitchFamily="18" charset="0"/>
                <a:cs typeface="Times New Roman" pitchFamily="18" charset="0"/>
              </a:rPr>
              <a:t>BLOOD COMPONENTS PREPARATION </a:t>
            </a:r>
            <a:r>
              <a:rPr lang="en-US" sz="2000" dirty="0" smtClean="0">
                <a:solidFill>
                  <a:srgbClr val="FF0000"/>
                </a:solidFill>
                <a:latin typeface="Times New Roman" pitchFamily="18" charset="0"/>
                <a:cs typeface="Times New Roman" pitchFamily="18" charset="0"/>
              </a:rPr>
              <a:t>(Cont…)</a:t>
            </a:r>
          </a:p>
        </p:txBody>
      </p:sp>
      <p:sp>
        <p:nvSpPr>
          <p:cNvPr id="105477" name="Line 8"/>
          <p:cNvSpPr>
            <a:spLocks noChangeShapeType="1"/>
          </p:cNvSpPr>
          <p:nvPr/>
        </p:nvSpPr>
        <p:spPr bwMode="auto">
          <a:xfrm>
            <a:off x="4495800" y="4267200"/>
            <a:ext cx="1143000" cy="0"/>
          </a:xfrm>
          <a:prstGeom prst="line">
            <a:avLst/>
          </a:prstGeom>
          <a:noFill/>
          <a:ln w="57150">
            <a:solidFill>
              <a:srgbClr val="FFFF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additive="base">
                                        <p:cTn id="7" dur="500" fill="hold"/>
                                        <p:tgtEl>
                                          <p:spTgt spid="26629"/>
                                        </p:tgtEl>
                                        <p:attrNameLst>
                                          <p:attrName>ppt_x</p:attrName>
                                        </p:attrNameLst>
                                      </p:cBhvr>
                                      <p:tavLst>
                                        <p:tav tm="0">
                                          <p:val>
                                            <p:strVal val="1+#ppt_w/2"/>
                                          </p:val>
                                        </p:tav>
                                        <p:tav tm="100000">
                                          <p:val>
                                            <p:strVal val="#ppt_x"/>
                                          </p:val>
                                        </p:tav>
                                      </p:tavLst>
                                    </p:anim>
                                    <p:anim calcmode="lin" valueType="num">
                                      <p:cBhvr additive="base">
                                        <p:cTn id="8" dur="500" fill="hold"/>
                                        <p:tgtEl>
                                          <p:spTgt spid="2662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26628"/>
                                        </p:tgtEl>
                                        <p:attrNameLst>
                                          <p:attrName>style.visibility</p:attrName>
                                        </p:attrNameLst>
                                      </p:cBhvr>
                                      <p:to>
                                        <p:strVal val="visible"/>
                                      </p:to>
                                    </p:set>
                                    <p:anim calcmode="lin" valueType="num">
                                      <p:cBhvr additive="base">
                                        <p:cTn id="13" dur="500" fill="hold"/>
                                        <p:tgtEl>
                                          <p:spTgt spid="26628"/>
                                        </p:tgtEl>
                                        <p:attrNameLst>
                                          <p:attrName>ppt_x</p:attrName>
                                        </p:attrNameLst>
                                      </p:cBhvr>
                                      <p:tavLst>
                                        <p:tav tm="0">
                                          <p:val>
                                            <p:strVal val="1+#ppt_w/2"/>
                                          </p:val>
                                        </p:tav>
                                        <p:tav tm="100000">
                                          <p:val>
                                            <p:strVal val="#ppt_x"/>
                                          </p:val>
                                        </p:tav>
                                      </p:tavLst>
                                    </p:anim>
                                    <p:anim calcmode="lin" valueType="num">
                                      <p:cBhvr additive="base">
                                        <p:cTn id="14" dur="500" fill="hold"/>
                                        <p:tgtEl>
                                          <p:spTgt spid="26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06499" name="Content Placeholder 3" descr="Blood Bank (52).jpg"/>
          <p:cNvPicPr>
            <a:picLocks noGrp="1" noChangeAspect="1"/>
          </p:cNvPicPr>
          <p:nvPr>
            <p:ph idx="1"/>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p:cNvSpPr>
          <p:nvPr>
            <p:ph type="body" idx="1"/>
          </p:nvPr>
        </p:nvSpPr>
        <p:spPr>
          <a:xfrm>
            <a:off x="0" y="0"/>
            <a:ext cx="9144000" cy="6858000"/>
          </a:xfrm>
          <a:solidFill>
            <a:srgbClr val="0070C0"/>
          </a:solidFill>
        </p:spPr>
        <p:txBody>
          <a:bodyPr/>
          <a:lstStyle/>
          <a:p>
            <a:pPr marL="609600" indent="-609600">
              <a:lnSpc>
                <a:spcPct val="80000"/>
              </a:lnSpc>
              <a:buFont typeface="Wingdings 2" pitchFamily="18" charset="2"/>
              <a:buNone/>
            </a:pPr>
            <a:endParaRPr lang="en-US" sz="2400" b="1" smtClean="0">
              <a:cs typeface="Times New Roman" pitchFamily="18" charset="0"/>
            </a:endParaRPr>
          </a:p>
          <a:p>
            <a:pPr marL="609600" indent="-609600">
              <a:lnSpc>
                <a:spcPct val="80000"/>
              </a:lnSpc>
              <a:buFont typeface="Wingdings 2" pitchFamily="18" charset="2"/>
              <a:buNone/>
            </a:pPr>
            <a:r>
              <a:rPr lang="en-US" sz="2400" b="1" smtClean="0">
                <a:latin typeface="Arial" pitchFamily="34" charset="0"/>
                <a:cs typeface="Arial" pitchFamily="34" charset="0"/>
              </a:rPr>
              <a:t>What types of tests are performed on donated blood? </a:t>
            </a:r>
          </a:p>
          <a:p>
            <a:pPr marL="609600" indent="-609600">
              <a:lnSpc>
                <a:spcPct val="150000"/>
              </a:lnSpc>
            </a:pPr>
            <a:r>
              <a:rPr lang="en-US" sz="2400" b="1" smtClean="0">
                <a:solidFill>
                  <a:srgbClr val="FFFF00"/>
                </a:solidFill>
                <a:latin typeface="Arial" pitchFamily="34" charset="0"/>
                <a:cs typeface="Arial" pitchFamily="34" charset="0"/>
              </a:rPr>
              <a:t>After blood is drawn, it is tested for ABO group (blood type) and RH type (positive or negative), as well as for any unexpected red blood cell antibodies that may cause problems for the recipient.  Screening tests performed are listed below:   </a:t>
            </a:r>
          </a:p>
          <a:p>
            <a:pPr marL="609600" indent="-609600">
              <a:lnSpc>
                <a:spcPct val="150000"/>
              </a:lnSpc>
              <a:buFont typeface="Wingdings 2" pitchFamily="18" charset="2"/>
              <a:buNone/>
            </a:pPr>
            <a:r>
              <a:rPr lang="en-US" sz="2400" b="1" smtClean="0">
                <a:solidFill>
                  <a:srgbClr val="FFFF00"/>
                </a:solidFill>
                <a:latin typeface="Arial" pitchFamily="34" charset="0"/>
                <a:cs typeface="Arial" pitchFamily="34" charset="0"/>
              </a:rPr>
              <a:t>*     	Hepatitis B surface antigen (HbsAg).</a:t>
            </a:r>
          </a:p>
          <a:p>
            <a:pPr marL="609600" indent="-609600">
              <a:lnSpc>
                <a:spcPct val="150000"/>
              </a:lnSpc>
              <a:buFont typeface="Wingdings 2" pitchFamily="18" charset="2"/>
              <a:buNone/>
            </a:pPr>
            <a:r>
              <a:rPr lang="en-US" sz="2400" b="1" smtClean="0">
                <a:solidFill>
                  <a:srgbClr val="FFFF00"/>
                </a:solidFill>
                <a:latin typeface="Arial" pitchFamily="34" charset="0"/>
                <a:cs typeface="Arial" pitchFamily="34" charset="0"/>
              </a:rPr>
              <a:t>*	Hepatitis B core antibody (anti-HBc).     </a:t>
            </a:r>
          </a:p>
          <a:p>
            <a:pPr marL="609600" indent="-609600">
              <a:lnSpc>
                <a:spcPct val="150000"/>
              </a:lnSpc>
              <a:buFont typeface="Wingdings 2" pitchFamily="18" charset="2"/>
              <a:buNone/>
            </a:pPr>
            <a:r>
              <a:rPr lang="en-US" sz="2400" b="1" smtClean="0">
                <a:solidFill>
                  <a:srgbClr val="FFFF00"/>
                </a:solidFill>
                <a:latin typeface="Arial" pitchFamily="34" charset="0"/>
                <a:cs typeface="Arial" pitchFamily="34" charset="0"/>
              </a:rPr>
              <a:t>*      Hepatitis C virus antibody (anti-HCV)</a:t>
            </a:r>
          </a:p>
          <a:p>
            <a:pPr marL="609600" indent="-609600">
              <a:lnSpc>
                <a:spcPct val="80000"/>
              </a:lnSpc>
              <a:buFont typeface="Wingdings 2" pitchFamily="18" charset="2"/>
              <a:buNone/>
            </a:pPr>
            <a:endParaRPr lang="en-US" sz="2400" b="1" smtClean="0">
              <a:solidFill>
                <a:srgbClr val="FFFF00"/>
              </a:solidFill>
              <a:cs typeface="Times New Roman" pitchFamily="18"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ontent Placeholder 1"/>
          <p:cNvSpPr>
            <a:spLocks noGrp="1"/>
          </p:cNvSpPr>
          <p:nvPr>
            <p:ph idx="1"/>
          </p:nvPr>
        </p:nvSpPr>
        <p:spPr>
          <a:xfrm>
            <a:off x="0" y="0"/>
            <a:ext cx="9144000" cy="6934200"/>
          </a:xfrm>
          <a:solidFill>
            <a:srgbClr val="0070C0"/>
          </a:solidFill>
        </p:spPr>
        <p:txBody>
          <a:bodyPr/>
          <a:lstStyle/>
          <a:p>
            <a:pPr marL="609600" indent="-609600">
              <a:lnSpc>
                <a:spcPct val="80000"/>
              </a:lnSpc>
              <a:buFont typeface="Wingdings 2" pitchFamily="18" charset="2"/>
              <a:buNone/>
            </a:pPr>
            <a:endParaRPr lang="en-US" sz="2800" b="1" smtClean="0">
              <a:solidFill>
                <a:srgbClr val="FFFF00"/>
              </a:solidFill>
              <a:cs typeface="Times New Roman" pitchFamily="18" charset="0"/>
            </a:endParaRPr>
          </a:p>
          <a:p>
            <a:pPr marL="609600" indent="-609600">
              <a:lnSpc>
                <a:spcPct val="150000"/>
              </a:lnSpc>
              <a:buFont typeface="Wingdings 2" pitchFamily="18" charset="2"/>
              <a:buNone/>
            </a:pPr>
            <a:r>
              <a:rPr lang="en-US" sz="2800" b="1" smtClean="0">
                <a:solidFill>
                  <a:schemeClr val="bg1"/>
                </a:solidFill>
                <a:cs typeface="Times New Roman" pitchFamily="18" charset="0"/>
              </a:rPr>
              <a:t>9. </a:t>
            </a:r>
            <a:r>
              <a:rPr lang="en-US" sz="2800" b="1" smtClean="0">
                <a:solidFill>
                  <a:schemeClr val="bg1"/>
                </a:solidFill>
                <a:latin typeface="Arial" pitchFamily="34" charset="0"/>
                <a:cs typeface="Arial" pitchFamily="34" charset="0"/>
              </a:rPr>
              <a:t>What types of tests are performed on donated blood? (continue)</a:t>
            </a:r>
            <a:endParaRPr lang="en-US" sz="2800" b="1" smtClean="0">
              <a:solidFill>
                <a:schemeClr val="bg1"/>
              </a:solidFill>
              <a:cs typeface="Times New Roman" pitchFamily="18" charset="0"/>
            </a:endParaRPr>
          </a:p>
          <a:p>
            <a:pPr marL="609600" indent="-609600">
              <a:lnSpc>
                <a:spcPct val="150000"/>
              </a:lnSpc>
              <a:buFont typeface="Wingdings 2" pitchFamily="18" charset="2"/>
              <a:buNone/>
            </a:pPr>
            <a:r>
              <a:rPr lang="en-US" sz="2800" b="1" smtClean="0">
                <a:solidFill>
                  <a:srgbClr val="FFFF00"/>
                </a:solidFill>
                <a:cs typeface="Times New Roman" pitchFamily="18" charset="0"/>
              </a:rPr>
              <a:t>*  </a:t>
            </a:r>
            <a:r>
              <a:rPr lang="en-US" sz="2400" b="1" smtClean="0">
                <a:solidFill>
                  <a:srgbClr val="FFFF00"/>
                </a:solidFill>
                <a:cs typeface="Times New Roman" pitchFamily="18" charset="0"/>
              </a:rPr>
              <a:t>	</a:t>
            </a:r>
            <a:r>
              <a:rPr lang="en-US" sz="2400" b="1" smtClean="0">
                <a:solidFill>
                  <a:srgbClr val="FFFF00"/>
                </a:solidFill>
                <a:latin typeface="Arial" pitchFamily="34" charset="0"/>
                <a:cs typeface="Arial" pitchFamily="34" charset="0"/>
              </a:rPr>
              <a:t>HIV-1 and HIV-2 antibody (anti-HIV-1 and anti-HIV-2)   </a:t>
            </a:r>
          </a:p>
          <a:p>
            <a:pPr marL="609600" indent="-609600">
              <a:lnSpc>
                <a:spcPct val="150000"/>
              </a:lnSpc>
              <a:buFont typeface="Wingdings 2" pitchFamily="18" charset="2"/>
              <a:buNone/>
            </a:pPr>
            <a:r>
              <a:rPr lang="en-US" sz="2400" b="1" smtClean="0">
                <a:solidFill>
                  <a:srgbClr val="FFFF00"/>
                </a:solidFill>
                <a:latin typeface="Arial" pitchFamily="34" charset="0"/>
                <a:cs typeface="Arial" pitchFamily="34" charset="0"/>
              </a:rPr>
              <a:t>* 	HIV p24 antigen    </a:t>
            </a:r>
          </a:p>
          <a:p>
            <a:pPr marL="609600" indent="-609600">
              <a:lnSpc>
                <a:spcPct val="150000"/>
              </a:lnSpc>
              <a:buFont typeface="Wingdings 2" pitchFamily="18" charset="2"/>
              <a:buNone/>
            </a:pPr>
            <a:r>
              <a:rPr lang="en-US" sz="2400" b="1" smtClean="0">
                <a:solidFill>
                  <a:srgbClr val="FFFF00"/>
                </a:solidFill>
                <a:latin typeface="Arial" pitchFamily="34" charset="0"/>
                <a:cs typeface="Arial" pitchFamily="34" charset="0"/>
              </a:rPr>
              <a:t>*      HTLV-I and HTLV-II antibody (anti-HTLV-I and anti-HTLV-II)</a:t>
            </a:r>
          </a:p>
          <a:p>
            <a:pPr marL="609600" indent="-609600">
              <a:lnSpc>
                <a:spcPct val="150000"/>
              </a:lnSpc>
              <a:buFont typeface="Wingdings 2" pitchFamily="18" charset="2"/>
              <a:buNone/>
            </a:pPr>
            <a:r>
              <a:rPr lang="en-US" sz="2400" b="1" smtClean="0">
                <a:solidFill>
                  <a:srgbClr val="FFFF00"/>
                </a:solidFill>
                <a:latin typeface="Arial" pitchFamily="34" charset="0"/>
                <a:cs typeface="Arial" pitchFamily="34" charset="0"/>
              </a:rPr>
              <a:t>* 	Serologic test for syphilis (VDR, RPR, TPHA).    </a:t>
            </a:r>
          </a:p>
          <a:p>
            <a:pPr marL="609600" indent="-609600">
              <a:lnSpc>
                <a:spcPct val="150000"/>
              </a:lnSpc>
              <a:buFont typeface="Wingdings 2" pitchFamily="18" charset="2"/>
              <a:buNone/>
            </a:pPr>
            <a:r>
              <a:rPr lang="en-US" sz="2400" b="1" smtClean="0">
                <a:solidFill>
                  <a:srgbClr val="FFFF00"/>
                </a:solidFill>
                <a:latin typeface="Arial" pitchFamily="34" charset="0"/>
                <a:cs typeface="Arial" pitchFamily="34" charset="0"/>
              </a:rPr>
              <a:t>*      Nucleic Acid amplification Testing (NAT)</a:t>
            </a:r>
          </a:p>
          <a:p>
            <a:pPr marL="609600" indent="-609600">
              <a:lnSpc>
                <a:spcPct val="150000"/>
              </a:lnSpc>
              <a:buFont typeface="Wingdings 2" pitchFamily="18" charset="2"/>
              <a:buNone/>
            </a:pPr>
            <a:r>
              <a:rPr lang="en-US" sz="2400" b="1" smtClean="0">
                <a:solidFill>
                  <a:srgbClr val="FFFF00"/>
                </a:solidFill>
                <a:latin typeface="Arial" pitchFamily="34" charset="0"/>
                <a:cs typeface="Arial" pitchFamily="34" charset="0"/>
              </a:rPr>
              <a:t>*      Tests for malaria</a:t>
            </a:r>
          </a:p>
          <a:p>
            <a:pPr marL="609600" indent="-609600">
              <a:lnSpc>
                <a:spcPct val="150000"/>
              </a:lnSpc>
              <a:buFont typeface="Wingdings 2" pitchFamily="18" charset="2"/>
              <a:buNone/>
            </a:pPr>
            <a:r>
              <a:rPr lang="en-US" sz="2400" b="1" smtClean="0">
                <a:solidFill>
                  <a:srgbClr val="FFFF00"/>
                </a:solidFill>
                <a:latin typeface="Arial" pitchFamily="34" charset="0"/>
                <a:cs typeface="Arial" pitchFamily="34" charset="0"/>
              </a:rPr>
              <a:t>*      Sickle cell test</a:t>
            </a:r>
          </a:p>
          <a:p>
            <a:pPr marL="609600" indent="-609600">
              <a:lnSpc>
                <a:spcPct val="150000"/>
              </a:lnSpc>
              <a:buFont typeface="Wingdings 2" pitchFamily="18" charset="2"/>
              <a:buNone/>
            </a:pPr>
            <a:r>
              <a:rPr lang="en-US" sz="2400" b="1" smtClean="0">
                <a:solidFill>
                  <a:srgbClr val="FFFF00"/>
                </a:solidFill>
                <a:latin typeface="Arial" pitchFamily="34" charset="0"/>
                <a:cs typeface="Arial" pitchFamily="34" charset="0"/>
              </a:rPr>
              <a:t>*	G6PD test.</a:t>
            </a:r>
            <a:endParaRPr lang="en-US" sz="2400" smtClean="0">
              <a:latin typeface="Arial" pitchFamily="34" charset="0"/>
              <a:cs typeface="Arial"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09571" name="Picture 2" descr="Blood Bank (46).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10595" name="Picture 2" descr="Blood Bank (6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8" name="Picture 3"/>
          <p:cNvPicPr>
            <a:picLocks noChangeAspect="1" noChangeArrowheads="1"/>
          </p:cNvPicPr>
          <p:nvPr/>
        </p:nvPicPr>
        <p:blipFill>
          <a:blip r:embed="rId3" cstate="print"/>
          <a:srcRect/>
          <a:stretch>
            <a:fillRect/>
          </a:stretch>
        </p:blipFill>
        <p:spPr bwMode="auto">
          <a:xfrm>
            <a:off x="2978150" y="992188"/>
            <a:ext cx="4089400" cy="4873625"/>
          </a:xfrm>
          <a:prstGeom prst="rect">
            <a:avLst/>
          </a:prstGeom>
          <a:noFill/>
          <a:ln w="9525">
            <a:noFill/>
            <a:miter lim="800000"/>
            <a:headEnd/>
            <a:tailEnd/>
          </a:ln>
        </p:spPr>
      </p:pic>
      <p:sp>
        <p:nvSpPr>
          <p:cNvPr id="111619" name="Text Box 4"/>
          <p:cNvSpPr txBox="1">
            <a:spLocks noChangeArrowheads="1"/>
          </p:cNvSpPr>
          <p:nvPr/>
        </p:nvSpPr>
        <p:spPr bwMode="auto">
          <a:xfrm>
            <a:off x="1079500" y="6678613"/>
            <a:ext cx="7883525" cy="149225"/>
          </a:xfrm>
          <a:prstGeom prst="rect">
            <a:avLst/>
          </a:prstGeom>
          <a:noFill/>
          <a:ln w="9525">
            <a:noFill/>
            <a:miter lim="800000"/>
            <a:headEnd/>
            <a:tailEnd/>
          </a:ln>
        </p:spPr>
        <p:txBody>
          <a:bodyPr lIns="0" tIns="0" rIns="0" bIns="0">
            <a:spAutoFit/>
          </a:bodyPr>
          <a:lstStyle/>
          <a:p>
            <a:pPr algn="l" rtl="0" hangingPunct="0">
              <a:lnSpc>
                <a:spcPct val="97000"/>
              </a:lnSpc>
              <a:buClr>
                <a:srgbClr val="000000"/>
              </a:buClr>
              <a:buSzPct val="45000"/>
              <a:buFont typeface="StarSymbo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latin typeface="Arial" pitchFamily="34" charset="0"/>
                <a:cs typeface="Arial" pitchFamily="34" charset="0"/>
              </a:rPr>
              <a:t>Copyright ©2005 American Society of Hematology.  Copyright restrictions may apply.</a:t>
            </a:r>
          </a:p>
        </p:txBody>
      </p:sp>
      <p:sp>
        <p:nvSpPr>
          <p:cNvPr id="111620" name="Text Box 6"/>
          <p:cNvSpPr txBox="1">
            <a:spLocks noChangeArrowheads="1"/>
          </p:cNvSpPr>
          <p:nvPr/>
        </p:nvSpPr>
        <p:spPr bwMode="auto">
          <a:xfrm>
            <a:off x="1079500" y="227013"/>
            <a:ext cx="7883525" cy="536575"/>
          </a:xfrm>
          <a:prstGeom prst="rect">
            <a:avLst/>
          </a:prstGeom>
          <a:noFill/>
          <a:ln w="9525">
            <a:noFill/>
            <a:miter lim="800000"/>
            <a:headEnd/>
            <a:tailEnd/>
          </a:ln>
        </p:spPr>
        <p:txBody>
          <a:bodyPr lIns="0" tIns="0" rIns="0" bIns="0" anchor="ctr" anchorCtr="1">
            <a:spAutoFit/>
          </a:bodyPr>
          <a:lstStyle/>
          <a:p>
            <a:pPr algn="ctr" rtl="0" hangingPunct="0">
              <a:lnSpc>
                <a:spcPct val="97000"/>
              </a:lnSpc>
              <a:buClr>
                <a:srgbClr val="000000"/>
              </a:buClr>
              <a:buSzPct val="45000"/>
              <a:buFont typeface="StarSymbo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FF0000"/>
                </a:solidFill>
                <a:latin typeface="Arial" pitchFamily="34" charset="0"/>
                <a:cs typeface="Arial" pitchFamily="34" charset="0"/>
              </a:rPr>
              <a:t>Packed red cells may contain enough leukocytes and platelets to result in alloimmunization</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Content Placeholder 2"/>
          <p:cNvSpPr>
            <a:spLocks noGrp="1"/>
          </p:cNvSpPr>
          <p:nvPr>
            <p:ph idx="1"/>
          </p:nvPr>
        </p:nvSpPr>
        <p:spPr>
          <a:xfrm>
            <a:off x="0" y="1143000"/>
            <a:ext cx="9144000" cy="5715000"/>
          </a:xfrm>
          <a:solidFill>
            <a:schemeClr val="accent1"/>
          </a:solidFill>
        </p:spPr>
        <p:txBody>
          <a:bodyPr/>
          <a:lstStyle/>
          <a:p>
            <a:pPr lvl="8">
              <a:defRPr/>
            </a:pPr>
            <a:r>
              <a:rPr lang="en-US" sz="3200" b="1" dirty="0" err="1" smtClean="0">
                <a:solidFill>
                  <a:srgbClr val="FFFF00"/>
                </a:solidFill>
                <a:latin typeface="Arial Narrow" pitchFamily="34" charset="0"/>
                <a:cs typeface="Times New Roman" pitchFamily="18" charset="0"/>
              </a:rPr>
              <a:t>Predeposited</a:t>
            </a:r>
            <a:r>
              <a:rPr lang="en-US" sz="2800" dirty="0" smtClean="0">
                <a:solidFill>
                  <a:srgbClr val="FFFF00"/>
                </a:solidFill>
                <a:latin typeface="Arial Narrow" pitchFamily="34" charset="0"/>
                <a:cs typeface="Times New Roman" pitchFamily="18" charset="0"/>
              </a:rPr>
              <a:t>: </a:t>
            </a:r>
          </a:p>
          <a:p>
            <a:pPr eaLnBrk="1" hangingPunct="1">
              <a:buFont typeface="Wingdings 3" pitchFamily="18" charset="2"/>
              <a:buNone/>
              <a:defRPr/>
            </a:pPr>
            <a:r>
              <a:rPr lang="en-US" dirty="0" smtClean="0">
                <a:latin typeface="Arial Narrow" pitchFamily="34" charset="0"/>
                <a:cs typeface="Times New Roman" pitchFamily="18" charset="0"/>
              </a:rPr>
              <a:t>	</a:t>
            </a:r>
            <a:r>
              <a:rPr lang="en-US" sz="3200" dirty="0" smtClean="0">
                <a:solidFill>
                  <a:srgbClr val="FFFF00"/>
                </a:solidFill>
                <a:latin typeface="Arial Narrow" pitchFamily="34" charset="0"/>
                <a:cs typeface="Times New Roman" pitchFamily="18" charset="0"/>
              </a:rPr>
              <a:t>Blood is collected in the weeks prior elective surgery</a:t>
            </a:r>
          </a:p>
          <a:p>
            <a:pPr eaLnBrk="1" hangingPunct="1">
              <a:defRPr/>
            </a:pPr>
            <a:r>
              <a:rPr lang="en-US" sz="3200" dirty="0" err="1" smtClean="0">
                <a:solidFill>
                  <a:srgbClr val="FFFF00"/>
                </a:solidFill>
                <a:latin typeface="Arial Narrow" pitchFamily="34" charset="0"/>
                <a:cs typeface="Times New Roman" pitchFamily="18" charset="0"/>
              </a:rPr>
              <a:t>Haemodilution</a:t>
            </a:r>
            <a:r>
              <a:rPr lang="en-US" sz="3200" dirty="0" smtClean="0">
                <a:solidFill>
                  <a:srgbClr val="FFFF00"/>
                </a:solidFill>
                <a:latin typeface="Arial Narrow" pitchFamily="34" charset="0"/>
                <a:cs typeface="Times New Roman" pitchFamily="18" charset="0"/>
              </a:rPr>
              <a:t>:</a:t>
            </a:r>
          </a:p>
          <a:p>
            <a:pPr eaLnBrk="1" hangingPunct="1">
              <a:buFont typeface="Wingdings 3" pitchFamily="18" charset="2"/>
              <a:buNone/>
              <a:defRPr/>
            </a:pPr>
            <a:r>
              <a:rPr lang="en-US" sz="3200" dirty="0" smtClean="0">
                <a:solidFill>
                  <a:srgbClr val="FFFF00"/>
                </a:solidFill>
                <a:latin typeface="Arial Narrow" pitchFamily="34" charset="0"/>
                <a:cs typeface="Times New Roman" pitchFamily="18" charset="0"/>
              </a:rPr>
              <a:t>	Blood is collected immediately before   surgery to be </a:t>
            </a:r>
            <a:r>
              <a:rPr lang="en-US" sz="3200" dirty="0" err="1" smtClean="0">
                <a:solidFill>
                  <a:srgbClr val="FFFF00"/>
                </a:solidFill>
                <a:latin typeface="Arial Narrow" pitchFamily="34" charset="0"/>
                <a:cs typeface="Times New Roman" pitchFamily="18" charset="0"/>
              </a:rPr>
              <a:t>reinfused</a:t>
            </a:r>
            <a:r>
              <a:rPr lang="en-US" sz="3200" dirty="0" smtClean="0">
                <a:solidFill>
                  <a:srgbClr val="FFFF00"/>
                </a:solidFill>
                <a:latin typeface="Arial Narrow" pitchFamily="34" charset="0"/>
                <a:cs typeface="Times New Roman" pitchFamily="18" charset="0"/>
              </a:rPr>
              <a:t> at the end of the operation</a:t>
            </a:r>
          </a:p>
          <a:p>
            <a:pPr eaLnBrk="1" hangingPunct="1">
              <a:defRPr/>
            </a:pPr>
            <a:r>
              <a:rPr lang="en-US" sz="3200" dirty="0" smtClean="0">
                <a:solidFill>
                  <a:srgbClr val="FFFF00"/>
                </a:solidFill>
                <a:latin typeface="Arial Narrow" pitchFamily="34" charset="0"/>
                <a:cs typeface="Times New Roman" pitchFamily="18" charset="0"/>
              </a:rPr>
              <a:t>Salvage:</a:t>
            </a:r>
          </a:p>
          <a:p>
            <a:pPr eaLnBrk="1" hangingPunct="1">
              <a:buFont typeface="Wingdings 3" pitchFamily="18" charset="2"/>
              <a:buNone/>
              <a:defRPr/>
            </a:pPr>
            <a:r>
              <a:rPr lang="en-US" sz="3200" dirty="0" smtClean="0">
                <a:solidFill>
                  <a:srgbClr val="FFFF00"/>
                </a:solidFill>
                <a:latin typeface="Arial Narrow" pitchFamily="34" charset="0"/>
                <a:cs typeface="Times New Roman" pitchFamily="18" charset="0"/>
              </a:rPr>
              <a:t>	Heavy blood loss during operation is collected  to be </a:t>
            </a:r>
            <a:r>
              <a:rPr lang="en-US" sz="3200" dirty="0" err="1" smtClean="0">
                <a:solidFill>
                  <a:srgbClr val="FFFF00"/>
                </a:solidFill>
                <a:latin typeface="Arial Narrow" pitchFamily="34" charset="0"/>
                <a:cs typeface="Times New Roman" pitchFamily="18" charset="0"/>
              </a:rPr>
              <a:t>reinfused</a:t>
            </a:r>
            <a:r>
              <a:rPr lang="en-US" sz="3200" dirty="0" smtClean="0">
                <a:solidFill>
                  <a:srgbClr val="FFFF00"/>
                </a:solidFill>
                <a:latin typeface="Arial Narrow" pitchFamily="34" charset="0"/>
                <a:cs typeface="Times New Roman" pitchFamily="18" charset="0"/>
              </a:rPr>
              <a:t> </a:t>
            </a:r>
          </a:p>
        </p:txBody>
      </p:sp>
      <p:sp>
        <p:nvSpPr>
          <p:cNvPr id="2" name="Title 1"/>
          <p:cNvSpPr>
            <a:spLocks noGrp="1"/>
          </p:cNvSpPr>
          <p:nvPr>
            <p:ph type="title"/>
          </p:nvPr>
        </p:nvSpPr>
        <p:spPr>
          <a:xfrm>
            <a:off x="1066800" y="304801"/>
            <a:ext cx="7696200" cy="761999"/>
          </a:xfrm>
          <a:solidFill>
            <a:schemeClr val="bg1"/>
          </a:solidFill>
        </p:spPr>
        <p:txBody>
          <a:bodyPr/>
          <a:lstStyle/>
          <a:p>
            <a:pPr algn="ctr" eaLnBrk="1" fontAlgn="auto" hangingPunct="1">
              <a:spcAft>
                <a:spcPts val="0"/>
              </a:spcAft>
              <a:defRPr/>
            </a:pPr>
            <a:r>
              <a:rPr lang="en-US" sz="3200" dirty="0" smtClean="0">
                <a:solidFill>
                  <a:srgbClr val="FF0000"/>
                </a:solidFill>
                <a:latin typeface="Times New Roman" pitchFamily="18" charset="0"/>
                <a:cs typeface="Times New Roman" pitchFamily="18" charset="0"/>
              </a:rPr>
              <a:t>AUTOLOGUS BLOOD TRANSFUSION</a:t>
            </a:r>
            <a:endParaRPr lang="en-US" sz="32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42" name="Picture 1" descr="Blood Bank (14).jpg"/>
          <p:cNvPicPr>
            <a:picLocks noChangeAspect="1"/>
          </p:cNvPicPr>
          <p:nvPr/>
        </p:nvPicPr>
        <p:blipFill>
          <a:blip r:embed="rId3" cstate="print"/>
          <a:srcRect/>
          <a:stretch>
            <a:fillRect/>
          </a:stretch>
        </p:blipFill>
        <p:spPr bwMode="auto">
          <a:xfrm>
            <a:off x="152400" y="152400"/>
            <a:ext cx="883920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p:cNvSpPr>
          <p:nvPr>
            <p:ph type="body" idx="1"/>
          </p:nvPr>
        </p:nvSpPr>
        <p:spPr>
          <a:xfrm>
            <a:off x="0" y="0"/>
            <a:ext cx="9144000" cy="6858000"/>
          </a:xfrm>
          <a:solidFill>
            <a:schemeClr val="accent1"/>
          </a:solidFill>
        </p:spPr>
        <p:txBody>
          <a:bodyPr/>
          <a:lstStyle/>
          <a:p>
            <a:pPr marL="609600" indent="-609600" algn="just">
              <a:buFont typeface="Wingdings 3" pitchFamily="18" charset="2"/>
              <a:buNone/>
            </a:pPr>
            <a:r>
              <a:rPr lang="en-US" b="1" smtClean="0">
                <a:solidFill>
                  <a:schemeClr val="bg1"/>
                </a:solidFill>
                <a:latin typeface="Arial Narrow" pitchFamily="34" charset="0"/>
                <a:cs typeface="Arial" pitchFamily="34" charset="0"/>
              </a:rPr>
              <a:t>How is blood stored and used? </a:t>
            </a:r>
            <a:r>
              <a:rPr lang="en-US" smtClean="0">
                <a:solidFill>
                  <a:schemeClr val="bg1"/>
                </a:solidFill>
                <a:latin typeface="Arial Narrow" pitchFamily="34" charset="0"/>
                <a:cs typeface="Arial" pitchFamily="34" charset="0"/>
              </a:rPr>
              <a:t> </a:t>
            </a:r>
          </a:p>
          <a:p>
            <a:pPr marL="609600" indent="-609600" algn="just">
              <a:buFont typeface="Wingdings 3" pitchFamily="18" charset="2"/>
              <a:buNone/>
            </a:pPr>
            <a:r>
              <a:rPr lang="en-US" smtClean="0">
                <a:solidFill>
                  <a:schemeClr val="bg1"/>
                </a:solidFill>
                <a:latin typeface="Arial Narrow" pitchFamily="34" charset="0"/>
                <a:cs typeface="Arial" pitchFamily="34" charset="0"/>
              </a:rPr>
              <a:t> </a:t>
            </a:r>
          </a:p>
          <a:p>
            <a:pPr marL="609600" indent="-609600" algn="just">
              <a:buFont typeface="Wingdings 3" pitchFamily="18" charset="2"/>
              <a:buNone/>
            </a:pPr>
            <a:r>
              <a:rPr lang="en-US" sz="2600" smtClean="0">
                <a:solidFill>
                  <a:srgbClr val="FFFF00"/>
                </a:solidFill>
                <a:latin typeface="Arial Narrow" pitchFamily="34" charset="0"/>
                <a:cs typeface="Arial" pitchFamily="34" charset="0"/>
              </a:rPr>
              <a:t>Each unit of whole blood normally is separated into several components.  </a:t>
            </a:r>
          </a:p>
          <a:p>
            <a:pPr marL="609600" indent="-609600" algn="just">
              <a:buFont typeface="Wingdings 3" pitchFamily="18" charset="2"/>
              <a:buNone/>
            </a:pPr>
            <a:r>
              <a:rPr lang="en-US" sz="2600" smtClean="0">
                <a:solidFill>
                  <a:srgbClr val="FFFF00"/>
                </a:solidFill>
                <a:latin typeface="Arial Narrow" pitchFamily="34" charset="0"/>
                <a:cs typeface="Arial" pitchFamily="34" charset="0"/>
              </a:rPr>
              <a:t>Red blood cells may be stored under refrigeration for a maximum of </a:t>
            </a:r>
          </a:p>
          <a:p>
            <a:pPr marL="609600" indent="-609600" algn="just">
              <a:buFont typeface="Wingdings 3" pitchFamily="18" charset="2"/>
              <a:buNone/>
            </a:pPr>
            <a:r>
              <a:rPr lang="en-US" sz="2600" smtClean="0">
                <a:solidFill>
                  <a:srgbClr val="FFFF00"/>
                </a:solidFill>
                <a:latin typeface="Arial Narrow" pitchFamily="34" charset="0"/>
                <a:cs typeface="Arial" pitchFamily="34" charset="0"/>
              </a:rPr>
              <a:t>42 days,  or they may be frozen for up to 10 years.  Red cells carry </a:t>
            </a:r>
          </a:p>
          <a:p>
            <a:pPr marL="609600" indent="-609600" algn="just">
              <a:buFont typeface="Wingdings 3" pitchFamily="18" charset="2"/>
              <a:buNone/>
            </a:pPr>
            <a:r>
              <a:rPr lang="en-US" sz="2600" smtClean="0">
                <a:solidFill>
                  <a:srgbClr val="FFFF00"/>
                </a:solidFill>
                <a:latin typeface="Arial Narrow" pitchFamily="34" charset="0"/>
                <a:cs typeface="Arial" pitchFamily="34" charset="0"/>
              </a:rPr>
              <a:t>oxygen and are used to treat anaemia.  </a:t>
            </a:r>
          </a:p>
          <a:p>
            <a:pPr marL="609600" indent="-609600" algn="just">
              <a:buFont typeface="Wingdings 3" pitchFamily="18" charset="2"/>
              <a:buNone/>
            </a:pPr>
            <a:endParaRPr lang="en-US" sz="2600" smtClean="0">
              <a:solidFill>
                <a:srgbClr val="FFFF00"/>
              </a:solidFill>
              <a:latin typeface="Arial Narrow" pitchFamily="34" charset="0"/>
              <a:cs typeface="Arial" pitchFamily="34" charset="0"/>
            </a:endParaRPr>
          </a:p>
          <a:p>
            <a:pPr marL="609600" indent="-609600" algn="just">
              <a:buFont typeface="Wingdings 3" pitchFamily="18" charset="2"/>
              <a:buNone/>
            </a:pPr>
            <a:r>
              <a:rPr lang="en-US" sz="2600" smtClean="0">
                <a:solidFill>
                  <a:srgbClr val="FFFF00"/>
                </a:solidFill>
                <a:latin typeface="Arial Narrow" pitchFamily="34" charset="0"/>
                <a:cs typeface="Arial" pitchFamily="34" charset="0"/>
              </a:rPr>
              <a:t>Platelets are important in the control of bleeding  and are generally used in </a:t>
            </a:r>
          </a:p>
          <a:p>
            <a:pPr marL="609600" indent="-609600" algn="just">
              <a:buFont typeface="Wingdings 3" pitchFamily="18" charset="2"/>
              <a:buNone/>
            </a:pPr>
            <a:r>
              <a:rPr lang="en-US" sz="2600" smtClean="0">
                <a:solidFill>
                  <a:srgbClr val="FFFF00"/>
                </a:solidFill>
                <a:latin typeface="Arial Narrow" pitchFamily="34" charset="0"/>
                <a:cs typeface="Arial" pitchFamily="34" charset="0"/>
              </a:rPr>
              <a:t>patients with leukaemia and other forms  of cancer. Platelets are stored </a:t>
            </a:r>
          </a:p>
          <a:p>
            <a:pPr marL="609600" indent="-609600" algn="just">
              <a:buFont typeface="Wingdings 3" pitchFamily="18" charset="2"/>
              <a:buNone/>
            </a:pPr>
            <a:r>
              <a:rPr lang="en-US" sz="2600" smtClean="0">
                <a:solidFill>
                  <a:srgbClr val="FFFF00"/>
                </a:solidFill>
                <a:latin typeface="Arial Narrow" pitchFamily="34" charset="0"/>
                <a:cs typeface="Arial" pitchFamily="34" charset="0"/>
              </a:rPr>
              <a:t>at room temperature and may be kept for a maximum of five days. </a:t>
            </a:r>
          </a:p>
          <a:p>
            <a:pPr marL="609600" indent="-609600" algn="just">
              <a:buFont typeface="Wingdings 3" pitchFamily="18" charset="2"/>
              <a:buNone/>
            </a:pPr>
            <a:r>
              <a:rPr lang="en-US" sz="2600" smtClean="0">
                <a:solidFill>
                  <a:srgbClr val="FFFF00"/>
                </a:solidFill>
                <a:latin typeface="Arial Narrow" pitchFamily="34" charset="0"/>
                <a:cs typeface="Arial" pitchFamily="34" charset="0"/>
              </a:rPr>
              <a:t> </a:t>
            </a:r>
          </a:p>
          <a:p>
            <a:pPr marL="609600" indent="-609600" algn="just">
              <a:buFont typeface="Wingdings 3" pitchFamily="18" charset="2"/>
              <a:buNone/>
            </a:pPr>
            <a:r>
              <a:rPr lang="en-US" sz="2600" smtClean="0">
                <a:solidFill>
                  <a:srgbClr val="FFFF00"/>
                </a:solidFill>
                <a:latin typeface="Arial Narrow" pitchFamily="34" charset="0"/>
                <a:cs typeface="Arial" pitchFamily="34" charset="0"/>
              </a:rPr>
              <a:t>Fresh frozen plasma, used to control bleeding due to low levels </a:t>
            </a:r>
          </a:p>
          <a:p>
            <a:pPr marL="609600" indent="-609600" algn="just">
              <a:buFont typeface="Wingdings 3" pitchFamily="18" charset="2"/>
              <a:buNone/>
            </a:pPr>
            <a:r>
              <a:rPr lang="en-US" sz="2600" smtClean="0">
                <a:solidFill>
                  <a:srgbClr val="FFFF00"/>
                </a:solidFill>
                <a:latin typeface="Arial Narrow" pitchFamily="34" charset="0"/>
                <a:cs typeface="Arial" pitchFamily="34" charset="0"/>
              </a:rPr>
              <a:t>of some clotting factors, is kept in a frozen state for usually up to </a:t>
            </a:r>
          </a:p>
          <a:p>
            <a:pPr marL="609600" indent="-609600" algn="just">
              <a:buFont typeface="Wingdings 3" pitchFamily="18" charset="2"/>
              <a:buNone/>
            </a:pPr>
            <a:r>
              <a:rPr lang="en-US" sz="2600" smtClean="0">
                <a:solidFill>
                  <a:srgbClr val="FFFF00"/>
                </a:solidFill>
                <a:latin typeface="Arial Narrow" pitchFamily="34" charset="0"/>
                <a:cs typeface="Arial" pitchFamily="34" charset="0"/>
              </a:rPr>
              <a:t>one year.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body" idx="1"/>
          </p:nvPr>
        </p:nvSpPr>
        <p:spPr>
          <a:xfrm>
            <a:off x="0" y="0"/>
            <a:ext cx="9144000" cy="6858000"/>
          </a:xfrm>
          <a:solidFill>
            <a:schemeClr val="accent1"/>
          </a:solidFill>
        </p:spPr>
        <p:txBody>
          <a:bodyPr/>
          <a:lstStyle/>
          <a:p>
            <a:pPr marL="609600" indent="-609600" algn="just">
              <a:buFont typeface="Wingdings 3" pitchFamily="18" charset="2"/>
              <a:buNone/>
            </a:pPr>
            <a:r>
              <a:rPr lang="en-US" sz="2400" b="1" smtClean="0">
                <a:solidFill>
                  <a:schemeClr val="bg1"/>
                </a:solidFill>
                <a:latin typeface="Arial Narrow" pitchFamily="34" charset="0"/>
                <a:cs typeface="Arial" pitchFamily="34" charset="0"/>
              </a:rPr>
              <a:t>How is blood stored and used?   (Continued)</a:t>
            </a:r>
          </a:p>
          <a:p>
            <a:pPr marL="609600" indent="-609600" algn="just">
              <a:buFont typeface="Wingdings 3" pitchFamily="18" charset="2"/>
              <a:buNone/>
            </a:pPr>
            <a:endParaRPr lang="en-US" sz="2400" b="1" smtClean="0">
              <a:solidFill>
                <a:schemeClr val="bg1"/>
              </a:solidFill>
              <a:latin typeface="Arial Narrow" pitchFamily="34" charset="0"/>
              <a:cs typeface="Arial" pitchFamily="34" charset="0"/>
            </a:endParaRPr>
          </a:p>
          <a:p>
            <a:pPr marL="609600" indent="-609600" algn="just">
              <a:buFont typeface="Wingdings 3" pitchFamily="18" charset="2"/>
              <a:buNone/>
            </a:pPr>
            <a:r>
              <a:rPr lang="en-US" sz="2600" b="1" smtClean="0">
                <a:solidFill>
                  <a:srgbClr val="FFFF00"/>
                </a:solidFill>
                <a:latin typeface="Arial Narrow" pitchFamily="34" charset="0"/>
                <a:cs typeface="Arial" pitchFamily="34" charset="0"/>
              </a:rPr>
              <a:t>Cryoprecipitated AHF, which contains only a few specific clotting </a:t>
            </a:r>
          </a:p>
          <a:p>
            <a:pPr marL="609600" indent="-609600" algn="just">
              <a:buFont typeface="Wingdings 3" pitchFamily="18" charset="2"/>
              <a:buNone/>
            </a:pPr>
            <a:r>
              <a:rPr lang="en-US" sz="2600" b="1" smtClean="0">
                <a:solidFill>
                  <a:srgbClr val="FFFF00"/>
                </a:solidFill>
                <a:latin typeface="Arial Narrow" pitchFamily="34" charset="0"/>
                <a:cs typeface="Arial" pitchFamily="34" charset="0"/>
              </a:rPr>
              <a:t>factors, is made from fresh frozen plasma and may be stored frozen</a:t>
            </a:r>
          </a:p>
          <a:p>
            <a:pPr marL="609600" indent="-609600" algn="just">
              <a:buFont typeface="Wingdings 3" pitchFamily="18" charset="2"/>
              <a:buNone/>
            </a:pPr>
            <a:r>
              <a:rPr lang="en-US" sz="2600" b="1" smtClean="0">
                <a:solidFill>
                  <a:srgbClr val="FFFF00"/>
                </a:solidFill>
                <a:latin typeface="Arial Narrow" pitchFamily="34" charset="0"/>
                <a:cs typeface="Arial" pitchFamily="34" charset="0"/>
              </a:rPr>
              <a:t> for up to one year.  Granulocytes are sometimes used to fight</a:t>
            </a:r>
          </a:p>
          <a:p>
            <a:pPr marL="609600" indent="-609600" algn="just">
              <a:buFont typeface="Wingdings 3" pitchFamily="18" charset="2"/>
              <a:buNone/>
            </a:pPr>
            <a:r>
              <a:rPr lang="en-US" sz="2600" b="1" smtClean="0">
                <a:solidFill>
                  <a:srgbClr val="FFFF00"/>
                </a:solidFill>
                <a:latin typeface="Arial Narrow" pitchFamily="34" charset="0"/>
                <a:cs typeface="Arial" pitchFamily="34" charset="0"/>
              </a:rPr>
              <a:t> infections, although their efficacy is not well established.  They must</a:t>
            </a:r>
          </a:p>
          <a:p>
            <a:pPr marL="609600" indent="-609600" algn="just">
              <a:buFont typeface="Wingdings 3" pitchFamily="18" charset="2"/>
              <a:buNone/>
            </a:pPr>
            <a:r>
              <a:rPr lang="en-US" sz="2600" b="1" smtClean="0">
                <a:solidFill>
                  <a:srgbClr val="FFFF00"/>
                </a:solidFill>
                <a:latin typeface="Arial Narrow" pitchFamily="34" charset="0"/>
                <a:cs typeface="Arial" pitchFamily="34" charset="0"/>
              </a:rPr>
              <a:t>be transfused within 24 hours of donation.  </a:t>
            </a:r>
          </a:p>
          <a:p>
            <a:pPr marL="609600" indent="-609600" algn="just">
              <a:buFont typeface="Wingdings 3" pitchFamily="18" charset="2"/>
              <a:buNone/>
            </a:pPr>
            <a:endParaRPr lang="en-US" sz="2400" b="1" smtClean="0">
              <a:solidFill>
                <a:srgbClr val="FFFF00"/>
              </a:solidFill>
              <a:latin typeface="Arial Narrow" pitchFamily="34" charset="0"/>
              <a:cs typeface="Arial" pitchFamily="34" charset="0"/>
            </a:endParaRPr>
          </a:p>
          <a:p>
            <a:pPr marL="609600" indent="-609600" algn="just">
              <a:buFont typeface="Wingdings 3" pitchFamily="18" charset="2"/>
              <a:buNone/>
            </a:pPr>
            <a:r>
              <a:rPr lang="en-US" sz="2600" b="1" smtClean="0">
                <a:solidFill>
                  <a:srgbClr val="FFFF00"/>
                </a:solidFill>
                <a:latin typeface="Arial Narrow" pitchFamily="34" charset="0"/>
                <a:cs typeface="Arial" pitchFamily="34" charset="0"/>
              </a:rPr>
              <a:t>Other products manufactured from blood include albumin, </a:t>
            </a:r>
          </a:p>
          <a:p>
            <a:pPr marL="609600" indent="-609600" algn="just">
              <a:buFont typeface="Wingdings 3" pitchFamily="18" charset="2"/>
              <a:buNone/>
            </a:pPr>
            <a:r>
              <a:rPr lang="en-US" sz="2600" b="1" smtClean="0">
                <a:solidFill>
                  <a:srgbClr val="FFFF00"/>
                </a:solidFill>
                <a:latin typeface="Arial Narrow" pitchFamily="34" charset="0"/>
                <a:cs typeface="Arial" pitchFamily="34" charset="0"/>
              </a:rPr>
              <a:t>Immune   </a:t>
            </a:r>
            <a:r>
              <a:rPr lang="en-US" b="1" smtClean="0">
                <a:solidFill>
                  <a:srgbClr val="FFFF00"/>
                </a:solidFill>
                <a:latin typeface="Arial Narrow" pitchFamily="34" charset="0"/>
                <a:cs typeface="Arial" pitchFamily="34" charset="0"/>
              </a:rPr>
              <a:t>globulin, specific immune globulins, and clotting  </a:t>
            </a:r>
          </a:p>
          <a:p>
            <a:pPr marL="609600" indent="-609600" algn="just">
              <a:buFont typeface="Wingdings 3" pitchFamily="18" charset="2"/>
              <a:buNone/>
            </a:pPr>
            <a:r>
              <a:rPr lang="en-US" b="1" smtClean="0">
                <a:solidFill>
                  <a:srgbClr val="FFFF00"/>
                </a:solidFill>
                <a:latin typeface="Arial Narrow" pitchFamily="34" charset="0"/>
                <a:cs typeface="Arial" pitchFamily="34" charset="0"/>
              </a:rPr>
              <a:t>factor concentrates. </a:t>
            </a:r>
          </a:p>
          <a:p>
            <a:pPr marL="609600" indent="-609600" algn="just">
              <a:buFont typeface="Wingdings 3" pitchFamily="18" charset="2"/>
              <a:buNone/>
            </a:pPr>
            <a:r>
              <a:rPr lang="en-US" b="1" smtClean="0">
                <a:solidFill>
                  <a:srgbClr val="FFFF00"/>
                </a:solidFill>
                <a:latin typeface="Arial Narrow" pitchFamily="34" charset="0"/>
                <a:cs typeface="Arial" pitchFamily="34" charset="0"/>
              </a:rPr>
              <a:t>Commercial manufactures commonly produce these blood </a:t>
            </a:r>
          </a:p>
          <a:p>
            <a:pPr marL="609600" indent="-609600" algn="just">
              <a:buFont typeface="Wingdings 3" pitchFamily="18" charset="2"/>
              <a:buNone/>
            </a:pPr>
            <a:r>
              <a:rPr lang="en-US" b="1" smtClean="0">
                <a:solidFill>
                  <a:srgbClr val="FFFF00"/>
                </a:solidFill>
                <a:latin typeface="Arial Narrow" pitchFamily="34" charset="0"/>
                <a:cs typeface="Arial" pitchFamily="34" charset="0"/>
              </a:rPr>
              <a:t>products</a:t>
            </a:r>
            <a:r>
              <a:rPr lang="en-US" sz="2600" b="1" smtClean="0">
                <a:solidFill>
                  <a:srgbClr val="FFFF00"/>
                </a:solidFill>
                <a:latin typeface="Arial Narrow" pitchFamily="34" charset="0"/>
                <a:cs typeface="Arial" pitchFamily="34" charset="0"/>
              </a:rPr>
              <a:t>.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descr="Blood Bank (49).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3"/>
          <p:cNvPicPr>
            <a:picLocks noChangeAspect="1" noChangeArrowheads="1"/>
          </p:cNvPicPr>
          <p:nvPr/>
        </p:nvPicPr>
        <p:blipFill>
          <a:blip r:embed="rId3" cstate="print"/>
          <a:srcRect/>
          <a:stretch>
            <a:fillRect/>
          </a:stretch>
        </p:blipFill>
        <p:spPr bwMode="auto">
          <a:xfrm>
            <a:off x="2943225" y="992188"/>
            <a:ext cx="4157663" cy="4873625"/>
          </a:xfrm>
          <a:prstGeom prst="rect">
            <a:avLst/>
          </a:prstGeom>
          <a:noFill/>
          <a:ln w="9525">
            <a:noFill/>
            <a:miter lim="800000"/>
            <a:headEnd/>
            <a:tailEnd/>
          </a:ln>
        </p:spPr>
      </p:pic>
      <p:sp>
        <p:nvSpPr>
          <p:cNvPr id="116739" name="Text Box 4"/>
          <p:cNvSpPr txBox="1">
            <a:spLocks noChangeArrowheads="1"/>
          </p:cNvSpPr>
          <p:nvPr/>
        </p:nvSpPr>
        <p:spPr bwMode="auto">
          <a:xfrm>
            <a:off x="1079500" y="6678613"/>
            <a:ext cx="7883525" cy="149225"/>
          </a:xfrm>
          <a:prstGeom prst="rect">
            <a:avLst/>
          </a:prstGeom>
          <a:noFill/>
          <a:ln w="9525">
            <a:noFill/>
            <a:miter lim="800000"/>
            <a:headEnd/>
            <a:tailEnd/>
          </a:ln>
        </p:spPr>
        <p:txBody>
          <a:bodyPr lIns="0" tIns="0" rIns="0" bIns="0">
            <a:spAutoFit/>
          </a:bodyPr>
          <a:lstStyle/>
          <a:p>
            <a:pPr algn="l" rtl="0" hangingPunct="0">
              <a:lnSpc>
                <a:spcPct val="97000"/>
              </a:lnSpc>
              <a:buClr>
                <a:srgbClr val="000000"/>
              </a:buClr>
              <a:buSzPct val="45000"/>
              <a:buFont typeface="StarSymbo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latin typeface="Arial" pitchFamily="34" charset="0"/>
                <a:cs typeface="Arial" pitchFamily="34" charset="0"/>
              </a:rPr>
              <a:t>Copyright ©2005 American Society of Hematology.  Copyright restrictions may apply.</a:t>
            </a:r>
          </a:p>
        </p:txBody>
      </p:sp>
      <p:sp>
        <p:nvSpPr>
          <p:cNvPr id="116740" name="Text Box 6"/>
          <p:cNvSpPr txBox="1">
            <a:spLocks noChangeArrowheads="1"/>
          </p:cNvSpPr>
          <p:nvPr/>
        </p:nvSpPr>
        <p:spPr bwMode="auto">
          <a:xfrm>
            <a:off x="1079500" y="279400"/>
            <a:ext cx="7883525" cy="536575"/>
          </a:xfrm>
          <a:prstGeom prst="rect">
            <a:avLst/>
          </a:prstGeom>
          <a:noFill/>
          <a:ln w="9525">
            <a:noFill/>
            <a:miter lim="800000"/>
            <a:headEnd/>
            <a:tailEnd/>
          </a:ln>
        </p:spPr>
        <p:txBody>
          <a:bodyPr lIns="0" tIns="0" rIns="0" bIns="0" anchor="ctr" anchorCtr="1">
            <a:spAutoFit/>
          </a:bodyPr>
          <a:lstStyle/>
          <a:p>
            <a:pPr algn="ctr" rtl="0" hangingPunct="0">
              <a:lnSpc>
                <a:spcPct val="97000"/>
              </a:lnSpc>
              <a:buClr>
                <a:srgbClr val="000000"/>
              </a:buClr>
              <a:buSzPct val="45000"/>
              <a:buFont typeface="StarSymbo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FF0000"/>
                </a:solidFill>
                <a:latin typeface="Arial" pitchFamily="34" charset="0"/>
                <a:cs typeface="Arial" pitchFamily="34" charset="0"/>
              </a:rPr>
              <a:t>Platelet blood components may be stored for 5 days at room temperature without loss of function or viability</a:t>
            </a:r>
          </a:p>
        </p:txBody>
      </p:sp>
    </p:spTree>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descr="Blood Bank (16).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Blood Bank (17).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descr="Blood Bank (18).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Rectangle 2"/>
          <p:cNvSpPr>
            <a:spLocks noGrp="1" noChangeArrowheads="1"/>
          </p:cNvSpPr>
          <p:nvPr>
            <p:ph idx="1"/>
          </p:nvPr>
        </p:nvSpPr>
        <p:spPr>
          <a:xfrm>
            <a:off x="457200" y="0"/>
            <a:ext cx="8424863" cy="6597650"/>
          </a:xfrm>
        </p:spPr>
        <p:txBody>
          <a:bodyPr/>
          <a:lstStyle/>
          <a:p>
            <a:pPr marL="609600" indent="-609600" algn="ctr" eaLnBrk="1" hangingPunct="1">
              <a:buFont typeface="Wingdings" pitchFamily="2" charset="2"/>
              <a:buNone/>
            </a:pPr>
            <a:r>
              <a:rPr lang="en-US" sz="2800" b="1" smtClean="0">
                <a:solidFill>
                  <a:srgbClr val="FF0000"/>
                </a:solidFill>
                <a:latin typeface="Times New Roman" pitchFamily="18" charset="0"/>
                <a:cs typeface="Times New Roman" pitchFamily="18" charset="0"/>
              </a:rPr>
              <a:t>Summary of blood component values</a:t>
            </a:r>
          </a:p>
          <a:p>
            <a:pPr marL="609600" indent="-609600" algn="ctr" eaLnBrk="1" hangingPunct="1">
              <a:buFont typeface="Wingdings" pitchFamily="2" charset="2"/>
              <a:buNone/>
            </a:pPr>
            <a:endParaRPr lang="en-US" sz="1600" b="1" smtClean="0">
              <a:cs typeface="Arial" pitchFamily="34" charset="0"/>
            </a:endParaRPr>
          </a:p>
        </p:txBody>
      </p:sp>
      <p:graphicFrame>
        <p:nvGraphicFramePr>
          <p:cNvPr id="61443" name="Group 3"/>
          <p:cNvGraphicFramePr>
            <a:graphicFrameLocks noGrp="1"/>
          </p:cNvGraphicFramePr>
          <p:nvPr/>
        </p:nvGraphicFramePr>
        <p:xfrm>
          <a:off x="0" y="476250"/>
          <a:ext cx="9144000" cy="6701175"/>
        </p:xfrm>
        <a:graphic>
          <a:graphicData uri="http://schemas.openxmlformats.org/drawingml/2006/table">
            <a:tbl>
              <a:tblPr/>
              <a:tblGrid>
                <a:gridCol w="1219200"/>
                <a:gridCol w="1371599"/>
                <a:gridCol w="1556811"/>
                <a:gridCol w="1262590"/>
                <a:gridCol w="2210889"/>
                <a:gridCol w="1522911"/>
              </a:tblGrid>
              <a:tr h="1194004">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Component</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Indication for use</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Component rise (In patient with 5000 ml blood volume)</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Approximate volume</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Contents</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Amount of active substance per transfused unit</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r>
              <a:tr h="1111660">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Whole blood</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Decreased red cell mass and blood volume</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1-2% </a:t>
                      </a:r>
                      <a:r>
                        <a:rPr kumimoji="0" lang="en-US" sz="1400" b="1" i="0" u="none" strike="noStrike" cap="none" normalizeH="0" baseline="0" dirty="0" err="1" smtClean="0">
                          <a:ln>
                            <a:noFill/>
                          </a:ln>
                          <a:solidFill>
                            <a:srgbClr val="FFFF00"/>
                          </a:solidFill>
                          <a:effectLst/>
                          <a:latin typeface="Tahoma" pitchFamily="34" charset="0"/>
                          <a:cs typeface="Arial" charset="0"/>
                        </a:rPr>
                        <a:t>hematocrit</a:t>
                      </a:r>
                      <a:endParaRPr kumimoji="0" lang="en-US" sz="1400" b="1" i="0" u="none" strike="noStrike" cap="none" normalizeH="0" baseline="0" dirty="0" smtClean="0">
                        <a:ln>
                          <a:noFill/>
                        </a:ln>
                        <a:solidFill>
                          <a:srgbClr val="FFFF00"/>
                        </a:solidFill>
                        <a:effectLst/>
                        <a:latin typeface="Tahoma" pitchFamily="34" charset="0"/>
                        <a:cs typeface="Arial" charset="0"/>
                      </a:endParaRP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450 ml</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Red cells, plasma, white blood cells, platelets and fragments, stable coagulation factors</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230ml red cells 60 g hemoglobin 300 ml plasma</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r>
              <a:tr h="1111660">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Red cells</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Decreased red cell mass</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2-3% </a:t>
                      </a:r>
                      <a:r>
                        <a:rPr kumimoji="0" lang="en-US" sz="1400" b="1" i="0" u="none" strike="noStrike" cap="none" normalizeH="0" baseline="0" dirty="0" err="1" smtClean="0">
                          <a:ln>
                            <a:noFill/>
                          </a:ln>
                          <a:solidFill>
                            <a:srgbClr val="FFFF00"/>
                          </a:solidFill>
                          <a:effectLst/>
                          <a:latin typeface="Tahoma" pitchFamily="34" charset="0"/>
                          <a:cs typeface="Arial" charset="0"/>
                        </a:rPr>
                        <a:t>hematocrit</a:t>
                      </a:r>
                      <a:endParaRPr kumimoji="0" lang="en-US" sz="1400" b="1" i="0" u="none" strike="noStrike" cap="none" normalizeH="0" baseline="0" dirty="0" smtClean="0">
                        <a:ln>
                          <a:noFill/>
                        </a:ln>
                        <a:solidFill>
                          <a:srgbClr val="FFFF00"/>
                        </a:solidFill>
                        <a:effectLst/>
                        <a:latin typeface="Tahoma" pitchFamily="34" charset="0"/>
                        <a:cs typeface="Arial" charset="0"/>
                      </a:endParaRP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230-250 ml</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Red cells, some plasma, white blood cells and platelets or their degradation products</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200 ml red cells</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r>
              <a:tr h="1358695">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Leukocyte poor blood</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Decreased red cell mass, febrile reactions from </a:t>
                      </a:r>
                      <a:r>
                        <a:rPr kumimoji="0" lang="en-US" sz="1400" b="1" i="0" u="none" strike="noStrike" cap="none" normalizeH="0" baseline="0" dirty="0" err="1" smtClean="0">
                          <a:ln>
                            <a:noFill/>
                          </a:ln>
                          <a:solidFill>
                            <a:srgbClr val="FFFF00"/>
                          </a:solidFill>
                          <a:effectLst/>
                          <a:latin typeface="Tahoma" pitchFamily="34" charset="0"/>
                          <a:cs typeface="Arial" charset="0"/>
                        </a:rPr>
                        <a:t>leukoagglutinis</a:t>
                      </a:r>
                      <a:endParaRPr kumimoji="0" lang="en-US" sz="1400" b="1" i="0" u="none" strike="noStrike" cap="none" normalizeH="0" baseline="0" dirty="0" smtClean="0">
                        <a:ln>
                          <a:noFill/>
                        </a:ln>
                        <a:solidFill>
                          <a:srgbClr val="FFFF00"/>
                        </a:solidFill>
                        <a:effectLst/>
                        <a:latin typeface="Tahoma" pitchFamily="34" charset="0"/>
                        <a:cs typeface="Arial" charset="0"/>
                      </a:endParaRP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2-3% </a:t>
                      </a:r>
                      <a:r>
                        <a:rPr kumimoji="0" lang="en-US" sz="1400" b="1" i="0" u="none" strike="noStrike" cap="none" normalizeH="0" baseline="0" dirty="0" err="1" smtClean="0">
                          <a:ln>
                            <a:noFill/>
                          </a:ln>
                          <a:solidFill>
                            <a:srgbClr val="FFFF00"/>
                          </a:solidFill>
                          <a:effectLst/>
                          <a:latin typeface="Tahoma" pitchFamily="34" charset="0"/>
                          <a:cs typeface="Arial" charset="0"/>
                        </a:rPr>
                        <a:t>hematocrit</a:t>
                      </a:r>
                      <a:endParaRPr kumimoji="0" lang="en-US" sz="1400" b="1" i="0" u="none" strike="noStrike" cap="none" normalizeH="0" baseline="0" dirty="0" smtClean="0">
                        <a:ln>
                          <a:noFill/>
                        </a:ln>
                        <a:solidFill>
                          <a:srgbClr val="FFFF00"/>
                        </a:solidFill>
                        <a:effectLst/>
                        <a:latin typeface="Tahoma" pitchFamily="34" charset="0"/>
                        <a:cs typeface="Arial" charset="0"/>
                      </a:endParaRP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rgbClr val="FFFF00"/>
                          </a:solidFill>
                          <a:effectLst/>
                          <a:latin typeface="Tahoma" pitchFamily="34" charset="0"/>
                          <a:cs typeface="Arial" charset="0"/>
                        </a:rPr>
                        <a:t>200-250 ml</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Red cells, some plasma, white blood cells</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185 ml red cells</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r>
              <a:tr h="1605731">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Frozen red cells </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Decreased red cell mass, febrile or anaphylactic reactions, rare blood</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2-3% </a:t>
                      </a:r>
                      <a:r>
                        <a:rPr kumimoji="0" lang="en-US" sz="1400" b="1" i="0" u="none" strike="noStrike" cap="none" normalizeH="0" baseline="0" dirty="0" err="1" smtClean="0">
                          <a:ln>
                            <a:noFill/>
                          </a:ln>
                          <a:solidFill>
                            <a:srgbClr val="FFFF00"/>
                          </a:solidFill>
                          <a:effectLst/>
                          <a:latin typeface="Tahoma" pitchFamily="34" charset="0"/>
                          <a:cs typeface="Arial" charset="0"/>
                        </a:rPr>
                        <a:t>hematocrit</a:t>
                      </a:r>
                      <a:endParaRPr kumimoji="0" lang="en-US" sz="1400" b="1" i="0" u="none" strike="noStrike" cap="none" normalizeH="0" baseline="0" dirty="0" smtClean="0">
                        <a:ln>
                          <a:noFill/>
                        </a:ln>
                        <a:solidFill>
                          <a:srgbClr val="FFFF00"/>
                        </a:solidFill>
                        <a:effectLst/>
                        <a:latin typeface="Tahoma" pitchFamily="34" charset="0"/>
                        <a:cs typeface="Arial" charset="0"/>
                      </a:endParaRP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200 ml</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Red cells; no plasma, minimal white blood cells and platelets</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169-190 ml red cells</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Rectangle 2"/>
          <p:cNvSpPr>
            <a:spLocks noGrp="1" noChangeArrowheads="1"/>
          </p:cNvSpPr>
          <p:nvPr>
            <p:ph idx="1"/>
          </p:nvPr>
        </p:nvSpPr>
        <p:spPr>
          <a:xfrm>
            <a:off x="323850" y="0"/>
            <a:ext cx="8424863" cy="6597650"/>
          </a:xfrm>
        </p:spPr>
        <p:txBody>
          <a:bodyPr/>
          <a:lstStyle/>
          <a:p>
            <a:pPr marL="609600" indent="-609600" algn="ctr" eaLnBrk="1" hangingPunct="1">
              <a:buFont typeface="Wingdings" pitchFamily="2" charset="2"/>
              <a:buNone/>
            </a:pPr>
            <a:r>
              <a:rPr lang="en-US" sz="2400" b="1" smtClean="0">
                <a:solidFill>
                  <a:srgbClr val="FF0000"/>
                </a:solidFill>
                <a:latin typeface="Times New Roman" pitchFamily="18" charset="0"/>
                <a:cs typeface="Times New Roman" pitchFamily="18" charset="0"/>
              </a:rPr>
              <a:t>Summary of blood component values</a:t>
            </a:r>
          </a:p>
          <a:p>
            <a:pPr marL="609600" indent="-609600" algn="ctr" eaLnBrk="1" hangingPunct="1">
              <a:buFont typeface="Wingdings" pitchFamily="2" charset="2"/>
              <a:buNone/>
            </a:pPr>
            <a:endParaRPr lang="en-US" sz="1600" b="1" smtClean="0">
              <a:cs typeface="Arial" pitchFamily="34" charset="0"/>
            </a:endParaRPr>
          </a:p>
        </p:txBody>
      </p:sp>
      <p:graphicFrame>
        <p:nvGraphicFramePr>
          <p:cNvPr id="61443" name="Group 3"/>
          <p:cNvGraphicFramePr>
            <a:graphicFrameLocks noGrp="1"/>
          </p:cNvGraphicFramePr>
          <p:nvPr/>
        </p:nvGraphicFramePr>
        <p:xfrm>
          <a:off x="0" y="457200"/>
          <a:ext cx="9144000" cy="7078979"/>
        </p:xfrm>
        <a:graphic>
          <a:graphicData uri="http://schemas.openxmlformats.org/drawingml/2006/table">
            <a:tbl>
              <a:tblPr/>
              <a:tblGrid>
                <a:gridCol w="1219200"/>
                <a:gridCol w="1447800"/>
                <a:gridCol w="1524000"/>
                <a:gridCol w="1371600"/>
                <a:gridCol w="2133600"/>
                <a:gridCol w="1447800"/>
              </a:tblGrid>
              <a:tr h="1445582">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Component</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Indication     for use</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Component rise (In patient with 5000 ml blood volume)</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Approximate volume</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Contents</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Amount of active substance per transfused unit</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r>
              <a:tr h="2119843">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Platelets</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Bleeding     caused by thrombocytopenia</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5000 platelets/</a:t>
                      </a:r>
                      <a:r>
                        <a:rPr kumimoji="0" lang="en-US" sz="1400" b="1" i="0" u="none" strike="noStrike" cap="none" normalizeH="0" baseline="0" dirty="0" smtClean="0">
                          <a:ln>
                            <a:noFill/>
                          </a:ln>
                          <a:solidFill>
                            <a:srgbClr val="FFFF00"/>
                          </a:solidFill>
                          <a:effectLst/>
                          <a:latin typeface="Arial"/>
                          <a:cs typeface="Arial" charset="0"/>
                        </a:rPr>
                        <a:t>µ</a:t>
                      </a:r>
                      <a:r>
                        <a:rPr kumimoji="0" lang="en-US" sz="1400" b="1" i="0" u="none" strike="noStrike" cap="none" normalizeH="0" baseline="0" dirty="0" smtClean="0">
                          <a:ln>
                            <a:noFill/>
                          </a:ln>
                          <a:solidFill>
                            <a:srgbClr val="FFFF00"/>
                          </a:solidFill>
                          <a:effectLst/>
                          <a:latin typeface="Tahoma" pitchFamily="34" charset="0"/>
                          <a:cs typeface="Arial" charset="0"/>
                        </a:rPr>
                        <a:t>l </a:t>
                      </a:r>
                    </a:p>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1-2% factor VIII </a:t>
                      </a:r>
                    </a:p>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2% stable factors</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50-70 ml</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Platelets, few white blood cells, some plasma, </a:t>
                      </a:r>
                    </a:p>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stable coagulation factors (100%) , </a:t>
                      </a:r>
                    </a:p>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labile coagulation factors (100% on day 1, 60-70% on day 3)</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5.5X10</a:t>
                      </a:r>
                      <a:r>
                        <a:rPr kumimoji="0" lang="en-US" sz="1400" b="1" i="0" u="none" strike="noStrike" cap="none" normalizeH="0" baseline="30000" dirty="0" smtClean="0">
                          <a:ln>
                            <a:noFill/>
                          </a:ln>
                          <a:solidFill>
                            <a:srgbClr val="FFFF00"/>
                          </a:solidFill>
                          <a:effectLst/>
                          <a:latin typeface="Tahoma" pitchFamily="34" charset="0"/>
                          <a:cs typeface="Arial" charset="0"/>
                        </a:rPr>
                        <a:t>10</a:t>
                      </a:r>
                      <a:r>
                        <a:rPr kumimoji="0" lang="en-US" sz="1400" b="1" i="0" u="none" strike="noStrike" cap="none" normalizeH="0" baseline="0" dirty="0" smtClean="0">
                          <a:ln>
                            <a:noFill/>
                          </a:ln>
                          <a:solidFill>
                            <a:srgbClr val="FFFF00"/>
                          </a:solidFill>
                          <a:effectLst/>
                          <a:latin typeface="Tahoma" pitchFamily="34" charset="0"/>
                          <a:cs typeface="Arial" charset="0"/>
                        </a:rPr>
                        <a:t> or  more platelets </a:t>
                      </a:r>
                    </a:p>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1-2 ml red blood cells </a:t>
                      </a:r>
                    </a:p>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40 units factor VIII </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r>
              <a:tr h="1472798">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Fresh frozen plasma</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Various coagulation </a:t>
                      </a:r>
                      <a:r>
                        <a:rPr kumimoji="0" lang="en-US" sz="1400" b="1" i="0" u="none" strike="noStrike" cap="none" normalizeH="0" baseline="0" dirty="0" err="1" smtClean="0">
                          <a:ln>
                            <a:noFill/>
                          </a:ln>
                          <a:solidFill>
                            <a:srgbClr val="FFFF00"/>
                          </a:solidFill>
                          <a:effectLst/>
                          <a:latin typeface="Tahoma" pitchFamily="34" charset="0"/>
                          <a:cs typeface="Arial" charset="0"/>
                        </a:rPr>
                        <a:t>diisorders</a:t>
                      </a:r>
                      <a:endParaRPr kumimoji="0" lang="en-US" sz="1400" b="1" i="0" u="none" strike="noStrike" cap="none" normalizeH="0" baseline="0" dirty="0" smtClean="0">
                        <a:ln>
                          <a:noFill/>
                        </a:ln>
                        <a:solidFill>
                          <a:srgbClr val="FFFF00"/>
                        </a:solidFill>
                        <a:effectLst/>
                        <a:latin typeface="Tahoma" pitchFamily="34" charset="0"/>
                        <a:cs typeface="Arial" charset="0"/>
                      </a:endParaRP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8% factor VIII 8% stable factors</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smtClean="0">
                          <a:ln>
                            <a:noFill/>
                          </a:ln>
                          <a:solidFill>
                            <a:srgbClr val="FFFF00"/>
                          </a:solidFill>
                          <a:effectLst/>
                          <a:latin typeface="Tahoma" pitchFamily="34" charset="0"/>
                          <a:cs typeface="Arial" charset="0"/>
                        </a:rPr>
                        <a:t>220-250 ml</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All </a:t>
                      </a:r>
                      <a:r>
                        <a:rPr kumimoji="0" lang="en-US" sz="1400" b="1" i="0" u="none" strike="noStrike" cap="none" normalizeH="0" baseline="0" dirty="0" err="1" smtClean="0">
                          <a:ln>
                            <a:noFill/>
                          </a:ln>
                          <a:solidFill>
                            <a:srgbClr val="FFFF00"/>
                          </a:solidFill>
                          <a:effectLst/>
                          <a:latin typeface="Tahoma" pitchFamily="34" charset="0"/>
                          <a:cs typeface="Arial" charset="0"/>
                        </a:rPr>
                        <a:t>coagulatin</a:t>
                      </a:r>
                      <a:r>
                        <a:rPr kumimoji="0" lang="en-US" sz="1400" b="1" i="0" u="none" strike="noStrike" cap="none" normalizeH="0" baseline="0" dirty="0" smtClean="0">
                          <a:ln>
                            <a:noFill/>
                          </a:ln>
                          <a:solidFill>
                            <a:srgbClr val="FFFF00"/>
                          </a:solidFill>
                          <a:effectLst/>
                          <a:latin typeface="Tahoma" pitchFamily="34" charset="0"/>
                          <a:cs typeface="Arial" charset="0"/>
                        </a:rPr>
                        <a:t> factors</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175-250 units coagulation factors </a:t>
                      </a:r>
                    </a:p>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400" b="1" i="0" u="none" strike="noStrike" cap="none" normalizeH="0" baseline="0" dirty="0" smtClean="0">
                        <a:ln>
                          <a:noFill/>
                        </a:ln>
                        <a:solidFill>
                          <a:srgbClr val="FFFF00"/>
                        </a:solidFill>
                        <a:effectLst/>
                        <a:latin typeface="Tahoma" pitchFamily="34" charset="0"/>
                        <a:cs typeface="Arial" charset="0"/>
                      </a:endParaRPr>
                    </a:p>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400 mg fibrinogen</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r>
              <a:tr h="204075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err="1" smtClean="0">
                          <a:ln>
                            <a:noFill/>
                          </a:ln>
                          <a:solidFill>
                            <a:srgbClr val="FFFF00"/>
                          </a:solidFill>
                          <a:effectLst/>
                          <a:latin typeface="+mj-lt"/>
                          <a:cs typeface="Times New Roman" pitchFamily="18" charset="0"/>
                        </a:rPr>
                        <a:t>Cryo</a:t>
                      </a:r>
                      <a:r>
                        <a:rPr kumimoji="0" lang="en-US" sz="1400" b="1" i="0" u="none" strike="noStrike" cap="none" normalizeH="0" baseline="0" dirty="0" smtClean="0">
                          <a:ln>
                            <a:noFill/>
                          </a:ln>
                          <a:solidFill>
                            <a:srgbClr val="FFFF00"/>
                          </a:solidFill>
                          <a:effectLst/>
                          <a:latin typeface="+mj-lt"/>
                          <a:cs typeface="Times New Roman" pitchFamily="18" charset="0"/>
                        </a:rPr>
                        <a:t>-</a:t>
                      </a:r>
                    </a:p>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mj-lt"/>
                          <a:cs typeface="Times New Roman" pitchFamily="18" charset="0"/>
                        </a:rPr>
                        <a:t>precipitate</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Arial" pitchFamily="34" charset="0"/>
                        <a:buNone/>
                        <a:tabLst/>
                      </a:pPr>
                      <a:r>
                        <a:rPr kumimoji="0" lang="en-US" sz="1400" b="1" i="0" u="none" strike="noStrike" cap="none" normalizeH="0" baseline="0" dirty="0" smtClean="0">
                          <a:ln>
                            <a:noFill/>
                          </a:ln>
                          <a:solidFill>
                            <a:srgbClr val="FFFF00"/>
                          </a:solidFill>
                          <a:effectLst/>
                          <a:latin typeface="Tahoma" pitchFamily="34" charset="0"/>
                          <a:cs typeface="Arial" charset="0"/>
                        </a:rPr>
                        <a:t>Hemophilia A   von </a:t>
                      </a:r>
                      <a:r>
                        <a:rPr kumimoji="0" lang="en-US" sz="1400" b="1" i="0" u="none" strike="noStrike" cap="none" normalizeH="0" baseline="0" dirty="0" err="1" smtClean="0">
                          <a:ln>
                            <a:noFill/>
                          </a:ln>
                          <a:solidFill>
                            <a:srgbClr val="FFFF00"/>
                          </a:solidFill>
                          <a:effectLst/>
                          <a:latin typeface="Tahoma" pitchFamily="34" charset="0"/>
                          <a:cs typeface="Arial" charset="0"/>
                        </a:rPr>
                        <a:t>Willebrand</a:t>
                      </a:r>
                      <a:r>
                        <a:rPr kumimoji="0" lang="en-US" sz="1400" b="1" i="0" u="none" strike="noStrike" cap="none" normalizeH="0" baseline="0" dirty="0" err="1" smtClean="0">
                          <a:ln>
                            <a:noFill/>
                          </a:ln>
                          <a:solidFill>
                            <a:srgbClr val="FFFF00"/>
                          </a:solidFill>
                          <a:effectLst/>
                          <a:latin typeface="Arial"/>
                          <a:cs typeface="Arial" charset="0"/>
                        </a:rPr>
                        <a:t>’</a:t>
                      </a:r>
                      <a:r>
                        <a:rPr kumimoji="0" lang="en-US" sz="1400" b="1" i="0" u="none" strike="noStrike" cap="none" normalizeH="0" baseline="0" dirty="0" err="1" smtClean="0">
                          <a:ln>
                            <a:noFill/>
                          </a:ln>
                          <a:solidFill>
                            <a:srgbClr val="FFFF00"/>
                          </a:solidFill>
                          <a:effectLst/>
                          <a:latin typeface="Tahoma" pitchFamily="34" charset="0"/>
                          <a:cs typeface="Arial" charset="0"/>
                        </a:rPr>
                        <a:t>s</a:t>
                      </a:r>
                      <a:r>
                        <a:rPr kumimoji="0" lang="en-US" sz="1400" b="1" i="0" u="none" strike="noStrike" cap="none" normalizeH="0" baseline="0" dirty="0" smtClean="0">
                          <a:ln>
                            <a:noFill/>
                          </a:ln>
                          <a:solidFill>
                            <a:srgbClr val="FFFF00"/>
                          </a:solidFill>
                          <a:effectLst/>
                          <a:latin typeface="Tahoma" pitchFamily="34" charset="0"/>
                          <a:cs typeface="Arial" charset="0"/>
                        </a:rPr>
                        <a:t>   </a:t>
                      </a:r>
                      <a:r>
                        <a:rPr kumimoji="0" lang="en-US" sz="1400" b="1" i="0" u="none" strike="noStrike" cap="none" normalizeH="0" baseline="0" dirty="0" err="1" smtClean="0">
                          <a:ln>
                            <a:noFill/>
                          </a:ln>
                          <a:solidFill>
                            <a:srgbClr val="FFFF00"/>
                          </a:solidFill>
                          <a:effectLst/>
                          <a:latin typeface="Tahoma" pitchFamily="34" charset="0"/>
                          <a:cs typeface="Arial" charset="0"/>
                        </a:rPr>
                        <a:t>disese</a:t>
                      </a:r>
                      <a:r>
                        <a:rPr kumimoji="0" lang="en-US" sz="1400" b="1" i="0" u="none" strike="noStrike" cap="none" normalizeH="0" baseline="0" dirty="0" smtClean="0">
                          <a:ln>
                            <a:noFill/>
                          </a:ln>
                          <a:solidFill>
                            <a:srgbClr val="FFFF00"/>
                          </a:solidFill>
                          <a:effectLst/>
                          <a:latin typeface="Tahoma" pitchFamily="34" charset="0"/>
                          <a:cs typeface="Arial" charset="0"/>
                        </a:rPr>
                        <a:t>,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fibrinogen             deficiency</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2-3% factor VIII rise from each bag</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10-25 ml</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Von </a:t>
                      </a:r>
                      <a:r>
                        <a:rPr kumimoji="0" lang="en-US" sz="1400" b="1" i="0" u="none" strike="noStrike" cap="none" normalizeH="0" baseline="0" dirty="0" err="1" smtClean="0">
                          <a:ln>
                            <a:noFill/>
                          </a:ln>
                          <a:solidFill>
                            <a:srgbClr val="FFFF00"/>
                          </a:solidFill>
                          <a:effectLst/>
                          <a:latin typeface="Tahoma" pitchFamily="34" charset="0"/>
                          <a:cs typeface="Arial" charset="0"/>
                        </a:rPr>
                        <a:t>Willebrand</a:t>
                      </a:r>
                      <a:r>
                        <a:rPr kumimoji="0" lang="en-US" sz="1400" b="1" i="0" u="none" strike="noStrike" cap="none" normalizeH="0" baseline="0" dirty="0" err="1" smtClean="0">
                          <a:ln>
                            <a:noFill/>
                          </a:ln>
                          <a:solidFill>
                            <a:srgbClr val="FFFF00"/>
                          </a:solidFill>
                          <a:effectLst/>
                          <a:latin typeface="Arial"/>
                          <a:cs typeface="Arial" charset="0"/>
                        </a:rPr>
                        <a:t>’</a:t>
                      </a:r>
                      <a:r>
                        <a:rPr kumimoji="0" lang="en-US" sz="1400" b="1" i="0" u="none" strike="noStrike" cap="none" normalizeH="0" baseline="0" dirty="0" err="1" smtClean="0">
                          <a:ln>
                            <a:noFill/>
                          </a:ln>
                          <a:solidFill>
                            <a:srgbClr val="FFFF00"/>
                          </a:solidFill>
                          <a:effectLst/>
                          <a:latin typeface="Tahoma" pitchFamily="34" charset="0"/>
                          <a:cs typeface="Arial" charset="0"/>
                        </a:rPr>
                        <a:t>s</a:t>
                      </a:r>
                      <a:r>
                        <a:rPr kumimoji="0" lang="en-US" sz="1400" b="1" i="0" u="none" strike="noStrike" cap="none" normalizeH="0" baseline="0" dirty="0" smtClean="0">
                          <a:ln>
                            <a:noFill/>
                          </a:ln>
                          <a:solidFill>
                            <a:srgbClr val="FFFF00"/>
                          </a:solidFill>
                          <a:effectLst/>
                          <a:latin typeface="Tahoma" pitchFamily="34" charset="0"/>
                          <a:cs typeface="Arial" charset="0"/>
                        </a:rPr>
                        <a:t> factor, coagulation factors</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250 mg fibrinogen </a:t>
                      </a:r>
                    </a:p>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400" b="1" i="0" u="none" strike="noStrike" cap="none" normalizeH="0" baseline="0" dirty="0" smtClean="0">
                        <a:ln>
                          <a:noFill/>
                        </a:ln>
                        <a:solidFill>
                          <a:srgbClr val="FFFF00"/>
                        </a:solidFill>
                        <a:effectLst/>
                        <a:latin typeface="Tahoma" pitchFamily="34" charset="0"/>
                        <a:cs typeface="Arial" charset="0"/>
                      </a:endParaRPr>
                    </a:p>
                    <a:p>
                      <a:pPr marL="0" marR="0" lvl="0" indent="0" algn="l" defTabSz="914400" rtl="1"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1" i="0" u="none" strike="noStrike" cap="none" normalizeH="0" baseline="0" dirty="0" smtClean="0">
                          <a:ln>
                            <a:noFill/>
                          </a:ln>
                          <a:solidFill>
                            <a:srgbClr val="FFFF00"/>
                          </a:solidFill>
                          <a:effectLst/>
                          <a:latin typeface="Tahoma" pitchFamily="34" charset="0"/>
                          <a:cs typeface="Arial" charset="0"/>
                        </a:rPr>
                        <a:t>80-100 units Factors VIII</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body" idx="1"/>
          </p:nvPr>
        </p:nvSpPr>
        <p:spPr>
          <a:xfrm>
            <a:off x="0" y="0"/>
            <a:ext cx="9144000" cy="6858000"/>
          </a:xfrm>
          <a:solidFill>
            <a:schemeClr val="accent1"/>
          </a:solidFill>
        </p:spPr>
        <p:txBody>
          <a:bodyPr/>
          <a:lstStyle/>
          <a:p>
            <a:pPr marL="609600" indent="-609600">
              <a:lnSpc>
                <a:spcPct val="80000"/>
              </a:lnSpc>
              <a:buFont typeface="Wingdings 3" pitchFamily="18" charset="2"/>
              <a:buAutoNum type="arabicPeriod" startAt="3"/>
            </a:pPr>
            <a:endParaRPr lang="en-US" sz="2300" b="1" smtClean="0">
              <a:solidFill>
                <a:schemeClr val="bg1"/>
              </a:solidFill>
              <a:latin typeface="Arial Narrow" pitchFamily="34" charset="0"/>
              <a:cs typeface="Arial" pitchFamily="34" charset="0"/>
            </a:endParaRPr>
          </a:p>
          <a:p>
            <a:pPr marL="609600" indent="-609600">
              <a:lnSpc>
                <a:spcPct val="80000"/>
              </a:lnSpc>
              <a:buFont typeface="Wingdings 3" pitchFamily="18" charset="2"/>
              <a:buAutoNum type="arabicPeriod" startAt="3"/>
            </a:pPr>
            <a:r>
              <a:rPr lang="en-US" sz="3200" b="1" smtClean="0">
                <a:solidFill>
                  <a:schemeClr val="bg1"/>
                </a:solidFill>
                <a:latin typeface="Arial Narrow" pitchFamily="34" charset="0"/>
                <a:cs typeface="Arial" pitchFamily="34" charset="0"/>
              </a:rPr>
              <a:t>What are the criteria for blood donation?  </a:t>
            </a:r>
          </a:p>
          <a:p>
            <a:pPr marL="609600" indent="-609600">
              <a:lnSpc>
                <a:spcPct val="80000"/>
              </a:lnSpc>
              <a:buFont typeface="Wingdings 3" pitchFamily="18" charset="2"/>
              <a:buAutoNum type="arabicPeriod" startAt="3"/>
            </a:pPr>
            <a:r>
              <a:rPr lang="en-US" sz="2300" b="1" smtClean="0">
                <a:solidFill>
                  <a:schemeClr val="bg1"/>
                </a:solidFill>
                <a:latin typeface="Arial Narrow" pitchFamily="34" charset="0"/>
                <a:cs typeface="Arial" pitchFamily="34" charset="0"/>
              </a:rPr>
              <a:t> </a:t>
            </a:r>
          </a:p>
          <a:p>
            <a:pPr marL="609600" indent="-609600">
              <a:lnSpc>
                <a:spcPct val="150000"/>
              </a:lnSpc>
              <a:buFont typeface="Wingdings 3" pitchFamily="18" charset="2"/>
              <a:buNone/>
            </a:pPr>
            <a:r>
              <a:rPr lang="en-US" sz="2000" b="1" smtClean="0">
                <a:solidFill>
                  <a:srgbClr val="FFFF00"/>
                </a:solidFill>
                <a:latin typeface="Arial Narrow" pitchFamily="34" charset="0"/>
                <a:cs typeface="Arial" pitchFamily="34" charset="0"/>
              </a:rPr>
              <a:t>   1.	</a:t>
            </a:r>
            <a:r>
              <a:rPr lang="en-US" sz="2800" b="1" smtClean="0">
                <a:solidFill>
                  <a:srgbClr val="FFFF00"/>
                </a:solidFill>
                <a:latin typeface="Arial Narrow" pitchFamily="34" charset="0"/>
                <a:cs typeface="Arial" pitchFamily="34" charset="0"/>
              </a:rPr>
              <a:t>To be eligible to donate blood, a person must be in good health and generally must be at least 16 years of age.  </a:t>
            </a:r>
          </a:p>
          <a:p>
            <a:pPr marL="609600" indent="-609600">
              <a:lnSpc>
                <a:spcPct val="150000"/>
              </a:lnSpc>
              <a:buFont typeface="Wingdings 3" pitchFamily="18" charset="2"/>
              <a:buNone/>
            </a:pPr>
            <a:r>
              <a:rPr lang="en-US" sz="2800" b="1" smtClean="0">
                <a:solidFill>
                  <a:srgbClr val="FFFF00"/>
                </a:solidFill>
                <a:latin typeface="Arial Narrow" pitchFamily="34" charset="0"/>
                <a:cs typeface="Arial" pitchFamily="34" charset="0"/>
              </a:rPr>
              <a:t>   2.	Minimum weight requirements may vary among facilities, but generally, donors must weigh at least 110 pounds (50kg).  </a:t>
            </a:r>
          </a:p>
          <a:p>
            <a:pPr marL="609600" indent="-609600">
              <a:lnSpc>
                <a:spcPct val="150000"/>
              </a:lnSpc>
              <a:buFont typeface="Wingdings 3" pitchFamily="18" charset="2"/>
              <a:buNone/>
            </a:pPr>
            <a:r>
              <a:rPr lang="en-US" sz="2800" b="1" smtClean="0">
                <a:solidFill>
                  <a:srgbClr val="FFFF00"/>
                </a:solidFill>
                <a:latin typeface="Arial Narrow" pitchFamily="34" charset="0"/>
                <a:cs typeface="Arial" pitchFamily="34" charset="0"/>
              </a:rPr>
              <a:t>   3.  Most blood banks have no upper age limit.  </a:t>
            </a:r>
          </a:p>
          <a:p>
            <a:pPr marL="609600" indent="-609600">
              <a:lnSpc>
                <a:spcPct val="150000"/>
              </a:lnSpc>
              <a:buFont typeface="Wingdings 3" pitchFamily="18" charset="2"/>
              <a:buNone/>
            </a:pPr>
            <a:r>
              <a:rPr lang="en-US" sz="2800" b="1" smtClean="0">
                <a:solidFill>
                  <a:srgbClr val="FFFF00"/>
                </a:solidFill>
                <a:latin typeface="Arial Narrow" pitchFamily="34" charset="0"/>
                <a:cs typeface="Arial" pitchFamily="34" charset="0"/>
              </a:rPr>
              <a:t>   4.	All donors must pass the physical and health history examinations given prior to donation.  </a:t>
            </a:r>
          </a:p>
          <a:p>
            <a:pPr marL="609600" indent="-609600">
              <a:lnSpc>
                <a:spcPct val="150000"/>
              </a:lnSpc>
              <a:buFont typeface="Wingdings 3" pitchFamily="18" charset="2"/>
              <a:buNone/>
            </a:pPr>
            <a:r>
              <a:rPr lang="en-US" sz="2800" b="1" smtClean="0">
                <a:solidFill>
                  <a:srgbClr val="FFFF00"/>
                </a:solidFill>
                <a:latin typeface="Arial Narrow" pitchFamily="34" charset="0"/>
                <a:cs typeface="Arial" pitchFamily="34" charset="0"/>
              </a:rPr>
              <a:t>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 descr="Blood Bank (23).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idx="1"/>
          </p:nvPr>
        </p:nvSpPr>
        <p:spPr>
          <a:xfrm>
            <a:off x="0" y="762000"/>
            <a:ext cx="9144000" cy="6096000"/>
          </a:xfrm>
          <a:solidFill>
            <a:srgbClr val="0070C0"/>
          </a:solidFill>
        </p:spPr>
        <p:txBody>
          <a:bodyPr/>
          <a:lstStyle/>
          <a:p>
            <a:pPr eaLnBrk="1" hangingPunct="1">
              <a:lnSpc>
                <a:spcPct val="90000"/>
              </a:lnSpc>
              <a:buFont typeface="Wingdings 3" pitchFamily="18" charset="2"/>
              <a:buNone/>
              <a:defRPr/>
            </a:pPr>
            <a:r>
              <a:rPr lang="en-US" sz="2000" b="1" dirty="0" smtClean="0">
                <a:solidFill>
                  <a:srgbClr val="6600FF"/>
                </a:solidFill>
                <a:latin typeface="Times New Roman" pitchFamily="18" charset="0"/>
                <a:cs typeface="Times New Roman" pitchFamily="18" charset="0"/>
              </a:rPr>
              <a:t>	</a:t>
            </a:r>
          </a:p>
          <a:p>
            <a:pPr eaLnBrk="1" hangingPunct="1">
              <a:lnSpc>
                <a:spcPct val="90000"/>
              </a:lnSpc>
              <a:buFont typeface="Wingdings 3" pitchFamily="18" charset="2"/>
              <a:buNone/>
              <a:defRPr/>
            </a:pPr>
            <a:r>
              <a:rPr lang="en-US" sz="3600" dirty="0" smtClean="0">
                <a:solidFill>
                  <a:schemeClr val="bg1"/>
                </a:solidFill>
                <a:latin typeface="Arial Narrow" pitchFamily="34" charset="0"/>
                <a:cs typeface="Times New Roman" pitchFamily="18" charset="0"/>
              </a:rPr>
              <a:t>Immediate Transfusion Reactions</a:t>
            </a:r>
            <a:endParaRPr lang="en-US" sz="2400" dirty="0" smtClean="0">
              <a:solidFill>
                <a:schemeClr val="bg1"/>
              </a:solidFill>
              <a:latin typeface="Arial Narrow" pitchFamily="34" charset="0"/>
              <a:cs typeface="Times New Roman" pitchFamily="18" charset="0"/>
            </a:endParaRPr>
          </a:p>
          <a:p>
            <a:pPr eaLnBrk="1" hangingPunct="1">
              <a:lnSpc>
                <a:spcPct val="90000"/>
              </a:lnSpc>
              <a:buFont typeface="Wingdings 3" pitchFamily="18" charset="2"/>
              <a:buNone/>
              <a:defRPr/>
            </a:pPr>
            <a:endParaRPr lang="en-US" sz="1050" b="1" dirty="0" smtClean="0">
              <a:solidFill>
                <a:srgbClr val="FFFF00"/>
              </a:solidFill>
              <a:latin typeface="Arial Narrow" pitchFamily="34" charset="0"/>
              <a:cs typeface="Times New Roman" pitchFamily="18" charset="0"/>
            </a:endParaRPr>
          </a:p>
          <a:p>
            <a:pPr eaLnBrk="1" hangingPunct="1">
              <a:lnSpc>
                <a:spcPct val="90000"/>
              </a:lnSpc>
              <a:buFontTx/>
              <a:buChar char="•"/>
              <a:defRPr/>
            </a:pPr>
            <a:r>
              <a:rPr lang="en-US" sz="2800" b="1" dirty="0" smtClean="0">
                <a:solidFill>
                  <a:srgbClr val="FFFF00"/>
                </a:solidFill>
                <a:latin typeface="Arial Narrow" pitchFamily="34" charset="0"/>
                <a:cs typeface="Times New Roman" pitchFamily="18" charset="0"/>
              </a:rPr>
              <a:t>Hemolytic Reactions</a:t>
            </a:r>
          </a:p>
          <a:p>
            <a:pPr eaLnBrk="1" hangingPunct="1">
              <a:lnSpc>
                <a:spcPct val="90000"/>
              </a:lnSpc>
              <a:buFontTx/>
              <a:buChar char="•"/>
              <a:defRPr/>
            </a:pPr>
            <a:r>
              <a:rPr lang="en-US" sz="2800" b="1" dirty="0" smtClean="0">
                <a:solidFill>
                  <a:srgbClr val="FFFF00"/>
                </a:solidFill>
                <a:latin typeface="Arial Narrow" pitchFamily="34" charset="0"/>
                <a:cs typeface="Times New Roman" pitchFamily="18" charset="0"/>
              </a:rPr>
              <a:t>Allergic Reactions</a:t>
            </a:r>
          </a:p>
          <a:p>
            <a:pPr eaLnBrk="1" hangingPunct="1">
              <a:lnSpc>
                <a:spcPct val="90000"/>
              </a:lnSpc>
              <a:buFontTx/>
              <a:buChar char="•"/>
              <a:defRPr/>
            </a:pPr>
            <a:r>
              <a:rPr lang="en-US" sz="2800" b="1" dirty="0" smtClean="0">
                <a:solidFill>
                  <a:srgbClr val="FFFF00"/>
                </a:solidFill>
                <a:latin typeface="Arial Narrow" pitchFamily="34" charset="0"/>
                <a:cs typeface="Times New Roman" pitchFamily="18" charset="0"/>
              </a:rPr>
              <a:t>Febrile Reactions</a:t>
            </a:r>
          </a:p>
          <a:p>
            <a:pPr eaLnBrk="1" hangingPunct="1">
              <a:lnSpc>
                <a:spcPct val="90000"/>
              </a:lnSpc>
              <a:buFontTx/>
              <a:buChar char="•"/>
              <a:defRPr/>
            </a:pPr>
            <a:r>
              <a:rPr lang="en-US" sz="2800" b="1" dirty="0" smtClean="0">
                <a:solidFill>
                  <a:srgbClr val="FFFF00"/>
                </a:solidFill>
                <a:latin typeface="Arial Narrow" pitchFamily="34" charset="0"/>
                <a:cs typeface="Times New Roman" pitchFamily="18" charset="0"/>
              </a:rPr>
              <a:t>Transfusion related acute lung injury (TRALI)</a:t>
            </a:r>
            <a:r>
              <a:rPr lang="en-US" sz="2800" dirty="0" smtClean="0">
                <a:solidFill>
                  <a:srgbClr val="FFFF00"/>
                </a:solidFill>
                <a:latin typeface="Arial Narrow" pitchFamily="34" charset="0"/>
                <a:cs typeface="Arial" charset="0"/>
              </a:rPr>
              <a:t> </a:t>
            </a:r>
          </a:p>
          <a:p>
            <a:pPr eaLnBrk="1" hangingPunct="1">
              <a:lnSpc>
                <a:spcPct val="90000"/>
              </a:lnSpc>
              <a:buFontTx/>
              <a:buChar char="•"/>
              <a:defRPr/>
            </a:pPr>
            <a:r>
              <a:rPr lang="en-US" sz="2800" b="1" dirty="0" smtClean="0">
                <a:solidFill>
                  <a:srgbClr val="FFFF00"/>
                </a:solidFill>
                <a:latin typeface="Arial Narrow" pitchFamily="34" charset="0"/>
                <a:cs typeface="Times New Roman" pitchFamily="18" charset="0"/>
              </a:rPr>
              <a:t>Bacterial Contamination</a:t>
            </a:r>
          </a:p>
          <a:p>
            <a:pPr eaLnBrk="1" hangingPunct="1">
              <a:lnSpc>
                <a:spcPct val="90000"/>
              </a:lnSpc>
              <a:buFontTx/>
              <a:buChar char="•"/>
              <a:defRPr/>
            </a:pPr>
            <a:r>
              <a:rPr lang="en-US" sz="2800" b="1" dirty="0" smtClean="0">
                <a:solidFill>
                  <a:srgbClr val="FFFF00"/>
                </a:solidFill>
                <a:latin typeface="Arial Narrow" pitchFamily="34" charset="0"/>
                <a:cs typeface="Times New Roman" pitchFamily="18" charset="0"/>
              </a:rPr>
              <a:t>Circulatory Overload </a:t>
            </a:r>
          </a:p>
          <a:p>
            <a:pPr eaLnBrk="1" hangingPunct="1">
              <a:lnSpc>
                <a:spcPct val="90000"/>
              </a:lnSpc>
              <a:buFontTx/>
              <a:buChar char="•"/>
              <a:defRPr/>
            </a:pPr>
            <a:r>
              <a:rPr lang="en-US" sz="2800" b="1" dirty="0" smtClean="0">
                <a:solidFill>
                  <a:srgbClr val="FFFF00"/>
                </a:solidFill>
                <a:latin typeface="Arial Narrow" pitchFamily="34" charset="0"/>
                <a:cs typeface="Times New Roman" pitchFamily="18" charset="0"/>
              </a:rPr>
              <a:t>Citrate toxicity</a:t>
            </a:r>
          </a:p>
          <a:p>
            <a:pPr eaLnBrk="1" hangingPunct="1">
              <a:lnSpc>
                <a:spcPct val="90000"/>
              </a:lnSpc>
              <a:buFontTx/>
              <a:buChar char="•"/>
              <a:defRPr/>
            </a:pPr>
            <a:r>
              <a:rPr lang="en-US" sz="2800" b="1" dirty="0" smtClean="0">
                <a:solidFill>
                  <a:srgbClr val="FFFF00"/>
                </a:solidFill>
                <a:latin typeface="Arial Narrow" pitchFamily="34" charset="0"/>
                <a:cs typeface="Times New Roman" pitchFamily="18" charset="0"/>
              </a:rPr>
              <a:t>Air embolism</a:t>
            </a:r>
          </a:p>
          <a:p>
            <a:pPr eaLnBrk="1" hangingPunct="1">
              <a:lnSpc>
                <a:spcPct val="90000"/>
              </a:lnSpc>
              <a:buFontTx/>
              <a:buChar char="•"/>
              <a:defRPr/>
            </a:pPr>
            <a:r>
              <a:rPr lang="en-US" sz="2800" b="1" dirty="0" err="1" smtClean="0">
                <a:solidFill>
                  <a:srgbClr val="FFFF00"/>
                </a:solidFill>
                <a:latin typeface="Arial Narrow" pitchFamily="34" charset="0"/>
                <a:cs typeface="Times New Roman" pitchFamily="18" charset="0"/>
              </a:rPr>
              <a:t>Alloimmunization</a:t>
            </a:r>
            <a:r>
              <a:rPr lang="en-US" sz="2800" b="1" dirty="0" smtClean="0">
                <a:solidFill>
                  <a:srgbClr val="FFFF00"/>
                </a:solidFill>
                <a:latin typeface="Arial Narrow" pitchFamily="34" charset="0"/>
                <a:cs typeface="Times New Roman" pitchFamily="18" charset="0"/>
              </a:rPr>
              <a:t>:</a:t>
            </a:r>
          </a:p>
          <a:p>
            <a:pPr lvl="2" eaLnBrk="1" hangingPunct="1">
              <a:lnSpc>
                <a:spcPct val="90000"/>
              </a:lnSpc>
              <a:buFontTx/>
              <a:buChar char="•"/>
              <a:defRPr/>
            </a:pPr>
            <a:r>
              <a:rPr lang="en-US" sz="2800" b="1" dirty="0" smtClean="0">
                <a:solidFill>
                  <a:srgbClr val="FFFF00"/>
                </a:solidFill>
                <a:latin typeface="Arial Narrow" pitchFamily="34" charset="0"/>
                <a:cs typeface="Times New Roman" pitchFamily="18" charset="0"/>
              </a:rPr>
              <a:t>RBCs</a:t>
            </a:r>
          </a:p>
          <a:p>
            <a:pPr lvl="2" eaLnBrk="1" hangingPunct="1">
              <a:lnSpc>
                <a:spcPct val="90000"/>
              </a:lnSpc>
              <a:buFontTx/>
              <a:buChar char="•"/>
              <a:defRPr/>
            </a:pPr>
            <a:r>
              <a:rPr lang="en-US" sz="2800" b="1" dirty="0" smtClean="0">
                <a:solidFill>
                  <a:srgbClr val="FFFF00"/>
                </a:solidFill>
                <a:latin typeface="Arial Narrow" pitchFamily="34" charset="0"/>
                <a:cs typeface="Times New Roman" pitchFamily="18" charset="0"/>
              </a:rPr>
              <a:t>Platelets </a:t>
            </a:r>
          </a:p>
          <a:p>
            <a:pPr eaLnBrk="1" hangingPunct="1">
              <a:lnSpc>
                <a:spcPct val="90000"/>
              </a:lnSpc>
              <a:buFont typeface="Wingdings 3" pitchFamily="18" charset="2"/>
              <a:buNone/>
              <a:defRPr/>
            </a:pPr>
            <a:r>
              <a:rPr lang="en-US" sz="2000" b="1" dirty="0" smtClean="0">
                <a:solidFill>
                  <a:srgbClr val="FF00FF"/>
                </a:solidFill>
                <a:latin typeface="Arial Narrow" pitchFamily="34" charset="0"/>
                <a:cs typeface="Times New Roman" pitchFamily="18" charset="0"/>
              </a:rPr>
              <a:t>	</a:t>
            </a:r>
            <a:endParaRPr lang="en-US" sz="2000" b="1" dirty="0" smtClean="0">
              <a:solidFill>
                <a:srgbClr val="FFFF00"/>
              </a:solidFill>
              <a:latin typeface="Arial Narrow" pitchFamily="34" charset="0"/>
              <a:cs typeface="Times New Roman" pitchFamily="18" charset="0"/>
            </a:endParaRPr>
          </a:p>
        </p:txBody>
      </p:sp>
      <p:sp>
        <p:nvSpPr>
          <p:cNvPr id="9218" name="Rectangle 2"/>
          <p:cNvSpPr>
            <a:spLocks noGrp="1" noChangeArrowheads="1"/>
          </p:cNvSpPr>
          <p:nvPr>
            <p:ph type="title"/>
          </p:nvPr>
        </p:nvSpPr>
        <p:spPr>
          <a:xfrm>
            <a:off x="914400" y="152400"/>
            <a:ext cx="8077200" cy="685800"/>
          </a:xfrm>
        </p:spPr>
        <p:txBody>
          <a:bodyPr/>
          <a:lstStyle/>
          <a:p>
            <a:pPr eaLnBrk="1" fontAlgn="auto" hangingPunct="1">
              <a:spcAft>
                <a:spcPts val="0"/>
              </a:spcAft>
              <a:defRPr/>
            </a:pPr>
            <a:r>
              <a:rPr lang="en-US" sz="3600" b="0" dirty="0" smtClean="0">
                <a:solidFill>
                  <a:srgbClr val="FF0000"/>
                </a:solidFill>
                <a:latin typeface="Times New Roman" pitchFamily="18" charset="0"/>
                <a:cs typeface="Times New Roman" pitchFamily="18" charset="0"/>
              </a:rPr>
              <a:t>Complications of Blood Transfusion</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Content Placeholder 1"/>
          <p:cNvSpPr>
            <a:spLocks noGrp="1"/>
          </p:cNvSpPr>
          <p:nvPr>
            <p:ph idx="1"/>
          </p:nvPr>
        </p:nvSpPr>
        <p:spPr>
          <a:xfrm>
            <a:off x="0" y="990600"/>
            <a:ext cx="9144000" cy="5867400"/>
          </a:xfrm>
          <a:solidFill>
            <a:srgbClr val="0070C0"/>
          </a:solidFill>
        </p:spPr>
        <p:txBody>
          <a:bodyPr/>
          <a:lstStyle/>
          <a:p>
            <a:pPr lvl="1" eaLnBrk="1" hangingPunct="1">
              <a:lnSpc>
                <a:spcPct val="90000"/>
              </a:lnSpc>
              <a:buFont typeface="Verdana" pitchFamily="34" charset="0"/>
              <a:buNone/>
            </a:pPr>
            <a:r>
              <a:rPr lang="en-US" sz="3600" smtClean="0">
                <a:solidFill>
                  <a:schemeClr val="bg1"/>
                </a:solidFill>
                <a:latin typeface="Arial Narrow" pitchFamily="34" charset="0"/>
                <a:cs typeface="Times New Roman" pitchFamily="18" charset="0"/>
              </a:rPr>
              <a:t>Delayed Transfusion Reactions</a:t>
            </a:r>
          </a:p>
          <a:p>
            <a:pPr lvl="1" eaLnBrk="1" hangingPunct="1">
              <a:lnSpc>
                <a:spcPct val="90000"/>
              </a:lnSpc>
              <a:buFont typeface="Verdana" pitchFamily="34" charset="0"/>
              <a:buNone/>
            </a:pPr>
            <a:endParaRPr lang="en-US" sz="1600" b="1" smtClean="0">
              <a:solidFill>
                <a:srgbClr val="FFFF00"/>
              </a:solidFill>
              <a:latin typeface="Arial Narrow" pitchFamily="34" charset="0"/>
              <a:cs typeface="Times New Roman" pitchFamily="18" charset="0"/>
            </a:endParaRPr>
          </a:p>
          <a:p>
            <a:pPr lvl="1" eaLnBrk="1" hangingPunct="1">
              <a:lnSpc>
                <a:spcPct val="150000"/>
              </a:lnSpc>
              <a:buFont typeface="Arial" pitchFamily="34" charset="0"/>
              <a:buChar char="•"/>
            </a:pPr>
            <a:r>
              <a:rPr lang="en-US" sz="3200" b="1" smtClean="0">
                <a:solidFill>
                  <a:srgbClr val="FFFF00"/>
                </a:solidFill>
                <a:latin typeface="Arial Narrow" pitchFamily="34" charset="0"/>
                <a:cs typeface="Times New Roman" pitchFamily="18" charset="0"/>
              </a:rPr>
              <a:t>Graft Versus Host Disease (GVHD)</a:t>
            </a:r>
          </a:p>
          <a:p>
            <a:pPr lvl="1" eaLnBrk="1" hangingPunct="1">
              <a:lnSpc>
                <a:spcPct val="150000"/>
              </a:lnSpc>
              <a:buFont typeface="Arial" pitchFamily="34" charset="0"/>
              <a:buChar char="•"/>
            </a:pPr>
            <a:r>
              <a:rPr lang="en-US" sz="3200" b="1" smtClean="0">
                <a:solidFill>
                  <a:srgbClr val="FFFF00"/>
                </a:solidFill>
                <a:latin typeface="Arial Narrow" pitchFamily="34" charset="0"/>
                <a:cs typeface="Times New Roman" pitchFamily="18" charset="0"/>
              </a:rPr>
              <a:t>Transfusion-associated graft versus host disease (TAGVHD) </a:t>
            </a:r>
          </a:p>
          <a:p>
            <a:pPr lvl="1" eaLnBrk="1" hangingPunct="1">
              <a:lnSpc>
                <a:spcPct val="150000"/>
              </a:lnSpc>
              <a:buFont typeface="Arial" pitchFamily="34" charset="0"/>
              <a:buChar char="•"/>
            </a:pPr>
            <a:r>
              <a:rPr lang="en-US" sz="3200" b="1" smtClean="0">
                <a:solidFill>
                  <a:srgbClr val="FFFF00"/>
                </a:solidFill>
                <a:latin typeface="Arial Narrow" pitchFamily="34" charset="0"/>
                <a:cs typeface="Times New Roman" pitchFamily="18" charset="0"/>
              </a:rPr>
              <a:t>Post-transfusion purpura                         </a:t>
            </a:r>
          </a:p>
          <a:p>
            <a:pPr lvl="1" eaLnBrk="1" hangingPunct="1">
              <a:lnSpc>
                <a:spcPct val="150000"/>
              </a:lnSpc>
              <a:buFont typeface="Arial" pitchFamily="34" charset="0"/>
              <a:buChar char="•"/>
            </a:pPr>
            <a:r>
              <a:rPr lang="en-US" sz="3200" b="1" smtClean="0">
                <a:solidFill>
                  <a:srgbClr val="FFFF00"/>
                </a:solidFill>
                <a:latin typeface="Arial Narrow" pitchFamily="34" charset="0"/>
                <a:cs typeface="Times New Roman" pitchFamily="18" charset="0"/>
              </a:rPr>
              <a:t>Haemosiderosis</a:t>
            </a:r>
          </a:p>
          <a:p>
            <a:pPr lvl="1" eaLnBrk="1" hangingPunct="1">
              <a:lnSpc>
                <a:spcPct val="150000"/>
              </a:lnSpc>
              <a:buFont typeface="Arial" pitchFamily="34" charset="0"/>
              <a:buChar char="•"/>
            </a:pPr>
            <a:r>
              <a:rPr lang="en-US" sz="3200" b="1" smtClean="0">
                <a:solidFill>
                  <a:srgbClr val="FFFF00"/>
                </a:solidFill>
                <a:latin typeface="Arial Narrow" pitchFamily="34" charset="0"/>
                <a:cs typeface="Times New Roman" pitchFamily="18" charset="0"/>
              </a:rPr>
              <a:t>H.D.N.                                          </a:t>
            </a:r>
            <a:r>
              <a:rPr lang="en-US" sz="3600" b="1" smtClean="0">
                <a:solidFill>
                  <a:srgbClr val="FFFF00"/>
                </a:solidFill>
                <a:latin typeface="Arial Narrow" pitchFamily="34" charset="0"/>
                <a:cs typeface="Times New Roman" pitchFamily="18" charset="0"/>
              </a:rPr>
              <a:t>      </a:t>
            </a:r>
          </a:p>
          <a:p>
            <a:endParaRPr lang="en-US" smtClean="0">
              <a:solidFill>
                <a:srgbClr val="FFFF00"/>
              </a:solidFill>
              <a:cs typeface="Arial" pitchFamily="34" charset="0"/>
            </a:endParaRPr>
          </a:p>
        </p:txBody>
      </p:sp>
      <p:sp>
        <p:nvSpPr>
          <p:cNvPr id="3" name="Title 2"/>
          <p:cNvSpPr>
            <a:spLocks noGrp="1"/>
          </p:cNvSpPr>
          <p:nvPr>
            <p:ph type="title"/>
          </p:nvPr>
        </p:nvSpPr>
        <p:spPr>
          <a:xfrm>
            <a:off x="457200" y="274638"/>
            <a:ext cx="7467600" cy="868362"/>
          </a:xfrm>
        </p:spPr>
        <p:txBody>
          <a:bodyPr>
            <a:normAutofit fontScale="90000"/>
          </a:bodyPr>
          <a:lstStyle/>
          <a:p>
            <a:pPr>
              <a:defRPr/>
            </a:pPr>
            <a:r>
              <a:rPr lang="en-US" sz="4400" b="0" u="sng" dirty="0" smtClean="0">
                <a:solidFill>
                  <a:srgbClr val="FF0000"/>
                </a:solidFill>
                <a:latin typeface="Times New Roman" pitchFamily="18" charset="0"/>
                <a:cs typeface="Times New Roman" pitchFamily="18" charset="0"/>
              </a:rPr>
              <a:t/>
            </a:r>
            <a:br>
              <a:rPr lang="en-US" sz="4400" b="0" u="sng" dirty="0" smtClean="0">
                <a:solidFill>
                  <a:srgbClr val="FF0000"/>
                </a:solidFill>
                <a:latin typeface="Times New Roman" pitchFamily="18" charset="0"/>
                <a:cs typeface="Times New Roman" pitchFamily="18" charset="0"/>
              </a:rPr>
            </a:br>
            <a:r>
              <a:rPr lang="en-US" sz="4000" b="0" u="sng" dirty="0" smtClean="0">
                <a:solidFill>
                  <a:srgbClr val="FF0000"/>
                </a:solidFill>
                <a:latin typeface="Times New Roman" pitchFamily="18" charset="0"/>
                <a:cs typeface="Times New Roman" pitchFamily="18" charset="0"/>
              </a:rPr>
              <a:t>Complications of Blood Transfusion</a:t>
            </a:r>
            <a:r>
              <a:rPr lang="en-US" sz="4400" b="0" u="sng" dirty="0" smtClean="0">
                <a:solidFill>
                  <a:srgbClr val="FF0000"/>
                </a:solidFill>
                <a:latin typeface="Times New Roman" pitchFamily="18" charset="0"/>
                <a:cs typeface="Times New Roman" pitchFamily="18" charset="0"/>
              </a:rPr>
              <a:t/>
            </a:r>
            <a:br>
              <a:rPr lang="en-US" sz="4400" b="0" u="sng" dirty="0" smtClean="0">
                <a:solidFill>
                  <a:srgbClr val="FF0000"/>
                </a:solidFill>
                <a:latin typeface="Times New Roman" pitchFamily="18" charset="0"/>
                <a:cs typeface="Times New Roman" pitchFamily="18" charset="0"/>
              </a:rPr>
            </a:br>
            <a:r>
              <a:rPr lang="en-US" sz="4000" dirty="0" smtClean="0">
                <a:solidFill>
                  <a:srgbClr val="FF0000"/>
                </a:solidFill>
                <a:latin typeface="Times New Roman" pitchFamily="18" charset="0"/>
                <a:cs typeface="Times New Roman" pitchFamily="18" charset="0"/>
              </a:rPr>
              <a:t/>
            </a:r>
            <a:br>
              <a:rPr lang="en-US" sz="4000" dirty="0" smtClean="0">
                <a:solidFill>
                  <a:srgbClr val="FF0000"/>
                </a:solidFill>
                <a:latin typeface="Times New Roman" pitchFamily="18" charset="0"/>
                <a:cs typeface="Times New Roman" pitchFamily="18" charset="0"/>
              </a:rPr>
            </a:b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idx="1"/>
          </p:nvPr>
        </p:nvSpPr>
        <p:spPr>
          <a:xfrm>
            <a:off x="0" y="914400"/>
            <a:ext cx="9144000" cy="5943600"/>
          </a:xfrm>
          <a:solidFill>
            <a:schemeClr val="accent1"/>
          </a:solidFill>
        </p:spPr>
        <p:txBody>
          <a:bodyPr/>
          <a:lstStyle/>
          <a:p>
            <a:pPr marL="365125" lvl="1" indent="-255588" eaLnBrk="1" hangingPunct="1">
              <a:lnSpc>
                <a:spcPct val="80000"/>
              </a:lnSpc>
              <a:spcBef>
                <a:spcPts val="400"/>
              </a:spcBef>
              <a:buSzPct val="68000"/>
              <a:buFont typeface="Verdana" pitchFamily="34" charset="0"/>
              <a:buNone/>
            </a:pPr>
            <a:r>
              <a:rPr lang="en-US" sz="3600" smtClean="0">
                <a:solidFill>
                  <a:schemeClr val="bg1"/>
                </a:solidFill>
                <a:latin typeface="Arial Narrow" pitchFamily="34" charset="0"/>
                <a:cs typeface="Times New Roman" pitchFamily="18" charset="0"/>
              </a:rPr>
              <a:t>Delayed Transfusion Reactions </a:t>
            </a:r>
            <a:r>
              <a:rPr lang="en-US" sz="2400" smtClean="0">
                <a:solidFill>
                  <a:schemeClr val="bg1"/>
                </a:solidFill>
                <a:latin typeface="Arial Narrow" pitchFamily="34" charset="0"/>
                <a:cs typeface="Times New Roman" pitchFamily="18" charset="0"/>
              </a:rPr>
              <a:t>(Cont…) </a:t>
            </a:r>
          </a:p>
          <a:p>
            <a:pPr eaLnBrk="1" hangingPunct="1">
              <a:lnSpc>
                <a:spcPct val="80000"/>
              </a:lnSpc>
              <a:buFont typeface="Wingdings 3" pitchFamily="18" charset="2"/>
              <a:buNone/>
            </a:pPr>
            <a:r>
              <a:rPr lang="en-US" sz="3200" smtClean="0">
                <a:solidFill>
                  <a:srgbClr val="FFFF00"/>
                </a:solidFill>
                <a:latin typeface="Arial Narrow" pitchFamily="34" charset="0"/>
                <a:cs typeface="Times New Roman" pitchFamily="18" charset="0"/>
              </a:rPr>
              <a:t>Transmitted Diseases</a:t>
            </a:r>
            <a:endParaRPr lang="en-US" sz="2400" b="1" smtClean="0">
              <a:solidFill>
                <a:srgbClr val="FFFF00"/>
              </a:solidFill>
              <a:latin typeface="Arial Narrow" pitchFamily="34" charset="0"/>
              <a:cs typeface="Times New Roman" pitchFamily="18" charset="0"/>
            </a:endParaRPr>
          </a:p>
          <a:p>
            <a:pPr eaLnBrk="1" hangingPunct="1">
              <a:lnSpc>
                <a:spcPct val="80000"/>
              </a:lnSpc>
              <a:buFont typeface="Wingdings" pitchFamily="2" charset="2"/>
              <a:buChar char="§"/>
            </a:pPr>
            <a:r>
              <a:rPr lang="en-US" sz="2400" b="1" smtClean="0">
                <a:solidFill>
                  <a:srgbClr val="FFFF00"/>
                </a:solidFill>
                <a:latin typeface="Arial Narrow" pitchFamily="34" charset="0"/>
                <a:cs typeface="Times New Roman" pitchFamily="18" charset="0"/>
              </a:rPr>
              <a:t>Hepatitis B</a:t>
            </a:r>
          </a:p>
          <a:p>
            <a:pPr eaLnBrk="1" hangingPunct="1">
              <a:lnSpc>
                <a:spcPct val="80000"/>
              </a:lnSpc>
              <a:buFont typeface="Wingdings" pitchFamily="2" charset="2"/>
              <a:buChar char="§"/>
            </a:pPr>
            <a:r>
              <a:rPr lang="en-US" sz="2400" b="1" smtClean="0">
                <a:solidFill>
                  <a:srgbClr val="FFFF00"/>
                </a:solidFill>
                <a:latin typeface="Arial Narrow" pitchFamily="34" charset="0"/>
                <a:cs typeface="Times New Roman" pitchFamily="18" charset="0"/>
              </a:rPr>
              <a:t>Hepatitis C</a:t>
            </a:r>
          </a:p>
          <a:p>
            <a:pPr eaLnBrk="1" hangingPunct="1">
              <a:lnSpc>
                <a:spcPct val="80000"/>
              </a:lnSpc>
              <a:buFont typeface="Wingdings" pitchFamily="2" charset="2"/>
              <a:buChar char="§"/>
            </a:pPr>
            <a:r>
              <a:rPr lang="en-US" sz="2400" b="1" smtClean="0">
                <a:solidFill>
                  <a:srgbClr val="FFFF00"/>
                </a:solidFill>
                <a:latin typeface="Arial Narrow" pitchFamily="34" charset="0"/>
                <a:cs typeface="Times New Roman" pitchFamily="18" charset="0"/>
              </a:rPr>
              <a:t>Human Immunodeficiency Virus (HIV)</a:t>
            </a:r>
          </a:p>
          <a:p>
            <a:pPr eaLnBrk="1" hangingPunct="1">
              <a:lnSpc>
                <a:spcPct val="80000"/>
              </a:lnSpc>
              <a:buFont typeface="Wingdings" pitchFamily="2" charset="2"/>
              <a:buChar char="§"/>
            </a:pPr>
            <a:r>
              <a:rPr lang="en-US" sz="2400" b="1" smtClean="0">
                <a:solidFill>
                  <a:srgbClr val="FFFF00"/>
                </a:solidFill>
                <a:latin typeface="Arial Narrow" pitchFamily="34" charset="0"/>
                <a:cs typeface="Times New Roman" pitchFamily="18" charset="0"/>
              </a:rPr>
              <a:t>Human T-lymphocytotrophic Virus (HTLV-1)</a:t>
            </a:r>
          </a:p>
          <a:p>
            <a:pPr eaLnBrk="1" hangingPunct="1">
              <a:lnSpc>
                <a:spcPct val="80000"/>
              </a:lnSpc>
              <a:buFont typeface="Wingdings" pitchFamily="2" charset="2"/>
              <a:buChar char="§"/>
            </a:pPr>
            <a:r>
              <a:rPr lang="en-US" sz="2400" b="1" smtClean="0">
                <a:solidFill>
                  <a:srgbClr val="FFFF00"/>
                </a:solidFill>
                <a:latin typeface="Arial Narrow" pitchFamily="34" charset="0"/>
                <a:cs typeface="Times New Roman" pitchFamily="18" charset="0"/>
              </a:rPr>
              <a:t>Cytomegalovirus (CMV)</a:t>
            </a:r>
          </a:p>
          <a:p>
            <a:pPr eaLnBrk="1" hangingPunct="1">
              <a:lnSpc>
                <a:spcPct val="80000"/>
              </a:lnSpc>
              <a:buFont typeface="Wingdings" pitchFamily="2" charset="2"/>
              <a:buChar char="§"/>
            </a:pPr>
            <a:r>
              <a:rPr lang="en-US" sz="2400" b="1" smtClean="0">
                <a:solidFill>
                  <a:srgbClr val="FFFF00"/>
                </a:solidFill>
                <a:latin typeface="Arial Narrow" pitchFamily="34" charset="0"/>
                <a:cs typeface="Times New Roman" pitchFamily="18" charset="0"/>
              </a:rPr>
              <a:t>Kaposi’s sarcoma and human herpes virus-8 </a:t>
            </a:r>
            <a:r>
              <a:rPr lang="en-US" sz="1800" b="1" smtClean="0">
                <a:solidFill>
                  <a:srgbClr val="FFFF00"/>
                </a:solidFill>
                <a:latin typeface="Arial Narrow" pitchFamily="34" charset="0"/>
                <a:cs typeface="Times New Roman" pitchFamily="18" charset="0"/>
              </a:rPr>
              <a:t>(KS &amp; HHV-8)</a:t>
            </a:r>
            <a:endParaRPr lang="en-US" sz="2400" b="1" smtClean="0">
              <a:solidFill>
                <a:srgbClr val="FFFF00"/>
              </a:solidFill>
              <a:latin typeface="Arial Narrow" pitchFamily="34" charset="0"/>
              <a:cs typeface="Times New Roman" pitchFamily="18" charset="0"/>
            </a:endParaRPr>
          </a:p>
          <a:p>
            <a:pPr eaLnBrk="1" hangingPunct="1">
              <a:lnSpc>
                <a:spcPct val="80000"/>
              </a:lnSpc>
              <a:buFont typeface="Wingdings" pitchFamily="2" charset="2"/>
              <a:buChar char="§"/>
            </a:pPr>
            <a:r>
              <a:rPr lang="en-US" sz="2400" b="1" smtClean="0">
                <a:solidFill>
                  <a:srgbClr val="FFFF00"/>
                </a:solidFill>
                <a:latin typeface="Arial Narrow" pitchFamily="34" charset="0"/>
                <a:cs typeface="Times New Roman" pitchFamily="18" charset="0"/>
              </a:rPr>
              <a:t>Malaria</a:t>
            </a:r>
          </a:p>
          <a:p>
            <a:pPr eaLnBrk="1" hangingPunct="1">
              <a:lnSpc>
                <a:spcPct val="80000"/>
              </a:lnSpc>
              <a:buFont typeface="Wingdings" pitchFamily="2" charset="2"/>
              <a:buChar char="§"/>
            </a:pPr>
            <a:r>
              <a:rPr lang="en-US" sz="2400" b="1" smtClean="0">
                <a:solidFill>
                  <a:srgbClr val="FFFF00"/>
                </a:solidFill>
                <a:latin typeface="Arial Narrow" pitchFamily="34" charset="0"/>
                <a:cs typeface="Times New Roman" pitchFamily="18" charset="0"/>
              </a:rPr>
              <a:t>Leishmaniasis</a:t>
            </a:r>
            <a:r>
              <a:rPr lang="en-US" sz="2400" smtClean="0">
                <a:solidFill>
                  <a:srgbClr val="FFFF00"/>
                </a:solidFill>
                <a:latin typeface="Arial Narrow" pitchFamily="34" charset="0"/>
                <a:cs typeface="Arial" pitchFamily="34" charset="0"/>
              </a:rPr>
              <a:t> </a:t>
            </a:r>
            <a:endParaRPr lang="en-US" sz="2400" smtClean="0">
              <a:solidFill>
                <a:srgbClr val="FFFF00"/>
              </a:solidFill>
              <a:latin typeface="Arial Narrow" pitchFamily="34" charset="0"/>
              <a:cs typeface="Times New Roman" pitchFamily="18" charset="0"/>
            </a:endParaRPr>
          </a:p>
          <a:p>
            <a:pPr eaLnBrk="1" hangingPunct="1">
              <a:lnSpc>
                <a:spcPct val="80000"/>
              </a:lnSpc>
              <a:buFont typeface="Wingdings" pitchFamily="2" charset="2"/>
              <a:buChar char="§"/>
            </a:pPr>
            <a:r>
              <a:rPr lang="en-US" sz="2400" b="1" smtClean="0">
                <a:solidFill>
                  <a:srgbClr val="FFFF00"/>
                </a:solidFill>
                <a:latin typeface="Arial Narrow" pitchFamily="34" charset="0"/>
                <a:cs typeface="Times New Roman" pitchFamily="18" charset="0"/>
              </a:rPr>
              <a:t>Others:</a:t>
            </a:r>
          </a:p>
          <a:p>
            <a:pPr lvl="2" eaLnBrk="1" hangingPunct="1">
              <a:lnSpc>
                <a:spcPct val="80000"/>
              </a:lnSpc>
              <a:buFont typeface="Wingdings" pitchFamily="2" charset="2"/>
              <a:buChar char="Ø"/>
            </a:pPr>
            <a:r>
              <a:rPr lang="en-US" sz="2000" b="1" smtClean="0">
                <a:solidFill>
                  <a:srgbClr val="FFFF00"/>
                </a:solidFill>
                <a:latin typeface="Arial Narrow" pitchFamily="34" charset="0"/>
                <a:cs typeface="Times New Roman" pitchFamily="18" charset="0"/>
              </a:rPr>
              <a:t>Babesiosis.</a:t>
            </a:r>
          </a:p>
          <a:p>
            <a:pPr lvl="2" eaLnBrk="1" hangingPunct="1">
              <a:lnSpc>
                <a:spcPct val="80000"/>
              </a:lnSpc>
              <a:buFont typeface="Wingdings" pitchFamily="2" charset="2"/>
              <a:buChar char="Ø"/>
            </a:pPr>
            <a:r>
              <a:rPr lang="en-US" sz="2000" b="1" smtClean="0">
                <a:solidFill>
                  <a:srgbClr val="FFFF00"/>
                </a:solidFill>
                <a:latin typeface="Arial Narrow" pitchFamily="34" charset="0"/>
                <a:cs typeface="Times New Roman" pitchFamily="18" charset="0"/>
              </a:rPr>
              <a:t>Lyme disease.</a:t>
            </a:r>
          </a:p>
          <a:p>
            <a:pPr lvl="2" eaLnBrk="1" hangingPunct="1">
              <a:lnSpc>
                <a:spcPct val="80000"/>
              </a:lnSpc>
              <a:buFont typeface="Wingdings" pitchFamily="2" charset="2"/>
              <a:buChar char="Ø"/>
            </a:pPr>
            <a:r>
              <a:rPr lang="en-US" sz="2000" b="1" smtClean="0">
                <a:solidFill>
                  <a:srgbClr val="FFFF00"/>
                </a:solidFill>
                <a:latin typeface="Arial Narrow" pitchFamily="34" charset="0"/>
                <a:cs typeface="Times New Roman" pitchFamily="18" charset="0"/>
              </a:rPr>
              <a:t>Chagas' disease</a:t>
            </a:r>
          </a:p>
          <a:p>
            <a:pPr lvl="2" eaLnBrk="1" hangingPunct="1">
              <a:lnSpc>
                <a:spcPct val="80000"/>
              </a:lnSpc>
              <a:buFont typeface="Wingdings" pitchFamily="2" charset="2"/>
              <a:buChar char="Ø"/>
            </a:pPr>
            <a:r>
              <a:rPr lang="en-US" sz="2000" b="1" smtClean="0">
                <a:solidFill>
                  <a:srgbClr val="FFFF00"/>
                </a:solidFill>
                <a:latin typeface="Arial Narrow" pitchFamily="34" charset="0"/>
                <a:cs typeface="Times New Roman" pitchFamily="18" charset="0"/>
              </a:rPr>
              <a:t>Creutzfeldt-Jakob Disease (CJD)</a:t>
            </a:r>
          </a:p>
          <a:p>
            <a:pPr lvl="2" eaLnBrk="1" hangingPunct="1">
              <a:lnSpc>
                <a:spcPct val="80000"/>
              </a:lnSpc>
              <a:buFont typeface="Wingdings" pitchFamily="2" charset="2"/>
              <a:buChar char="Ø"/>
            </a:pPr>
            <a:r>
              <a:rPr lang="en-US" sz="2000" b="1" smtClean="0">
                <a:solidFill>
                  <a:srgbClr val="FFFF00"/>
                </a:solidFill>
                <a:latin typeface="Arial Narrow" pitchFamily="34" charset="0"/>
                <a:cs typeface="Times New Roman" pitchFamily="18" charset="0"/>
              </a:rPr>
              <a:t>Toxoplasmosis</a:t>
            </a:r>
            <a:r>
              <a:rPr lang="en-US" sz="1800" smtClean="0">
                <a:solidFill>
                  <a:srgbClr val="FFFF00"/>
                </a:solidFill>
                <a:latin typeface="Arial Narrow" pitchFamily="34" charset="0"/>
                <a:cs typeface="Arial" pitchFamily="34" charset="0"/>
              </a:rPr>
              <a:t>  </a:t>
            </a:r>
            <a:r>
              <a:rPr lang="en-US" sz="2000" smtClean="0">
                <a:solidFill>
                  <a:srgbClr val="FFFF00"/>
                </a:solidFill>
                <a:latin typeface="Arial Narrow" pitchFamily="34" charset="0"/>
                <a:cs typeface="Arial" pitchFamily="34" charset="0"/>
              </a:rPr>
              <a:t>  </a:t>
            </a:r>
          </a:p>
        </p:txBody>
      </p:sp>
      <p:sp>
        <p:nvSpPr>
          <p:cNvPr id="8194" name="Rectangle 2"/>
          <p:cNvSpPr>
            <a:spLocks noGrp="1" noChangeArrowheads="1"/>
          </p:cNvSpPr>
          <p:nvPr>
            <p:ph type="title"/>
          </p:nvPr>
        </p:nvSpPr>
        <p:spPr>
          <a:xfrm>
            <a:off x="1066800" y="152400"/>
            <a:ext cx="6705600" cy="609600"/>
          </a:xfrm>
        </p:spPr>
        <p:txBody>
          <a:bodyPr>
            <a:normAutofit fontScale="90000"/>
          </a:bodyPr>
          <a:lstStyle/>
          <a:p>
            <a:pPr eaLnBrk="1" fontAlgn="auto" hangingPunct="1">
              <a:spcAft>
                <a:spcPts val="0"/>
              </a:spcAft>
              <a:defRPr/>
            </a:pPr>
            <a:r>
              <a:rPr lang="en-US" sz="4000" b="0" dirty="0" smtClean="0">
                <a:solidFill>
                  <a:srgbClr val="FF0000"/>
                </a:solidFill>
                <a:latin typeface="Times New Roman" pitchFamily="18" charset="0"/>
                <a:cs typeface="Times New Roman" pitchFamily="18" charset="0"/>
              </a:rPr>
              <a:t/>
            </a:r>
            <a:br>
              <a:rPr lang="en-US" sz="4000" b="0" dirty="0" smtClean="0">
                <a:solidFill>
                  <a:srgbClr val="FF0000"/>
                </a:solidFill>
                <a:latin typeface="Times New Roman" pitchFamily="18" charset="0"/>
                <a:cs typeface="Times New Roman" pitchFamily="18" charset="0"/>
              </a:rPr>
            </a:br>
            <a:r>
              <a:rPr lang="en-US" sz="4000" b="0" dirty="0" smtClean="0">
                <a:solidFill>
                  <a:srgbClr val="FF0000"/>
                </a:solidFill>
                <a:latin typeface="Times New Roman" pitchFamily="18" charset="0"/>
                <a:cs typeface="Times New Roman" pitchFamily="18" charset="0"/>
              </a:rPr>
              <a:t>BLOOD TRANSFUSION</a:t>
            </a:r>
            <a:r>
              <a:rPr lang="en-US" sz="4800" b="0" dirty="0" smtClean="0">
                <a:solidFill>
                  <a:srgbClr val="FF0000"/>
                </a:solidFill>
                <a:latin typeface="Times New Roman" pitchFamily="18" charset="0"/>
                <a:cs typeface="Times New Roman" pitchFamily="18" charset="0"/>
              </a:rPr>
              <a:t/>
            </a:r>
            <a:br>
              <a:rPr lang="en-US" sz="4800" b="0" dirty="0" smtClean="0">
                <a:solidFill>
                  <a:srgbClr val="FF0000"/>
                </a:solidFill>
                <a:latin typeface="Times New Roman" pitchFamily="18" charset="0"/>
                <a:cs typeface="Times New Roman" pitchFamily="18" charset="0"/>
              </a:rPr>
            </a:br>
            <a:endParaRPr lang="en-US" sz="4000" b="0"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alpha val="90195"/>
          </a:schemeClr>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idx="1"/>
          </p:nvPr>
        </p:nvSpPr>
        <p:spPr>
          <a:xfrm>
            <a:off x="0" y="533400"/>
            <a:ext cx="9144000" cy="6324600"/>
          </a:xfrm>
          <a:solidFill>
            <a:schemeClr val="accent1"/>
          </a:solidFill>
        </p:spPr>
        <p:txBody>
          <a:bodyPr/>
          <a:lstStyle/>
          <a:p>
            <a:pPr marL="609600" indent="-609600" eaLnBrk="1" hangingPunct="1">
              <a:buFont typeface="Wingdings" pitchFamily="2" charset="2"/>
              <a:buChar char="§"/>
            </a:pPr>
            <a:r>
              <a:rPr lang="en-US" sz="2000" b="1" smtClean="0">
                <a:solidFill>
                  <a:srgbClr val="FFFF00"/>
                </a:solidFill>
                <a:latin typeface="Times New Roman" pitchFamily="18" charset="0"/>
                <a:cs typeface="Times New Roman" pitchFamily="18" charset="0"/>
              </a:rPr>
              <a:t>Evidence of Haemolysis</a:t>
            </a:r>
          </a:p>
          <a:p>
            <a:pPr marL="609600" indent="-609600" eaLnBrk="1" hangingPunct="1">
              <a:buFontTx/>
              <a:buNone/>
            </a:pPr>
            <a:r>
              <a:rPr lang="en-US" sz="2000" b="1" smtClean="0">
                <a:solidFill>
                  <a:srgbClr val="FFFF00"/>
                </a:solidFill>
                <a:latin typeface="Times New Roman" pitchFamily="18" charset="0"/>
                <a:cs typeface="Times New Roman" pitchFamily="18" charset="0"/>
              </a:rPr>
              <a:t> 	 Examine patient’s plasma and urine for haemoglobin and its derivaties.</a:t>
            </a:r>
          </a:p>
          <a:p>
            <a:pPr marL="609600" indent="-609600" eaLnBrk="1" hangingPunct="1">
              <a:buFontTx/>
              <a:buNone/>
            </a:pPr>
            <a:r>
              <a:rPr lang="en-US" sz="2000" b="1" smtClean="0">
                <a:solidFill>
                  <a:srgbClr val="FFFF00"/>
                </a:solidFill>
                <a:latin typeface="Times New Roman" pitchFamily="18" charset="0"/>
                <a:cs typeface="Times New Roman" pitchFamily="18" charset="0"/>
              </a:rPr>
              <a:t>	 Blood film may show spherocytosis</a:t>
            </a:r>
          </a:p>
          <a:p>
            <a:pPr marL="609600" indent="-609600" eaLnBrk="1" hangingPunct="1">
              <a:buFont typeface="Wingdings" pitchFamily="2" charset="2"/>
              <a:buChar char="§"/>
            </a:pPr>
            <a:r>
              <a:rPr lang="en-US" sz="2000" b="1" smtClean="0">
                <a:solidFill>
                  <a:srgbClr val="FFFF00"/>
                </a:solidFill>
                <a:latin typeface="Times New Roman" pitchFamily="18" charset="0"/>
                <a:cs typeface="Times New Roman" pitchFamily="18" charset="0"/>
              </a:rPr>
              <a:t>Evidence of incompatibility</a:t>
            </a:r>
          </a:p>
          <a:p>
            <a:pPr marL="1614488" lvl="4" indent="-609600" eaLnBrk="1" hangingPunct="1">
              <a:buFont typeface="Wingdings" pitchFamily="2" charset="2"/>
              <a:buChar char="Ø"/>
            </a:pPr>
            <a:r>
              <a:rPr lang="en-US" b="1" smtClean="0">
                <a:solidFill>
                  <a:srgbClr val="FFFF00"/>
                </a:solidFill>
                <a:latin typeface="Times New Roman" pitchFamily="18" charset="0"/>
                <a:cs typeface="Times New Roman" pitchFamily="18" charset="0"/>
              </a:rPr>
              <a:t>Clerical checks.  An identification error will indicate the type  incompatibility.  </a:t>
            </a:r>
          </a:p>
          <a:p>
            <a:pPr marL="1614488" lvl="4" indent="-609600" eaLnBrk="1" hangingPunct="1">
              <a:buFont typeface="Wingdings" pitchFamily="2" charset="2"/>
              <a:buChar char="Ø"/>
            </a:pPr>
            <a:r>
              <a:rPr lang="en-US" b="1" smtClean="0">
                <a:solidFill>
                  <a:srgbClr val="FFFF00"/>
                </a:solidFill>
                <a:latin typeface="Times New Roman" pitchFamily="18" charset="0"/>
                <a:cs typeface="Times New Roman" pitchFamily="18" charset="0"/>
              </a:rPr>
              <a:t>If no evidence of clerical error, proceed as follows:</a:t>
            </a:r>
          </a:p>
          <a:p>
            <a:pPr marL="609600" indent="-609600" eaLnBrk="1" hangingPunct="1">
              <a:buFontTx/>
              <a:buNone/>
            </a:pPr>
            <a:r>
              <a:rPr lang="en-US" sz="2000" b="1" smtClean="0">
                <a:solidFill>
                  <a:srgbClr val="FFFF00"/>
                </a:solidFill>
                <a:latin typeface="Times New Roman" pitchFamily="18" charset="0"/>
                <a:cs typeface="Times New Roman" pitchFamily="18" charset="0"/>
              </a:rPr>
              <a:t>		    	Repeat ABO and Rh D groups of patient and donor unit and     	        	screen for antibodies. </a:t>
            </a:r>
          </a:p>
          <a:p>
            <a:pPr marL="609600" indent="-609600" eaLnBrk="1" hangingPunct="1">
              <a:buFontTx/>
              <a:buNone/>
            </a:pPr>
            <a:r>
              <a:rPr lang="en-US" sz="2000" b="1" smtClean="0">
                <a:solidFill>
                  <a:srgbClr val="FFFF00"/>
                </a:solidFill>
                <a:latin typeface="Times New Roman" pitchFamily="18" charset="0"/>
                <a:cs typeface="Times New Roman" pitchFamily="18" charset="0"/>
              </a:rPr>
              <a:t>		    	Use patient’s pre-and post-transfusion samples</a:t>
            </a:r>
          </a:p>
          <a:p>
            <a:pPr marL="609600" indent="-609600" eaLnBrk="1" hangingPunct="1">
              <a:buFontTx/>
              <a:buNone/>
            </a:pPr>
            <a:r>
              <a:rPr lang="en-US" sz="2000" b="1" smtClean="0">
                <a:solidFill>
                  <a:srgbClr val="FFFF00"/>
                </a:solidFill>
                <a:latin typeface="Times New Roman" pitchFamily="18" charset="0"/>
                <a:cs typeface="Times New Roman" pitchFamily="18" charset="0"/>
              </a:rPr>
              <a:t>		    	Repeat compatibility tests, using patient’s pre-and post – </a:t>
            </a:r>
          </a:p>
          <a:p>
            <a:pPr marL="609600" indent="-609600" eaLnBrk="1" hangingPunct="1">
              <a:buFontTx/>
              <a:buNone/>
            </a:pPr>
            <a:r>
              <a:rPr lang="en-US" sz="2000" b="1" smtClean="0">
                <a:solidFill>
                  <a:srgbClr val="FFFF00"/>
                </a:solidFill>
                <a:latin typeface="Times New Roman" pitchFamily="18" charset="0"/>
                <a:cs typeface="Times New Roman" pitchFamily="18" charset="0"/>
              </a:rPr>
              <a:t>                             transfusion serum</a:t>
            </a:r>
          </a:p>
          <a:p>
            <a:pPr marL="609600" indent="-609600" eaLnBrk="1" hangingPunct="1">
              <a:buFontTx/>
              <a:buNone/>
            </a:pPr>
            <a:r>
              <a:rPr lang="en-US" sz="2000" b="1" smtClean="0">
                <a:solidFill>
                  <a:srgbClr val="FFFF00"/>
                </a:solidFill>
                <a:latin typeface="Times New Roman" pitchFamily="18" charset="0"/>
                <a:cs typeface="Times New Roman" pitchFamily="18" charset="0"/>
              </a:rPr>
              <a:t>		    	Direct antiglobulin test on post-transfusion red cells may indicate 		antibody and/or complement </a:t>
            </a:r>
          </a:p>
          <a:p>
            <a:pPr marL="609600" indent="-609600" eaLnBrk="1" hangingPunct="1">
              <a:buFontTx/>
              <a:buNone/>
            </a:pPr>
            <a:r>
              <a:rPr lang="en-US" sz="2000" b="1" smtClean="0">
                <a:solidFill>
                  <a:srgbClr val="FFFF00"/>
                </a:solidFill>
                <a:latin typeface="Times New Roman" pitchFamily="18" charset="0"/>
                <a:cs typeface="Times New Roman" pitchFamily="18" charset="0"/>
              </a:rPr>
              <a:t>              Evidence of bacterial infection of donor blood </a:t>
            </a:r>
          </a:p>
          <a:p>
            <a:pPr marL="609600" indent="-609600" eaLnBrk="1" hangingPunct="1">
              <a:buFontTx/>
              <a:buNone/>
            </a:pPr>
            <a:r>
              <a:rPr lang="en-US" sz="2000" b="1" smtClean="0">
                <a:solidFill>
                  <a:srgbClr val="FFFF00"/>
                </a:solidFill>
                <a:latin typeface="Times New Roman" pitchFamily="18" charset="0"/>
                <a:cs typeface="Times New Roman" pitchFamily="18" charset="0"/>
              </a:rPr>
              <a:t>	   Gram stain and culture donor blood. </a:t>
            </a:r>
          </a:p>
        </p:txBody>
      </p:sp>
      <p:sp>
        <p:nvSpPr>
          <p:cNvPr id="3" name="Title 2"/>
          <p:cNvSpPr>
            <a:spLocks noGrp="1"/>
          </p:cNvSpPr>
          <p:nvPr>
            <p:ph type="title"/>
          </p:nvPr>
        </p:nvSpPr>
        <p:spPr>
          <a:xfrm>
            <a:off x="457200" y="152400"/>
            <a:ext cx="8534400" cy="685800"/>
          </a:xfrm>
        </p:spPr>
        <p:txBody>
          <a:bodyPr>
            <a:normAutofit fontScale="90000"/>
          </a:bodyPr>
          <a:lstStyle/>
          <a:p>
            <a:pPr eaLnBrk="1" fontAlgn="auto" hangingPunct="1">
              <a:spcAft>
                <a:spcPts val="0"/>
              </a:spcAft>
              <a:defRPr/>
            </a:pPr>
            <a:r>
              <a:rPr lang="en-US" sz="3200" dirty="0" smtClean="0">
                <a:solidFill>
                  <a:srgbClr val="FF0000"/>
                </a:solidFill>
                <a:latin typeface="Arial Narrow" pitchFamily="34" charset="0"/>
                <a:cs typeface="Times New Roman" pitchFamily="18" charset="0"/>
              </a:rPr>
              <a:t>Investigation of a </a:t>
            </a:r>
            <a:r>
              <a:rPr lang="en-US" sz="3200" dirty="0" err="1" smtClean="0">
                <a:solidFill>
                  <a:srgbClr val="FF0000"/>
                </a:solidFill>
                <a:latin typeface="Arial Narrow" pitchFamily="34" charset="0"/>
                <a:cs typeface="Times New Roman" pitchFamily="18" charset="0"/>
              </a:rPr>
              <a:t>Haemolytic</a:t>
            </a:r>
            <a:r>
              <a:rPr lang="en-US" sz="3200" dirty="0" smtClean="0">
                <a:solidFill>
                  <a:srgbClr val="FF0000"/>
                </a:solidFill>
                <a:latin typeface="Arial Narrow" pitchFamily="34" charset="0"/>
                <a:cs typeface="Times New Roman" pitchFamily="18" charset="0"/>
              </a:rPr>
              <a:t> Transfusion Reaction</a:t>
            </a:r>
            <a:r>
              <a:rPr lang="en-US" sz="3200" dirty="0" smtClean="0">
                <a:latin typeface="Arial Narrow" pitchFamily="34" charset="0"/>
              </a:rPr>
              <a:t/>
            </a:r>
            <a:br>
              <a:rPr lang="en-US" sz="3200" dirty="0" smtClean="0">
                <a:latin typeface="Arial Narrow" pitchFamily="34" charset="0"/>
              </a:rPr>
            </a:br>
            <a:endParaRPr lang="en-US" sz="3200" dirty="0">
              <a:latin typeface="Arial Narrow"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p:cNvSpPr>
          <p:nvPr>
            <p:ph type="body" idx="1"/>
          </p:nvPr>
        </p:nvSpPr>
        <p:spPr>
          <a:xfrm>
            <a:off x="0" y="0"/>
            <a:ext cx="9144000" cy="6858000"/>
          </a:xfrm>
          <a:solidFill>
            <a:schemeClr val="accent1"/>
          </a:solidFill>
        </p:spPr>
        <p:txBody>
          <a:bodyPr/>
          <a:lstStyle/>
          <a:p>
            <a:pPr marL="609600" indent="-609600" algn="just">
              <a:buFont typeface="Wingdings 3" pitchFamily="18" charset="2"/>
              <a:buNone/>
            </a:pPr>
            <a:r>
              <a:rPr lang="en-US" sz="3200" b="1" smtClean="0">
                <a:solidFill>
                  <a:schemeClr val="bg1"/>
                </a:solidFill>
                <a:latin typeface="Arial Narrow" pitchFamily="34" charset="0"/>
                <a:cs typeface="Arial" pitchFamily="34" charset="0"/>
              </a:rPr>
              <a:t>6.	What is apheresis? </a:t>
            </a:r>
          </a:p>
          <a:p>
            <a:pPr marL="609600" indent="-609600" algn="just">
              <a:buFont typeface="Wingdings 3" pitchFamily="18" charset="2"/>
              <a:buNone/>
            </a:pPr>
            <a:endParaRPr lang="en-US" sz="1100" b="1" smtClean="0">
              <a:solidFill>
                <a:srgbClr val="FFFF00"/>
              </a:solidFill>
              <a:latin typeface="Arial Narrow" pitchFamily="34" charset="0"/>
              <a:cs typeface="Arial" pitchFamily="34" charset="0"/>
            </a:endParaRPr>
          </a:p>
          <a:p>
            <a:pPr marL="609600" indent="-609600" algn="just">
              <a:lnSpc>
                <a:spcPct val="150000"/>
              </a:lnSpc>
              <a:buFont typeface="Wingdings 3" pitchFamily="18" charset="2"/>
              <a:buNone/>
            </a:pPr>
            <a:r>
              <a:rPr lang="en-US" sz="2800" b="1" smtClean="0">
                <a:solidFill>
                  <a:srgbClr val="FFFF00"/>
                </a:solidFill>
                <a:latin typeface="Arial Narrow" pitchFamily="34" charset="0"/>
                <a:cs typeface="Arial" pitchFamily="34" charset="0"/>
              </a:rPr>
              <a:t>Apheresis, an increasingly common procedure, is the process</a:t>
            </a:r>
          </a:p>
          <a:p>
            <a:pPr marL="609600" indent="-609600" algn="just">
              <a:lnSpc>
                <a:spcPct val="150000"/>
              </a:lnSpc>
              <a:buFont typeface="Wingdings 3" pitchFamily="18" charset="2"/>
              <a:buNone/>
            </a:pPr>
            <a:r>
              <a:rPr lang="en-US" sz="2800" b="1" smtClean="0">
                <a:solidFill>
                  <a:srgbClr val="FFFF00"/>
                </a:solidFill>
                <a:latin typeface="Arial Narrow" pitchFamily="34" charset="0"/>
                <a:cs typeface="Arial" pitchFamily="34" charset="0"/>
              </a:rPr>
              <a:t> of removing a specific component of the blood, such as</a:t>
            </a:r>
          </a:p>
          <a:p>
            <a:pPr marL="609600" indent="-609600" algn="just">
              <a:lnSpc>
                <a:spcPct val="150000"/>
              </a:lnSpc>
              <a:buFont typeface="Wingdings 3" pitchFamily="18" charset="2"/>
              <a:buNone/>
            </a:pPr>
            <a:r>
              <a:rPr lang="en-US" sz="2800" b="1" smtClean="0">
                <a:solidFill>
                  <a:srgbClr val="FFFF00"/>
                </a:solidFill>
                <a:latin typeface="Arial Narrow" pitchFamily="34" charset="0"/>
                <a:cs typeface="Arial" pitchFamily="34" charset="0"/>
              </a:rPr>
              <a:t>platelets, and returning the remaining components, such as</a:t>
            </a:r>
          </a:p>
          <a:p>
            <a:pPr marL="609600" indent="-609600" algn="just">
              <a:lnSpc>
                <a:spcPct val="150000"/>
              </a:lnSpc>
              <a:buFont typeface="Wingdings 3" pitchFamily="18" charset="2"/>
              <a:buNone/>
            </a:pPr>
            <a:r>
              <a:rPr lang="en-US" sz="2800" b="1" smtClean="0">
                <a:solidFill>
                  <a:srgbClr val="FFFF00"/>
                </a:solidFill>
                <a:latin typeface="Arial Narrow" pitchFamily="34" charset="0"/>
                <a:cs typeface="Arial" pitchFamily="34" charset="0"/>
              </a:rPr>
              <a:t> red blood cells and plasma, to the donor.  This process allows</a:t>
            </a:r>
          </a:p>
          <a:p>
            <a:pPr marL="609600" indent="-609600" algn="just">
              <a:lnSpc>
                <a:spcPct val="150000"/>
              </a:lnSpc>
              <a:buFont typeface="Wingdings 3" pitchFamily="18" charset="2"/>
              <a:buNone/>
            </a:pPr>
            <a:r>
              <a:rPr lang="en-US" sz="2800" b="1" smtClean="0">
                <a:solidFill>
                  <a:srgbClr val="FFFF00"/>
                </a:solidFill>
                <a:latin typeface="Arial Narrow" pitchFamily="34" charset="0"/>
                <a:cs typeface="Arial" pitchFamily="34" charset="0"/>
              </a:rPr>
              <a:t> more of one particular part of the blood to be collected than</a:t>
            </a:r>
          </a:p>
          <a:p>
            <a:pPr marL="609600" indent="-609600" algn="just">
              <a:lnSpc>
                <a:spcPct val="150000"/>
              </a:lnSpc>
              <a:buFont typeface="Wingdings 3" pitchFamily="18" charset="2"/>
              <a:buNone/>
            </a:pPr>
            <a:r>
              <a:rPr lang="en-US" sz="2800" b="1" smtClean="0">
                <a:solidFill>
                  <a:srgbClr val="FFFF00"/>
                </a:solidFill>
                <a:latin typeface="Arial Narrow" pitchFamily="34" charset="0"/>
                <a:cs typeface="Arial" pitchFamily="34" charset="0"/>
              </a:rPr>
              <a:t> could be separated from a unit of whole blood.  Apheresis is</a:t>
            </a:r>
          </a:p>
          <a:p>
            <a:pPr marL="609600" indent="-609600" algn="just">
              <a:lnSpc>
                <a:spcPct val="150000"/>
              </a:lnSpc>
              <a:buFont typeface="Wingdings 3" pitchFamily="18" charset="2"/>
              <a:buNone/>
            </a:pPr>
            <a:r>
              <a:rPr lang="en-US" sz="2800" b="1" smtClean="0">
                <a:solidFill>
                  <a:srgbClr val="FFFF00"/>
                </a:solidFill>
                <a:latin typeface="Arial Narrow" pitchFamily="34" charset="0"/>
                <a:cs typeface="Arial" pitchFamily="34" charset="0"/>
              </a:rPr>
              <a:t> also performed to collect red blood cells, plasma (liquid part</a:t>
            </a:r>
          </a:p>
          <a:p>
            <a:pPr marL="609600" indent="-609600" algn="just">
              <a:lnSpc>
                <a:spcPct val="150000"/>
              </a:lnSpc>
              <a:buFont typeface="Wingdings 3" pitchFamily="18" charset="2"/>
              <a:buNone/>
            </a:pPr>
            <a:r>
              <a:rPr lang="en-US" sz="2800" b="1" smtClean="0">
                <a:solidFill>
                  <a:srgbClr val="FFFF00"/>
                </a:solidFill>
                <a:latin typeface="Arial Narrow" pitchFamily="34" charset="0"/>
                <a:cs typeface="Arial" pitchFamily="34" charset="0"/>
              </a:rPr>
              <a:t> of the blood), and granulocytes (white blood cells).      </a:t>
            </a:r>
          </a:p>
          <a:p>
            <a:pPr marL="609600" indent="-609600" algn="just">
              <a:buFont typeface="Wingdings 3" pitchFamily="18" charset="2"/>
              <a:buNone/>
            </a:pPr>
            <a:r>
              <a:rPr lang="en-US" b="1" smtClean="0">
                <a:solidFill>
                  <a:srgbClr val="FFFF00"/>
                </a:solidFill>
                <a:latin typeface="Arial Narrow" pitchFamily="34" charset="0"/>
                <a:cs typeface="Arial" pitchFamily="34" charset="0"/>
              </a:rPr>
              <a:t>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p:cNvSpPr>
          <p:nvPr>
            <p:ph type="body" idx="1"/>
          </p:nvPr>
        </p:nvSpPr>
        <p:spPr>
          <a:xfrm>
            <a:off x="0" y="0"/>
            <a:ext cx="9144000" cy="6858000"/>
          </a:xfrm>
          <a:solidFill>
            <a:schemeClr val="accent1"/>
          </a:solidFill>
        </p:spPr>
        <p:txBody>
          <a:bodyPr/>
          <a:lstStyle/>
          <a:p>
            <a:pPr marL="609600" indent="-609600" algn="just">
              <a:buFont typeface="Wingdings 3" pitchFamily="18" charset="2"/>
              <a:buNone/>
            </a:pPr>
            <a:r>
              <a:rPr lang="en-US" sz="3600" b="1" smtClean="0">
                <a:solidFill>
                  <a:schemeClr val="bg1"/>
                </a:solidFill>
                <a:cs typeface="Arial" pitchFamily="34" charset="0"/>
              </a:rPr>
              <a:t> </a:t>
            </a:r>
          </a:p>
          <a:p>
            <a:pPr marL="609600" indent="-609600" algn="just">
              <a:buFont typeface="Wingdings 3" pitchFamily="18" charset="2"/>
              <a:buNone/>
            </a:pPr>
            <a:r>
              <a:rPr lang="en-US" sz="3600" b="1" smtClean="0">
                <a:solidFill>
                  <a:schemeClr val="bg1"/>
                </a:solidFill>
                <a:latin typeface="Arial Narrow" pitchFamily="34" charset="0"/>
                <a:cs typeface="Arial" pitchFamily="34" charset="0"/>
              </a:rPr>
              <a:t>6.	What is apheresis?  (continued)</a:t>
            </a:r>
          </a:p>
          <a:p>
            <a:pPr marL="609600" indent="-609600" algn="just"/>
            <a:endParaRPr lang="en-US" b="1" smtClean="0">
              <a:solidFill>
                <a:srgbClr val="FFFF00"/>
              </a:solidFill>
              <a:latin typeface="Arial Narrow" pitchFamily="34" charset="0"/>
              <a:cs typeface="Arial" pitchFamily="34" charset="0"/>
            </a:endParaRPr>
          </a:p>
          <a:p>
            <a:pPr marL="609600" indent="-609600" algn="just">
              <a:lnSpc>
                <a:spcPct val="150000"/>
              </a:lnSpc>
              <a:buFont typeface="Wingdings 3" pitchFamily="18" charset="2"/>
              <a:buNone/>
            </a:pPr>
            <a:r>
              <a:rPr lang="en-US" sz="3200" b="1" smtClean="0">
                <a:solidFill>
                  <a:srgbClr val="FFFF00"/>
                </a:solidFill>
                <a:latin typeface="Arial Narrow" pitchFamily="34" charset="0"/>
                <a:cs typeface="Arial" pitchFamily="34" charset="0"/>
              </a:rPr>
              <a:t>The apheresis donation procedure takes longer than </a:t>
            </a:r>
          </a:p>
          <a:p>
            <a:pPr marL="609600" indent="-609600" algn="just">
              <a:lnSpc>
                <a:spcPct val="150000"/>
              </a:lnSpc>
              <a:buFont typeface="Wingdings 3" pitchFamily="18" charset="2"/>
              <a:buNone/>
            </a:pPr>
            <a:r>
              <a:rPr lang="en-US" sz="3200" b="1" smtClean="0">
                <a:solidFill>
                  <a:srgbClr val="FFFF00"/>
                </a:solidFill>
                <a:latin typeface="Arial Narrow" pitchFamily="34" charset="0"/>
                <a:cs typeface="Arial" pitchFamily="34" charset="0"/>
              </a:rPr>
              <a:t>that for whole blood donation.  A whole blood donation </a:t>
            </a:r>
          </a:p>
          <a:p>
            <a:pPr marL="609600" indent="-609600" algn="just">
              <a:lnSpc>
                <a:spcPct val="150000"/>
              </a:lnSpc>
              <a:buFont typeface="Wingdings 3" pitchFamily="18" charset="2"/>
              <a:buNone/>
            </a:pPr>
            <a:r>
              <a:rPr lang="en-US" sz="3200" b="1" smtClean="0">
                <a:solidFill>
                  <a:srgbClr val="FFFF00"/>
                </a:solidFill>
                <a:latin typeface="Arial Narrow" pitchFamily="34" charset="0"/>
                <a:cs typeface="Arial" pitchFamily="34" charset="0"/>
              </a:rPr>
              <a:t>takes about 10 to 20 minutes to collect the blood,  while </a:t>
            </a:r>
          </a:p>
          <a:p>
            <a:pPr marL="609600" indent="-609600" algn="just">
              <a:lnSpc>
                <a:spcPct val="150000"/>
              </a:lnSpc>
              <a:buFont typeface="Wingdings 3" pitchFamily="18" charset="2"/>
              <a:buNone/>
            </a:pPr>
            <a:r>
              <a:rPr lang="en-US" sz="3200" b="1" smtClean="0">
                <a:solidFill>
                  <a:srgbClr val="FFFF00"/>
                </a:solidFill>
                <a:latin typeface="Arial Narrow" pitchFamily="34" charset="0"/>
                <a:cs typeface="Arial" pitchFamily="34" charset="0"/>
              </a:rPr>
              <a:t>an apheresis donation may take about one to two hours.   </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p:cNvSpPr>
          <p:nvPr>
            <p:ph type="body" idx="1"/>
          </p:nvPr>
        </p:nvSpPr>
        <p:spPr>
          <a:xfrm>
            <a:off x="0" y="152400"/>
            <a:ext cx="9144000" cy="6705600"/>
          </a:xfrm>
          <a:solidFill>
            <a:schemeClr val="accent1"/>
          </a:solidFill>
        </p:spPr>
        <p:txBody>
          <a:bodyPr/>
          <a:lstStyle/>
          <a:p>
            <a:pPr marL="609600" indent="-609600">
              <a:lnSpc>
                <a:spcPct val="90000"/>
              </a:lnSpc>
              <a:buFont typeface="Wingdings 3" pitchFamily="18" charset="2"/>
              <a:buNone/>
            </a:pPr>
            <a:r>
              <a:rPr lang="en-US" sz="3200" b="1" smtClean="0">
                <a:solidFill>
                  <a:schemeClr val="bg1"/>
                </a:solidFill>
                <a:latin typeface="Arial Narrow" pitchFamily="34" charset="0"/>
                <a:cs typeface="Arial" pitchFamily="34" charset="0"/>
              </a:rPr>
              <a:t>If an acute transfusion reaction occurs: </a:t>
            </a:r>
          </a:p>
          <a:p>
            <a:pPr marL="609600" indent="-609600">
              <a:lnSpc>
                <a:spcPct val="90000"/>
              </a:lnSpc>
              <a:buFont typeface="Wingdings 3" pitchFamily="18" charset="2"/>
              <a:buNone/>
            </a:pPr>
            <a:endParaRPr lang="en-US" sz="1100" b="1" smtClean="0">
              <a:solidFill>
                <a:schemeClr val="bg1"/>
              </a:solidFill>
              <a:latin typeface="Arial Narrow" pitchFamily="34" charset="0"/>
              <a:cs typeface="Arial" pitchFamily="34" charset="0"/>
            </a:endParaRPr>
          </a:p>
          <a:p>
            <a:pPr marL="609600" indent="-609600">
              <a:lnSpc>
                <a:spcPct val="90000"/>
              </a:lnSpc>
              <a:buFont typeface="Wingdings 3" pitchFamily="18" charset="2"/>
              <a:buNone/>
            </a:pPr>
            <a:r>
              <a:rPr lang="en-US" sz="2100" b="1" smtClean="0">
                <a:solidFill>
                  <a:srgbClr val="FFFF00"/>
                </a:solidFill>
                <a:latin typeface="Arial Narrow" pitchFamily="34" charset="0"/>
                <a:cs typeface="Arial" pitchFamily="34" charset="0"/>
              </a:rPr>
              <a:t>* Stop blood component transfusion immediately. </a:t>
            </a:r>
          </a:p>
          <a:p>
            <a:pPr marL="609600" indent="-609600">
              <a:lnSpc>
                <a:spcPct val="90000"/>
              </a:lnSpc>
              <a:buFont typeface="Wingdings 3" pitchFamily="18" charset="2"/>
              <a:buNone/>
            </a:pPr>
            <a:r>
              <a:rPr lang="en-US" sz="2100" b="1" smtClean="0">
                <a:solidFill>
                  <a:srgbClr val="FFFF00"/>
                </a:solidFill>
                <a:latin typeface="Arial Narrow" pitchFamily="34" charset="0"/>
                <a:cs typeface="Arial" pitchFamily="34" charset="0"/>
              </a:rPr>
              <a:t>* Verify the correct unit was given to the correct patient.  </a:t>
            </a:r>
          </a:p>
          <a:p>
            <a:pPr marL="609600" indent="-609600">
              <a:lnSpc>
                <a:spcPct val="90000"/>
              </a:lnSpc>
              <a:buFont typeface="Wingdings 3" pitchFamily="18" charset="2"/>
              <a:buNone/>
            </a:pPr>
            <a:r>
              <a:rPr lang="en-US" sz="2100" b="1" smtClean="0">
                <a:solidFill>
                  <a:srgbClr val="FFFF00"/>
                </a:solidFill>
                <a:latin typeface="Arial Narrow" pitchFamily="34" charset="0"/>
                <a:cs typeface="Arial" pitchFamily="34" charset="0"/>
              </a:rPr>
              <a:t>* Maintain IV access and ensure adequate urine output with an appropriate crystalloid </a:t>
            </a:r>
          </a:p>
          <a:p>
            <a:pPr marL="609600" indent="-609600">
              <a:lnSpc>
                <a:spcPct val="90000"/>
              </a:lnSpc>
              <a:buFont typeface="Wingdings 3" pitchFamily="18" charset="2"/>
              <a:buNone/>
            </a:pPr>
            <a:r>
              <a:rPr lang="en-US" sz="2100" b="1" smtClean="0">
                <a:solidFill>
                  <a:srgbClr val="FFFF00"/>
                </a:solidFill>
                <a:latin typeface="Arial Narrow" pitchFamily="34" charset="0"/>
                <a:cs typeface="Arial" pitchFamily="34" charset="0"/>
              </a:rPr>
              <a:t>  or colloid solution.</a:t>
            </a:r>
          </a:p>
          <a:p>
            <a:pPr marL="609600" indent="-609600">
              <a:lnSpc>
                <a:spcPct val="90000"/>
              </a:lnSpc>
              <a:buFont typeface="Wingdings 3" pitchFamily="18" charset="2"/>
              <a:buNone/>
            </a:pPr>
            <a:r>
              <a:rPr lang="en-US" sz="2100" b="1" smtClean="0">
                <a:solidFill>
                  <a:srgbClr val="FFFF00"/>
                </a:solidFill>
                <a:latin typeface="Arial Narrow" pitchFamily="34" charset="0"/>
                <a:cs typeface="Arial" pitchFamily="34" charset="0"/>
              </a:rPr>
              <a:t>* Maintain blood pressure, pulse.</a:t>
            </a:r>
          </a:p>
          <a:p>
            <a:pPr marL="609600" indent="-609600">
              <a:lnSpc>
                <a:spcPct val="90000"/>
              </a:lnSpc>
              <a:buFont typeface="Wingdings 3" pitchFamily="18" charset="2"/>
              <a:buNone/>
            </a:pPr>
            <a:r>
              <a:rPr lang="en-US" sz="2100" b="1" smtClean="0">
                <a:solidFill>
                  <a:srgbClr val="FFFF00"/>
                </a:solidFill>
                <a:latin typeface="Arial Narrow" pitchFamily="34" charset="0"/>
                <a:cs typeface="Arial" pitchFamily="34" charset="0"/>
              </a:rPr>
              <a:t>* Maintain adequate ventilation. </a:t>
            </a:r>
          </a:p>
          <a:p>
            <a:pPr marL="609600" indent="-609600">
              <a:lnSpc>
                <a:spcPct val="90000"/>
              </a:lnSpc>
              <a:buFont typeface="Wingdings 3" pitchFamily="18" charset="2"/>
              <a:buNone/>
            </a:pPr>
            <a:r>
              <a:rPr lang="en-US" sz="2100" b="1" smtClean="0">
                <a:solidFill>
                  <a:srgbClr val="FFFF00"/>
                </a:solidFill>
                <a:latin typeface="Arial Narrow" pitchFamily="34" charset="0"/>
                <a:cs typeface="Arial" pitchFamily="34" charset="0"/>
              </a:rPr>
              <a:t>* Notify attending physician and blood bank. </a:t>
            </a:r>
          </a:p>
          <a:p>
            <a:pPr marL="609600" indent="-609600">
              <a:lnSpc>
                <a:spcPct val="90000"/>
              </a:lnSpc>
              <a:buFont typeface="Wingdings 3" pitchFamily="18" charset="2"/>
              <a:buNone/>
            </a:pPr>
            <a:r>
              <a:rPr lang="en-US" sz="2100" b="1" smtClean="0">
                <a:solidFill>
                  <a:srgbClr val="FFFF00"/>
                </a:solidFill>
                <a:latin typeface="Arial Narrow" pitchFamily="34" charset="0"/>
                <a:cs typeface="Arial" pitchFamily="34" charset="0"/>
              </a:rPr>
              <a:t>* Obtain blood/urine for transfusion reaction workup. </a:t>
            </a:r>
          </a:p>
          <a:p>
            <a:pPr marL="609600" indent="-609600">
              <a:lnSpc>
                <a:spcPct val="90000"/>
              </a:lnSpc>
              <a:buFont typeface="Wingdings 3" pitchFamily="18" charset="2"/>
              <a:buNone/>
            </a:pPr>
            <a:r>
              <a:rPr lang="en-US" sz="2100" b="1" smtClean="0">
                <a:solidFill>
                  <a:srgbClr val="FFFF00"/>
                </a:solidFill>
                <a:latin typeface="Arial Narrow" pitchFamily="34" charset="0"/>
                <a:cs typeface="Arial" pitchFamily="34" charset="0"/>
              </a:rPr>
              <a:t>* Send blood bag and administration set to blood transfusion service immediately. </a:t>
            </a:r>
          </a:p>
          <a:p>
            <a:pPr marL="609600" indent="-609600">
              <a:lnSpc>
                <a:spcPct val="90000"/>
              </a:lnSpc>
              <a:buFontTx/>
              <a:buAutoNum type="arabicPeriod"/>
            </a:pPr>
            <a:endParaRPr lang="en-US" sz="2100" b="1" smtClean="0">
              <a:solidFill>
                <a:schemeClr val="bg1"/>
              </a:solidFill>
              <a:latin typeface="Arial Narrow" pitchFamily="34" charset="0"/>
              <a:cs typeface="Arial" pitchFamily="34" charset="0"/>
            </a:endParaRPr>
          </a:p>
          <a:p>
            <a:pPr marL="609600" indent="-609600">
              <a:lnSpc>
                <a:spcPct val="90000"/>
              </a:lnSpc>
              <a:buFont typeface="Wingdings 3" pitchFamily="18" charset="2"/>
              <a:buNone/>
            </a:pPr>
            <a:r>
              <a:rPr lang="en-US" sz="2100" b="1" smtClean="0">
                <a:solidFill>
                  <a:schemeClr val="bg1"/>
                </a:solidFill>
                <a:latin typeface="Arial Narrow" pitchFamily="34" charset="0"/>
                <a:cs typeface="Arial" pitchFamily="34" charset="0"/>
              </a:rPr>
              <a:t>Blood bank performs workup of suspected transfusion reaction as follows:</a:t>
            </a:r>
          </a:p>
          <a:p>
            <a:pPr marL="990600" lvl="1" indent="-533400">
              <a:lnSpc>
                <a:spcPct val="90000"/>
              </a:lnSpc>
              <a:buFont typeface="Verdana" pitchFamily="34" charset="0"/>
              <a:buNone/>
            </a:pPr>
            <a:endParaRPr lang="en-US" sz="2000" b="1" smtClean="0">
              <a:solidFill>
                <a:srgbClr val="FFFF00"/>
              </a:solidFill>
              <a:latin typeface="Arial Narrow" pitchFamily="34" charset="0"/>
              <a:cs typeface="Arial" pitchFamily="34" charset="0"/>
            </a:endParaRPr>
          </a:p>
          <a:p>
            <a:pPr marL="990600" lvl="1" indent="-533400">
              <a:lnSpc>
                <a:spcPct val="90000"/>
              </a:lnSpc>
              <a:buFont typeface="Verdana" pitchFamily="34" charset="0"/>
              <a:buNone/>
            </a:pPr>
            <a:r>
              <a:rPr lang="en-US" sz="2000" b="1" smtClean="0">
                <a:solidFill>
                  <a:srgbClr val="FFFF00"/>
                </a:solidFill>
                <a:latin typeface="Arial Narrow" pitchFamily="34" charset="0"/>
                <a:cs typeface="Arial" pitchFamily="34" charset="0"/>
              </a:rPr>
              <a:t>A.	Check paper work to ensure correct blood component was transfused to the right patient.      </a:t>
            </a:r>
          </a:p>
          <a:p>
            <a:pPr marL="990600" lvl="1" indent="-533400">
              <a:lnSpc>
                <a:spcPct val="90000"/>
              </a:lnSpc>
              <a:buFont typeface="Verdana" pitchFamily="34" charset="0"/>
              <a:buNone/>
            </a:pPr>
            <a:r>
              <a:rPr lang="en-US" sz="2000" b="1" smtClean="0">
                <a:solidFill>
                  <a:srgbClr val="FFFF00"/>
                </a:solidFill>
                <a:latin typeface="Arial Narrow" pitchFamily="34" charset="0"/>
                <a:cs typeface="Arial" pitchFamily="34" charset="0"/>
              </a:rPr>
              <a:t>B.	Evaluate plasma for hemoglobinemia. </a:t>
            </a:r>
          </a:p>
          <a:p>
            <a:pPr marL="990600" lvl="1" indent="-533400">
              <a:lnSpc>
                <a:spcPct val="90000"/>
              </a:lnSpc>
              <a:buFont typeface="Verdana" pitchFamily="34" charset="0"/>
              <a:buNone/>
            </a:pPr>
            <a:r>
              <a:rPr lang="en-US" sz="2000" b="1" smtClean="0">
                <a:solidFill>
                  <a:srgbClr val="FFFF00"/>
                </a:solidFill>
                <a:latin typeface="Arial Narrow" pitchFamily="34" charset="0"/>
                <a:cs typeface="Arial" pitchFamily="34" charset="0"/>
              </a:rPr>
              <a:t>C.	Perform direct antiglobulin test.</a:t>
            </a:r>
          </a:p>
          <a:p>
            <a:pPr marL="990600" lvl="1" indent="-533400">
              <a:lnSpc>
                <a:spcPct val="90000"/>
              </a:lnSpc>
              <a:buFont typeface="Verdana" pitchFamily="34" charset="0"/>
              <a:buNone/>
            </a:pPr>
            <a:r>
              <a:rPr lang="en-US" sz="2000" b="1" smtClean="0">
                <a:solidFill>
                  <a:srgbClr val="FFFF00"/>
                </a:solidFill>
                <a:latin typeface="Arial Narrow" pitchFamily="34" charset="0"/>
                <a:cs typeface="Arial" pitchFamily="34" charset="0"/>
              </a:rPr>
              <a:t>D. 	Repeat other serologic testing as needed (ABO, Rh).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p:cNvSpPr>
          <p:nvPr>
            <p:ph type="body" idx="1"/>
          </p:nvPr>
        </p:nvSpPr>
        <p:spPr>
          <a:xfrm>
            <a:off x="0" y="0"/>
            <a:ext cx="9144000" cy="6858000"/>
          </a:xfrm>
          <a:solidFill>
            <a:schemeClr val="accent1"/>
          </a:solidFill>
        </p:spPr>
        <p:txBody>
          <a:bodyPr/>
          <a:lstStyle/>
          <a:p>
            <a:pPr marL="609600" indent="-609600" algn="just">
              <a:buFont typeface="Wingdings 3" pitchFamily="18" charset="2"/>
              <a:buNone/>
            </a:pPr>
            <a:r>
              <a:rPr lang="en-US" sz="2300" b="1" smtClean="0">
                <a:solidFill>
                  <a:schemeClr val="bg1"/>
                </a:solidFill>
                <a:latin typeface="Arial Narrow" pitchFamily="34" charset="0"/>
                <a:cs typeface="Arial" pitchFamily="34" charset="0"/>
              </a:rPr>
              <a:t>         </a:t>
            </a:r>
          </a:p>
          <a:p>
            <a:pPr marL="609600" indent="-609600" algn="just">
              <a:buFont typeface="Wingdings 3" pitchFamily="18" charset="2"/>
              <a:buNone/>
            </a:pPr>
            <a:r>
              <a:rPr lang="en-US" sz="2300" b="1" smtClean="0">
                <a:solidFill>
                  <a:schemeClr val="bg1"/>
                </a:solidFill>
                <a:latin typeface="Arial Narrow" pitchFamily="34" charset="0"/>
                <a:cs typeface="Arial" pitchFamily="34" charset="0"/>
              </a:rPr>
              <a:t> </a:t>
            </a:r>
            <a:r>
              <a:rPr lang="en-US" sz="2800" b="1" smtClean="0">
                <a:solidFill>
                  <a:schemeClr val="bg1"/>
                </a:solidFill>
                <a:latin typeface="Arial Narrow" pitchFamily="34" charset="0"/>
                <a:cs typeface="Arial" pitchFamily="34" charset="0"/>
              </a:rPr>
              <a:t>If intravascular hemolytic reaction is confirmed</a:t>
            </a:r>
            <a:r>
              <a:rPr lang="en-US" sz="2300" b="1" smtClean="0">
                <a:solidFill>
                  <a:schemeClr val="bg1"/>
                </a:solidFill>
                <a:latin typeface="Arial Narrow" pitchFamily="34" charset="0"/>
                <a:cs typeface="Arial" pitchFamily="34" charset="0"/>
              </a:rPr>
              <a:t>. </a:t>
            </a:r>
          </a:p>
          <a:p>
            <a:pPr marL="609600" indent="-609600" algn="just">
              <a:lnSpc>
                <a:spcPct val="150000"/>
              </a:lnSpc>
              <a:buFont typeface="Wingdings 3" pitchFamily="18" charset="2"/>
              <a:buNone/>
            </a:pPr>
            <a:r>
              <a:rPr lang="en-US" sz="2200" b="1" smtClean="0">
                <a:solidFill>
                  <a:srgbClr val="FFFF00"/>
                </a:solidFill>
                <a:latin typeface="Arial Narrow" pitchFamily="34" charset="0"/>
                <a:cs typeface="Arial" pitchFamily="34" charset="0"/>
              </a:rPr>
              <a:t>1.	</a:t>
            </a:r>
            <a:r>
              <a:rPr lang="en-US" sz="2400" b="1" smtClean="0">
                <a:solidFill>
                  <a:srgbClr val="FFFF00"/>
                </a:solidFill>
                <a:latin typeface="Arial Narrow" pitchFamily="34" charset="0"/>
                <a:cs typeface="Arial" pitchFamily="34" charset="0"/>
              </a:rPr>
              <a:t>Monitor renal status (BUN, creatinine).</a:t>
            </a:r>
          </a:p>
          <a:p>
            <a:pPr marL="609600" indent="-609600" algn="just">
              <a:lnSpc>
                <a:spcPct val="150000"/>
              </a:lnSpc>
              <a:buFont typeface="Wingdings 3" pitchFamily="18" charset="2"/>
              <a:buNone/>
            </a:pPr>
            <a:r>
              <a:rPr lang="en-US" sz="2400" b="1" smtClean="0">
                <a:solidFill>
                  <a:srgbClr val="FFFF00"/>
                </a:solidFill>
                <a:latin typeface="Arial Narrow" pitchFamily="34" charset="0"/>
                <a:cs typeface="Arial" pitchFamily="34" charset="0"/>
              </a:rPr>
              <a:t>2.	Initiate a diuresis. </a:t>
            </a:r>
          </a:p>
          <a:p>
            <a:pPr marL="609600" indent="-609600" algn="just">
              <a:lnSpc>
                <a:spcPct val="150000"/>
              </a:lnSpc>
              <a:buFont typeface="Wingdings 3" pitchFamily="18" charset="2"/>
              <a:buNone/>
            </a:pPr>
            <a:r>
              <a:rPr lang="en-US" sz="2400" b="1" smtClean="0">
                <a:solidFill>
                  <a:srgbClr val="FFFF00"/>
                </a:solidFill>
                <a:latin typeface="Arial Narrow" pitchFamily="34" charset="0"/>
                <a:cs typeface="Arial" pitchFamily="34" charset="0"/>
              </a:rPr>
              <a:t>3.	Analyze urine for hemoglobinuria.</a:t>
            </a:r>
          </a:p>
          <a:p>
            <a:pPr marL="609600" indent="-609600" algn="just">
              <a:lnSpc>
                <a:spcPct val="150000"/>
              </a:lnSpc>
              <a:buFont typeface="Wingdings 3" pitchFamily="18" charset="2"/>
              <a:buNone/>
            </a:pPr>
            <a:r>
              <a:rPr lang="en-US" sz="2400" b="1" smtClean="0">
                <a:solidFill>
                  <a:srgbClr val="FFFF00"/>
                </a:solidFill>
                <a:latin typeface="Arial Narrow" pitchFamily="34" charset="0"/>
                <a:cs typeface="Arial" pitchFamily="34" charset="0"/>
              </a:rPr>
              <a:t>4.	Monitor coagulation status (prothrombin time, partial thromboplastin time, fibrinogen, platelet count).</a:t>
            </a:r>
          </a:p>
          <a:p>
            <a:pPr marL="609600" indent="-609600" algn="just">
              <a:lnSpc>
                <a:spcPct val="150000"/>
              </a:lnSpc>
              <a:buFont typeface="Wingdings 3" pitchFamily="18" charset="2"/>
              <a:buNone/>
            </a:pPr>
            <a:r>
              <a:rPr lang="en-US" sz="2400" b="1" smtClean="0">
                <a:solidFill>
                  <a:srgbClr val="FFFF00"/>
                </a:solidFill>
                <a:latin typeface="Arial Narrow" pitchFamily="34" charset="0"/>
                <a:cs typeface="Arial" pitchFamily="34" charset="0"/>
              </a:rPr>
              <a:t>5.	Monitor for signs of haemolysis (lactate dehydrogenase, bilirubin, haptoglobin, plasma hemoglobin).</a:t>
            </a:r>
          </a:p>
          <a:p>
            <a:pPr marL="609600" indent="-609600" algn="just">
              <a:lnSpc>
                <a:spcPct val="150000"/>
              </a:lnSpc>
              <a:buFont typeface="Wingdings 3" pitchFamily="18" charset="2"/>
              <a:buNone/>
            </a:pPr>
            <a:r>
              <a:rPr lang="en-US" sz="2400" b="1" smtClean="0">
                <a:solidFill>
                  <a:srgbClr val="FFFF00"/>
                </a:solidFill>
                <a:latin typeface="Arial Narrow" pitchFamily="34" charset="0"/>
                <a:cs typeface="Arial" pitchFamily="34" charset="0"/>
              </a:rPr>
              <a:t>6..	Repeat compatibility testing (crossmatch).</a:t>
            </a:r>
          </a:p>
          <a:p>
            <a:pPr marL="609600" indent="-609600" algn="just">
              <a:lnSpc>
                <a:spcPct val="150000"/>
              </a:lnSpc>
              <a:buFont typeface="Wingdings 3" pitchFamily="18" charset="2"/>
              <a:buNone/>
            </a:pPr>
            <a:r>
              <a:rPr lang="en-US" sz="2400" b="1" smtClean="0">
                <a:solidFill>
                  <a:srgbClr val="FFFF00"/>
                </a:solidFill>
                <a:latin typeface="Arial Narrow" pitchFamily="34" charset="0"/>
                <a:cs typeface="Arial" pitchFamily="34" charset="0"/>
              </a:rPr>
              <a:t>7.	If sepsis is suspected, culture unit and patient, and treat as appropriate. </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 descr="Blood Bank (23).jpg"/>
          <p:cNvPicPr>
            <a:picLocks noChangeAspect="1"/>
          </p:cNvPicPr>
          <p:nvPr/>
        </p:nvPicPr>
        <p:blipFill>
          <a:blip r:embed="rId3" cstate="print"/>
          <a:srcRect/>
          <a:stretch>
            <a:fillRect/>
          </a:stretch>
        </p:blipFill>
        <p:spPr bwMode="auto">
          <a:xfrm>
            <a:off x="0" y="0"/>
            <a:ext cx="9144000" cy="7086600"/>
          </a:xfrm>
          <a:prstGeom prst="rect">
            <a:avLst/>
          </a:prstGeom>
          <a:noFill/>
          <a:ln w="9525">
            <a:noFill/>
            <a:miter lim="800000"/>
            <a:headEnd/>
            <a:tailEnd/>
          </a:ln>
        </p:spPr>
      </p:pic>
      <p:sp>
        <p:nvSpPr>
          <p:cNvPr id="132099" name="Text Box 3"/>
          <p:cNvSpPr txBox="1">
            <a:spLocks noChangeArrowheads="1"/>
          </p:cNvSpPr>
          <p:nvPr/>
        </p:nvSpPr>
        <p:spPr bwMode="auto">
          <a:xfrm>
            <a:off x="2438400" y="457200"/>
            <a:ext cx="4356100" cy="1006475"/>
          </a:xfrm>
          <a:prstGeom prst="rect">
            <a:avLst/>
          </a:prstGeom>
          <a:noFill/>
          <a:ln w="9525">
            <a:noFill/>
            <a:miter lim="800000"/>
            <a:headEnd/>
            <a:tailEnd/>
          </a:ln>
        </p:spPr>
        <p:txBody>
          <a:bodyPr wrap="none">
            <a:spAutoFit/>
          </a:bodyPr>
          <a:lstStyle/>
          <a:p>
            <a:pPr algn="ctr"/>
            <a:r>
              <a:rPr lang="en-US" sz="6000" i="1">
                <a:solidFill>
                  <a:srgbClr val="FFFF00"/>
                </a:solidFill>
                <a:latin typeface="Times New Roman" pitchFamily="18" charset="0"/>
              </a:rPr>
              <a:t>THANK YOU</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2_Concours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3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0.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7.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8.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9.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Median</Template>
  <TotalTime>2749</TotalTime>
  <Words>2452</Words>
  <Application>Microsoft Office PowerPoint</Application>
  <PresentationFormat>On-screen Show (4:3)</PresentationFormat>
  <Paragraphs>820</Paragraphs>
  <Slides>99</Slides>
  <Notes>65</Notes>
  <HiddenSlides>0</HiddenSlides>
  <MMClips>0</MMClips>
  <ScaleCrop>false</ScaleCrop>
  <HeadingPairs>
    <vt:vector size="4" baseType="variant">
      <vt:variant>
        <vt:lpstr>Theme</vt:lpstr>
      </vt:variant>
      <vt:variant>
        <vt:i4>5</vt:i4>
      </vt:variant>
      <vt:variant>
        <vt:lpstr>Slide Titles</vt:lpstr>
      </vt:variant>
      <vt:variant>
        <vt:i4>99</vt:i4>
      </vt:variant>
    </vt:vector>
  </HeadingPairs>
  <TitlesOfParts>
    <vt:vector size="104" baseType="lpstr">
      <vt:lpstr>1_Concourse</vt:lpstr>
      <vt:lpstr>Apex</vt:lpstr>
      <vt:lpstr>2_Concourse</vt:lpstr>
      <vt:lpstr>3_Concourse</vt:lpstr>
      <vt:lpstr>Flow</vt:lpstr>
      <vt:lpstr> BLOOD TRANSFUSION</vt:lpstr>
      <vt:lpstr>PowerPoint Presentation</vt:lpstr>
      <vt:lpstr>PowerPoint Presentation</vt:lpstr>
      <vt:lpstr>PowerPoint Presentation</vt:lpstr>
      <vt:lpstr>PowerPoint Presentation</vt:lpstr>
      <vt:lpstr>PowerPoint Presentation</vt:lpstr>
      <vt:lpstr>PowerPoint Presentation</vt:lpstr>
      <vt:lpstr>AUTOLOGUS BLOOD TRANSFUSION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ACD - A (NIH - A) SOLUTION</vt:lpstr>
      <vt:lpstr>CITRATE – PHOSPHATE – DEXTROSE (CPD)</vt:lpstr>
      <vt:lpstr>Anticoagulant Citrate Phosphate Dextrose  (CPDA-1)  Red Blood Cells</vt:lpstr>
      <vt:lpstr>Optisol R      AS – 5  Red Cell Preservative Solution</vt:lpstr>
      <vt:lpstr>Anticoagulant Citrate Phosphate Dextrose  (CPDA-2)  Plus Optisol  R for RBCs </vt:lpstr>
      <vt:lpstr>Blood Groups</vt:lpstr>
      <vt:lpstr>PowerPoint Presentation</vt:lpstr>
      <vt:lpstr>PowerPoint Presentation</vt:lpstr>
      <vt:lpstr>PowerPoint Presentation</vt:lpstr>
      <vt:lpstr>PowerPoint Presentation</vt:lpstr>
      <vt:lpstr>ABO Blood Group</vt:lpstr>
      <vt:lpstr>ABO Blood Groups Inheritance</vt:lpstr>
      <vt:lpstr>PowerPoint Presentation</vt:lpstr>
      <vt:lpstr>PowerPoint Presentation</vt:lpstr>
      <vt:lpstr>ABO Blood Groups</vt:lpstr>
      <vt:lpstr>PowerPoint Presentation</vt:lpstr>
      <vt:lpstr>BLOOD TRANSFUSION Blood Compatibility Testing (Crossmatch)</vt:lpstr>
      <vt:lpstr>BLOOD TRANSFUSION Blood Compatibility Testing (Crossmatch)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COMPATIBLITY TESTING BLOOD TRANSFUSION  Laboratory Tests </vt:lpstr>
      <vt:lpstr>BLOOD TRANSFUSION Mandatory Tests on All Units of Blood</vt:lpstr>
      <vt:lpstr>BLOOD TRANSFUSION Type And Cross match</vt:lpstr>
      <vt:lpstr>BLOOD TRANSFUSION Type And Crossmatch (continue)</vt:lpstr>
      <vt:lpstr>PowerPoint Presentation</vt:lpstr>
      <vt:lpstr>BLOOD COMPONENTS </vt:lpstr>
      <vt:lpstr>BLOOD COMPONENTS PREPARATION</vt:lpstr>
      <vt:lpstr>BLOOD COMPONENTS PREPARATION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Complications of Blood Transfusion</vt:lpstr>
      <vt:lpstr> Complications of Blood Transfusion  </vt:lpstr>
      <vt:lpstr> BLOOD TRANSFUSION </vt:lpstr>
      <vt:lpstr>Investigation of a Haemolytic Transfusion Reaction </vt:lpstr>
      <vt:lpstr>PowerPoint Presentation</vt:lpstr>
      <vt:lpstr>PowerPoint Presentation</vt:lpstr>
      <vt:lpstr>PowerPoint Presentation</vt:lpstr>
      <vt:lpstr>PowerPoint Presentation</vt:lpstr>
      <vt:lpstr>PowerPoint Presentation</vt:lpstr>
    </vt:vector>
  </TitlesOfParts>
  <Company>K.K.U.H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BLOOD TRANSFUSION</dc:title>
  <dc:creator>Dr.Kamal</dc:creator>
  <cp:lastModifiedBy>Aljawharah Alkabbani</cp:lastModifiedBy>
  <cp:revision>138</cp:revision>
  <dcterms:created xsi:type="dcterms:W3CDTF">2008-03-22T12:50:02Z</dcterms:created>
  <dcterms:modified xsi:type="dcterms:W3CDTF">2014-11-20T04:55:17Z</dcterms:modified>
</cp:coreProperties>
</file>