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28" r:id="rId1"/>
  </p:sldMasterIdLst>
  <p:sldIdLst>
    <p:sldId id="280" r:id="rId2"/>
    <p:sldId id="282" r:id="rId3"/>
    <p:sldId id="257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71" r:id="rId15"/>
    <p:sldId id="268" r:id="rId16"/>
    <p:sldId id="272" r:id="rId17"/>
    <p:sldId id="273" r:id="rId18"/>
    <p:sldId id="276" r:id="rId19"/>
    <p:sldId id="274" r:id="rId20"/>
    <p:sldId id="275" r:id="rId21"/>
    <p:sldId id="277" r:id="rId22"/>
    <p:sldId id="278" r:id="rId23"/>
    <p:sldId id="281" r:id="rId24"/>
    <p:sldId id="279" r:id="rId2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232F-F237-4362-A3C0-1EF7519D7F6B}" type="datetimeFigureOut">
              <a:rPr lang="ar-SA" smtClean="0"/>
              <a:pPr/>
              <a:t>08/02/1436</a:t>
            </a:fld>
            <a:endParaRPr lang="ar-S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EE17-CECE-4893-AE66-9E7FCF649FC2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232F-F237-4362-A3C0-1EF7519D7F6B}" type="datetimeFigureOut">
              <a:rPr lang="ar-SA" smtClean="0"/>
              <a:pPr/>
              <a:t>08/02/1436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EE17-CECE-4893-AE66-9E7FCF649FC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232F-F237-4362-A3C0-1EF7519D7F6B}" type="datetimeFigureOut">
              <a:rPr lang="ar-SA" smtClean="0"/>
              <a:pPr/>
              <a:t>08/02/1436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EE17-CECE-4893-AE66-9E7FCF649FC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232F-F237-4362-A3C0-1EF7519D7F6B}" type="datetimeFigureOut">
              <a:rPr lang="ar-SA" smtClean="0"/>
              <a:pPr/>
              <a:t>08/02/1436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EE17-CECE-4893-AE66-9E7FCF649FC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232F-F237-4362-A3C0-1EF7519D7F6B}" type="datetimeFigureOut">
              <a:rPr lang="ar-SA" smtClean="0"/>
              <a:pPr/>
              <a:t>08/02/1436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FABEE17-CECE-4893-AE66-9E7FCF649FC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232F-F237-4362-A3C0-1EF7519D7F6B}" type="datetimeFigureOut">
              <a:rPr lang="ar-SA" smtClean="0"/>
              <a:pPr/>
              <a:t>08/02/1436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EE17-CECE-4893-AE66-9E7FCF649FC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232F-F237-4362-A3C0-1EF7519D7F6B}" type="datetimeFigureOut">
              <a:rPr lang="ar-SA" smtClean="0"/>
              <a:pPr/>
              <a:t>08/02/1436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EE17-CECE-4893-AE66-9E7FCF649FC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232F-F237-4362-A3C0-1EF7519D7F6B}" type="datetimeFigureOut">
              <a:rPr lang="ar-SA" smtClean="0"/>
              <a:pPr/>
              <a:t>08/02/1436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EE17-CECE-4893-AE66-9E7FCF649FC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232F-F237-4362-A3C0-1EF7519D7F6B}" type="datetimeFigureOut">
              <a:rPr lang="ar-SA" smtClean="0"/>
              <a:pPr/>
              <a:t>08/02/1436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EE17-CECE-4893-AE66-9E7FCF649FC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232F-F237-4362-A3C0-1EF7519D7F6B}" type="datetimeFigureOut">
              <a:rPr lang="ar-SA" smtClean="0"/>
              <a:pPr/>
              <a:t>08/02/1436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EE17-CECE-4893-AE66-9E7FCF649FC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232F-F237-4362-A3C0-1EF7519D7F6B}" type="datetimeFigureOut">
              <a:rPr lang="ar-SA" smtClean="0"/>
              <a:pPr/>
              <a:t>08/02/1436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EE17-CECE-4893-AE66-9E7FCF649FC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EDC232F-F237-4362-A3C0-1EF7519D7F6B}" type="datetimeFigureOut">
              <a:rPr lang="ar-SA" smtClean="0"/>
              <a:pPr/>
              <a:t>08/02/1436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FABEE17-CECE-4893-AE66-9E7FCF649FC2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1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r" rtl="1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r" rtl="1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r" rtl="1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r" rtl="1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r" rtl="1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imgurl=http://3.bp.blogspot.com/_rJRxVYdf8ZQ/R19Q1nWrTLI/AAAAAAAAAOw/eM_5Or4hYHo/s400/Shigella+on+EMB.bmp&amp;imgrefurl=http://first6weeks.blogspot.com/2007_12_01_archive.html&amp;usg=__L7agufUQUv2OxSolg7nTogfR91M=&amp;h=302&amp;w=302&amp;sz=17&amp;hl=en&amp;start=6&amp;zoom=1&amp;tbnid=kaZMSnVdKoqDOM:&amp;tbnh=116&amp;tbnw=116&amp;prev=/images?q=SHIGELLA+DYSENTERY&amp;hl=en&amp;safe=active&amp;gbv=2&amp;tbs=isch:1&amp;itbs=1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imgres?imgurl=http://www.salmonellablog.com/uploads/image/salmonella-typhi-goulding.jpg&amp;imgrefurl=http://www.salmonellablog.com/salmonella-outbreaks/california-and-nevada-salmonella-typhi-outbreak-linked-to-goya-brand-frozen-mamey-fruit/&amp;usg=__HkAxLbrMQB8qnj30n0HyiiRkkho=&amp;h=300&amp;w=300&amp;sz=15&amp;hl=en&amp;start=1&amp;zoom=1&amp;tbnid=9H8pL2foImqZ0M:&amp;tbnh=116&amp;tbnw=116&amp;prev=/images?q=SALMONELLA+TYPHI&amp;hl=en&amp;safe=active&amp;sa=G&amp;gbv=2&amp;tbs=isch:1&amp;itbs=1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jpeg"/><Relationship Id="rId4" Type="http://schemas.openxmlformats.org/officeDocument/2006/relationships/hyperlink" Target="http://www.google.com/imgres?imgurl=http://textbookofbacteriology.net/themicrobialworld/S.typhi.Gram.jpg&amp;imgrefurl=http://textbookofbacteriology.net/themicrobialworld/Salmonella.html&amp;usg=__bj2KPGIUFR5VBD2oQCADfwrB41M=&amp;h=299&amp;w=303&amp;sz=39&amp;hl=en&amp;start=3&amp;zoom=1&amp;tbnid=fDhNu-eM8rwlsM:&amp;tbnh=114&amp;tbnw=116&amp;prev=/images?q=SALMONELLA+TYPHI&amp;hl=en&amp;safe=active&amp;sa=G&amp;gbv=2&amp;tbs=isch:1&amp;itbs=1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Salmonella &amp;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shigella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GIT BLOCK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Dr. </a:t>
            </a:r>
            <a:r>
              <a:rPr lang="en-US" i="1" dirty="0" smtClean="0">
                <a:solidFill>
                  <a:srgbClr val="0070C0"/>
                </a:solidFill>
              </a:rPr>
              <a:t>Ali </a:t>
            </a:r>
            <a:r>
              <a:rPr lang="en-US" i="1" dirty="0" err="1" smtClean="0">
                <a:solidFill>
                  <a:srgbClr val="0070C0"/>
                </a:solidFill>
              </a:rPr>
              <a:t>Somily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&amp; Prof .</a:t>
            </a:r>
            <a:r>
              <a:rPr lang="en-US" i="1" dirty="0" err="1" smtClean="0">
                <a:solidFill>
                  <a:srgbClr val="0070C0"/>
                </a:solidFill>
              </a:rPr>
              <a:t>Hanan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Habib</a:t>
            </a:r>
            <a:endParaRPr lang="en-US" i="1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Department of Pathology&amp; Laboratory Medicine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KSU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solidFill>
                  <a:srgbClr val="002060"/>
                </a:solidFill>
                <a:latin typeface="Bodoni MT Black" pitchFamily="18" charset="0"/>
              </a:rPr>
              <a:t>Source</a:t>
            </a:r>
            <a:endParaRPr lang="ar-SA" sz="7200" dirty="0">
              <a:solidFill>
                <a:srgbClr val="002060"/>
              </a:solidFill>
              <a:latin typeface="Bodoni MT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n-US" sz="4800" b="1" dirty="0" smtClean="0">
                <a:solidFill>
                  <a:srgbClr val="002060"/>
                </a:solidFill>
              </a:rPr>
              <a:t>Water, food and milk contaminated with human or </a:t>
            </a:r>
            <a:r>
              <a:rPr lang="en-US" sz="4800" b="1" dirty="0" smtClean="0">
                <a:solidFill>
                  <a:srgbClr val="C00000"/>
                </a:solidFill>
              </a:rPr>
              <a:t>animal</a:t>
            </a:r>
            <a:r>
              <a:rPr lang="en-US" sz="4800" b="1" dirty="0" smtClean="0">
                <a:solidFill>
                  <a:srgbClr val="002060"/>
                </a:solidFill>
              </a:rPr>
              <a:t> excreta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4800" b="1" dirty="0" smtClean="0">
                <a:solidFill>
                  <a:srgbClr val="002060"/>
                </a:solidFill>
              </a:rPr>
              <a:t> </a:t>
            </a:r>
            <a:r>
              <a:rPr lang="en-US" sz="4800" b="1" i="1" dirty="0" smtClean="0">
                <a:solidFill>
                  <a:srgbClr val="002060"/>
                </a:solidFill>
              </a:rPr>
              <a:t>Salmonella typhi </a:t>
            </a:r>
            <a:r>
              <a:rPr lang="en-US" sz="4800" b="1" dirty="0" smtClean="0">
                <a:solidFill>
                  <a:srgbClr val="002060"/>
                </a:solidFill>
              </a:rPr>
              <a:t>and </a:t>
            </a:r>
            <a:r>
              <a:rPr lang="en-US" sz="4800" b="1" i="1" dirty="0" smtClean="0">
                <a:solidFill>
                  <a:srgbClr val="002060"/>
                </a:solidFill>
              </a:rPr>
              <a:t>S.</a:t>
            </a:r>
            <a:r>
              <a:rPr lang="en-US" sz="4800" b="1" dirty="0" smtClean="0">
                <a:solidFill>
                  <a:srgbClr val="002060"/>
                </a:solidFill>
              </a:rPr>
              <a:t> </a:t>
            </a:r>
            <a:r>
              <a:rPr lang="en-US" sz="4800" b="1" i="1" dirty="0" err="1" smtClean="0">
                <a:solidFill>
                  <a:srgbClr val="002060"/>
                </a:solidFill>
              </a:rPr>
              <a:t>paratyphi</a:t>
            </a:r>
            <a:r>
              <a:rPr lang="en-US" sz="4800" b="1" dirty="0" smtClean="0">
                <a:solidFill>
                  <a:srgbClr val="002060"/>
                </a:solidFill>
              </a:rPr>
              <a:t> , the source is </a:t>
            </a:r>
            <a:r>
              <a:rPr lang="en-US" sz="4800" b="1" dirty="0" smtClean="0">
                <a:solidFill>
                  <a:srgbClr val="C00000"/>
                </a:solidFill>
              </a:rPr>
              <a:t>human</a:t>
            </a:r>
          </a:p>
          <a:p>
            <a:pPr>
              <a:buNone/>
            </a:pPr>
            <a:r>
              <a:rPr lang="en-US" sz="4800" b="1" dirty="0" smtClean="0">
                <a:solidFill>
                  <a:srgbClr val="002060"/>
                </a:solidFill>
              </a:rPr>
              <a:t> </a:t>
            </a:r>
          </a:p>
          <a:p>
            <a:pPr algn="l"/>
            <a:endParaRPr lang="ar-S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 </a:t>
            </a:r>
            <a:r>
              <a:rPr lang="en-US" sz="4400" dirty="0" smtClean="0">
                <a:solidFill>
                  <a:srgbClr val="002060"/>
                </a:solidFill>
                <a:latin typeface="Bodoni MT Black" pitchFamily="18" charset="0"/>
              </a:rPr>
              <a:t>GASTROENTERITIS</a:t>
            </a:r>
            <a:endParaRPr lang="ar-SA" sz="4400" dirty="0">
              <a:solidFill>
                <a:srgbClr val="002060"/>
              </a:solidFill>
              <a:latin typeface="Bodoni MT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600"/>
          </a:xfrm>
        </p:spPr>
        <p:txBody>
          <a:bodyPr>
            <a:normAutofit fontScale="92500" lnSpcReduction="20000"/>
          </a:bodyPr>
          <a:lstStyle/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002060"/>
                </a:solidFill>
              </a:rPr>
              <a:t>Food poisoning through contaminated food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b="1" i="1" dirty="0" smtClean="0">
                <a:solidFill>
                  <a:srgbClr val="0070C0"/>
                </a:solidFill>
              </a:rPr>
              <a:t>S. </a:t>
            </a:r>
            <a:r>
              <a:rPr lang="en-US" b="1" i="1" dirty="0" err="1" smtClean="0">
                <a:solidFill>
                  <a:srgbClr val="0070C0"/>
                </a:solidFill>
              </a:rPr>
              <a:t>enterica</a:t>
            </a:r>
            <a:r>
              <a:rPr lang="en-US" b="1" i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subsp. </a:t>
            </a:r>
            <a:r>
              <a:rPr lang="en-US" b="1" i="1" dirty="0" err="1" smtClean="0">
                <a:solidFill>
                  <a:srgbClr val="0070C0"/>
                </a:solidFill>
              </a:rPr>
              <a:t>enterica</a:t>
            </a:r>
            <a:endParaRPr lang="en-US" b="1" i="1" dirty="0" smtClean="0">
              <a:solidFill>
                <a:srgbClr val="0070C0"/>
              </a:solidFill>
            </a:endParaRPr>
          </a:p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002060"/>
                </a:solidFill>
              </a:rPr>
              <a:t>Source :poultry, milk, egg  &amp; egg products and handling pets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C00000"/>
                </a:solidFill>
              </a:rPr>
              <a:t>Infective dose: 10</a:t>
            </a:r>
            <a:r>
              <a:rPr lang="en-US" b="1" baseline="30000" dirty="0" smtClean="0">
                <a:solidFill>
                  <a:srgbClr val="C00000"/>
                </a:solidFill>
              </a:rPr>
              <a:t>6</a:t>
            </a:r>
            <a:r>
              <a:rPr lang="en-US" b="1" dirty="0" smtClean="0">
                <a:solidFill>
                  <a:srgbClr val="C00000"/>
                </a:solidFill>
              </a:rPr>
              <a:t> bacteria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002060"/>
                </a:solidFill>
              </a:rPr>
              <a:t>IP: 8 – 36 hrs.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002060"/>
                </a:solidFill>
              </a:rPr>
              <a:t>fever, chills, watery diarrhea and abdominal pain.  Self limiting.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002060"/>
                </a:solidFill>
              </a:rPr>
              <a:t>In sickle cell ,hemolytic disorder and ulcerative colitis, elderly or very young patients; the infection may be very severe.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0070C0"/>
                </a:solidFill>
              </a:rPr>
              <a:t>Patients at high risk for dissemination</a:t>
            </a:r>
            <a:r>
              <a:rPr lang="ar-SA" b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; antimicrobial therapy is indicated.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en-US" sz="4900" dirty="0" smtClean="0">
                <a:solidFill>
                  <a:srgbClr val="002060"/>
                </a:solidFill>
                <a:latin typeface="Bodoni MT Black" pitchFamily="18" charset="0"/>
              </a:rPr>
              <a:t>ENTERIC FEVER</a:t>
            </a:r>
            <a:r>
              <a:rPr lang="en-US" dirty="0" smtClean="0">
                <a:solidFill>
                  <a:srgbClr val="002060"/>
                </a:solidFill>
                <a:latin typeface="Bodoni MT Black" pitchFamily="18" charset="0"/>
              </a:rPr>
              <a:t/>
            </a:r>
            <a:br>
              <a:rPr lang="en-US" dirty="0" smtClean="0">
                <a:solidFill>
                  <a:srgbClr val="002060"/>
                </a:solidFill>
                <a:latin typeface="Bodoni MT Black" pitchFamily="18" charset="0"/>
              </a:rPr>
            </a:br>
            <a:endParaRPr lang="ar-SA" dirty="0">
              <a:solidFill>
                <a:srgbClr val="002060"/>
              </a:solidFill>
              <a:latin typeface="Bodoni MT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52568"/>
          </a:xfrm>
        </p:spPr>
        <p:txBody>
          <a:bodyPr>
            <a:normAutofit fontScale="55000" lnSpcReduction="20000"/>
          </a:bodyPr>
          <a:lstStyle/>
          <a:p>
            <a:pPr lvl="0"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4600" b="1" dirty="0" smtClean="0">
                <a:solidFill>
                  <a:srgbClr val="7030A0"/>
                </a:solidFill>
              </a:rPr>
              <a:t>Prolonged fever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4600" b="1" dirty="0" smtClean="0">
                <a:solidFill>
                  <a:srgbClr val="C00000"/>
                </a:solidFill>
              </a:rPr>
              <a:t>Bacteremia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4600" b="1" dirty="0" smtClean="0">
                <a:solidFill>
                  <a:srgbClr val="002060"/>
                </a:solidFill>
              </a:rPr>
              <a:t>Involvement of the reticulo endothelial system (liver, spleen, intestines and mesentery)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4600" b="1" dirty="0" smtClean="0">
                <a:solidFill>
                  <a:srgbClr val="0070C0"/>
                </a:solidFill>
              </a:rPr>
              <a:t>Dissemination to multiple organs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4600" b="1" dirty="0" smtClean="0">
                <a:solidFill>
                  <a:srgbClr val="002060"/>
                </a:solidFill>
              </a:rPr>
              <a:t>Ingestion of contaminated food by infected or carrier individual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4600" b="1" dirty="0" smtClean="0">
                <a:solidFill>
                  <a:srgbClr val="C00000"/>
                </a:solidFill>
              </a:rPr>
              <a:t>Caused by </a:t>
            </a:r>
            <a:r>
              <a:rPr lang="en-US" sz="4600" b="1" i="1" dirty="0" smtClean="0">
                <a:solidFill>
                  <a:srgbClr val="C00000"/>
                </a:solidFill>
              </a:rPr>
              <a:t>Salmonella</a:t>
            </a:r>
            <a:r>
              <a:rPr lang="en-US" sz="4600" b="1" dirty="0" smtClean="0">
                <a:solidFill>
                  <a:srgbClr val="C00000"/>
                </a:solidFill>
              </a:rPr>
              <a:t> serotype typhi or </a:t>
            </a:r>
            <a:r>
              <a:rPr lang="en-US" sz="4600" b="1" i="1" dirty="0" smtClean="0">
                <a:solidFill>
                  <a:srgbClr val="C00000"/>
                </a:solidFill>
              </a:rPr>
              <a:t>S. paratyphi </a:t>
            </a:r>
            <a:r>
              <a:rPr lang="en-US" sz="4600" b="1" dirty="0" smtClean="0">
                <a:solidFill>
                  <a:srgbClr val="C00000"/>
                </a:solidFill>
              </a:rPr>
              <a:t>A, B and C (less severe)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4600" b="1" dirty="0" smtClean="0">
                <a:solidFill>
                  <a:srgbClr val="002060"/>
                </a:solidFill>
              </a:rPr>
              <a:t>Common in tropical ,subtropical countries, traveler (sewage, poor sanitation)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4600" b="1" dirty="0" smtClean="0">
                <a:solidFill>
                  <a:srgbClr val="002060"/>
                </a:solidFill>
              </a:rPr>
              <a:t>IP  :  9 – 14 days.</a:t>
            </a:r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63488"/>
            <a:ext cx="8229600" cy="216024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704"/>
          </a:xfrm>
        </p:spPr>
        <p:txBody>
          <a:bodyPr>
            <a:normAutofit lnSpcReduction="10000"/>
          </a:bodyPr>
          <a:lstStyle/>
          <a:p>
            <a:pPr lvl="0" algn="l" rtl="0">
              <a:buClr>
                <a:srgbClr val="002060"/>
              </a:buClr>
              <a:buNone/>
            </a:pPr>
            <a:r>
              <a:rPr lang="en-US" sz="3600" b="1" dirty="0" smtClean="0">
                <a:solidFill>
                  <a:srgbClr val="002060"/>
                </a:solidFill>
                <a:latin typeface="Bodoni MT Black" pitchFamily="18" charset="0"/>
              </a:rPr>
              <a:t>   </a:t>
            </a:r>
            <a:r>
              <a:rPr lang="en-US" sz="3200" b="1" dirty="0" smtClean="0">
                <a:solidFill>
                  <a:srgbClr val="002060"/>
                </a:solidFill>
                <a:latin typeface="Bodoni MT Black" pitchFamily="18" charset="0"/>
              </a:rPr>
              <a:t>First week  </a:t>
            </a:r>
            <a:r>
              <a:rPr lang="en-US" sz="3200" dirty="0" smtClean="0">
                <a:solidFill>
                  <a:srgbClr val="002060"/>
                </a:solidFill>
              </a:rPr>
              <a:t>fever, malaise, anorexia, myalgia and a continuous dull frontal headache then,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3200" dirty="0" smtClean="0">
                <a:solidFill>
                  <a:srgbClr val="002060"/>
                </a:solidFill>
              </a:rPr>
              <a:t>Patient develops constipation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3200" dirty="0" smtClean="0">
                <a:solidFill>
                  <a:srgbClr val="002060"/>
                </a:solidFill>
              </a:rPr>
              <a:t>Mesenteric lymph node </a:t>
            </a:r>
            <a:r>
              <a:rPr lang="en-US" sz="3200" dirty="0" smtClean="0">
                <a:solidFill>
                  <a:srgbClr val="002060"/>
                </a:solidFill>
                <a:sym typeface="Wingdings"/>
              </a:rPr>
              <a:t></a:t>
            </a:r>
            <a:r>
              <a:rPr lang="en-US" sz="3200" dirty="0" smtClean="0">
                <a:solidFill>
                  <a:srgbClr val="002060"/>
                </a:solidFill>
              </a:rPr>
              <a:t> blood stream liver, spleen and bone  marrow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3200" b="1" dirty="0" smtClean="0">
                <a:solidFill>
                  <a:srgbClr val="7030A0"/>
                </a:solidFill>
              </a:rPr>
              <a:t>Engulfment of </a:t>
            </a:r>
            <a:r>
              <a:rPr lang="en-US" sz="3200" b="1" i="1" dirty="0" smtClean="0">
                <a:solidFill>
                  <a:srgbClr val="7030A0"/>
                </a:solidFill>
              </a:rPr>
              <a:t>Salmonella</a:t>
            </a:r>
            <a:r>
              <a:rPr lang="en-US" sz="3200" b="1" dirty="0" smtClean="0">
                <a:solidFill>
                  <a:srgbClr val="7030A0"/>
                </a:solidFill>
              </a:rPr>
              <a:t> by mononuclear phagocytes (multiply   intercellularly)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3200" dirty="0" smtClean="0">
                <a:solidFill>
                  <a:srgbClr val="002060"/>
                </a:solidFill>
              </a:rPr>
              <a:t>Released into the blood stream again that can lead to high fever </a:t>
            </a:r>
            <a:r>
              <a:rPr lang="en-US" sz="3200" dirty="0" smtClean="0">
                <a:solidFill>
                  <a:srgbClr val="C00000"/>
                </a:solidFill>
              </a:rPr>
              <a:t>( positive blood culture)</a:t>
            </a:r>
          </a:p>
          <a:p>
            <a:endParaRPr lang="ar-SA" sz="3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675456"/>
            <a:ext cx="8229600" cy="288032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704"/>
          </a:xfrm>
        </p:spPr>
        <p:txBody>
          <a:bodyPr>
            <a:normAutofit fontScale="92500" lnSpcReduction="20000"/>
          </a:bodyPr>
          <a:lstStyle/>
          <a:p>
            <a:pPr lvl="0" algn="l" rtl="0">
              <a:buNone/>
            </a:pPr>
            <a:r>
              <a:rPr lang="en-US" sz="4300" b="1" dirty="0" smtClean="0">
                <a:solidFill>
                  <a:srgbClr val="002060"/>
                </a:solidFill>
                <a:latin typeface="Bodoni MT Black" pitchFamily="18" charset="0"/>
              </a:rPr>
              <a:t>2</a:t>
            </a:r>
            <a:r>
              <a:rPr lang="en-US" sz="4300" b="1" baseline="30000" dirty="0" smtClean="0">
                <a:solidFill>
                  <a:srgbClr val="002060"/>
                </a:solidFill>
                <a:latin typeface="Bodoni MT Black" pitchFamily="18" charset="0"/>
              </a:rPr>
              <a:t>nd</a:t>
            </a:r>
            <a:r>
              <a:rPr lang="en-US" sz="4300" b="1" dirty="0" smtClean="0">
                <a:solidFill>
                  <a:srgbClr val="002060"/>
                </a:solidFill>
                <a:latin typeface="Bodoni MT Black" pitchFamily="18" charset="0"/>
              </a:rPr>
              <a:t> and 3</a:t>
            </a:r>
            <a:r>
              <a:rPr lang="en-US" sz="4300" b="1" baseline="30000" dirty="0" smtClean="0">
                <a:solidFill>
                  <a:srgbClr val="002060"/>
                </a:solidFill>
                <a:latin typeface="Bodoni MT Black" pitchFamily="18" charset="0"/>
              </a:rPr>
              <a:t>rd</a:t>
            </a:r>
            <a:r>
              <a:rPr lang="en-US" sz="4300" b="1" dirty="0" smtClean="0">
                <a:solidFill>
                  <a:srgbClr val="002060"/>
                </a:solidFill>
                <a:latin typeface="Bodoni MT Black" pitchFamily="18" charset="0"/>
              </a:rPr>
              <a:t> week</a:t>
            </a:r>
            <a:endParaRPr lang="en-US" sz="4300" dirty="0" smtClean="0">
              <a:solidFill>
                <a:srgbClr val="002060"/>
              </a:solidFill>
              <a:latin typeface="Bodoni MT Black" pitchFamily="18" charset="0"/>
            </a:endParaRPr>
          </a:p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4300" dirty="0" smtClean="0">
                <a:solidFill>
                  <a:srgbClr val="C00000"/>
                </a:solidFill>
              </a:rPr>
              <a:t>Sustained fever, prolonged bacteremia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4300" dirty="0" smtClean="0">
                <a:solidFill>
                  <a:srgbClr val="002060"/>
                </a:solidFill>
              </a:rPr>
              <a:t>Invade gallbladder and payer's patches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4300" dirty="0" smtClean="0">
                <a:solidFill>
                  <a:srgbClr val="002060"/>
                </a:solidFill>
              </a:rPr>
              <a:t>Rose spots 2</a:t>
            </a:r>
            <a:r>
              <a:rPr lang="en-US" sz="4300" baseline="30000" dirty="0" smtClean="0">
                <a:solidFill>
                  <a:srgbClr val="002060"/>
                </a:solidFill>
              </a:rPr>
              <a:t>nd</a:t>
            </a:r>
            <a:r>
              <a:rPr lang="en-US" sz="4300" dirty="0" smtClean="0">
                <a:solidFill>
                  <a:srgbClr val="002060"/>
                </a:solidFill>
              </a:rPr>
              <a:t> week of fever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4300" dirty="0" smtClean="0">
                <a:solidFill>
                  <a:srgbClr val="002060"/>
                </a:solidFill>
              </a:rPr>
              <a:t>Billiary tract </a:t>
            </a:r>
            <a:r>
              <a:rPr lang="en-US" sz="4300" dirty="0" smtClean="0">
                <a:solidFill>
                  <a:srgbClr val="002060"/>
                </a:solidFill>
                <a:sym typeface="Wingdings"/>
              </a:rPr>
              <a:t></a:t>
            </a:r>
            <a:r>
              <a:rPr lang="en-US" sz="4300" dirty="0" smtClean="0">
                <a:solidFill>
                  <a:srgbClr val="002060"/>
                </a:solidFill>
              </a:rPr>
              <a:t>GIT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4300" dirty="0" smtClean="0">
                <a:solidFill>
                  <a:srgbClr val="002060"/>
                </a:solidFill>
              </a:rPr>
              <a:t>Organism isolated from stool in large number</a:t>
            </a:r>
          </a:p>
          <a:p>
            <a:r>
              <a:rPr lang="en-US" sz="3900" dirty="0" smtClean="0">
                <a:solidFill>
                  <a:srgbClr val="002060"/>
                </a:solidFill>
              </a:rPr>
              <a:t> 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56990"/>
          </a:xfrm>
        </p:spPr>
        <p:txBody>
          <a:bodyPr>
            <a:normAutofit fontScale="90000"/>
          </a:bodyPr>
          <a:lstStyle/>
          <a:p>
            <a:r>
              <a:rPr lang="en-US" sz="4900" dirty="0" smtClean="0">
                <a:solidFill>
                  <a:srgbClr val="002060"/>
                </a:solidFill>
                <a:latin typeface="Bodoni MT Black" pitchFamily="18" charset="0"/>
              </a:rPr>
              <a:t>ANTIBIOTIC&amp; management</a:t>
            </a: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endParaRPr lang="ar-SA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l" rtl="0">
              <a:buClr>
                <a:srgbClr val="002060"/>
              </a:buClr>
            </a:pPr>
            <a:r>
              <a:rPr lang="en-US" sz="4400" b="1" dirty="0" err="1" smtClean="0">
                <a:solidFill>
                  <a:srgbClr val="002060"/>
                </a:solidFill>
              </a:rPr>
              <a:t>Ceftriaxone</a:t>
            </a:r>
            <a:endParaRPr lang="en-US" sz="4400" b="1" dirty="0" smtClean="0">
              <a:solidFill>
                <a:srgbClr val="002060"/>
              </a:solidFill>
            </a:endParaRPr>
          </a:p>
          <a:p>
            <a:pPr algn="l" rtl="0">
              <a:buClr>
                <a:srgbClr val="002060"/>
              </a:buClr>
            </a:pPr>
            <a:r>
              <a:rPr lang="en-US" sz="4400" b="1" dirty="0" smtClean="0">
                <a:solidFill>
                  <a:srgbClr val="002060"/>
                </a:solidFill>
              </a:rPr>
              <a:t>Ciprofloxacin</a:t>
            </a:r>
          </a:p>
          <a:p>
            <a:pPr algn="l" rtl="0">
              <a:buClr>
                <a:srgbClr val="002060"/>
              </a:buClr>
            </a:pPr>
            <a:r>
              <a:rPr lang="en-US" sz="4400" b="1" dirty="0" smtClean="0">
                <a:solidFill>
                  <a:srgbClr val="002060"/>
                </a:solidFill>
              </a:rPr>
              <a:t>Trimelhoprim – </a:t>
            </a:r>
            <a:r>
              <a:rPr lang="en-US" sz="4400" b="1" dirty="0" err="1" smtClean="0">
                <a:solidFill>
                  <a:srgbClr val="002060"/>
                </a:solidFill>
              </a:rPr>
              <a:t>Sulfamethoxazole</a:t>
            </a:r>
            <a:endParaRPr lang="en-US" sz="4400" b="1" dirty="0" smtClean="0">
              <a:solidFill>
                <a:srgbClr val="002060"/>
              </a:solidFill>
            </a:endParaRPr>
          </a:p>
          <a:p>
            <a:pPr algn="l" rtl="0">
              <a:buClr>
                <a:srgbClr val="002060"/>
              </a:buClr>
            </a:pPr>
            <a:r>
              <a:rPr lang="en-US" sz="4400" b="1" dirty="0" err="1" smtClean="0">
                <a:solidFill>
                  <a:srgbClr val="002060"/>
                </a:solidFill>
              </a:rPr>
              <a:t>Ampicillin</a:t>
            </a:r>
            <a:endParaRPr lang="en-US" sz="4400" b="1" dirty="0" smtClean="0">
              <a:solidFill>
                <a:srgbClr val="002060"/>
              </a:solidFill>
            </a:endParaRPr>
          </a:p>
          <a:p>
            <a:pPr algn="l" rtl="0">
              <a:buClr>
                <a:srgbClr val="002060"/>
              </a:buClr>
            </a:pPr>
            <a:r>
              <a:rPr lang="en-US" sz="4400" b="1" dirty="0" err="1" smtClean="0">
                <a:solidFill>
                  <a:srgbClr val="002060"/>
                </a:solidFill>
              </a:rPr>
              <a:t>Azithromycin</a:t>
            </a:r>
            <a:r>
              <a:rPr lang="en-US" sz="4400" b="1" dirty="0" smtClean="0">
                <a:solidFill>
                  <a:srgbClr val="002060"/>
                </a:solidFill>
              </a:rPr>
              <a:t> or </a:t>
            </a:r>
            <a:r>
              <a:rPr lang="en-US" sz="4400" b="1" dirty="0" err="1" smtClean="0">
                <a:solidFill>
                  <a:srgbClr val="002060"/>
                </a:solidFill>
              </a:rPr>
              <a:t>Ceftriaxone</a:t>
            </a:r>
            <a:r>
              <a:rPr lang="en-US" sz="4400" b="1" dirty="0" smtClean="0">
                <a:solidFill>
                  <a:srgbClr val="002060"/>
                </a:solidFill>
              </a:rPr>
              <a:t> from patients from India and SE Asia due to resistance of strains. Ciprofloxacin from patients from other areas.</a:t>
            </a:r>
          </a:p>
          <a:p>
            <a:pPr algn="l" rtl="0">
              <a:buClr>
                <a:srgbClr val="002060"/>
              </a:buClr>
            </a:pPr>
            <a:r>
              <a:rPr lang="en-US" sz="4400" b="1" i="1" dirty="0" smtClean="0">
                <a:solidFill>
                  <a:srgbClr val="C00000"/>
                </a:solidFill>
              </a:rPr>
              <a:t>Salmonella</a:t>
            </a:r>
            <a:r>
              <a:rPr lang="en-US" sz="4400" b="1" dirty="0" smtClean="0">
                <a:solidFill>
                  <a:srgbClr val="C00000"/>
                </a:solidFill>
              </a:rPr>
              <a:t> gastroenteritis uncomplicated cases require fluid and electrolyte replacement only.</a:t>
            </a:r>
          </a:p>
          <a:p>
            <a:pPr algn="l" rtl="0">
              <a:buNone/>
            </a:pPr>
            <a:r>
              <a:rPr lang="en-US" sz="4400" b="1" dirty="0" smtClean="0">
                <a:solidFill>
                  <a:srgbClr val="002060"/>
                </a:solidFill>
              </a:rPr>
              <a:t> </a:t>
            </a:r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4982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002060"/>
                </a:solidFill>
                <a:latin typeface="Bodoni MT Black" pitchFamily="18" charset="0"/>
              </a:rPr>
              <a:t>COMPLICATION</a:t>
            </a:r>
            <a:r>
              <a:rPr lang="en-US" sz="4800" u="sng" dirty="0" smtClean="0">
                <a:solidFill>
                  <a:srgbClr val="002060"/>
                </a:solidFill>
                <a:latin typeface="Bodoni MT Black" pitchFamily="18" charset="0"/>
              </a:rPr>
              <a:t> </a:t>
            </a:r>
            <a:r>
              <a:rPr lang="en-US" sz="4800" dirty="0" smtClean="0">
                <a:solidFill>
                  <a:srgbClr val="002060"/>
                </a:solidFill>
                <a:latin typeface="Bodoni MT Black" pitchFamily="18" charset="0"/>
              </a:rPr>
              <a:t/>
            </a:r>
            <a:br>
              <a:rPr lang="en-US" sz="4800" dirty="0" smtClean="0">
                <a:solidFill>
                  <a:srgbClr val="002060"/>
                </a:solidFill>
                <a:latin typeface="Bodoni MT Black" pitchFamily="18" charset="0"/>
              </a:rPr>
            </a:br>
            <a:endParaRPr lang="ar-SA" sz="4800" dirty="0">
              <a:solidFill>
                <a:srgbClr val="002060"/>
              </a:solidFill>
              <a:latin typeface="Bodoni MT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>
            <a:normAutofit lnSpcReduction="10000"/>
          </a:bodyPr>
          <a:lstStyle/>
          <a:p>
            <a:pPr lvl="0" algn="l" rtl="0">
              <a:buClr>
                <a:srgbClr val="002060"/>
              </a:buClr>
            </a:pPr>
            <a:r>
              <a:rPr lang="en-US" sz="4000" b="1" dirty="0" smtClean="0">
                <a:solidFill>
                  <a:srgbClr val="002060"/>
                </a:solidFill>
              </a:rPr>
              <a:t>Necrotizing cholecystitis</a:t>
            </a:r>
          </a:p>
          <a:p>
            <a:pPr lvl="0" algn="l" rtl="0">
              <a:buClr>
                <a:srgbClr val="002060"/>
              </a:buClr>
            </a:pPr>
            <a:r>
              <a:rPr lang="en-US" sz="4000" b="1" dirty="0" smtClean="0">
                <a:solidFill>
                  <a:srgbClr val="002060"/>
                </a:solidFill>
              </a:rPr>
              <a:t>Bowel hemorrhage and perforation</a:t>
            </a:r>
          </a:p>
          <a:p>
            <a:pPr lvl="0" algn="l" rtl="0">
              <a:buClr>
                <a:srgbClr val="002060"/>
              </a:buClr>
            </a:pPr>
            <a:r>
              <a:rPr lang="en-US" sz="4000" b="1" dirty="0" smtClean="0">
                <a:solidFill>
                  <a:srgbClr val="002060"/>
                </a:solidFill>
              </a:rPr>
              <a:t>Pneumonia and thrombophlebitis</a:t>
            </a:r>
          </a:p>
          <a:p>
            <a:pPr lvl="0" algn="l" rtl="0">
              <a:buClr>
                <a:srgbClr val="002060"/>
              </a:buClr>
            </a:pPr>
            <a:r>
              <a:rPr lang="en-US" sz="4000" b="1" dirty="0" smtClean="0">
                <a:solidFill>
                  <a:srgbClr val="002060"/>
                </a:solidFill>
              </a:rPr>
              <a:t>Meningitis, osteomyelitis, endocarditis and abscesses.</a:t>
            </a:r>
          </a:p>
          <a:p>
            <a:pPr algn="l" rtl="0">
              <a:buNone/>
            </a:pPr>
            <a:r>
              <a:rPr lang="en-US" sz="4000" b="1" dirty="0" smtClean="0">
                <a:solidFill>
                  <a:srgbClr val="002060"/>
                </a:solidFill>
              </a:rPr>
              <a:t> 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Ø"/>
            </a:pPr>
            <a:endParaRPr lang="ar-S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28800"/>
            <a:ext cx="8229600" cy="4824536"/>
          </a:xfrm>
        </p:spPr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002060"/>
                </a:solidFill>
                <a:latin typeface="Bodoni MT Black" pitchFamily="18" charset="0"/>
              </a:rPr>
              <a:t>SHIGELLA</a:t>
            </a:r>
            <a:r>
              <a:rPr lang="en-US" sz="8000" dirty="0" smtClean="0">
                <a:latin typeface="Bodoni MT Black" pitchFamily="18" charset="0"/>
              </a:rPr>
              <a:t/>
            </a:r>
            <a:br>
              <a:rPr lang="en-US" sz="8000" dirty="0" smtClean="0">
                <a:latin typeface="Bodoni MT Black" pitchFamily="18" charset="0"/>
              </a:rPr>
            </a:br>
            <a:endParaRPr lang="ar-SA" sz="8000" dirty="0">
              <a:latin typeface="Bodoni MT Black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rgbClr val="002060"/>
                </a:solidFill>
                <a:latin typeface="Bodoni MT Black" pitchFamily="18" charset="0"/>
              </a:rPr>
              <a:t>CLINICAL INFECTION</a:t>
            </a:r>
            <a:br>
              <a:rPr lang="en-US" sz="4400" dirty="0" smtClean="0">
                <a:solidFill>
                  <a:srgbClr val="002060"/>
                </a:solidFill>
                <a:latin typeface="Bodoni MT Black" pitchFamily="18" charset="0"/>
              </a:rPr>
            </a:br>
            <a:endParaRPr lang="ar-SA" sz="4400" dirty="0">
              <a:solidFill>
                <a:srgbClr val="002060"/>
              </a:solidFill>
              <a:latin typeface="Bodoni MT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l" rtl="0">
              <a:buClr>
                <a:srgbClr val="002060"/>
              </a:buClr>
            </a:pP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</a:rPr>
              <a:t>S.sonnei</a:t>
            </a:r>
            <a:r>
              <a:rPr lang="en-US" b="1" dirty="0" smtClean="0">
                <a:solidFill>
                  <a:srgbClr val="002060"/>
                </a:solidFill>
              </a:rPr>
              <a:t> most predominant in USA ( fever, watery diarrhea)</a:t>
            </a:r>
          </a:p>
          <a:p>
            <a:pPr lvl="0" algn="l" rtl="0">
              <a:buClr>
                <a:srgbClr val="002060"/>
              </a:buClr>
            </a:pP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</a:rPr>
              <a:t>S.flexneri</a:t>
            </a:r>
            <a:r>
              <a:rPr lang="en-US" b="1" dirty="0" smtClean="0">
                <a:solidFill>
                  <a:srgbClr val="002060"/>
                </a:solidFill>
              </a:rPr>
              <a:t>  2</a:t>
            </a:r>
            <a:r>
              <a:rPr lang="en-US" b="1" baseline="30000" dirty="0" smtClean="0">
                <a:solidFill>
                  <a:srgbClr val="002060"/>
                </a:solidFill>
              </a:rPr>
              <a:t>nd</a:t>
            </a:r>
            <a:r>
              <a:rPr lang="en-US" b="1" dirty="0" smtClean="0">
                <a:solidFill>
                  <a:srgbClr val="002060"/>
                </a:solidFill>
              </a:rPr>
              <a:t> most common</a:t>
            </a:r>
          </a:p>
          <a:p>
            <a:pPr lvl="0" algn="l" rtl="0">
              <a:buClr>
                <a:srgbClr val="002060"/>
              </a:buClr>
            </a:pPr>
            <a:r>
              <a:rPr lang="en-US" b="1" dirty="0" smtClean="0">
                <a:solidFill>
                  <a:srgbClr val="002060"/>
                </a:solidFill>
              </a:rPr>
              <a:t>Young adult ( man who have sex with man)</a:t>
            </a:r>
          </a:p>
          <a:p>
            <a:pPr lvl="0" algn="l" rtl="0">
              <a:buClr>
                <a:srgbClr val="002060"/>
              </a:buClr>
            </a:pPr>
            <a:r>
              <a:rPr lang="en-US" b="1" i="1" dirty="0" smtClean="0">
                <a:solidFill>
                  <a:srgbClr val="0070C0"/>
                </a:solidFill>
              </a:rPr>
              <a:t>S. </a:t>
            </a:r>
            <a:r>
              <a:rPr lang="en-US" b="1" i="1" dirty="0" err="1" smtClean="0">
                <a:solidFill>
                  <a:srgbClr val="0070C0"/>
                </a:solidFill>
              </a:rPr>
              <a:t>dysenteriae</a:t>
            </a:r>
            <a:r>
              <a:rPr lang="en-US" b="1" i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and </a:t>
            </a:r>
            <a:r>
              <a:rPr lang="en-US" b="1" i="1" dirty="0" smtClean="0">
                <a:solidFill>
                  <a:srgbClr val="0070C0"/>
                </a:solidFill>
              </a:rPr>
              <a:t>S. </a:t>
            </a:r>
            <a:r>
              <a:rPr lang="en-US" b="1" i="1" dirty="0" err="1" smtClean="0">
                <a:solidFill>
                  <a:srgbClr val="0070C0"/>
                </a:solidFill>
              </a:rPr>
              <a:t>boydii</a:t>
            </a:r>
            <a:r>
              <a:rPr lang="en-US" b="1" i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are most commonly isolates in developing countries</a:t>
            </a:r>
          </a:p>
          <a:p>
            <a:pPr lvl="0" algn="l" rtl="0">
              <a:buClr>
                <a:srgbClr val="002060"/>
              </a:buClr>
            </a:pPr>
            <a:r>
              <a:rPr lang="en-US" b="1" i="1" dirty="0" smtClean="0">
                <a:solidFill>
                  <a:srgbClr val="C00000"/>
                </a:solidFill>
              </a:rPr>
              <a:t>S. </a:t>
            </a:r>
            <a:r>
              <a:rPr lang="en-US" b="1" i="1" dirty="0" err="1" smtClean="0">
                <a:solidFill>
                  <a:srgbClr val="C00000"/>
                </a:solidFill>
              </a:rPr>
              <a:t>dysenteriae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type 1 associated with morbidity and mortality.</a:t>
            </a:r>
          </a:p>
          <a:p>
            <a:pPr lvl="0" algn="l" rtl="0">
              <a:buClr>
                <a:srgbClr val="002060"/>
              </a:buClr>
            </a:pPr>
            <a:r>
              <a:rPr lang="en-US" b="1" dirty="0" smtClean="0">
                <a:solidFill>
                  <a:srgbClr val="7030A0"/>
                </a:solidFill>
              </a:rPr>
              <a:t>Human is the only reservoir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05151"/>
            <a:ext cx="8229600" cy="45719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l" rtl="0">
              <a:buClr>
                <a:srgbClr val="002060"/>
              </a:buClr>
            </a:pPr>
            <a:r>
              <a:rPr lang="en-US" sz="4800" b="1" dirty="0" smtClean="0">
                <a:solidFill>
                  <a:srgbClr val="002060"/>
                </a:solidFill>
              </a:rPr>
              <a:t>Cause bacillary dysentery ( blood, mucus and pus in the stool)</a:t>
            </a:r>
          </a:p>
          <a:p>
            <a:pPr lvl="0" algn="l" rtl="0">
              <a:buClr>
                <a:srgbClr val="002060"/>
              </a:buClr>
            </a:pPr>
            <a:r>
              <a:rPr lang="en-US" sz="4800" b="1" dirty="0" smtClean="0">
                <a:solidFill>
                  <a:srgbClr val="002060"/>
                </a:solidFill>
              </a:rPr>
              <a:t>Non lactose fermenting bacteria</a:t>
            </a:r>
          </a:p>
          <a:p>
            <a:endParaRPr lang="ar-SA" sz="4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Objectives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>
              <a:buNone/>
            </a:pPr>
            <a:r>
              <a:rPr lang="en-US" b="1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chemeClr val="bg1"/>
                </a:solidFill>
              </a:rPr>
              <a:t>-Develop an algorithm using biochemical to </a:t>
            </a:r>
          </a:p>
          <a:p>
            <a:pPr algn="l">
              <a:buNone/>
            </a:pPr>
            <a:r>
              <a:rPr lang="en-US" dirty="0" smtClean="0">
                <a:solidFill>
                  <a:schemeClr val="bg1"/>
                </a:solidFill>
              </a:rPr>
              <a:t>identify and classify </a:t>
            </a:r>
            <a:r>
              <a:rPr lang="en-US" i="1" dirty="0" smtClean="0">
                <a:solidFill>
                  <a:schemeClr val="bg1"/>
                </a:solidFill>
              </a:rPr>
              <a:t>Salmonella</a:t>
            </a:r>
            <a:r>
              <a:rPr lang="en-US" dirty="0" smtClean="0">
                <a:solidFill>
                  <a:schemeClr val="bg1"/>
                </a:solidFill>
              </a:rPr>
              <a:t> and </a:t>
            </a:r>
            <a:r>
              <a:rPr lang="en-US" i="1" dirty="0" err="1" smtClean="0">
                <a:solidFill>
                  <a:schemeClr val="bg1"/>
                </a:solidFill>
              </a:rPr>
              <a:t>Shigella</a:t>
            </a:r>
            <a:endParaRPr lang="en-US" i="1" dirty="0" smtClean="0">
              <a:solidFill>
                <a:schemeClr val="bg1"/>
              </a:solidFill>
            </a:endParaRPr>
          </a:p>
          <a:p>
            <a:pPr algn="l">
              <a:buNone/>
            </a:pPr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-</a:t>
            </a:r>
            <a:r>
              <a:rPr lang="en-US" dirty="0" smtClean="0">
                <a:solidFill>
                  <a:schemeClr val="bg1"/>
                </a:solidFill>
              </a:rPr>
              <a:t> Describe the antigenic structures and virulence factors of </a:t>
            </a:r>
            <a:r>
              <a:rPr lang="en-US" i="1" dirty="0" smtClean="0">
                <a:solidFill>
                  <a:schemeClr val="bg1"/>
                </a:solidFill>
              </a:rPr>
              <a:t>Salmonella</a:t>
            </a:r>
            <a:r>
              <a:rPr lang="en-US" dirty="0" smtClean="0">
                <a:solidFill>
                  <a:schemeClr val="bg1"/>
                </a:solidFill>
              </a:rPr>
              <a:t> and </a:t>
            </a:r>
            <a:r>
              <a:rPr lang="en-US" i="1" dirty="0" err="1" smtClean="0">
                <a:solidFill>
                  <a:schemeClr val="bg1"/>
                </a:solidFill>
              </a:rPr>
              <a:t>Shigella</a:t>
            </a:r>
            <a:endParaRPr lang="en-US" i="1" dirty="0" smtClean="0">
              <a:solidFill>
                <a:schemeClr val="bg1"/>
              </a:solidFill>
            </a:endParaRPr>
          </a:p>
          <a:p>
            <a:pPr algn="l">
              <a:buNone/>
            </a:pPr>
            <a:r>
              <a:rPr lang="en-US" b="1" dirty="0" smtClean="0">
                <a:solidFill>
                  <a:srgbClr val="FF0000"/>
                </a:solidFill>
              </a:rPr>
              <a:t>3-</a:t>
            </a:r>
            <a:r>
              <a:rPr lang="en-US" dirty="0" smtClean="0">
                <a:solidFill>
                  <a:schemeClr val="bg1"/>
                </a:solidFill>
              </a:rPr>
              <a:t> Compare the pathogenesis of various species of </a:t>
            </a:r>
            <a:r>
              <a:rPr lang="en-US" i="1" dirty="0" smtClean="0">
                <a:solidFill>
                  <a:schemeClr val="bg1"/>
                </a:solidFill>
              </a:rPr>
              <a:t>Salmonella</a:t>
            </a:r>
            <a:r>
              <a:rPr lang="en-US" dirty="0" smtClean="0">
                <a:solidFill>
                  <a:schemeClr val="bg1"/>
                </a:solidFill>
              </a:rPr>
              <a:t> and </a:t>
            </a:r>
            <a:r>
              <a:rPr lang="en-US" i="1" dirty="0" err="1" smtClean="0">
                <a:solidFill>
                  <a:schemeClr val="bg1"/>
                </a:solidFill>
              </a:rPr>
              <a:t>Shigella</a:t>
            </a:r>
            <a:endParaRPr lang="en-US" i="1" dirty="0" smtClean="0">
              <a:solidFill>
                <a:schemeClr val="bg1"/>
              </a:solidFill>
            </a:endParaRPr>
          </a:p>
          <a:p>
            <a:pPr algn="l">
              <a:buNone/>
            </a:pPr>
            <a:r>
              <a:rPr lang="en-US" b="1" dirty="0" smtClean="0">
                <a:solidFill>
                  <a:srgbClr val="FF0000"/>
                </a:solidFill>
              </a:rPr>
              <a:t>4</a:t>
            </a:r>
            <a:r>
              <a:rPr lang="en-US" b="1" dirty="0" smtClean="0">
                <a:solidFill>
                  <a:schemeClr val="bg1"/>
                </a:solidFill>
              </a:rPr>
              <a:t>-</a:t>
            </a:r>
            <a:r>
              <a:rPr lang="en-US" dirty="0" smtClean="0">
                <a:solidFill>
                  <a:schemeClr val="bg1"/>
                </a:solidFill>
              </a:rPr>
              <a:t>Describe the clinical features and risk factors for the infection with the two organisms</a:t>
            </a:r>
          </a:p>
          <a:p>
            <a:pPr algn="l">
              <a:buNone/>
            </a:pPr>
            <a:r>
              <a:rPr lang="en-US" b="1" dirty="0" smtClean="0">
                <a:solidFill>
                  <a:srgbClr val="FF0000"/>
                </a:solidFill>
              </a:rPr>
              <a:t>5-</a:t>
            </a:r>
            <a:r>
              <a:rPr lang="en-US" dirty="0" smtClean="0">
                <a:solidFill>
                  <a:schemeClr val="bg1"/>
                </a:solidFill>
              </a:rPr>
              <a:t> Describe the general concepts for the management of gastroenteritis caused by both organisms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>
                <a:solidFill>
                  <a:srgbClr val="002060"/>
                </a:solidFill>
                <a:latin typeface="Bodoni MT Black" pitchFamily="18" charset="0"/>
              </a:rPr>
              <a:t>ANTIGENIC STRUCTURE</a:t>
            </a:r>
            <a:endParaRPr lang="ar-SA" sz="4800" dirty="0">
              <a:solidFill>
                <a:srgbClr val="002060"/>
              </a:solidFill>
              <a:latin typeface="Bodoni MT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l" rtl="0">
              <a:buClr>
                <a:srgbClr val="002060"/>
              </a:buClr>
            </a:pPr>
            <a:r>
              <a:rPr lang="en-US" sz="3600" b="1" dirty="0" smtClean="0">
                <a:solidFill>
                  <a:srgbClr val="002060"/>
                </a:solidFill>
              </a:rPr>
              <a:t>Has </a:t>
            </a:r>
            <a:r>
              <a:rPr lang="en-US" sz="3600" b="1" dirty="0" smtClean="0">
                <a:solidFill>
                  <a:srgbClr val="C00000"/>
                </a:solidFill>
              </a:rPr>
              <a:t>4 </a:t>
            </a:r>
            <a:r>
              <a:rPr lang="en-US" sz="3600" b="1" dirty="0" smtClean="0">
                <a:solidFill>
                  <a:srgbClr val="002060"/>
                </a:solidFill>
              </a:rPr>
              <a:t>species and </a:t>
            </a:r>
            <a:r>
              <a:rPr lang="en-US" sz="3600" b="1" dirty="0" smtClean="0">
                <a:solidFill>
                  <a:srgbClr val="FF0000"/>
                </a:solidFill>
              </a:rPr>
              <a:t>4</a:t>
            </a:r>
            <a:r>
              <a:rPr lang="en-US" sz="36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</a:rPr>
              <a:t>major O antigen groups</a:t>
            </a:r>
          </a:p>
          <a:p>
            <a:pPr lvl="0" algn="l" rtl="0">
              <a:buClr>
                <a:srgbClr val="002060"/>
              </a:buClr>
            </a:pPr>
            <a:r>
              <a:rPr lang="en-US" sz="3600" b="1" dirty="0" smtClean="0">
                <a:solidFill>
                  <a:srgbClr val="002060"/>
                </a:solidFill>
              </a:rPr>
              <a:t>All have O antigens ,some serotype has K antigen</a:t>
            </a:r>
          </a:p>
          <a:p>
            <a:pPr lvl="0" algn="l" rtl="0">
              <a:buClr>
                <a:srgbClr val="002060"/>
              </a:buClr>
            </a:pPr>
            <a:r>
              <a:rPr lang="en-US" sz="3600" b="1" i="1" dirty="0" smtClean="0">
                <a:solidFill>
                  <a:srgbClr val="002060"/>
                </a:solidFill>
              </a:rPr>
              <a:t>Shigella</a:t>
            </a:r>
            <a:r>
              <a:rPr lang="en-US" sz="3600" b="1" dirty="0" smtClean="0">
                <a:solidFill>
                  <a:srgbClr val="002060"/>
                </a:solidFill>
              </a:rPr>
              <a:t> are </a:t>
            </a:r>
            <a:r>
              <a:rPr lang="en-US" sz="3600" b="1" dirty="0" smtClean="0">
                <a:solidFill>
                  <a:srgbClr val="C00000"/>
                </a:solidFill>
              </a:rPr>
              <a:t>non motile</a:t>
            </a:r>
            <a:r>
              <a:rPr lang="en-US" sz="3600" b="1" dirty="0" smtClean="0">
                <a:solidFill>
                  <a:srgbClr val="002060"/>
                </a:solidFill>
              </a:rPr>
              <a:t>, lack H antigen</a:t>
            </a:r>
          </a:p>
          <a:p>
            <a:pPr algn="l" rtl="0"/>
            <a:endParaRPr lang="ar-SA" sz="3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-1251520"/>
            <a:ext cx="8229600" cy="360040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>
            <a:normAutofit/>
          </a:bodyPr>
          <a:lstStyle/>
          <a:p>
            <a:pPr lvl="0"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002060"/>
                </a:solidFill>
              </a:rPr>
              <a:t>Person to person through fecal –oral route 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0070C0"/>
                </a:solidFill>
              </a:rPr>
              <a:t>Flies, fingers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002060"/>
                </a:solidFill>
              </a:rPr>
              <a:t>Food and water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002060"/>
                </a:solidFill>
              </a:rPr>
              <a:t>Young children in daycare, people in crowded area and anal oral sex in developed countries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C00000"/>
                </a:solidFill>
              </a:rPr>
              <a:t>Low infective dose &lt; 200 bacilli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7030A0"/>
                </a:solidFill>
              </a:rPr>
              <a:t>Penetrate epithelial cells leads to local inflammation, shedding of intestinal lining and  ulcer formation</a:t>
            </a:r>
          </a:p>
          <a:p>
            <a:pPr algn="r" rtl="0"/>
            <a:endParaRPr lang="ar-SA" sz="32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>
                <a:solidFill>
                  <a:srgbClr val="002060"/>
                </a:solidFill>
                <a:latin typeface="Bodoni MT Black" pitchFamily="18" charset="0"/>
              </a:rPr>
              <a:t>SYMPTOMS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616"/>
          </a:xfrm>
        </p:spPr>
        <p:txBody>
          <a:bodyPr>
            <a:noAutofit/>
          </a:bodyPr>
          <a:lstStyle/>
          <a:p>
            <a:pPr lvl="0" algn="l" rtl="0">
              <a:buClr>
                <a:srgbClr val="002060"/>
              </a:buClr>
            </a:pPr>
            <a:r>
              <a:rPr lang="en-US" sz="3200" b="1" dirty="0" smtClean="0">
                <a:solidFill>
                  <a:srgbClr val="002060"/>
                </a:solidFill>
              </a:rPr>
              <a:t>High fever, chill, abdominal cramp and pain accompanied by </a:t>
            </a:r>
            <a:r>
              <a:rPr lang="en-US" sz="3200" b="1" dirty="0" err="1" smtClean="0">
                <a:solidFill>
                  <a:srgbClr val="C00000"/>
                </a:solidFill>
              </a:rPr>
              <a:t>tenesmus</a:t>
            </a:r>
            <a:r>
              <a:rPr lang="en-US" sz="3200" b="1" dirty="0" smtClean="0">
                <a:solidFill>
                  <a:srgbClr val="002060"/>
                </a:solidFill>
              </a:rPr>
              <a:t> , </a:t>
            </a:r>
            <a:r>
              <a:rPr lang="en-US" sz="3200" b="1" dirty="0" smtClean="0">
                <a:solidFill>
                  <a:srgbClr val="C00000"/>
                </a:solidFill>
              </a:rPr>
              <a:t>bloody stool with mucus &amp; WBC</a:t>
            </a:r>
          </a:p>
          <a:p>
            <a:pPr lvl="0" algn="l" rtl="0">
              <a:buClr>
                <a:srgbClr val="002060"/>
              </a:buClr>
            </a:pPr>
            <a:r>
              <a:rPr lang="en-US" sz="3200" b="1" dirty="0" smtClean="0">
                <a:solidFill>
                  <a:srgbClr val="002060"/>
                </a:solidFill>
              </a:rPr>
              <a:t> IP :  24  -  48 hrs</a:t>
            </a:r>
          </a:p>
          <a:p>
            <a:pPr lvl="0" algn="l" rtl="0">
              <a:buClr>
                <a:srgbClr val="002060"/>
              </a:buClr>
            </a:pPr>
            <a:r>
              <a:rPr lang="en-US" sz="3200" b="1" dirty="0" smtClean="0">
                <a:solidFill>
                  <a:srgbClr val="002060"/>
                </a:solidFill>
              </a:rPr>
              <a:t>Can lead to rectal prolapsed in children</a:t>
            </a:r>
          </a:p>
          <a:p>
            <a:pPr lvl="0" algn="l" rtl="0">
              <a:buClr>
                <a:srgbClr val="002060"/>
              </a:buClr>
            </a:pPr>
            <a:r>
              <a:rPr lang="en-US" sz="3200" b="1" dirty="0" smtClean="0">
                <a:solidFill>
                  <a:srgbClr val="002060"/>
                </a:solidFill>
              </a:rPr>
              <a:t>Complication ileus, obstruction dilatation and toxic mega colon </a:t>
            </a:r>
          </a:p>
          <a:p>
            <a:pPr lvl="0" algn="l" rtl="0">
              <a:buClr>
                <a:srgbClr val="002060"/>
              </a:buClr>
            </a:pPr>
            <a:r>
              <a:rPr lang="en-US" sz="3200" b="1" dirty="0" smtClean="0">
                <a:solidFill>
                  <a:srgbClr val="002060"/>
                </a:solidFill>
              </a:rPr>
              <a:t>Bacteremia in 4 % of severely ill patient</a:t>
            </a:r>
          </a:p>
          <a:p>
            <a:pPr lvl="0" algn="l" rtl="0">
              <a:buClr>
                <a:srgbClr val="002060"/>
              </a:buClr>
            </a:pPr>
            <a:r>
              <a:rPr lang="en-US" sz="3200" b="1" dirty="0" smtClean="0">
                <a:solidFill>
                  <a:srgbClr val="002060"/>
                </a:solidFill>
              </a:rPr>
              <a:t>Seizures, HUS</a:t>
            </a:r>
          </a:p>
          <a:p>
            <a:pPr algn="l" rtl="0"/>
            <a:endParaRPr lang="ar-SA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DYSENTRY STOOL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&amp; SHIGELLA CULTURE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1026" name="Picture 2" descr="http://content2.eol.org/content/2009/11/25/03/68829_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2060848"/>
            <a:ext cx="4381500" cy="2857500"/>
          </a:xfrm>
          <a:prstGeom prst="rect">
            <a:avLst/>
          </a:prstGeom>
          <a:noFill/>
        </p:spPr>
      </p:pic>
      <p:pic>
        <p:nvPicPr>
          <p:cNvPr id="1030" name="Picture 6" descr="http://t2.gstatic.com/images?q=tbn:kaZMSnVdKoqDOM:http://3.bp.blogspot.com/_rJRxVYdf8ZQ/R19Q1nWrTLI/AAAAAAAAAOw/eM_5Or4hYHo/s400/Shigella%2Bon%2BEMB.bmp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2132856"/>
            <a:ext cx="2736304" cy="2808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TREATMENT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b="1" dirty="0" smtClean="0">
                <a:solidFill>
                  <a:srgbClr val="002060"/>
                </a:solidFill>
              </a:rPr>
              <a:t> Antibiotic is used to reduce duration of illness</a:t>
            </a:r>
          </a:p>
          <a:p>
            <a:pPr algn="l">
              <a:buNone/>
            </a:pPr>
            <a:r>
              <a:rPr lang="en-US" b="1" dirty="0" smtClean="0">
                <a:solidFill>
                  <a:srgbClr val="002060"/>
                </a:solidFill>
              </a:rPr>
              <a:t>IV </a:t>
            </a:r>
            <a:r>
              <a:rPr lang="en-US" b="1" dirty="0" err="1" smtClean="0">
                <a:solidFill>
                  <a:srgbClr val="002060"/>
                </a:solidFill>
              </a:rPr>
              <a:t>Ceftriaxon</a:t>
            </a:r>
            <a:r>
              <a:rPr lang="en-US" b="1" dirty="0" smtClean="0">
                <a:solidFill>
                  <a:srgbClr val="002060"/>
                </a:solidFill>
              </a:rPr>
              <a:t> and </a:t>
            </a:r>
            <a:r>
              <a:rPr lang="ar-SA" b="1" dirty="0" smtClean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including : </a:t>
            </a:r>
          </a:p>
          <a:p>
            <a:pPr algn="l">
              <a:buNone/>
            </a:pPr>
            <a:r>
              <a:rPr lang="en-US" b="1" dirty="0" err="1" smtClean="0">
                <a:solidFill>
                  <a:srgbClr val="002060"/>
                </a:solidFill>
              </a:rPr>
              <a:t>Ampicillin</a:t>
            </a:r>
            <a:r>
              <a:rPr lang="en-US" b="1" smtClean="0">
                <a:solidFill>
                  <a:srgbClr val="002060"/>
                </a:solidFill>
              </a:rPr>
              <a:t>  , </a:t>
            </a:r>
            <a:r>
              <a:rPr lang="en-US" b="1" dirty="0" smtClean="0">
                <a:solidFill>
                  <a:srgbClr val="002060"/>
                </a:solidFill>
              </a:rPr>
              <a:t>oral TMP-SMX or </a:t>
            </a:r>
          </a:p>
          <a:p>
            <a:pPr algn="l">
              <a:buNone/>
            </a:pPr>
            <a:r>
              <a:rPr lang="en-US" b="1" dirty="0" smtClean="0">
                <a:solidFill>
                  <a:srgbClr val="002060"/>
                </a:solidFill>
              </a:rPr>
              <a:t>Ciprofloxacin or </a:t>
            </a:r>
            <a:r>
              <a:rPr lang="en-US" b="1" dirty="0" err="1" smtClean="0">
                <a:solidFill>
                  <a:srgbClr val="002060"/>
                </a:solidFill>
              </a:rPr>
              <a:t>Doxycycline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2700000" scaled="1"/>
            <a:tileRect/>
          </a:gradFill>
        </p:spPr>
        <p:txBody>
          <a:bodyPr>
            <a:normAutofit/>
          </a:bodyPr>
          <a:lstStyle/>
          <a:p>
            <a:r>
              <a:rPr lang="en-GB" sz="8000" dirty="0" smtClean="0">
                <a:solidFill>
                  <a:srgbClr val="002060"/>
                </a:solidFill>
                <a:latin typeface="Bodoni MT Black" pitchFamily="18" charset="0"/>
              </a:rPr>
              <a:t>SALMONELLA</a:t>
            </a:r>
            <a:endParaRPr lang="ar-SA" sz="8000" dirty="0">
              <a:solidFill>
                <a:srgbClr val="002060"/>
              </a:solidFill>
              <a:latin typeface="Bodoni MT Black" pitchFamily="18" charset="0"/>
            </a:endParaRPr>
          </a:p>
        </p:txBody>
      </p:sp>
      <p:pic>
        <p:nvPicPr>
          <p:cNvPr id="23554" name="Picture 2" descr="http://t2.gstatic.com/images?q=tbn:9H8pL2foImqZ0M:http://www.salmonellablog.com/uploads/image/salmonella-typhi-goulding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5085184"/>
            <a:ext cx="2232248" cy="1320925"/>
          </a:xfrm>
          <a:prstGeom prst="rect">
            <a:avLst/>
          </a:prstGeom>
          <a:noFill/>
        </p:spPr>
      </p:pic>
      <p:pic>
        <p:nvPicPr>
          <p:cNvPr id="23556" name="Picture 4" descr="http://t2.gstatic.com/images?q=tbn:fDhNu-eM8rwlsM:http://textbookofbacteriology.net/themicrobialworld/S.typhi.Gram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36096" y="4725144"/>
            <a:ext cx="3096344" cy="17281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16832"/>
          </a:xfr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2700000" scaled="1"/>
          </a:gra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Bodoni MT Black" pitchFamily="18" charset="0"/>
              </a:rPr>
              <a:t>INTRODUCTION</a:t>
            </a:r>
            <a:r>
              <a:rPr lang="en-US" u="sng" dirty="0" smtClean="0">
                <a:solidFill>
                  <a:srgbClr val="002060"/>
                </a:solidFill>
                <a:latin typeface="Bodoni MT Black" pitchFamily="18" charset="0"/>
              </a:rPr>
              <a:t> </a:t>
            </a:r>
            <a:r>
              <a:rPr lang="en-US" dirty="0" smtClean="0">
                <a:latin typeface="Bodoni MT Black" pitchFamily="18" charset="0"/>
              </a:rPr>
              <a:t/>
            </a:r>
            <a:br>
              <a:rPr lang="en-US" dirty="0" smtClean="0">
                <a:latin typeface="Bodoni MT Black" pitchFamily="18" charset="0"/>
              </a:rPr>
            </a:br>
            <a:endParaRPr lang="ar-SA" dirty="0">
              <a:latin typeface="Bodoni MT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44824"/>
            <a:ext cx="9144000" cy="5013176"/>
          </a:xfr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2700000" scaled="1"/>
          </a:gradFill>
        </p:spPr>
        <p:txBody>
          <a:bodyPr/>
          <a:lstStyle/>
          <a:p>
            <a:pPr algn="l" rtl="0">
              <a:buClr>
                <a:srgbClr val="002060"/>
              </a:buClr>
              <a:buFont typeface="Wingdings" pitchFamily="2" charset="2"/>
              <a:buChar char="Ø"/>
              <a:tabLst>
                <a:tab pos="533400" algn="l"/>
              </a:tabLst>
            </a:pPr>
            <a:r>
              <a:rPr lang="en-US" sz="4400" b="1" dirty="0" smtClean="0">
                <a:solidFill>
                  <a:srgbClr val="002060"/>
                </a:solidFill>
              </a:rPr>
              <a:t>Gram negative facultative anaerobic bacilli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4400" b="1" dirty="0" smtClean="0">
                <a:solidFill>
                  <a:srgbClr val="002060"/>
                </a:solidFill>
              </a:rPr>
              <a:t>Non lactose fermenting colonies</a:t>
            </a:r>
          </a:p>
          <a:p>
            <a:pPr algn="l">
              <a:buNone/>
            </a:pPr>
            <a:r>
              <a:rPr lang="ar-SA" dirty="0" smtClean="0"/>
              <a:t>      </a:t>
            </a:r>
            <a:r>
              <a:rPr lang="en-US" dirty="0" smtClean="0"/>
              <a:t> </a:t>
            </a:r>
            <a:r>
              <a:rPr lang="ar-SA" dirty="0" smtClean="0"/>
              <a:t>   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88840"/>
          </a:xfr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2700000" scaled="1"/>
          </a:gradFill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> </a:t>
            </a:r>
            <a:r>
              <a:rPr lang="en-US" sz="4900" dirty="0" smtClean="0">
                <a:solidFill>
                  <a:srgbClr val="002060"/>
                </a:solidFill>
                <a:latin typeface="Bodoni MT Black" pitchFamily="18" charset="0"/>
              </a:rPr>
              <a:t>CLASSIFICATION</a:t>
            </a:r>
            <a:r>
              <a:rPr lang="en-US" dirty="0" smtClean="0">
                <a:solidFill>
                  <a:srgbClr val="002060"/>
                </a:solidFill>
                <a:latin typeface="Bodoni MT Black" pitchFamily="18" charset="0"/>
              </a:rPr>
              <a:t> </a:t>
            </a:r>
            <a:r>
              <a:rPr lang="en-US" dirty="0" smtClean="0">
                <a:latin typeface="Bodoni MT Black" pitchFamily="18" charset="0"/>
              </a:rPr>
              <a:t/>
            </a:r>
            <a:br>
              <a:rPr lang="en-US" dirty="0" smtClean="0">
                <a:latin typeface="Bodoni MT Black" pitchFamily="18" charset="0"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-Has two species s.enterica (six subspecies I, II, III, IV, V, VI)</a:t>
            </a:r>
            <a:br>
              <a:rPr lang="en-US" dirty="0" smtClean="0"/>
            </a:br>
            <a:r>
              <a:rPr lang="en-US" dirty="0" smtClean="0"/>
              <a:t>                      s.borgori (rare)</a:t>
            </a:r>
            <a:br>
              <a:rPr lang="en-US" dirty="0" smtClean="0"/>
            </a:br>
            <a:r>
              <a:rPr lang="en-US" dirty="0" smtClean="0"/>
              <a:t> </a:t>
            </a:r>
            <a:br>
              <a:rPr lang="en-US" dirty="0" smtClean="0"/>
            </a:br>
            <a:r>
              <a:rPr lang="en-US" dirty="0" smtClean="0"/>
              <a:t> -Cold blooded animal, birds, rodents, turtles, snake and fish</a:t>
            </a:r>
            <a:br>
              <a:rPr lang="en-US" dirty="0" smtClean="0"/>
            </a:br>
            <a:r>
              <a:rPr lang="en-US" dirty="0" smtClean="0"/>
              <a:t> </a:t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8840"/>
            <a:ext cx="9144000" cy="4869160"/>
          </a:xfr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2700000" scaled="1"/>
          </a:gradFill>
        </p:spPr>
        <p:txBody>
          <a:bodyPr/>
          <a:lstStyle/>
          <a:p>
            <a:pPr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002060"/>
                </a:solidFill>
              </a:rPr>
              <a:t>Has two species </a:t>
            </a:r>
            <a:r>
              <a:rPr lang="en-US" sz="3200" b="1" i="1" dirty="0" err="1" smtClean="0">
                <a:solidFill>
                  <a:srgbClr val="002060"/>
                </a:solidFill>
              </a:rPr>
              <a:t>S.enterica</a:t>
            </a:r>
            <a:r>
              <a:rPr lang="en-US" sz="3200" b="1" dirty="0" smtClean="0">
                <a:solidFill>
                  <a:srgbClr val="002060"/>
                </a:solidFill>
              </a:rPr>
              <a:t> (six subspecies I, II, III, IV, V, VI) </a:t>
            </a:r>
            <a:r>
              <a:rPr lang="en-US" sz="3200" b="1" i="1" smtClean="0">
                <a:solidFill>
                  <a:srgbClr val="002060"/>
                </a:solidFill>
              </a:rPr>
              <a:t>S.bongori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</a:rPr>
              <a:t>(rare)</a:t>
            </a:r>
          </a:p>
          <a:p>
            <a:pPr algn="l" rtl="0">
              <a:buNone/>
            </a:pPr>
            <a:r>
              <a:rPr lang="en-US" sz="3200" b="1" dirty="0" smtClean="0">
                <a:solidFill>
                  <a:srgbClr val="002060"/>
                </a:solidFill>
              </a:rPr>
              <a:t> 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002060"/>
                </a:solidFill>
              </a:rPr>
              <a:t>Cold blooded animal, birds, rodents, turtles, snake and fish</a:t>
            </a:r>
          </a:p>
          <a:p>
            <a:pPr algn="l" rtl="0">
              <a:buNone/>
            </a:pPr>
            <a:r>
              <a:rPr lang="en-US" b="1" dirty="0" smtClean="0"/>
              <a:t> </a:t>
            </a:r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348880"/>
          </a:xfr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2700000" scaled="1"/>
          </a:gradFill>
        </p:spPr>
        <p:txBody>
          <a:bodyPr>
            <a:normAutofit/>
          </a:bodyPr>
          <a:lstStyle/>
          <a:p>
            <a:r>
              <a:rPr lang="en-US" sz="4800" b="0" dirty="0" smtClean="0">
                <a:solidFill>
                  <a:srgbClr val="002060"/>
                </a:solidFill>
                <a:latin typeface="Bodoni MT Black" pitchFamily="18" charset="0"/>
              </a:rPr>
              <a:t>VIRULENCE FACTORS</a:t>
            </a:r>
            <a:r>
              <a:rPr lang="en-US" sz="4800" dirty="0" smtClean="0"/>
              <a:t/>
            </a:r>
            <a:br>
              <a:rPr lang="en-US" sz="4800" dirty="0" smtClean="0"/>
            </a:br>
            <a:endParaRPr lang="ar-SA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348880"/>
            <a:ext cx="9144000" cy="4509120"/>
          </a:xfr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2700000" scaled="1"/>
          </a:gradFill>
        </p:spPr>
        <p:txBody>
          <a:bodyPr/>
          <a:lstStyle/>
          <a:p>
            <a:pPr lvl="0" algn="l" rtl="0">
              <a:buClr>
                <a:srgbClr val="002060"/>
              </a:buClr>
            </a:pPr>
            <a:r>
              <a:rPr lang="en-US" sz="4800" b="1" dirty="0" smtClean="0">
                <a:solidFill>
                  <a:srgbClr val="002060"/>
                </a:solidFill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</a:rPr>
              <a:t>Fimbriae</a:t>
            </a:r>
            <a:r>
              <a:rPr lang="en-US" sz="5400" b="1" dirty="0" smtClean="0">
                <a:solidFill>
                  <a:srgbClr val="002060"/>
                </a:solidFill>
              </a:rPr>
              <a:t>  -  adherence</a:t>
            </a:r>
          </a:p>
          <a:p>
            <a:pPr lvl="0" algn="l" rtl="0">
              <a:buClr>
                <a:srgbClr val="002060"/>
              </a:buClr>
            </a:pPr>
            <a:r>
              <a:rPr lang="en-US" sz="5400" b="1" dirty="0" smtClean="0">
                <a:solidFill>
                  <a:srgbClr val="002060"/>
                </a:solidFill>
              </a:rPr>
              <a:t> Enterotoxin</a:t>
            </a:r>
          </a:p>
          <a:p>
            <a:pPr algn="l"/>
            <a:endParaRPr lang="ar-SA" sz="54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88840"/>
          </a:xfr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2700000" scaled="1"/>
          </a:gradFill>
        </p:spPr>
        <p:txBody>
          <a:bodyPr>
            <a:normAutofit/>
          </a:bodyPr>
          <a:lstStyle/>
          <a:p>
            <a:r>
              <a:rPr lang="en-US" sz="4800" u="sng" dirty="0" smtClean="0">
                <a:solidFill>
                  <a:srgbClr val="002060"/>
                </a:solidFill>
                <a:latin typeface="Bodoni MT Black" pitchFamily="18" charset="0"/>
              </a:rPr>
              <a:t>Antigenic structures</a:t>
            </a:r>
            <a:r>
              <a:rPr lang="en-US" dirty="0" smtClean="0">
                <a:solidFill>
                  <a:srgbClr val="002060"/>
                </a:solidFill>
                <a:latin typeface="Bodoni MT Black" pitchFamily="18" charset="0"/>
              </a:rPr>
              <a:t/>
            </a:r>
            <a:br>
              <a:rPr lang="en-US" dirty="0" smtClean="0">
                <a:solidFill>
                  <a:srgbClr val="002060"/>
                </a:solidFill>
                <a:latin typeface="Bodoni MT Black" pitchFamily="18" charset="0"/>
              </a:rPr>
            </a:br>
            <a:endParaRPr lang="ar-SA" dirty="0">
              <a:solidFill>
                <a:srgbClr val="002060"/>
              </a:solidFill>
              <a:latin typeface="Bodoni MT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8840"/>
            <a:ext cx="9144000" cy="4869160"/>
          </a:xfr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2700000" scaled="1"/>
          </a:gradFill>
        </p:spPr>
        <p:txBody>
          <a:bodyPr/>
          <a:lstStyle/>
          <a:p>
            <a:pPr lvl="0" algn="l" rtl="0">
              <a:buClr>
                <a:srgbClr val="002060"/>
              </a:buClr>
            </a:pPr>
            <a:r>
              <a:rPr lang="en-US" sz="5400" dirty="0" smtClean="0">
                <a:solidFill>
                  <a:srgbClr val="002060"/>
                </a:solidFill>
              </a:rPr>
              <a:t>  </a:t>
            </a:r>
            <a:r>
              <a:rPr lang="en-US" sz="5400" b="1" dirty="0" smtClean="0">
                <a:solidFill>
                  <a:srgbClr val="C00000"/>
                </a:solidFill>
              </a:rPr>
              <a:t>O</a:t>
            </a:r>
            <a:r>
              <a:rPr lang="en-US" sz="5400" b="1" dirty="0" smtClean="0">
                <a:solidFill>
                  <a:srgbClr val="002060"/>
                </a:solidFill>
              </a:rPr>
              <a:t>. Somatic antigen</a:t>
            </a:r>
          </a:p>
          <a:p>
            <a:pPr lvl="0" algn="l" rtl="0">
              <a:buClr>
                <a:srgbClr val="002060"/>
              </a:buClr>
            </a:pPr>
            <a:r>
              <a:rPr lang="en-US" sz="5400" b="1" dirty="0" smtClean="0">
                <a:solidFill>
                  <a:srgbClr val="002060"/>
                </a:solidFill>
              </a:rPr>
              <a:t>  </a:t>
            </a:r>
            <a:r>
              <a:rPr lang="en-US" sz="5400" b="1" dirty="0" smtClean="0">
                <a:solidFill>
                  <a:srgbClr val="C00000"/>
                </a:solidFill>
              </a:rPr>
              <a:t>H</a:t>
            </a:r>
            <a:r>
              <a:rPr lang="en-US" sz="5400" b="1" dirty="0" smtClean="0">
                <a:solidFill>
                  <a:srgbClr val="002060"/>
                </a:solidFill>
              </a:rPr>
              <a:t>.  Flagellar antigen</a:t>
            </a:r>
          </a:p>
          <a:p>
            <a:pPr lvl="0" algn="l" rtl="0">
              <a:buClr>
                <a:srgbClr val="002060"/>
              </a:buClr>
            </a:pPr>
            <a:r>
              <a:rPr lang="en-US" sz="5400" b="1" dirty="0" smtClean="0">
                <a:solidFill>
                  <a:srgbClr val="002060"/>
                </a:solidFill>
              </a:rPr>
              <a:t>  </a:t>
            </a:r>
            <a:r>
              <a:rPr lang="en-US" sz="5400" b="1" dirty="0" smtClean="0">
                <a:solidFill>
                  <a:srgbClr val="C00000"/>
                </a:solidFill>
              </a:rPr>
              <a:t>K</a:t>
            </a:r>
            <a:r>
              <a:rPr lang="en-US" sz="5400" b="1" dirty="0" smtClean="0">
                <a:solidFill>
                  <a:srgbClr val="002060"/>
                </a:solidFill>
              </a:rPr>
              <a:t>.  Capsular antigen</a:t>
            </a:r>
          </a:p>
          <a:p>
            <a:pPr algn="l" rtl="0"/>
            <a:endParaRPr lang="ar-SA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-603448"/>
            <a:ext cx="8229600" cy="144016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60680"/>
          </a:xfrm>
        </p:spPr>
        <p:txBody>
          <a:bodyPr>
            <a:normAutofit/>
          </a:bodyPr>
          <a:lstStyle/>
          <a:p>
            <a:pPr algn="l" rtl="0">
              <a:buClr>
                <a:srgbClr val="002060"/>
              </a:buClr>
            </a:pPr>
            <a:r>
              <a:rPr lang="en-US" sz="4300" b="1" dirty="0" smtClean="0">
                <a:solidFill>
                  <a:srgbClr val="C00000"/>
                </a:solidFill>
              </a:rPr>
              <a:t>V</a:t>
            </a:r>
            <a:r>
              <a:rPr lang="en-US" sz="4300" b="1" baseline="-25000" dirty="0" smtClean="0">
                <a:solidFill>
                  <a:srgbClr val="C00000"/>
                </a:solidFill>
              </a:rPr>
              <a:t>I</a:t>
            </a:r>
            <a:r>
              <a:rPr lang="en-US" sz="4300" b="1" dirty="0" smtClean="0">
                <a:solidFill>
                  <a:srgbClr val="002060"/>
                </a:solidFill>
              </a:rPr>
              <a:t> in </a:t>
            </a:r>
            <a:r>
              <a:rPr lang="en-US" sz="4300" b="1" i="1" dirty="0" smtClean="0">
                <a:solidFill>
                  <a:srgbClr val="002060"/>
                </a:solidFill>
              </a:rPr>
              <a:t>Salmonella serotype </a:t>
            </a:r>
            <a:r>
              <a:rPr lang="en-US" sz="4300" b="1" i="1" dirty="0" err="1" smtClean="0">
                <a:solidFill>
                  <a:srgbClr val="002060"/>
                </a:solidFill>
              </a:rPr>
              <a:t>typhi</a:t>
            </a:r>
            <a:r>
              <a:rPr lang="en-US" sz="4300" b="1" dirty="0" smtClean="0">
                <a:solidFill>
                  <a:srgbClr val="002060"/>
                </a:solidFill>
              </a:rPr>
              <a:t> (virulence) </a:t>
            </a:r>
            <a:r>
              <a:rPr lang="en-US" sz="4300" b="1" i="1" dirty="0" err="1" smtClean="0">
                <a:solidFill>
                  <a:srgbClr val="002060"/>
                </a:solidFill>
              </a:rPr>
              <a:t>vs</a:t>
            </a:r>
            <a:r>
              <a:rPr lang="en-US" sz="4300" b="1" dirty="0" smtClean="0">
                <a:solidFill>
                  <a:srgbClr val="002060"/>
                </a:solidFill>
              </a:rPr>
              <a:t> phagocytosis</a:t>
            </a:r>
          </a:p>
          <a:p>
            <a:pPr algn="l" rtl="0">
              <a:buClr>
                <a:srgbClr val="002060"/>
              </a:buClr>
            </a:pPr>
            <a:r>
              <a:rPr lang="en-US" sz="4300" b="1" dirty="0" smtClean="0">
                <a:solidFill>
                  <a:srgbClr val="C00000"/>
                </a:solidFill>
              </a:rPr>
              <a:t>O</a:t>
            </a:r>
            <a:r>
              <a:rPr lang="en-US" sz="4300" b="1" dirty="0" smtClean="0">
                <a:solidFill>
                  <a:srgbClr val="002060"/>
                </a:solidFill>
              </a:rPr>
              <a:t> Antigen (Heat – stable) is lipopolysaccharide in the outer membrane</a:t>
            </a:r>
          </a:p>
          <a:p>
            <a:pPr algn="l" rtl="0">
              <a:buClr>
                <a:srgbClr val="002060"/>
              </a:buClr>
            </a:pPr>
            <a:r>
              <a:rPr lang="en-US" sz="4300" b="1" dirty="0" smtClean="0">
                <a:solidFill>
                  <a:srgbClr val="C00000"/>
                </a:solidFill>
              </a:rPr>
              <a:t>H </a:t>
            </a:r>
            <a:r>
              <a:rPr lang="en-US" sz="4300" b="1" dirty="0" smtClean="0">
                <a:solidFill>
                  <a:srgbClr val="002060"/>
                </a:solidFill>
              </a:rPr>
              <a:t>antigen (Heat labile)</a:t>
            </a:r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Bodoni MT Black" pitchFamily="18" charset="0"/>
              </a:rPr>
              <a:t>CLINICAL FEATURES</a:t>
            </a:r>
            <a:br>
              <a:rPr lang="en-US" dirty="0" smtClean="0">
                <a:solidFill>
                  <a:srgbClr val="002060"/>
                </a:solidFill>
                <a:latin typeface="Bodoni MT Black" pitchFamily="18" charset="0"/>
              </a:rPr>
            </a:br>
            <a:endParaRPr lang="ar-SA" dirty="0">
              <a:solidFill>
                <a:srgbClr val="002060"/>
              </a:solidFill>
              <a:latin typeface="Bodoni MT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l" rtl="0">
              <a:buClr>
                <a:srgbClr val="002060"/>
              </a:buClr>
            </a:pPr>
            <a:r>
              <a:rPr lang="en-US" sz="4000" b="1" dirty="0" smtClean="0">
                <a:solidFill>
                  <a:srgbClr val="002060"/>
                </a:solidFill>
              </a:rPr>
              <a:t>Acute gastroenteritis</a:t>
            </a:r>
          </a:p>
          <a:p>
            <a:pPr lvl="0" algn="l" rtl="0">
              <a:buClr>
                <a:srgbClr val="002060"/>
              </a:buClr>
            </a:pPr>
            <a:r>
              <a:rPr lang="en-US" sz="4000" b="1" dirty="0" smtClean="0">
                <a:solidFill>
                  <a:srgbClr val="002060"/>
                </a:solidFill>
              </a:rPr>
              <a:t>Typhoid fever</a:t>
            </a:r>
          </a:p>
          <a:p>
            <a:pPr lvl="0" algn="l" rtl="0">
              <a:buClr>
                <a:srgbClr val="002060"/>
              </a:buClr>
            </a:pPr>
            <a:r>
              <a:rPr lang="en-US" sz="4000" b="1" dirty="0" smtClean="0">
                <a:solidFill>
                  <a:srgbClr val="002060"/>
                </a:solidFill>
              </a:rPr>
              <a:t>Nontyphoidal bacteremia</a:t>
            </a:r>
          </a:p>
          <a:p>
            <a:pPr lvl="0" algn="l" rtl="0">
              <a:buClr>
                <a:srgbClr val="002060"/>
              </a:buClr>
            </a:pPr>
            <a:r>
              <a:rPr lang="en-US" sz="4000" b="1" dirty="0" smtClean="0">
                <a:solidFill>
                  <a:srgbClr val="002060"/>
                </a:solidFill>
              </a:rPr>
              <a:t>Carrier state following </a:t>
            </a:r>
            <a:r>
              <a:rPr lang="en-US" sz="4000" b="1" i="1" dirty="0" smtClean="0">
                <a:solidFill>
                  <a:srgbClr val="002060"/>
                </a:solidFill>
              </a:rPr>
              <a:t>Salmonella</a:t>
            </a:r>
            <a:r>
              <a:rPr lang="en-US" sz="4000" b="1" dirty="0" smtClean="0">
                <a:solidFill>
                  <a:srgbClr val="002060"/>
                </a:solidFill>
              </a:rPr>
              <a:t> infection</a:t>
            </a:r>
          </a:p>
          <a:p>
            <a:pPr algn="l"/>
            <a:endParaRPr lang="ar-SA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478</TotalTime>
  <Words>760</Words>
  <Application>Microsoft Office PowerPoint</Application>
  <PresentationFormat>On-screen Show (4:3)</PresentationFormat>
  <Paragraphs>118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Apex</vt:lpstr>
      <vt:lpstr>Salmonella &amp; shigella</vt:lpstr>
      <vt:lpstr>Objectives</vt:lpstr>
      <vt:lpstr>SALMONELLA</vt:lpstr>
      <vt:lpstr>INTRODUCTION  </vt:lpstr>
      <vt:lpstr>           CLASSIFICATION    -Has two species s.enterica (six subspecies I, II, III, IV, V, VI)                       s.borgori (rare)    -Cold blooded animal, birds, rodents, turtles, snake and fish   </vt:lpstr>
      <vt:lpstr>VIRULENCE FACTORS </vt:lpstr>
      <vt:lpstr>Antigenic structures </vt:lpstr>
      <vt:lpstr>Slide 8</vt:lpstr>
      <vt:lpstr>CLINICAL FEATURES </vt:lpstr>
      <vt:lpstr>Source</vt:lpstr>
      <vt:lpstr> GASTROENTERITIS</vt:lpstr>
      <vt:lpstr>ENTERIC FEVER </vt:lpstr>
      <vt:lpstr>Slide 13</vt:lpstr>
      <vt:lpstr>Slide 14</vt:lpstr>
      <vt:lpstr>ANTIBIOTIC&amp; management </vt:lpstr>
      <vt:lpstr>COMPLICATION  </vt:lpstr>
      <vt:lpstr>SHIGELLA </vt:lpstr>
      <vt:lpstr>CLINICAL INFECTION </vt:lpstr>
      <vt:lpstr>Slide 19</vt:lpstr>
      <vt:lpstr>ANTIGENIC STRUCTURE</vt:lpstr>
      <vt:lpstr>Slide 21</vt:lpstr>
      <vt:lpstr>SYMPTOMS </vt:lpstr>
      <vt:lpstr>DYSENTRY STOOL &amp; SHIGELLA CULTURE</vt:lpstr>
      <vt:lpstr>TREATMENT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Syed Abdul Khader</dc:creator>
  <cp:lastModifiedBy>DRHANNAN</cp:lastModifiedBy>
  <cp:revision>31</cp:revision>
  <dcterms:created xsi:type="dcterms:W3CDTF">2010-09-21T09:20:41Z</dcterms:created>
  <dcterms:modified xsi:type="dcterms:W3CDTF">2014-11-30T06:05:57Z</dcterms:modified>
</cp:coreProperties>
</file>