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307" r:id="rId2"/>
    <p:sldId id="305" r:id="rId3"/>
    <p:sldId id="306" r:id="rId4"/>
    <p:sldId id="323" r:id="rId5"/>
    <p:sldId id="327" r:id="rId6"/>
    <p:sldId id="319" r:id="rId7"/>
    <p:sldId id="296" r:id="rId8"/>
    <p:sldId id="297" r:id="rId9"/>
    <p:sldId id="302" r:id="rId10"/>
    <p:sldId id="303" r:id="rId11"/>
    <p:sldId id="271" r:id="rId12"/>
    <p:sldId id="270" r:id="rId13"/>
    <p:sldId id="274" r:id="rId14"/>
    <p:sldId id="275" r:id="rId15"/>
    <p:sldId id="279" r:id="rId16"/>
    <p:sldId id="266" r:id="rId17"/>
    <p:sldId id="311" r:id="rId18"/>
    <p:sldId id="312" r:id="rId19"/>
    <p:sldId id="331" r:id="rId20"/>
    <p:sldId id="313" r:id="rId21"/>
    <p:sldId id="328" r:id="rId22"/>
    <p:sldId id="329" r:id="rId23"/>
    <p:sldId id="314" r:id="rId24"/>
    <p:sldId id="315" r:id="rId25"/>
    <p:sldId id="330" r:id="rId26"/>
    <p:sldId id="332" r:id="rId27"/>
    <p:sldId id="333" r:id="rId28"/>
    <p:sldId id="334" r:id="rId29"/>
    <p:sldId id="335" r:id="rId30"/>
    <p:sldId id="341" r:id="rId31"/>
    <p:sldId id="342" r:id="rId32"/>
    <p:sldId id="336" r:id="rId33"/>
    <p:sldId id="350" r:id="rId34"/>
    <p:sldId id="337" r:id="rId35"/>
    <p:sldId id="339" r:id="rId36"/>
    <p:sldId id="340" r:id="rId37"/>
    <p:sldId id="338" r:id="rId38"/>
    <p:sldId id="351" r:id="rId39"/>
    <p:sldId id="353" r:id="rId40"/>
    <p:sldId id="343" r:id="rId41"/>
    <p:sldId id="344" r:id="rId42"/>
    <p:sldId id="352" r:id="rId43"/>
    <p:sldId id="345" r:id="rId44"/>
    <p:sldId id="346" r:id="rId45"/>
    <p:sldId id="347" r:id="rId46"/>
    <p:sldId id="349" r:id="rId47"/>
    <p:sldId id="34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7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464"/>
            <a:ext cx="5029200" cy="4116049"/>
          </a:xfrm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9E18-FCDC-4E82-86A2-A2C6C55F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06B7-048D-48FE-88ED-386894987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AE1F-F7BD-45DA-A51F-6307AD4EBACB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Plasmodium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falciparum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i="0" dirty="0" err="1">
                <a:solidFill>
                  <a:srgbClr val="000000"/>
                </a:solidFill>
                <a:latin typeface="Tahoma" pitchFamily="34" charset="0"/>
              </a:rPr>
              <a:t>trophozoite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Plasmodium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falciparum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i="0" dirty="0" err="1">
                <a:solidFill>
                  <a:srgbClr val="000000"/>
                </a:solidFill>
                <a:latin typeface="Tahoma" pitchFamily="34" charset="0"/>
              </a:rPr>
              <a:t>trophozoite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11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12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15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 Blood film with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Gimsa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stain showed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733256"/>
            <a:ext cx="712879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Diagnosis: malaria or  </a:t>
            </a:r>
            <a:r>
              <a:rPr lang="en-US" sz="2800" b="1" u="sng" dirty="0" smtClean="0">
                <a:solidFill>
                  <a:srgbClr val="C00000"/>
                </a:solidFill>
              </a:rPr>
              <a:t>Plasmodium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vivax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which cause replace due to reactivation of liver </a:t>
            </a:r>
            <a:r>
              <a:rPr lang="en-US" sz="2400" b="1" dirty="0" err="1" smtClean="0"/>
              <a:t>hypnozoites</a:t>
            </a:r>
            <a:r>
              <a:rPr lang="en-US" sz="2400" b="1" dirty="0" smtClean="0"/>
              <a:t>.</a:t>
            </a:r>
            <a:endParaRPr lang="ar-SA" sz="2400" b="1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96744" cy="4392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877272"/>
            <a:ext cx="47525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Diagnosis: malaria or Plasmodium </a:t>
            </a:r>
            <a:r>
              <a:rPr lang="en-US" b="1" dirty="0" err="1" smtClean="0"/>
              <a:t>falciparum</a:t>
            </a:r>
            <a:r>
              <a:rPr lang="en-US" b="1" dirty="0" smtClean="0"/>
              <a:t>  the most one causing complication </a:t>
            </a:r>
            <a:r>
              <a:rPr lang="en-US" b="1" dirty="0" err="1" smtClean="0"/>
              <a:t>e.g</a:t>
            </a:r>
            <a:r>
              <a:rPr lang="en-US" b="1" dirty="0" smtClean="0"/>
              <a:t> :cerebral malaria.  </a:t>
            </a:r>
            <a:endParaRPr lang="ar-SA" b="1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 sz="4000" b="1" i="1" u="sng" smtClean="0"/>
              <a:t>Definition</a:t>
            </a:r>
            <a:endParaRPr lang="en-GB" sz="4000" b="1" i="1" u="sng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273175"/>
            <a:ext cx="8382000" cy="531336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malaria is defined as symptomatic malaria in a patient with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P. </a:t>
            </a:r>
            <a:r>
              <a:rPr lang="en-US" b="1" i="1" dirty="0" err="1" smtClean="0">
                <a:solidFill>
                  <a:srgbClr val="FF0000"/>
                </a:solidFill>
              </a:rPr>
              <a:t>falciparum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000066"/>
                </a:solidFill>
              </a:rPr>
              <a:t>with one or more of the following complications: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Cerebral malaria </a:t>
            </a:r>
            <a:r>
              <a:rPr lang="en-US" sz="1800" b="1" i="1" dirty="0" smtClean="0">
                <a:solidFill>
                  <a:srgbClr val="000066"/>
                </a:solidFill>
              </a:rPr>
              <a:t>(</a:t>
            </a:r>
            <a:r>
              <a:rPr lang="en-US" sz="1600" b="1" i="1" dirty="0" err="1" smtClean="0">
                <a:solidFill>
                  <a:srgbClr val="000066"/>
                </a:solidFill>
              </a:rPr>
              <a:t>unrousable</a:t>
            </a:r>
            <a:r>
              <a:rPr lang="en-US" sz="1600" b="1" i="1" dirty="0" smtClean="0">
                <a:solidFill>
                  <a:srgbClr val="000066"/>
                </a:solidFill>
              </a:rPr>
              <a:t> coma not attributable to other causes).</a:t>
            </a:r>
            <a:r>
              <a:rPr lang="en-GB" sz="1600" b="1" i="1" dirty="0" smtClean="0">
                <a:solidFill>
                  <a:srgbClr val="000066"/>
                </a:solidFill>
              </a:rPr>
              <a:t> </a:t>
            </a:r>
            <a:endParaRPr lang="en-US" sz="18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Generalized convulsions </a:t>
            </a:r>
            <a:r>
              <a:rPr lang="en-US" sz="1800" b="1" i="1" dirty="0" smtClean="0">
                <a:solidFill>
                  <a:srgbClr val="000066"/>
                </a:solidFill>
              </a:rPr>
              <a:t>(</a:t>
            </a:r>
            <a:r>
              <a:rPr lang="en-US" sz="1600" b="1" i="1" dirty="0" smtClean="0">
                <a:solidFill>
                  <a:srgbClr val="000066"/>
                </a:solidFill>
              </a:rPr>
              <a:t>&gt; 2 episodes within 24 hours)</a:t>
            </a:r>
            <a:r>
              <a:rPr lang="en-GB" sz="1600" b="1" i="1" dirty="0" smtClean="0">
                <a:solidFill>
                  <a:srgbClr val="000066"/>
                </a:solidFill>
              </a:rPr>
              <a:t> </a:t>
            </a:r>
            <a:endParaRPr lang="en-US" sz="18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</a:t>
            </a:r>
            <a:r>
              <a:rPr lang="en-US" sz="1800" b="1" dirty="0" err="1" smtClean="0">
                <a:solidFill>
                  <a:srgbClr val="000066"/>
                </a:solidFill>
              </a:rPr>
              <a:t>normocytic</a:t>
            </a:r>
            <a:r>
              <a:rPr lang="en-US" sz="1800" b="1" dirty="0" smtClean="0">
                <a:solidFill>
                  <a:srgbClr val="000066"/>
                </a:solidFill>
              </a:rPr>
              <a:t>  </a:t>
            </a:r>
            <a:r>
              <a:rPr lang="en-US" sz="1800" b="1" dirty="0" err="1" smtClean="0">
                <a:solidFill>
                  <a:srgbClr val="000066"/>
                </a:solidFill>
              </a:rPr>
              <a:t>anaemia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i="1" dirty="0" smtClean="0">
                <a:solidFill>
                  <a:srgbClr val="000066"/>
                </a:solidFill>
              </a:rPr>
              <a:t>(</a:t>
            </a:r>
            <a:r>
              <a:rPr lang="en-US" sz="1600" b="1" i="1" dirty="0" smtClean="0">
                <a:solidFill>
                  <a:srgbClr val="000066"/>
                </a:solidFill>
              </a:rPr>
              <a:t>Ht&lt;15% or </a:t>
            </a:r>
            <a:r>
              <a:rPr lang="en-US" sz="1600" b="1" i="1" dirty="0" err="1" smtClean="0">
                <a:solidFill>
                  <a:srgbClr val="000066"/>
                </a:solidFill>
              </a:rPr>
              <a:t>Hb</a:t>
            </a:r>
            <a:r>
              <a:rPr lang="en-US" sz="1600" b="1" i="1" dirty="0" smtClean="0">
                <a:solidFill>
                  <a:srgbClr val="000066"/>
                </a:solidFill>
              </a:rPr>
              <a:t> &lt; 5 g/dl</a:t>
            </a:r>
            <a:r>
              <a:rPr lang="en-GB" sz="1600" b="1" i="1" dirty="0" smtClean="0">
                <a:solidFill>
                  <a:srgbClr val="000066"/>
                </a:solidFill>
              </a:rPr>
              <a:t>)</a:t>
            </a:r>
            <a:endParaRPr lang="en-US" sz="18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Hypoglycemia </a:t>
            </a:r>
            <a:r>
              <a:rPr lang="en-US" sz="1800" b="1" i="1" dirty="0" smtClean="0">
                <a:solidFill>
                  <a:srgbClr val="000066"/>
                </a:solidFill>
              </a:rPr>
              <a:t>(b</a:t>
            </a:r>
            <a:r>
              <a:rPr lang="en-US" sz="1600" b="1" i="1" dirty="0" smtClean="0">
                <a:solidFill>
                  <a:srgbClr val="000066"/>
                </a:solidFill>
              </a:rPr>
              <a:t>lood glucose &lt; 2.2 </a:t>
            </a:r>
            <a:r>
              <a:rPr lang="en-US" sz="1600" b="1" i="1" dirty="0" err="1" smtClean="0">
                <a:solidFill>
                  <a:srgbClr val="000066"/>
                </a:solidFill>
              </a:rPr>
              <a:t>mmol</a:t>
            </a:r>
            <a:r>
              <a:rPr lang="en-US" sz="1600" b="1" i="1" dirty="0" smtClean="0">
                <a:solidFill>
                  <a:srgbClr val="000066"/>
                </a:solidFill>
              </a:rPr>
              <a:t>/l or 40 mg/dl</a:t>
            </a:r>
            <a:r>
              <a:rPr lang="en-GB" sz="1600" b="1" i="1" dirty="0" smtClean="0">
                <a:solidFill>
                  <a:srgbClr val="000066"/>
                </a:solidFill>
              </a:rPr>
              <a:t> )</a:t>
            </a:r>
            <a:endParaRPr lang="en-US" sz="18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Metabolic acidosis with respiratory distress </a:t>
            </a:r>
            <a:r>
              <a:rPr lang="en-US" sz="1800" b="1" i="1" dirty="0" smtClean="0">
                <a:solidFill>
                  <a:srgbClr val="000066"/>
                </a:solidFill>
              </a:rPr>
              <a:t>(a</a:t>
            </a:r>
            <a:r>
              <a:rPr lang="en-US" sz="1600" b="1" i="1" dirty="0" smtClean="0">
                <a:solidFill>
                  <a:srgbClr val="000066"/>
                </a:solidFill>
              </a:rPr>
              <a:t>rterial pH &lt; 7.35 or bicarbonate &lt; 15 </a:t>
            </a:r>
            <a:r>
              <a:rPr lang="en-US" sz="1600" b="1" i="1" dirty="0" err="1" smtClean="0">
                <a:solidFill>
                  <a:srgbClr val="000066"/>
                </a:solidFill>
              </a:rPr>
              <a:t>mmol</a:t>
            </a:r>
            <a:r>
              <a:rPr lang="en-US" sz="1600" b="1" i="1" dirty="0" smtClean="0">
                <a:solidFill>
                  <a:srgbClr val="000066"/>
                </a:solidFill>
              </a:rPr>
              <a:t>/l)</a:t>
            </a:r>
            <a:r>
              <a:rPr lang="en-GB" sz="1600" b="1" i="1" dirty="0" smtClean="0">
                <a:solidFill>
                  <a:srgbClr val="000066"/>
                </a:solidFill>
              </a:rPr>
              <a:t> </a:t>
            </a:r>
            <a:endParaRPr lang="en-US" sz="18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Fluid and electrolyte disturbances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renal failure </a:t>
            </a:r>
            <a:r>
              <a:rPr lang="en-US" sz="1800" b="1" i="1" dirty="0" smtClean="0">
                <a:solidFill>
                  <a:srgbClr val="000066"/>
                </a:solidFill>
              </a:rPr>
              <a:t>(</a:t>
            </a:r>
            <a:r>
              <a:rPr lang="en-US" sz="1600" b="1" i="1" dirty="0" smtClean="0">
                <a:solidFill>
                  <a:srgbClr val="000066"/>
                </a:solidFill>
              </a:rPr>
              <a:t>urine &lt;400 ml/24 h in adults; 12 ml/kg/24 h in children)</a:t>
            </a:r>
            <a:r>
              <a:rPr lang="en-GB" sz="1600" b="1" dirty="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pulmonary edema and adult respiratory distress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Abnormal 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Jaundice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Haemoglobinuria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Circulatory collapse, shock, </a:t>
            </a:r>
            <a:r>
              <a:rPr lang="en-US" sz="1800" b="1" dirty="0" err="1" smtClean="0">
                <a:solidFill>
                  <a:srgbClr val="000066"/>
                </a:solidFill>
              </a:rPr>
              <a:t>septicaema</a:t>
            </a:r>
            <a:r>
              <a:rPr lang="en-US" sz="1800" b="1" dirty="0" smtClean="0">
                <a:solidFill>
                  <a:srgbClr val="000066"/>
                </a:solidFill>
              </a:rPr>
              <a:t> (algid malaria)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Hyperparasitaemia</a:t>
            </a:r>
            <a:r>
              <a:rPr lang="en-US" sz="1800" b="1" dirty="0" smtClean="0">
                <a:solidFill>
                  <a:srgbClr val="000066"/>
                </a:solidFill>
              </a:rPr>
              <a:t> (</a:t>
            </a:r>
            <a:r>
              <a:rPr lang="en-US" sz="1800" b="1" i="1" u="sng" dirty="0" smtClean="0">
                <a:solidFill>
                  <a:srgbClr val="000066"/>
                </a:solidFill>
              </a:rPr>
              <a:t>&gt;</a:t>
            </a:r>
            <a:r>
              <a:rPr lang="en-US" sz="1800" b="1" i="1" dirty="0" smtClean="0">
                <a:solidFill>
                  <a:srgbClr val="000066"/>
                </a:solidFill>
              </a:rPr>
              <a:t>10% in non-immune; </a:t>
            </a:r>
            <a:r>
              <a:rPr lang="en-US" sz="1800" b="1" i="1" u="sng" dirty="0" smtClean="0">
                <a:solidFill>
                  <a:srgbClr val="000066"/>
                </a:solidFill>
              </a:rPr>
              <a:t>&gt;</a:t>
            </a:r>
            <a:r>
              <a:rPr lang="en-US" sz="1800" b="1" i="1" dirty="0" smtClean="0">
                <a:solidFill>
                  <a:srgbClr val="000066"/>
                </a:solidFill>
              </a:rPr>
              <a:t>20% in semi-immune)</a:t>
            </a:r>
            <a:endParaRPr lang="en-GB" sz="18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4008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i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Leishmania</a:t>
            </a:r>
            <a:r>
              <a:rPr lang="en-US" sz="280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Parasites and Diseases</a:t>
            </a: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>
            <p:ph type="tbl" idx="1"/>
          </p:nvPr>
        </p:nvGraphicFramePr>
        <p:xfrm>
          <a:off x="609600" y="762000"/>
          <a:ext cx="7924800" cy="5905501"/>
        </p:xfrm>
        <a:graphic>
          <a:graphicData uri="http://schemas.openxmlformats.org/drawingml/2006/table">
            <a:tbl>
              <a:tblPr rtl="1"/>
              <a:tblGrid>
                <a:gridCol w="3962400"/>
                <a:gridCol w="396240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Cutaneous leishmaniasis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tropica*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major*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aethiopica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mexicana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Mucocutaneous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braziliensis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 donovani*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infantum*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chagasi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* Endemic in Saudi Arabia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o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0" y="32416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0" y="30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Sand fly</a:t>
            </a:r>
          </a:p>
        </p:txBody>
      </p:sp>
      <p:pic>
        <p:nvPicPr>
          <p:cNvPr id="16389" name="Picture 5" descr="phlebotominesand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33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      (</a:t>
            </a:r>
            <a:r>
              <a:rPr lang="en-US" dirty="0" err="1" smtClean="0"/>
              <a:t>Lishmania</a:t>
            </a:r>
            <a:r>
              <a:rPr lang="en-US" dirty="0" smtClean="0"/>
              <a:t> </a:t>
            </a:r>
            <a:r>
              <a:rPr lang="en-US" dirty="0" err="1" smtClean="0"/>
              <a:t>donovani</a:t>
            </a:r>
            <a:r>
              <a:rPr lang="en-US" dirty="0" smtClean="0"/>
              <a:t>)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4784"/>
            <a:ext cx="3708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3581400" cy="373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1" dirty="0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Bone </a:t>
            </a:r>
            <a:r>
              <a:rPr lang="en-US" dirty="0" smtClean="0"/>
              <a:t>marrow stain with </a:t>
            </a:r>
            <a:r>
              <a:rPr lang="en-US" dirty="0" err="1" smtClean="0"/>
              <a:t>Gimsa</a:t>
            </a:r>
            <a:r>
              <a:rPr lang="en-US" dirty="0" smtClean="0"/>
              <a:t> stain to look for  </a:t>
            </a:r>
            <a:r>
              <a:rPr lang="en-US" sz="2400" b="1" dirty="0" err="1" smtClean="0"/>
              <a:t>amastigotes</a:t>
            </a:r>
            <a:r>
              <a:rPr lang="en-US" dirty="0" smtClean="0"/>
              <a:t> of </a:t>
            </a:r>
            <a:r>
              <a:rPr lang="en-US" sz="2400" b="1" dirty="0" err="1" smtClean="0">
                <a:solidFill>
                  <a:srgbClr val="C00000"/>
                </a:solidFill>
              </a:rPr>
              <a:t>Leishmania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donovani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NNN media  to see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promastigotes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27651" name="Picture 4" descr="nnn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(2) Immunological Diagnosis: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4648200"/>
          </a:xfrm>
        </p:spPr>
        <p:txBody>
          <a:bodyPr/>
          <a:lstStyle/>
          <a:p>
            <a:r>
              <a:rPr lang="en-US" smtClean="0">
                <a:cs typeface="Tahoma" pitchFamily="34" charset="0"/>
              </a:rPr>
              <a:t>Specific serologic tests: Direct Agglutination Test (DAT), ELISA, IFAT</a:t>
            </a:r>
          </a:p>
          <a:p>
            <a:r>
              <a:rPr lang="en-US" smtClean="0">
                <a:cs typeface="Tahoma" pitchFamily="34" charset="0"/>
              </a:rPr>
              <a:t>Skin test (leishmanin test) for survey of populations and follow-up after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Trypanosomiases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pic>
        <p:nvPicPr>
          <p:cNvPr id="40963" name="Picture 4" descr="tr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23-22_Trypanoso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1-African sleeping sickness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7772400" cy="559435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 smtClean="0">
                <a:cs typeface="Tahoma" pitchFamily="34" charset="0"/>
              </a:rPr>
              <a:t>	</a:t>
            </a:r>
            <a:r>
              <a:rPr lang="en-US" b="1" i="1" dirty="0" err="1" smtClean="0">
                <a:cs typeface="Tahoma" pitchFamily="34" charset="0"/>
              </a:rPr>
              <a:t>Trypanosoma</a:t>
            </a:r>
            <a:r>
              <a:rPr lang="en-US" b="1" i="1" dirty="0" smtClean="0">
                <a:cs typeface="Tahoma" pitchFamily="34" charset="0"/>
              </a:rPr>
              <a:t> </a:t>
            </a:r>
            <a:r>
              <a:rPr lang="en-US" b="1" i="1" dirty="0" err="1" smtClean="0">
                <a:cs typeface="Tahoma" pitchFamily="34" charset="0"/>
              </a:rPr>
              <a:t>brucei</a:t>
            </a:r>
            <a:r>
              <a:rPr lang="en-US" b="1" i="1" dirty="0" smtClean="0">
                <a:cs typeface="Tahoma" pitchFamily="34" charset="0"/>
              </a:rPr>
              <a:t> </a:t>
            </a:r>
            <a:r>
              <a:rPr lang="en-US" b="1" i="1" dirty="0" err="1" smtClean="0">
                <a:cs typeface="Tahoma" pitchFamily="34" charset="0"/>
              </a:rPr>
              <a:t>rhodesiense</a:t>
            </a:r>
            <a:r>
              <a:rPr lang="en-US" b="1" dirty="0" smtClean="0">
                <a:cs typeface="Tahoma" pitchFamily="34" charset="0"/>
              </a:rPr>
              <a:t>: East Africa, wild and domestic animal reservoirs</a:t>
            </a:r>
          </a:p>
          <a:p>
            <a:pPr>
              <a:buFontTx/>
              <a:buNone/>
            </a:pPr>
            <a:r>
              <a:rPr lang="en-US" sz="3600" b="1" i="1" dirty="0" err="1" smtClean="0">
                <a:solidFill>
                  <a:srgbClr val="C00000"/>
                </a:solidFill>
                <a:cs typeface="Tahoma" pitchFamily="34" charset="0"/>
              </a:rPr>
              <a:t>Trypanosoma</a:t>
            </a:r>
            <a:r>
              <a:rPr lang="en-US" sz="3600" b="1" i="1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cs typeface="Tahoma" pitchFamily="34" charset="0"/>
              </a:rPr>
              <a:t>brucei</a:t>
            </a:r>
            <a:r>
              <a:rPr lang="en-US" sz="3600" b="1" i="1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cs typeface="Tahoma" pitchFamily="34" charset="0"/>
              </a:rPr>
              <a:t>gambiense</a:t>
            </a:r>
            <a:r>
              <a:rPr lang="en-US" sz="3600" b="1" dirty="0" smtClean="0">
                <a:solidFill>
                  <a:srgbClr val="C00000"/>
                </a:solidFill>
                <a:cs typeface="Tahoma" pitchFamily="34" charset="0"/>
              </a:rPr>
              <a:t>:    West and Central Africa,            </a:t>
            </a:r>
            <a:r>
              <a:rPr lang="en-US" sz="4000" b="1" dirty="0" smtClean="0">
                <a:solidFill>
                  <a:srgbClr val="C00000"/>
                </a:solidFill>
                <a:cs typeface="Tahoma" pitchFamily="34" charset="0"/>
              </a:rPr>
              <a:t>mainly human infection</a:t>
            </a:r>
          </a:p>
          <a:p>
            <a:pPr>
              <a:buFontTx/>
              <a:buNone/>
            </a:pPr>
            <a:r>
              <a:rPr lang="en-US" sz="4800" b="1" u="sng" dirty="0" smtClean="0">
                <a:solidFill>
                  <a:srgbClr val="C00000"/>
                </a:solidFill>
                <a:cs typeface="Tahoma" pitchFamily="34" charset="0"/>
              </a:rPr>
              <a:t>2</a:t>
            </a:r>
            <a:r>
              <a:rPr lang="en-US" sz="4400" b="1" u="sng" dirty="0" smtClean="0">
                <a:solidFill>
                  <a:srgbClr val="C00000"/>
                </a:solidFill>
                <a:cs typeface="Tahoma" pitchFamily="34" charset="0"/>
              </a:rPr>
              <a:t>-Chaga’s disease in central and south America</a:t>
            </a:r>
            <a:endParaRPr lang="en-US" sz="4400" b="1" dirty="0" smtClean="0">
              <a:solidFill>
                <a:srgbClr val="C00000"/>
              </a:solidFill>
              <a:cs typeface="Tahoma" pitchFamily="34" charset="0"/>
            </a:endParaRPr>
          </a:p>
          <a:p>
            <a:pPr>
              <a:buFontTx/>
              <a:buNone/>
            </a:pPr>
            <a:r>
              <a:rPr lang="en-US" sz="4000" b="1" i="1" dirty="0" err="1" smtClean="0">
                <a:solidFill>
                  <a:srgbClr val="C00000"/>
                </a:solidFill>
                <a:cs typeface="Tahoma" pitchFamily="34" charset="0"/>
              </a:rPr>
              <a:t>Trypanosma</a:t>
            </a:r>
            <a:r>
              <a:rPr lang="en-US" sz="4000" b="1" i="1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cs typeface="Tahoma" pitchFamily="34" charset="0"/>
              </a:rPr>
              <a:t>cruzi</a:t>
            </a:r>
            <a:r>
              <a:rPr lang="en-US" sz="4000" b="1" i="1" dirty="0" smtClean="0">
                <a:solidFill>
                  <a:srgbClr val="C00000"/>
                </a:solidFill>
                <a:cs typeface="Tahoma" pitchFamily="34" charset="0"/>
              </a:rPr>
              <a:t>  cause          </a:t>
            </a:r>
            <a:r>
              <a:rPr lang="en-US" sz="4000" b="1" i="1" dirty="0" err="1" smtClean="0">
                <a:solidFill>
                  <a:srgbClr val="C00000"/>
                </a:solidFill>
                <a:cs typeface="Tahoma" pitchFamily="34" charset="0"/>
              </a:rPr>
              <a:t>Chaga’s</a:t>
            </a:r>
            <a:r>
              <a:rPr lang="en-US" sz="4000" b="1" i="1" dirty="0" smtClean="0">
                <a:solidFill>
                  <a:srgbClr val="C00000"/>
                </a:solidFill>
                <a:cs typeface="Tahoma" pitchFamily="34" charset="0"/>
              </a:rPr>
              <a:t> disease</a:t>
            </a:r>
            <a:r>
              <a:rPr lang="en-US" sz="4000" b="1" i="1" dirty="0" smtClean="0">
                <a:solidFill>
                  <a:srgbClr val="FFFF00"/>
                </a:solidFill>
                <a:cs typeface="Tahoma" pitchFamily="34" charset="0"/>
              </a:rPr>
              <a:t>.</a:t>
            </a:r>
            <a:endParaRPr lang="en-US" sz="3600" b="1" i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Tsetse fly  is the vector of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african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sleeping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sikness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5059" name="Picture 4" descr="Glossina_s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9243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tset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3333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Winterbottom’s stage</a:t>
            </a:r>
          </a:p>
        </p:txBody>
      </p:sp>
      <p:pic>
        <p:nvPicPr>
          <p:cNvPr id="48131" name="Picture 4" descr="winter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4495800" y="29718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31242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981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en-US" u="sng" baseline="30000" dirty="0" smtClean="0">
                <a:solidFill>
                  <a:schemeClr val="tx2">
                    <a:satMod val="200000"/>
                  </a:schemeClr>
                </a:solidFill>
              </a:rPr>
              <a:t>rd</a:t>
            </a: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 stage CNS: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CNS involvement in typical case there is daytime sleeping, psychological changes ,tremors ,convulsions and finally coma.   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9155" name="Picture 4" descr="sleeping_sic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CSF lumbar puncture  TRYPOMASTIGOTES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cs typeface="Tahoma" pitchFamily="34" charset="0"/>
            </a:endParaRPr>
          </a:p>
        </p:txBody>
      </p:sp>
      <p:pic>
        <p:nvPicPr>
          <p:cNvPr id="51204" name="Picture 4" descr="c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s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Trypanosomiases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Trypomastigotes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pic>
        <p:nvPicPr>
          <p:cNvPr id="40963" name="Picture 4" descr="tr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23-22_Trypanoso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C00000"/>
                </a:solidFill>
              </a:rPr>
              <a:t>Reduviid</a:t>
            </a:r>
            <a:r>
              <a:rPr lang="en-US" sz="4000" dirty="0" smtClean="0">
                <a:solidFill>
                  <a:srgbClr val="C00000"/>
                </a:solidFill>
              </a:rPr>
              <a:t> (</a:t>
            </a:r>
            <a:r>
              <a:rPr lang="en-US" sz="4000" i="1" dirty="0" err="1" smtClean="0">
                <a:solidFill>
                  <a:srgbClr val="C00000"/>
                </a:solidFill>
              </a:rPr>
              <a:t>Triatomine</a:t>
            </a:r>
            <a:r>
              <a:rPr lang="en-US" sz="4000" dirty="0" smtClean="0">
                <a:solidFill>
                  <a:srgbClr val="C00000"/>
                </a:solidFill>
              </a:rPr>
              <a:t>) bug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vector of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american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trypanosomiasis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              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chaga’s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disease </a:t>
            </a:r>
          </a:p>
        </p:txBody>
      </p:sp>
      <p:pic>
        <p:nvPicPr>
          <p:cNvPr id="54275" name="Picture 4" descr="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352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7" descr="Triatoma_infestans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471863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Ocular lesion (Romana’ sign)</a:t>
            </a:r>
          </a:p>
        </p:txBody>
      </p:sp>
      <p:pic>
        <p:nvPicPr>
          <p:cNvPr id="57347" name="Picture 4" descr="romana's sig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524000"/>
            <a:ext cx="2559050" cy="4419600"/>
          </a:xfrm>
          <a:noFill/>
        </p:spPr>
      </p:pic>
      <p:pic>
        <p:nvPicPr>
          <p:cNvPr id="57348" name="Picture 5" descr="r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5066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Rom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81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chaga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87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609600"/>
            <a:ext cx="3810000" cy="2185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>
              <a:defRPr/>
            </a:pPr>
            <a:r>
              <a:rPr lang="en-US" sz="3600" b="1" dirty="0">
                <a:latin typeface="Arial Black" pitchFamily="34" charset="0"/>
              </a:rPr>
              <a:t>Heart damage due to American </a:t>
            </a:r>
            <a:r>
              <a:rPr lang="en-US" sz="2800" b="1" dirty="0" err="1">
                <a:latin typeface="Arial Black" pitchFamily="34" charset="0"/>
              </a:rPr>
              <a:t>trypanosomiasis</a:t>
            </a:r>
            <a:endParaRPr lang="ar-SA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41910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satMod val="200000"/>
                  </a:schemeClr>
                </a:solidFill>
              </a:rPr>
              <a:t>Diagnosis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Blood film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Serology: IFAT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Xenodiagnosis: feeding bugs on a suspected cases.</a:t>
            </a:r>
          </a:p>
        </p:txBody>
      </p:sp>
      <p:pic>
        <p:nvPicPr>
          <p:cNvPr id="58372" name="Picture 4" descr="Trypanosoma%20cruzi%20xenodiagn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Trypanosomiases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Trypomastigotes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pic>
        <p:nvPicPr>
          <p:cNvPr id="40963" name="Picture 4" descr="tr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23-22_Trypanoso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itt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4613"/>
            <a:ext cx="9144000" cy="6783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4274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-TEC\Desktop\Toxoplasma_gondii_Life_cycle_PHIL_3421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395413"/>
            <a:ext cx="8641655" cy="87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IDS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37401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AIDS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908050"/>
            <a:ext cx="395763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16113"/>
            <a:ext cx="12969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Toxoplasma_troph_HIV_DP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208756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213100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Tachyzoites: rapidly dividing forms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51500" y="321310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Bradyzoites: slowly dividing forms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7088" y="1341438"/>
            <a:ext cx="2305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ACUTE PHASE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1341438"/>
            <a:ext cx="2305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CHRONIC  PHASE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419475" y="2060575"/>
            <a:ext cx="2519363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Immunity </a:t>
            </a:r>
            <a:r>
              <a:rPr lang="en-US" sz="2400" b="1"/>
              <a:t>+</a:t>
            </a:r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3203575" y="2420938"/>
            <a:ext cx="3095625" cy="288925"/>
          </a:xfrm>
          <a:prstGeom prst="rightArrow">
            <a:avLst>
              <a:gd name="adj1" fmla="val 50000"/>
              <a:gd name="adj2" fmla="val 26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3059113" y="2781300"/>
            <a:ext cx="2879725" cy="287338"/>
          </a:xfrm>
          <a:prstGeom prst="leftArrow">
            <a:avLst>
              <a:gd name="adj1" fmla="val 50000"/>
              <a:gd name="adj2" fmla="val 2505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3873500" y="3173413"/>
            <a:ext cx="13652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Immunity </a:t>
            </a:r>
            <a:r>
              <a:rPr lang="en-US" sz="2400" b="1"/>
              <a:t>-</a:t>
            </a:r>
          </a:p>
        </p:txBody>
      </p:sp>
      <p:pic>
        <p:nvPicPr>
          <p:cNvPr id="13324" name="Picture 13" descr="AIDS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286375"/>
            <a:ext cx="19446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 Box 16"/>
          <p:cNvSpPr txBox="1">
            <a:spLocks noChangeArrowheads="1"/>
          </p:cNvSpPr>
          <p:nvPr/>
        </p:nvSpPr>
        <p:spPr bwMode="auto">
          <a:xfrm rot="-2771222">
            <a:off x="4243387" y="5330826"/>
            <a:ext cx="2062163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ACTIVATION</a:t>
            </a: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2916238" y="40322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/>
              <a:t>Toxoplasma gondii</a:t>
            </a:r>
            <a:r>
              <a:rPr lang="en-US" b="1" i="1" u="sng"/>
              <a:t>,</a:t>
            </a:r>
          </a:p>
        </p:txBody>
      </p:sp>
      <p:sp>
        <p:nvSpPr>
          <p:cNvPr id="13327" name="AutoShape 11"/>
          <p:cNvSpPr>
            <a:spLocks noChangeArrowheads="1"/>
          </p:cNvSpPr>
          <p:nvPr/>
        </p:nvSpPr>
        <p:spPr bwMode="auto">
          <a:xfrm rot="-2654716">
            <a:off x="3335338" y="5035550"/>
            <a:ext cx="2879725" cy="287338"/>
          </a:xfrm>
          <a:prstGeom prst="leftArrow">
            <a:avLst>
              <a:gd name="adj1" fmla="val 50000"/>
              <a:gd name="adj2" fmla="val 2505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xoalgorit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137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oxoplasma_FlowChart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88640"/>
            <a:ext cx="9073827" cy="6480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LYMPHATIC FILARIASIS</a:t>
            </a:r>
            <a:r>
              <a:rPr lang="en-US" b="1" i="1" u="sng" dirty="0" smtClean="0">
                <a:solidFill>
                  <a:schemeClr val="tx1"/>
                </a:solidFill>
              </a:rPr>
              <a:t>                </a:t>
            </a:r>
            <a:r>
              <a:rPr lang="en-US" b="1" i="1" u="sng" dirty="0" err="1" smtClean="0">
                <a:solidFill>
                  <a:schemeClr val="tx1"/>
                </a:solidFill>
              </a:rPr>
              <a:t>Wuchereria</a:t>
            </a:r>
            <a:r>
              <a:rPr lang="en-US" b="1" i="1" u="sng" dirty="0" smtClean="0">
                <a:solidFill>
                  <a:schemeClr val="tx1"/>
                </a:solidFill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</a:rPr>
              <a:t>bancrofti</a:t>
            </a: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pic>
        <p:nvPicPr>
          <p:cNvPr id="28675" name="Picture 1028" descr="l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2632075" cy="4297363"/>
          </a:xfrm>
          <a:noFill/>
        </p:spPr>
      </p:pic>
      <p:pic>
        <p:nvPicPr>
          <p:cNvPr id="28676" name="Picture 1031" descr="faq1_h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9675" y="1600200"/>
            <a:ext cx="32940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smtClean="0">
                <a:solidFill>
                  <a:schemeClr val="bg1"/>
                </a:solidFill>
              </a:rPr>
              <a:t>FILARIAL WORMS</a:t>
            </a:r>
            <a:r>
              <a:rPr lang="en-US" sz="32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(Adult worms + microfilariae)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Wuchereria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bancrofti</a:t>
            </a:r>
            <a:r>
              <a:rPr lang="en-US" sz="2800" b="1" i="1" u="sng" dirty="0" smtClean="0">
                <a:solidFill>
                  <a:schemeClr val="tx1"/>
                </a:solidFill>
              </a:rPr>
              <a:t>,: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Lymphatic </a:t>
            </a:r>
            <a:r>
              <a:rPr lang="en-US" sz="2800" b="1" dirty="0" err="1" smtClean="0">
                <a:solidFill>
                  <a:schemeClr val="tx1"/>
                </a:solidFill>
              </a:rPr>
              <a:t>filariasis</a:t>
            </a:r>
            <a:r>
              <a:rPr lang="en-US" sz="2800" b="1" dirty="0" smtClean="0">
                <a:solidFill>
                  <a:schemeClr val="tx1"/>
                </a:solidFill>
              </a:rPr>
              <a:t> (adults in </a:t>
            </a:r>
            <a:r>
              <a:rPr lang="en-US" sz="2800" b="1" dirty="0" err="1" smtClean="0">
                <a:solidFill>
                  <a:schemeClr val="tx1"/>
                </a:solidFill>
              </a:rPr>
              <a:t>lymphatics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 </a:t>
            </a:r>
            <a:r>
              <a:rPr lang="en-US" sz="2800" b="1" dirty="0" err="1" smtClean="0">
                <a:solidFill>
                  <a:schemeClr val="tx1"/>
                </a:solidFill>
              </a:rPr>
              <a:t>microfilariae</a:t>
            </a:r>
            <a:r>
              <a:rPr lang="en-US" sz="2800" b="1" dirty="0" smtClean="0">
                <a:solidFill>
                  <a:schemeClr val="tx1"/>
                </a:solidFill>
              </a:rPr>
              <a:t> in blood)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2  </a:t>
            </a:r>
            <a:r>
              <a:rPr lang="en-US" sz="2800" b="1" i="1" u="sng" dirty="0" smtClean="0">
                <a:solidFill>
                  <a:schemeClr val="tx1"/>
                </a:solidFill>
              </a:rPr>
              <a:t>Loa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loa</a:t>
            </a:r>
            <a:r>
              <a:rPr lang="en-US" sz="2800" b="1" i="1" dirty="0" smtClean="0">
                <a:solidFill>
                  <a:schemeClr val="tx1"/>
                </a:solidFill>
              </a:rPr>
              <a:t>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  Adults in subcutaneous and </a:t>
            </a:r>
            <a:r>
              <a:rPr lang="en-US" sz="2800" b="1" dirty="0" err="1" smtClean="0">
                <a:solidFill>
                  <a:schemeClr val="tx1"/>
                </a:solidFill>
              </a:rPr>
              <a:t>subconjunctival</a:t>
            </a:r>
            <a:r>
              <a:rPr lang="en-US" sz="2800" b="1" dirty="0" smtClean="0">
                <a:solidFill>
                  <a:schemeClr val="tx1"/>
                </a:solidFill>
              </a:rPr>
              <a:t> tissues,  causing </a:t>
            </a:r>
            <a:r>
              <a:rPr lang="en-US" sz="2800" b="1" dirty="0" err="1" smtClean="0">
                <a:solidFill>
                  <a:schemeClr val="tx1"/>
                </a:solidFill>
              </a:rPr>
              <a:t>Calabar</a:t>
            </a:r>
            <a:r>
              <a:rPr lang="en-US" sz="2800" b="1" dirty="0" smtClean="0">
                <a:solidFill>
                  <a:schemeClr val="tx1"/>
                </a:solidFill>
              </a:rPr>
              <a:t> swellings.     </a:t>
            </a:r>
            <a:r>
              <a:rPr lang="en-US" sz="2800" b="1" dirty="0" err="1" smtClean="0">
                <a:solidFill>
                  <a:schemeClr val="tx1"/>
                </a:solidFill>
              </a:rPr>
              <a:t>Microfilariae</a:t>
            </a:r>
            <a:r>
              <a:rPr lang="en-US" sz="2800" b="1" dirty="0" smtClean="0">
                <a:solidFill>
                  <a:schemeClr val="tx1"/>
                </a:solidFill>
              </a:rPr>
              <a:t> in blood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chemeClr val="tx1"/>
                </a:solidFill>
              </a:rPr>
              <a:t>3 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Onchocerca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volvulus</a:t>
            </a:r>
            <a:r>
              <a:rPr lang="en-US" sz="2800" b="1" i="1" u="sng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 Adults in subcutaneous swellings    </a:t>
            </a:r>
            <a:r>
              <a:rPr lang="en-US" sz="2800" b="1" dirty="0" err="1" smtClean="0">
                <a:solidFill>
                  <a:schemeClr val="tx1"/>
                </a:solidFill>
              </a:rPr>
              <a:t>Microfilariae</a:t>
            </a:r>
            <a:r>
              <a:rPr lang="en-US" sz="2800" b="1" dirty="0" smtClean="0">
                <a:solidFill>
                  <a:schemeClr val="tx1"/>
                </a:solidFill>
              </a:rPr>
              <a:t> : mainly in skin, eyes   causing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River blindness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18013" y="3170238"/>
            <a:ext cx="30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18013" y="3170238"/>
            <a:ext cx="30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Picture 8" descr="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21957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en-US" sz="3600" b="1" u="sng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Onchocerciasis</a:t>
            </a:r>
            <a:endParaRPr lang="en-US" sz="2800" b="1" u="sng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3" descr="riverblindness_f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651000"/>
            <a:ext cx="73025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nk1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813"/>
            <a:ext cx="9144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5583</TotalTime>
  <Words>832</Words>
  <Application>Microsoft Office PowerPoint</Application>
  <PresentationFormat>On-screen Show (4:3)</PresentationFormat>
  <Paragraphs>146</Paragraphs>
  <Slides>47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Definition</vt:lpstr>
      <vt:lpstr>Slide 20</vt:lpstr>
      <vt:lpstr>Leishmania Parasites and Diseases</vt:lpstr>
      <vt:lpstr>Slide 22</vt:lpstr>
      <vt:lpstr>Slide 23</vt:lpstr>
      <vt:lpstr>Slide 24</vt:lpstr>
      <vt:lpstr>NNN media  to see promastigotes</vt:lpstr>
      <vt:lpstr>(2) Immunological Diagnosis:</vt:lpstr>
      <vt:lpstr>Trypanosomiases </vt:lpstr>
      <vt:lpstr>1-African sleeping sickness</vt:lpstr>
      <vt:lpstr>Tsetse fly  is the vector of african sleeping sikness</vt:lpstr>
      <vt:lpstr>Winterbottom’s stage</vt:lpstr>
      <vt:lpstr>3rd stage CNS: CNS involvement in typical case there is daytime sleeping, psychological changes ,tremors ,convulsions and finally coma.   </vt:lpstr>
      <vt:lpstr>CSF lumbar puncture  TRYPOMASTIGOTES</vt:lpstr>
      <vt:lpstr>Trypanosomiases    Trypomastigotes </vt:lpstr>
      <vt:lpstr>Reduviid (Triatomine) bug the vector of american trypanosomiasis                chaga’s disease </vt:lpstr>
      <vt:lpstr>Ocular lesion (Romana’ sign)</vt:lpstr>
      <vt:lpstr>Slide 36</vt:lpstr>
      <vt:lpstr>Diagnosis</vt:lpstr>
      <vt:lpstr>Trypanosomiases    Trypomastigotes </vt:lpstr>
      <vt:lpstr>Slide 39</vt:lpstr>
      <vt:lpstr>Slide 40</vt:lpstr>
      <vt:lpstr>Slide 41</vt:lpstr>
      <vt:lpstr>Slide 42</vt:lpstr>
      <vt:lpstr>Slide 43</vt:lpstr>
      <vt:lpstr>Slide 44</vt:lpstr>
      <vt:lpstr>LYMPHATIC FILARIASIS                Wuchereria bancrofti </vt:lpstr>
      <vt:lpstr>FILARIAL WORMS: (Adult worms + microfilariae)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M-TEC</cp:lastModifiedBy>
  <cp:revision>232</cp:revision>
  <dcterms:created xsi:type="dcterms:W3CDTF">2011-01-11T10:14:28Z</dcterms:created>
  <dcterms:modified xsi:type="dcterms:W3CDTF">2014-12-30T05:36:48Z</dcterms:modified>
</cp:coreProperties>
</file>