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86" r:id="rId3"/>
    <p:sldId id="284" r:id="rId4"/>
    <p:sldId id="285"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164"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D7F817-97CC-4E5B-B690-0E485A14EBA4}" type="datetimeFigureOut">
              <a:rPr lang="en-US" smtClean="0"/>
              <a:pPr/>
              <a:t>12/29/2014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93AB0-39EC-4103-B93B-03F1F08CD6B7}" type="slidenum">
              <a:rPr lang="en-US" smtClean="0"/>
              <a:pPr/>
              <a:t>‹#›</a:t>
            </a:fld>
            <a:endParaRPr lang="en-US"/>
          </a:p>
        </p:txBody>
      </p:sp>
    </p:spTree>
    <p:extLst>
      <p:ext uri="{BB962C8B-B14F-4D97-AF65-F5344CB8AC3E}">
        <p14:creationId xmlns:p14="http://schemas.microsoft.com/office/powerpoint/2010/main" val="756280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7"/>
          <p:cNvSpPr>
            <a:spLocks noGrp="1" noChangeArrowheads="1"/>
          </p:cNvSpPr>
          <p:nvPr>
            <p:ph type="sldNum" sz="quarter" idx="5"/>
          </p:nvPr>
        </p:nvSpPr>
        <p:spPr>
          <a:noFill/>
        </p:spPr>
        <p:txBody>
          <a:bodyPr/>
          <a:lstStyle/>
          <a:p>
            <a:fld id="{01930D0B-2CDA-4E19-B306-0AA8242A1DFF}" type="slidenum">
              <a:rPr lang="en-GB" smtClean="0">
                <a:cs typeface="Arial" charset="0"/>
              </a:rPr>
              <a:pPr/>
              <a:t>12</a:t>
            </a:fld>
            <a:endParaRPr lang="en-GB" smtClean="0">
              <a:cs typeface="Arial" charset="0"/>
            </a:endParaRPr>
          </a:p>
        </p:txBody>
      </p:sp>
      <p:sp>
        <p:nvSpPr>
          <p:cNvPr id="429059" name="Rectangle 2"/>
          <p:cNvSpPr>
            <a:spLocks noGrp="1" noRot="1" noChangeAspect="1" noChangeArrowheads="1" noTextEdit="1"/>
          </p:cNvSpPr>
          <p:nvPr>
            <p:ph type="sldImg"/>
          </p:nvPr>
        </p:nvSpPr>
        <p:spPr>
          <a:ln>
            <a:noFill/>
          </a:ln>
        </p:spPr>
      </p:sp>
      <p:sp>
        <p:nvSpPr>
          <p:cNvPr id="429060"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extLst>
      <p:ext uri="{BB962C8B-B14F-4D97-AF65-F5344CB8AC3E}">
        <p14:creationId xmlns:p14="http://schemas.microsoft.com/office/powerpoint/2010/main" val="1661517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7"/>
          <p:cNvSpPr>
            <a:spLocks noGrp="1" noChangeArrowheads="1"/>
          </p:cNvSpPr>
          <p:nvPr>
            <p:ph type="sldNum" sz="quarter" idx="5"/>
          </p:nvPr>
        </p:nvSpPr>
        <p:spPr>
          <a:noFill/>
        </p:spPr>
        <p:txBody>
          <a:bodyPr/>
          <a:lstStyle/>
          <a:p>
            <a:fld id="{9F658DC8-53F4-4F1F-90E8-E394251B59F8}" type="slidenum">
              <a:rPr lang="en-GB" smtClean="0">
                <a:cs typeface="Arial" charset="0"/>
              </a:rPr>
              <a:pPr/>
              <a:t>13</a:t>
            </a:fld>
            <a:endParaRPr lang="en-GB" smtClean="0">
              <a:cs typeface="Arial" charset="0"/>
            </a:endParaRPr>
          </a:p>
        </p:txBody>
      </p:sp>
      <p:sp>
        <p:nvSpPr>
          <p:cNvPr id="430083" name="Rectangle 2"/>
          <p:cNvSpPr>
            <a:spLocks noGrp="1" noRot="1" noChangeAspect="1" noChangeArrowheads="1" noTextEdit="1"/>
          </p:cNvSpPr>
          <p:nvPr>
            <p:ph type="sldImg"/>
          </p:nvPr>
        </p:nvSpPr>
        <p:spPr>
          <a:ln>
            <a:noFill/>
          </a:ln>
        </p:spPr>
      </p:sp>
      <p:sp>
        <p:nvSpPr>
          <p:cNvPr id="430084"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extLst>
      <p:ext uri="{BB962C8B-B14F-4D97-AF65-F5344CB8AC3E}">
        <p14:creationId xmlns:p14="http://schemas.microsoft.com/office/powerpoint/2010/main" val="3370107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7"/>
          <p:cNvSpPr>
            <a:spLocks noGrp="1" noChangeArrowheads="1"/>
          </p:cNvSpPr>
          <p:nvPr>
            <p:ph type="sldNum" sz="quarter" idx="5"/>
          </p:nvPr>
        </p:nvSpPr>
        <p:spPr>
          <a:noFill/>
        </p:spPr>
        <p:txBody>
          <a:bodyPr/>
          <a:lstStyle/>
          <a:p>
            <a:fld id="{0893114E-F4DC-40FE-8CCF-C6950B691331}" type="slidenum">
              <a:rPr lang="en-GB" smtClean="0">
                <a:cs typeface="Arial" charset="0"/>
              </a:rPr>
              <a:pPr/>
              <a:t>21</a:t>
            </a:fld>
            <a:endParaRPr lang="en-GB" smtClean="0">
              <a:cs typeface="Arial" charset="0"/>
            </a:endParaRPr>
          </a:p>
        </p:txBody>
      </p:sp>
      <p:sp>
        <p:nvSpPr>
          <p:cNvPr id="431107" name="Rectangle 2"/>
          <p:cNvSpPr>
            <a:spLocks noGrp="1" noRot="1" noChangeAspect="1" noChangeArrowheads="1" noTextEdit="1"/>
          </p:cNvSpPr>
          <p:nvPr>
            <p:ph type="sldImg"/>
          </p:nvPr>
        </p:nvSpPr>
        <p:spPr>
          <a:ln>
            <a:noFill/>
          </a:ln>
        </p:spPr>
      </p:sp>
      <p:sp>
        <p:nvSpPr>
          <p:cNvPr id="431108"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extLst>
      <p:ext uri="{BB962C8B-B14F-4D97-AF65-F5344CB8AC3E}">
        <p14:creationId xmlns:p14="http://schemas.microsoft.com/office/powerpoint/2010/main" val="543633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7"/>
          <p:cNvSpPr>
            <a:spLocks noGrp="1" noChangeArrowheads="1"/>
          </p:cNvSpPr>
          <p:nvPr>
            <p:ph type="sldNum" sz="quarter" idx="5"/>
          </p:nvPr>
        </p:nvSpPr>
        <p:spPr>
          <a:noFill/>
        </p:spPr>
        <p:txBody>
          <a:bodyPr/>
          <a:lstStyle/>
          <a:p>
            <a:fld id="{36B6322D-74E7-4BE5-9EA1-5D40D24E1E52}" type="slidenum">
              <a:rPr lang="en-GB" smtClean="0">
                <a:cs typeface="Arial" charset="0"/>
              </a:rPr>
              <a:pPr/>
              <a:t>28</a:t>
            </a:fld>
            <a:endParaRPr lang="en-GB" smtClean="0">
              <a:cs typeface="Arial" charset="0"/>
            </a:endParaRPr>
          </a:p>
        </p:txBody>
      </p:sp>
      <p:sp>
        <p:nvSpPr>
          <p:cNvPr id="432131" name="Rectangle 2"/>
          <p:cNvSpPr>
            <a:spLocks noGrp="1" noRot="1" noChangeAspect="1" noChangeArrowheads="1" noTextEdit="1"/>
          </p:cNvSpPr>
          <p:nvPr>
            <p:ph type="sldImg"/>
          </p:nvPr>
        </p:nvSpPr>
        <p:spPr>
          <a:ln>
            <a:noFill/>
          </a:ln>
        </p:spPr>
      </p:sp>
      <p:sp>
        <p:nvSpPr>
          <p:cNvPr id="432132"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extLst>
      <p:ext uri="{BB962C8B-B14F-4D97-AF65-F5344CB8AC3E}">
        <p14:creationId xmlns:p14="http://schemas.microsoft.com/office/powerpoint/2010/main" val="1397158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BA6ACFD-0836-423D-A771-9D5CDB85C070}" type="datetimeFigureOut">
              <a:rPr lang="en-US" smtClean="0"/>
              <a:pPr/>
              <a:t>12/29/2014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8098931-355C-4835-9BDD-414B837BBA10}"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A6ACFD-0836-423D-A771-9D5CDB85C070}" type="datetimeFigureOut">
              <a:rPr lang="en-US" smtClean="0"/>
              <a:pPr/>
              <a:t>12/29/2014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A6ACFD-0836-423D-A771-9D5CDB85C070}" type="datetimeFigureOut">
              <a:rPr lang="en-US" smtClean="0"/>
              <a:pPr/>
              <a:t>12/29/2014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BA6ACFD-0836-423D-A771-9D5CDB85C070}" type="datetimeFigureOut">
              <a:rPr lang="en-US" smtClean="0"/>
              <a:pPr/>
              <a:t>12/29/2014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98931-355C-4835-9BDD-414B837BBA10}"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BA6ACFD-0836-423D-A771-9D5CDB85C070}" type="datetimeFigureOut">
              <a:rPr lang="en-US" smtClean="0"/>
              <a:pPr/>
              <a:t>12/29/2014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8098931-355C-4835-9BDD-414B837BBA1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BA6ACFD-0836-423D-A771-9D5CDB85C070}" type="datetimeFigureOut">
              <a:rPr lang="en-US" smtClean="0"/>
              <a:pPr/>
              <a:t>12/29/2014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98931-355C-4835-9BDD-414B837BBA10}"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BA6ACFD-0836-423D-A771-9D5CDB85C070}" type="datetimeFigureOut">
              <a:rPr lang="en-US" smtClean="0"/>
              <a:pPr/>
              <a:t>12/29/2014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098931-355C-4835-9BDD-414B837BBA10}"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BA6ACFD-0836-423D-A771-9D5CDB85C070}" type="datetimeFigureOut">
              <a:rPr lang="en-US" smtClean="0"/>
              <a:pPr/>
              <a:t>12/29/2014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A6ACFD-0836-423D-A771-9D5CDB85C070}" type="datetimeFigureOut">
              <a:rPr lang="en-US" smtClean="0"/>
              <a:pPr/>
              <a:t>12/29/2014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BA6ACFD-0836-423D-A771-9D5CDB85C070}" type="datetimeFigureOut">
              <a:rPr lang="en-US" smtClean="0"/>
              <a:pPr/>
              <a:t>12/29/2014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98931-355C-4835-9BDD-414B837BBA10}"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BA6ACFD-0836-423D-A771-9D5CDB85C070}" type="datetimeFigureOut">
              <a:rPr lang="en-US" smtClean="0"/>
              <a:pPr/>
              <a:t>12/29/2014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88098931-355C-4835-9BDD-414B837BBA10}"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BA6ACFD-0836-423D-A771-9D5CDB85C070}" type="datetimeFigureOut">
              <a:rPr lang="en-US" smtClean="0"/>
              <a:pPr/>
              <a:t>12/29/2014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8098931-355C-4835-9BDD-414B837BBA1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err="1" smtClean="0"/>
              <a:t>Dr</a:t>
            </a:r>
            <a:r>
              <a:rPr lang="en-US" dirty="0" smtClean="0"/>
              <a:t> </a:t>
            </a:r>
            <a:r>
              <a:rPr lang="en-US" dirty="0" err="1" smtClean="0"/>
              <a:t>Hala</a:t>
            </a:r>
            <a:r>
              <a:rPr lang="en-US" dirty="0" smtClean="0"/>
              <a:t> </a:t>
            </a:r>
            <a:r>
              <a:rPr lang="en-US" dirty="0" err="1" smtClean="0"/>
              <a:t>Kfoury</a:t>
            </a:r>
            <a:endParaRPr lang="en-US" dirty="0"/>
          </a:p>
        </p:txBody>
      </p:sp>
      <p:sp>
        <p:nvSpPr>
          <p:cNvPr id="2" name="Title 1"/>
          <p:cNvSpPr>
            <a:spLocks noGrp="1"/>
          </p:cNvSpPr>
          <p:nvPr>
            <p:ph type="ctrTitle"/>
          </p:nvPr>
        </p:nvSpPr>
        <p:spPr>
          <a:xfrm>
            <a:off x="685800" y="1143001"/>
            <a:ext cx="7772400" cy="2457450"/>
          </a:xfrm>
        </p:spPr>
        <p:txBody>
          <a:bodyPr>
            <a:normAutofit/>
          </a:bodyPr>
          <a:lstStyle/>
          <a:p>
            <a:r>
              <a:rPr lang="en-US" sz="3600" b="1" dirty="0"/>
              <a:t>PATHOLOGY  AND PATHOGENESIS OF </a:t>
            </a:r>
            <a:r>
              <a:rPr lang="en-US" sz="3600" b="1" dirty="0" smtClean="0"/>
              <a:t>CHOLECYSTITIS</a:t>
            </a:r>
            <a:r>
              <a:rPr lang="en-US" dirty="0"/>
              <a:t/>
            </a:r>
            <a:br>
              <a:rPr lang="en-US" dirty="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rrowheads="1"/>
          </p:cNvSpPr>
          <p:nvPr>
            <p:ph type="title"/>
          </p:nvPr>
        </p:nvSpPr>
        <p:spPr/>
        <p:txBody>
          <a:bodyPr/>
          <a:lstStyle/>
          <a:p>
            <a:pPr eaLnBrk="1" hangingPunct="1">
              <a:defRPr/>
            </a:pPr>
            <a:r>
              <a:rPr lang="en-GB" b="0" smtClean="0"/>
              <a:t>Morphology</a:t>
            </a:r>
          </a:p>
        </p:txBody>
      </p:sp>
      <p:sp>
        <p:nvSpPr>
          <p:cNvPr id="152579" name="Rectangle 3"/>
          <p:cNvSpPr>
            <a:spLocks noGrp="1" noChangeArrowheads="1"/>
          </p:cNvSpPr>
          <p:nvPr>
            <p:ph sz="quarter" idx="1"/>
          </p:nvPr>
        </p:nvSpPr>
        <p:spPr/>
        <p:txBody>
          <a:bodyPr/>
          <a:lstStyle/>
          <a:p>
            <a:pPr eaLnBrk="1" hangingPunct="1">
              <a:lnSpc>
                <a:spcPct val="80000"/>
              </a:lnSpc>
              <a:defRPr/>
            </a:pPr>
            <a:r>
              <a:rPr lang="en-GB" sz="2800" b="1" smtClean="0"/>
              <a:t>Cholesterol stones</a:t>
            </a:r>
            <a:r>
              <a:rPr lang="en-GB" sz="2800" smtClean="0"/>
              <a:t> arise exclusively in the gallbladder and are composed of cholesterol ranging from 100% pure (which is rare) down to around 50%. </a:t>
            </a:r>
          </a:p>
          <a:p>
            <a:pPr eaLnBrk="1" hangingPunct="1">
              <a:lnSpc>
                <a:spcPct val="80000"/>
              </a:lnSpc>
              <a:defRPr/>
            </a:pPr>
            <a:r>
              <a:rPr lang="en-GB" sz="2800" smtClean="0"/>
              <a:t>pale yellow, round to ovoid to faceted, and have a finely granular, hard external surface.</a:t>
            </a:r>
          </a:p>
          <a:p>
            <a:pPr eaLnBrk="1" hangingPunct="1">
              <a:lnSpc>
                <a:spcPct val="80000"/>
              </a:lnSpc>
              <a:defRPr/>
            </a:pPr>
            <a:r>
              <a:rPr lang="en-GB" sz="2800" b="1" smtClean="0"/>
              <a:t>Stones composed largely of cholesterol are radiolucent; only 10% to 20% of cholesterol stones are radio-opaque.</a:t>
            </a:r>
          </a:p>
          <a:p>
            <a:pPr eaLnBrk="1" hangingPunct="1">
              <a:lnSpc>
                <a:spcPct val="80000"/>
              </a:lnSpc>
              <a:defRPr/>
            </a:pPr>
            <a:endParaRPr lang="en-GB" sz="28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Rot="1" noChangeArrowheads="1"/>
          </p:cNvSpPr>
          <p:nvPr>
            <p:ph type="title"/>
          </p:nvPr>
        </p:nvSpPr>
        <p:spPr/>
        <p:txBody>
          <a:bodyPr/>
          <a:lstStyle/>
          <a:p>
            <a:pPr eaLnBrk="1" hangingPunct="1">
              <a:defRPr/>
            </a:pPr>
            <a:r>
              <a:rPr lang="en-GB" b="0" smtClean="0"/>
              <a:t>Morphology</a:t>
            </a:r>
          </a:p>
        </p:txBody>
      </p:sp>
      <p:sp>
        <p:nvSpPr>
          <p:cNvPr id="409603" name="Rectangle 3"/>
          <p:cNvSpPr>
            <a:spLocks noGrp="1" noChangeArrowheads="1"/>
          </p:cNvSpPr>
          <p:nvPr>
            <p:ph sz="quarter" idx="1"/>
          </p:nvPr>
        </p:nvSpPr>
        <p:spPr/>
        <p:txBody>
          <a:bodyPr/>
          <a:lstStyle/>
          <a:p>
            <a:pPr eaLnBrk="1" hangingPunct="1">
              <a:lnSpc>
                <a:spcPct val="80000"/>
              </a:lnSpc>
              <a:defRPr/>
            </a:pPr>
            <a:r>
              <a:rPr lang="en-GB" sz="2400" b="1" smtClean="0"/>
              <a:t>Pigment gallstones</a:t>
            </a:r>
            <a:r>
              <a:rPr lang="en-GB" sz="2400" smtClean="0"/>
              <a:t> are black and brown.  </a:t>
            </a:r>
          </a:p>
          <a:p>
            <a:pPr eaLnBrk="1" hangingPunct="1">
              <a:lnSpc>
                <a:spcPct val="80000"/>
              </a:lnSpc>
              <a:defRPr/>
            </a:pPr>
            <a:r>
              <a:rPr lang="en-GB" sz="2400" smtClean="0"/>
              <a:t>"Black" pigment stones are found in sterile gallbladder. </a:t>
            </a:r>
          </a:p>
          <a:p>
            <a:pPr eaLnBrk="1" hangingPunct="1">
              <a:lnSpc>
                <a:spcPct val="80000"/>
              </a:lnSpc>
              <a:defRPr/>
            </a:pPr>
            <a:r>
              <a:rPr lang="en-GB" sz="2400" smtClean="0"/>
              <a:t>"Brown" pigment stones are found in infected intrahepatic or extrahepatic bile ducts. </a:t>
            </a:r>
          </a:p>
          <a:p>
            <a:pPr eaLnBrk="1" hangingPunct="1">
              <a:lnSpc>
                <a:spcPct val="80000"/>
              </a:lnSpc>
              <a:defRPr/>
            </a:pPr>
            <a:r>
              <a:rPr lang="en-GB" sz="2400" smtClean="0"/>
              <a:t>Both are soft and usually multiple. </a:t>
            </a:r>
          </a:p>
          <a:p>
            <a:pPr eaLnBrk="1" hangingPunct="1">
              <a:lnSpc>
                <a:spcPct val="80000"/>
              </a:lnSpc>
              <a:defRPr/>
            </a:pPr>
            <a:r>
              <a:rPr lang="en-GB" sz="2400" smtClean="0"/>
              <a:t>Brown stone are greasy. </a:t>
            </a:r>
          </a:p>
          <a:p>
            <a:pPr eaLnBrk="1" hangingPunct="1">
              <a:lnSpc>
                <a:spcPct val="80000"/>
              </a:lnSpc>
              <a:defRPr/>
            </a:pPr>
            <a:r>
              <a:rPr lang="en-GB" sz="2400" smtClean="0"/>
              <a:t>Because of calcium carbonates and phosphates, </a:t>
            </a:r>
            <a:r>
              <a:rPr lang="en-GB" sz="2400" b="1" smtClean="0"/>
              <a:t>approximately 50% to 75% of black stones are radio-opaque.</a:t>
            </a:r>
            <a:r>
              <a:rPr lang="en-GB" sz="2400" smtClean="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2034" name="Picture 2" descr="S01871-018-f050"/>
          <p:cNvPicPr>
            <a:picLocks noChangeAspect="1" noChangeArrowheads="1"/>
          </p:cNvPicPr>
          <p:nvPr/>
        </p:nvPicPr>
        <p:blipFill>
          <a:blip r:embed="rId3"/>
          <a:srcRect/>
          <a:stretch>
            <a:fillRect/>
          </a:stretch>
        </p:blipFill>
        <p:spPr bwMode="auto">
          <a:xfrm>
            <a:off x="1404938" y="1239838"/>
            <a:ext cx="6350000" cy="4391025"/>
          </a:xfrm>
          <a:prstGeom prst="rect">
            <a:avLst/>
          </a:prstGeom>
          <a:noFill/>
          <a:ln w="9525">
            <a:solidFill>
              <a:schemeClr val="tx1"/>
            </a:solidFill>
            <a:miter lim="800000"/>
            <a:headEnd/>
            <a:tailEnd/>
          </a:ln>
        </p:spPr>
      </p:pic>
      <p:sp>
        <p:nvSpPr>
          <p:cNvPr id="172035"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
        <p:nvSpPr>
          <p:cNvPr id="172036" name="Text Box 4"/>
          <p:cNvSpPr txBox="1">
            <a:spLocks noChangeArrowheads="1"/>
          </p:cNvSpPr>
          <p:nvPr/>
        </p:nvSpPr>
        <p:spPr bwMode="auto">
          <a:xfrm>
            <a:off x="4005263" y="6516688"/>
            <a:ext cx="4464050" cy="198437"/>
          </a:xfrm>
          <a:prstGeom prst="rect">
            <a:avLst/>
          </a:prstGeom>
          <a:noFill/>
          <a:ln w="12700">
            <a:noFill/>
            <a:miter lim="800000"/>
            <a:headEnd/>
            <a:tailEnd/>
          </a:ln>
        </p:spPr>
        <p:txBody>
          <a:bodyPr>
            <a:spAutoFit/>
          </a:bodyPr>
          <a:lstStyle/>
          <a:p>
            <a:pPr algn="r">
              <a:spcBef>
                <a:spcPct val="50000"/>
              </a:spcBef>
            </a:pPr>
            <a:r>
              <a:rPr lang="en-US" sz="700" i="1"/>
              <a:t>Downloaded from: Robbins &amp; Cotran Pathologic Basis of Disease (on 9 March 2006 02:58 PM)</a:t>
            </a:r>
          </a:p>
        </p:txBody>
      </p:sp>
      <p:sp>
        <p:nvSpPr>
          <p:cNvPr id="172037" name="Text Box 5"/>
          <p:cNvSpPr txBox="1">
            <a:spLocks noChangeArrowheads="1"/>
          </p:cNvSpPr>
          <p:nvPr/>
        </p:nvSpPr>
        <p:spPr bwMode="auto">
          <a:xfrm>
            <a:off x="4000500" y="6645275"/>
            <a:ext cx="4464050" cy="198438"/>
          </a:xfrm>
          <a:prstGeom prst="rect">
            <a:avLst/>
          </a:prstGeom>
          <a:noFill/>
          <a:ln w="12700">
            <a:noFill/>
            <a:miter lim="800000"/>
            <a:headEnd/>
            <a:tailEnd/>
          </a:ln>
        </p:spPr>
        <p:txBody>
          <a:bodyPr>
            <a:spAutoFit/>
          </a:bodyPr>
          <a:lstStyle/>
          <a:p>
            <a:pPr algn="r">
              <a:spcBef>
                <a:spcPct val="50000"/>
              </a:spcBef>
            </a:pPr>
            <a:r>
              <a:rPr lang="en-US" sz="700" i="1"/>
              <a:t>© 2005 Elsevier </a:t>
            </a:r>
          </a:p>
        </p:txBody>
      </p:sp>
      <p:pic>
        <p:nvPicPr>
          <p:cNvPr id="172038" name="Picture 6" descr="admintitle"/>
          <p:cNvPicPr>
            <a:picLocks noChangeAspect="1" noChangeArrowheads="1"/>
          </p:cNvPicPr>
          <p:nvPr/>
        </p:nvPicPr>
        <p:blipFill>
          <a:blip r:embed="rId4"/>
          <a:srcRect/>
          <a:stretch>
            <a:fillRect/>
          </a:stretch>
        </p:blipFill>
        <p:spPr bwMode="auto">
          <a:xfrm>
            <a:off x="107950" y="115888"/>
            <a:ext cx="990600" cy="31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3058" name="Picture 2" descr="S01871-018-f051"/>
          <p:cNvPicPr>
            <a:picLocks noChangeAspect="1" noChangeArrowheads="1"/>
          </p:cNvPicPr>
          <p:nvPr/>
        </p:nvPicPr>
        <p:blipFill>
          <a:blip r:embed="rId3"/>
          <a:srcRect/>
          <a:stretch>
            <a:fillRect/>
          </a:stretch>
        </p:blipFill>
        <p:spPr bwMode="auto">
          <a:xfrm>
            <a:off x="1568450" y="1055688"/>
            <a:ext cx="6021388" cy="4762500"/>
          </a:xfrm>
          <a:prstGeom prst="rect">
            <a:avLst/>
          </a:prstGeom>
          <a:noFill/>
          <a:ln w="9525">
            <a:solidFill>
              <a:schemeClr val="tx1"/>
            </a:solidFill>
            <a:miter lim="800000"/>
            <a:headEnd/>
            <a:tailEnd/>
          </a:ln>
        </p:spPr>
      </p:pic>
      <p:sp>
        <p:nvSpPr>
          <p:cNvPr id="173059"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
        <p:nvSpPr>
          <p:cNvPr id="173060" name="Text Box 4"/>
          <p:cNvSpPr txBox="1">
            <a:spLocks noChangeArrowheads="1"/>
          </p:cNvSpPr>
          <p:nvPr/>
        </p:nvSpPr>
        <p:spPr bwMode="auto">
          <a:xfrm>
            <a:off x="4005263" y="6516688"/>
            <a:ext cx="4464050" cy="198437"/>
          </a:xfrm>
          <a:prstGeom prst="rect">
            <a:avLst/>
          </a:prstGeom>
          <a:noFill/>
          <a:ln w="12700">
            <a:noFill/>
            <a:miter lim="800000"/>
            <a:headEnd/>
            <a:tailEnd/>
          </a:ln>
        </p:spPr>
        <p:txBody>
          <a:bodyPr>
            <a:spAutoFit/>
          </a:bodyPr>
          <a:lstStyle/>
          <a:p>
            <a:pPr algn="r">
              <a:spcBef>
                <a:spcPct val="50000"/>
              </a:spcBef>
            </a:pPr>
            <a:r>
              <a:rPr lang="en-US" sz="700" i="1"/>
              <a:t>Downloaded from: Robbins &amp; Cotran Pathologic Basis of Disease (on 9 March 2006 02:58 PM)</a:t>
            </a:r>
          </a:p>
        </p:txBody>
      </p:sp>
      <p:sp>
        <p:nvSpPr>
          <p:cNvPr id="173061" name="Text Box 5"/>
          <p:cNvSpPr txBox="1">
            <a:spLocks noChangeArrowheads="1"/>
          </p:cNvSpPr>
          <p:nvPr/>
        </p:nvSpPr>
        <p:spPr bwMode="auto">
          <a:xfrm>
            <a:off x="4000500" y="6645275"/>
            <a:ext cx="4464050" cy="198438"/>
          </a:xfrm>
          <a:prstGeom prst="rect">
            <a:avLst/>
          </a:prstGeom>
          <a:noFill/>
          <a:ln w="12700">
            <a:noFill/>
            <a:miter lim="800000"/>
            <a:headEnd/>
            <a:tailEnd/>
          </a:ln>
        </p:spPr>
        <p:txBody>
          <a:bodyPr>
            <a:spAutoFit/>
          </a:bodyPr>
          <a:lstStyle/>
          <a:p>
            <a:pPr algn="r">
              <a:spcBef>
                <a:spcPct val="50000"/>
              </a:spcBef>
            </a:pPr>
            <a:r>
              <a:rPr lang="en-US" sz="700" i="1"/>
              <a:t>© 2005 Elsevier </a:t>
            </a:r>
          </a:p>
        </p:txBody>
      </p:sp>
      <p:pic>
        <p:nvPicPr>
          <p:cNvPr id="173062" name="Picture 6" descr="admintitle"/>
          <p:cNvPicPr>
            <a:picLocks noChangeAspect="1" noChangeArrowheads="1"/>
          </p:cNvPicPr>
          <p:nvPr/>
        </p:nvPicPr>
        <p:blipFill>
          <a:blip r:embed="rId4"/>
          <a:srcRect/>
          <a:stretch>
            <a:fillRect/>
          </a:stretch>
        </p:blipFill>
        <p:spPr bwMode="auto">
          <a:xfrm>
            <a:off x="107950" y="115888"/>
            <a:ext cx="990600" cy="31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rrowheads="1"/>
          </p:cNvSpPr>
          <p:nvPr>
            <p:ph type="title"/>
          </p:nvPr>
        </p:nvSpPr>
        <p:spPr/>
        <p:txBody>
          <a:bodyPr/>
          <a:lstStyle/>
          <a:p>
            <a:pPr eaLnBrk="1" hangingPunct="1">
              <a:defRPr/>
            </a:pPr>
            <a:r>
              <a:rPr lang="en-GB" b="0" smtClean="0"/>
              <a:t>Cholesterolosis</a:t>
            </a:r>
          </a:p>
        </p:txBody>
      </p:sp>
      <p:sp>
        <p:nvSpPr>
          <p:cNvPr id="153603" name="Rectangle 3"/>
          <p:cNvSpPr>
            <a:spLocks noGrp="1" noChangeArrowheads="1"/>
          </p:cNvSpPr>
          <p:nvPr>
            <p:ph sz="quarter" idx="1"/>
          </p:nvPr>
        </p:nvSpPr>
        <p:spPr/>
        <p:txBody>
          <a:bodyPr/>
          <a:lstStyle/>
          <a:p>
            <a:pPr eaLnBrk="1" hangingPunct="1">
              <a:defRPr/>
            </a:pPr>
            <a:r>
              <a:rPr lang="en-GB" smtClean="0"/>
              <a:t>An incidental finding, is </a:t>
            </a:r>
            <a:r>
              <a:rPr lang="en-GB" b="1" smtClean="0"/>
              <a:t>cholesterolosis</a:t>
            </a:r>
            <a:r>
              <a:rPr lang="en-GB" smtClean="0"/>
              <a:t>. Cholesterol hypersecretion by the liver promotes excessive accumulation of cholesterol esters within the lamina propria of the gallbladder. The mucosal surface is studded with minute yellow flecks, producing the "strawberry gallbladder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rrowheads="1"/>
          </p:cNvSpPr>
          <p:nvPr>
            <p:ph type="title"/>
          </p:nvPr>
        </p:nvSpPr>
        <p:spPr/>
        <p:txBody>
          <a:bodyPr/>
          <a:lstStyle/>
          <a:p>
            <a:pPr eaLnBrk="1" hangingPunct="1">
              <a:defRPr/>
            </a:pPr>
            <a:r>
              <a:rPr lang="en-GB" b="0" dirty="0" smtClean="0"/>
              <a:t>Clinical Features of gall stones</a:t>
            </a:r>
          </a:p>
        </p:txBody>
      </p:sp>
      <p:sp>
        <p:nvSpPr>
          <p:cNvPr id="154627" name="Rectangle 3"/>
          <p:cNvSpPr>
            <a:spLocks noGrp="1" noChangeArrowheads="1"/>
          </p:cNvSpPr>
          <p:nvPr>
            <p:ph sz="quarter" idx="1"/>
          </p:nvPr>
        </p:nvSpPr>
        <p:spPr/>
        <p:txBody>
          <a:bodyPr/>
          <a:lstStyle/>
          <a:p>
            <a:pPr eaLnBrk="1" hangingPunct="1">
              <a:lnSpc>
                <a:spcPct val="80000"/>
              </a:lnSpc>
              <a:defRPr/>
            </a:pPr>
            <a:r>
              <a:rPr lang="en-GB" sz="2000" smtClean="0"/>
              <a:t>70% to 80% of patients remain asymptomatic throughout their lives. </a:t>
            </a:r>
            <a:endParaRPr lang="en-GB" sz="2000" i="1" smtClean="0"/>
          </a:p>
          <a:p>
            <a:pPr eaLnBrk="1" hangingPunct="1">
              <a:lnSpc>
                <a:spcPct val="80000"/>
              </a:lnSpc>
              <a:defRPr/>
            </a:pPr>
            <a:r>
              <a:rPr lang="en-GB" sz="2000" smtClean="0"/>
              <a:t>Symptoms: spasmodic or "colicky" fighrt upper quadrant pain, which tends to be excruciating . It is usually due to obstruction of bile ducts by passing stones.</a:t>
            </a:r>
          </a:p>
          <a:p>
            <a:pPr eaLnBrk="1" hangingPunct="1">
              <a:lnSpc>
                <a:spcPct val="80000"/>
              </a:lnSpc>
              <a:defRPr/>
            </a:pPr>
            <a:r>
              <a:rPr lang="en-GB" sz="2000" smtClean="0"/>
              <a:t>More severe complications include empyema, perforation, fistulae, inflammation of the biliary tree (cholangitis), and obstructive cholestasis or pancreatitis with ensuing problems. The larger the calculi, the less likely they are to enter the cystic or common ducts to produce obstruction; it is the very small stones, or "gravel," that are the more dangerous. Occasionally, a large stone may erode directly into an adjacent loop of small bowel, generating intestinal obstruction ("gallstone ileus"). Most notable is the increased risk for carcinoma of the gallbladder.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rrowheads="1"/>
          </p:cNvSpPr>
          <p:nvPr>
            <p:ph type="title"/>
          </p:nvPr>
        </p:nvSpPr>
        <p:spPr/>
        <p:txBody>
          <a:bodyPr/>
          <a:lstStyle/>
          <a:p>
            <a:pPr eaLnBrk="1" hangingPunct="1">
              <a:defRPr/>
            </a:pPr>
            <a:r>
              <a:rPr lang="en-GB" b="1" i="1" dirty="0" smtClean="0">
                <a:solidFill>
                  <a:srgbClr val="FF0000"/>
                </a:solidFill>
              </a:rPr>
              <a:t>CHOLECYSTITIS</a:t>
            </a:r>
          </a:p>
        </p:txBody>
      </p:sp>
      <p:sp>
        <p:nvSpPr>
          <p:cNvPr id="155651" name="Rectangle 3"/>
          <p:cNvSpPr>
            <a:spLocks noGrp="1" noChangeArrowheads="1"/>
          </p:cNvSpPr>
          <p:nvPr>
            <p:ph sz="quarter" idx="1"/>
          </p:nvPr>
        </p:nvSpPr>
        <p:spPr/>
        <p:txBody>
          <a:bodyPr/>
          <a:lstStyle/>
          <a:p>
            <a:pPr eaLnBrk="1" hangingPunct="1">
              <a:defRPr/>
            </a:pPr>
            <a:r>
              <a:rPr lang="en-GB" dirty="0" smtClean="0"/>
              <a:t>Inflammation of the gallbladder may be acute, chronic, or acute superimposed on chronic. It almost always occurs in association with gallstones.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p:cNvSpPr>
            <a:spLocks noGrp="1" noRot="1" noChangeArrowheads="1"/>
          </p:cNvSpPr>
          <p:nvPr>
            <p:ph type="title"/>
          </p:nvPr>
        </p:nvSpPr>
        <p:spPr/>
        <p:txBody>
          <a:bodyPr/>
          <a:lstStyle/>
          <a:p>
            <a:pPr eaLnBrk="1" hangingPunct="1">
              <a:defRPr/>
            </a:pPr>
            <a:r>
              <a:rPr lang="en-GB" b="1" i="1" dirty="0" smtClean="0">
                <a:solidFill>
                  <a:srgbClr val="FF0000"/>
                </a:solidFill>
              </a:rPr>
              <a:t>Acute </a:t>
            </a:r>
            <a:r>
              <a:rPr lang="en-GB" b="1" i="1" dirty="0" err="1" smtClean="0">
                <a:solidFill>
                  <a:srgbClr val="FF0000"/>
                </a:solidFill>
              </a:rPr>
              <a:t>Cholecystitis</a:t>
            </a:r>
            <a:endParaRPr lang="en-US" b="1" i="1" dirty="0" smtClean="0">
              <a:solidFill>
                <a:srgbClr val="FF0000"/>
              </a:solidFill>
            </a:endParaRPr>
          </a:p>
        </p:txBody>
      </p:sp>
      <p:sp>
        <p:nvSpPr>
          <p:cNvPr id="443395" name="Rectangle 3"/>
          <p:cNvSpPr>
            <a:spLocks noGrp="1" noChangeArrowheads="1"/>
          </p:cNvSpPr>
          <p:nvPr>
            <p:ph sz="quarter" idx="1"/>
          </p:nvPr>
        </p:nvSpPr>
        <p:spPr/>
        <p:txBody>
          <a:bodyPr/>
          <a:lstStyle/>
          <a:p>
            <a:pPr eaLnBrk="1" hangingPunct="1">
              <a:lnSpc>
                <a:spcPct val="90000"/>
              </a:lnSpc>
              <a:defRPr/>
            </a:pPr>
            <a:r>
              <a:rPr lang="en-GB" sz="2400" i="1" smtClean="0"/>
              <a:t>Acute calculous cholecystitis is an acute inflammation of the gallbladder, precipitated 90% of the time by obstruction of the neck or cystic duct.</a:t>
            </a:r>
            <a:r>
              <a:rPr lang="en-GB" sz="2400" smtClean="0"/>
              <a:t> </a:t>
            </a:r>
          </a:p>
          <a:p>
            <a:pPr eaLnBrk="1" hangingPunct="1">
              <a:lnSpc>
                <a:spcPct val="90000"/>
              </a:lnSpc>
              <a:buFont typeface="Wingdings" pitchFamily="2" charset="2"/>
              <a:buNone/>
              <a:defRPr/>
            </a:pPr>
            <a:r>
              <a:rPr lang="en-GB" sz="2400" smtClean="0"/>
              <a:t>     It is the primary complication of gallstones and the most common reason for emergency cholecystectomy. </a:t>
            </a:r>
          </a:p>
          <a:p>
            <a:pPr eaLnBrk="1" hangingPunct="1">
              <a:lnSpc>
                <a:spcPct val="90000"/>
              </a:lnSpc>
              <a:defRPr/>
            </a:pPr>
            <a:r>
              <a:rPr lang="en-GB" sz="2400" smtClean="0"/>
              <a:t>Acute acalculous cholecystitis occurs in the absence of gallstones, generally in severely ill patient. Most cases of occur in the following circumstances: (1) the postoperative state after major, nonbiliary surgery; (2) severe trauma (motor vehicle accidents, war injuries); (3) severe burns; (4) multisystem organ failure; (5) sepsis; (6) prolonged intravenous hyperalimentation; and (7) the postpartum state. </a:t>
            </a:r>
            <a:endParaRPr lang="en-US" sz="24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p:cNvSpPr>
            <a:spLocks noGrp="1" noRot="1" noChangeArrowheads="1"/>
          </p:cNvSpPr>
          <p:nvPr>
            <p:ph type="title"/>
          </p:nvPr>
        </p:nvSpPr>
        <p:spPr/>
        <p:txBody>
          <a:bodyPr>
            <a:normAutofit fontScale="90000"/>
          </a:bodyPr>
          <a:lstStyle/>
          <a:p>
            <a:pPr eaLnBrk="1" hangingPunct="1">
              <a:defRPr/>
            </a:pPr>
            <a:r>
              <a:rPr lang="en-GB" sz="4000" i="1" smtClean="0"/>
              <a:t>Acute Cholecystitis</a:t>
            </a:r>
            <a:r>
              <a:rPr lang="en-GB" sz="4000" b="0" smtClean="0"/>
              <a:t> :Pathogenesis.</a:t>
            </a:r>
            <a:r>
              <a:rPr lang="en-GB" sz="4000" smtClean="0"/>
              <a:t> </a:t>
            </a:r>
            <a:r>
              <a:rPr lang="en-US" sz="4000" smtClean="0"/>
              <a:t/>
            </a:r>
            <a:br>
              <a:rPr lang="en-US" sz="4000" smtClean="0"/>
            </a:br>
            <a:endParaRPr lang="en-US" sz="4000" smtClean="0"/>
          </a:p>
        </p:txBody>
      </p:sp>
      <p:sp>
        <p:nvSpPr>
          <p:cNvPr id="444419" name="Rectangle 3"/>
          <p:cNvSpPr>
            <a:spLocks noGrp="1" noChangeArrowheads="1"/>
          </p:cNvSpPr>
          <p:nvPr>
            <p:ph sz="quarter" idx="1"/>
          </p:nvPr>
        </p:nvSpPr>
        <p:spPr/>
        <p:txBody>
          <a:bodyPr/>
          <a:lstStyle/>
          <a:p>
            <a:pPr eaLnBrk="1" hangingPunct="1">
              <a:defRPr/>
            </a:pPr>
            <a:r>
              <a:rPr lang="en-GB" smtClean="0"/>
              <a:t>Acute calculous cholecystitis results from chemical irritation and inflammation of the obstructed gallbladder. </a:t>
            </a:r>
            <a:r>
              <a:rPr lang="en-GB" i="1" smtClean="0"/>
              <a:t>These events occur in the absence of bacterial infection</a:t>
            </a:r>
            <a:r>
              <a:rPr lang="en-GB" smtClean="0"/>
              <a:t>; only later in the course may bacterial contamination develop.</a:t>
            </a:r>
          </a:p>
          <a:p>
            <a:pPr eaLnBrk="1" hangingPunct="1">
              <a:defRPr/>
            </a:pPr>
            <a:endParaRPr lang="en-US" smtClean="0"/>
          </a:p>
          <a:p>
            <a:pPr eaLnBrk="1" hangingPunct="1">
              <a:defRPr/>
            </a:pPr>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rrowheads="1"/>
          </p:cNvSpPr>
          <p:nvPr>
            <p:ph type="title"/>
          </p:nvPr>
        </p:nvSpPr>
        <p:spPr/>
        <p:txBody>
          <a:bodyPr/>
          <a:lstStyle/>
          <a:p>
            <a:pPr eaLnBrk="1" hangingPunct="1">
              <a:defRPr/>
            </a:pPr>
            <a:r>
              <a:rPr lang="en-GB" i="1" smtClean="0"/>
              <a:t>Acute Cholecystitis</a:t>
            </a:r>
            <a:r>
              <a:rPr lang="en-GB" b="0" smtClean="0"/>
              <a:t> :Morphology.</a:t>
            </a:r>
          </a:p>
        </p:txBody>
      </p:sp>
      <p:sp>
        <p:nvSpPr>
          <p:cNvPr id="157699" name="Rectangle 3"/>
          <p:cNvSpPr>
            <a:spLocks noGrp="1" noChangeArrowheads="1"/>
          </p:cNvSpPr>
          <p:nvPr>
            <p:ph sz="quarter" idx="1"/>
          </p:nvPr>
        </p:nvSpPr>
        <p:spPr/>
        <p:txBody>
          <a:bodyPr>
            <a:normAutofit/>
          </a:bodyPr>
          <a:lstStyle/>
          <a:p>
            <a:pPr eaLnBrk="1" hangingPunct="1">
              <a:lnSpc>
                <a:spcPct val="80000"/>
              </a:lnSpc>
              <a:defRPr/>
            </a:pPr>
            <a:r>
              <a:rPr lang="en-GB" smtClean="0"/>
              <a:t>In </a:t>
            </a:r>
            <a:r>
              <a:rPr lang="en-GB" b="1" smtClean="0"/>
              <a:t>acute cholecystitis</a:t>
            </a:r>
            <a:r>
              <a:rPr lang="en-GB" smtClean="0"/>
              <a:t>, the gallbladder is usually enlarged and tense, and  bright red to green-black . The serosal covering is frequently layered by fibrin and, in severe cases, by  exudate. </a:t>
            </a:r>
          </a:p>
          <a:p>
            <a:pPr eaLnBrk="1" hangingPunct="1">
              <a:lnSpc>
                <a:spcPct val="80000"/>
              </a:lnSpc>
              <a:defRPr/>
            </a:pPr>
            <a:r>
              <a:rPr lang="en-GB" smtClean="0"/>
              <a:t>There are no morphologic differences between acute acalculous and calculous cholecystitis, except for the absence of macroscopic stones in the former. In the latter instance, an obstructing stone is usually present in the neck of the gallbladder or the cystic duct.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Pathology and </a:t>
            </a:r>
            <a:r>
              <a:rPr lang="en-US" dirty="0" err="1" smtClean="0"/>
              <a:t>pathogegenesis</a:t>
            </a:r>
            <a:r>
              <a:rPr lang="en-US" dirty="0" smtClean="0"/>
              <a:t> of </a:t>
            </a:r>
            <a:r>
              <a:rPr lang="en-US" smtClean="0"/>
              <a:t>cholecystitis</a:t>
            </a:r>
            <a:endParaRPr lang="en-US"/>
          </a:p>
        </p:txBody>
      </p:sp>
      <p:sp>
        <p:nvSpPr>
          <p:cNvPr id="3" name="Content Placeholder 2"/>
          <p:cNvSpPr>
            <a:spLocks noGrp="1"/>
          </p:cNvSpPr>
          <p:nvPr>
            <p:ph sz="quarter" idx="1"/>
          </p:nvPr>
        </p:nvSpPr>
        <p:spPr/>
        <p:txBody>
          <a:bodyPr/>
          <a:lstStyle/>
          <a:p>
            <a:pPr lvl="0"/>
            <a:r>
              <a:rPr lang="en-US" dirty="0" smtClean="0"/>
              <a:t>Recognize the predisposing factors of </a:t>
            </a:r>
            <a:r>
              <a:rPr lang="en-US" dirty="0" err="1" smtClean="0"/>
              <a:t>cholecystitis</a:t>
            </a:r>
            <a:r>
              <a:rPr lang="en-US" dirty="0" smtClean="0"/>
              <a:t>.</a:t>
            </a:r>
          </a:p>
          <a:p>
            <a:pPr lvl="0"/>
            <a:r>
              <a:rPr lang="en-US" dirty="0" smtClean="0"/>
              <a:t>Describe the different types of </a:t>
            </a:r>
            <a:r>
              <a:rPr lang="en-US" dirty="0" err="1" smtClean="0"/>
              <a:t>cholecystitis</a:t>
            </a:r>
            <a:r>
              <a:rPr lang="en-US" dirty="0" smtClean="0"/>
              <a:t>.</a:t>
            </a:r>
          </a:p>
          <a:p>
            <a:r>
              <a:rPr lang="en-US" dirty="0" smtClean="0"/>
              <a:t>Understand the pathogenesis of acute and chronic </a:t>
            </a:r>
            <a:r>
              <a:rPr lang="en-US" dirty="0" err="1" smtClean="0"/>
              <a:t>cholecystitis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Rot="1" noChangeArrowheads="1"/>
          </p:cNvSpPr>
          <p:nvPr>
            <p:ph type="title"/>
          </p:nvPr>
        </p:nvSpPr>
        <p:spPr/>
        <p:txBody>
          <a:bodyPr/>
          <a:lstStyle/>
          <a:p>
            <a:pPr eaLnBrk="1" hangingPunct="1">
              <a:defRPr/>
            </a:pPr>
            <a:r>
              <a:rPr lang="en-GB" i="1" smtClean="0"/>
              <a:t>Acute Cholecystitis</a:t>
            </a:r>
            <a:r>
              <a:rPr lang="en-GB" b="0" smtClean="0"/>
              <a:t> :Morphology.</a:t>
            </a:r>
            <a:endParaRPr lang="en-US" b="0" smtClean="0"/>
          </a:p>
        </p:txBody>
      </p:sp>
      <p:sp>
        <p:nvSpPr>
          <p:cNvPr id="445443" name="Rectangle 3"/>
          <p:cNvSpPr>
            <a:spLocks noGrp="1" noChangeArrowheads="1"/>
          </p:cNvSpPr>
          <p:nvPr>
            <p:ph sz="quarter" idx="1"/>
          </p:nvPr>
        </p:nvSpPr>
        <p:spPr/>
        <p:txBody>
          <a:bodyPr/>
          <a:lstStyle/>
          <a:p>
            <a:pPr eaLnBrk="1" hangingPunct="1">
              <a:lnSpc>
                <a:spcPct val="90000"/>
              </a:lnSpc>
              <a:defRPr/>
            </a:pPr>
            <a:r>
              <a:rPr lang="en-GB" sz="2800" smtClean="0"/>
              <a:t>The gallbladder lumen is filled with a cloudy or turbid bile that may contain fibrin and frank pus, as well as hemorrhage. When the contained exudate is virtually pure pus, the condition is referred to as </a:t>
            </a:r>
            <a:r>
              <a:rPr lang="en-GB" sz="2800" b="1" smtClean="0"/>
              <a:t>empyema of the gallbladder</a:t>
            </a:r>
            <a:r>
              <a:rPr lang="en-GB" sz="2800" smtClean="0"/>
              <a:t>. </a:t>
            </a:r>
          </a:p>
          <a:p>
            <a:pPr eaLnBrk="1" hangingPunct="1">
              <a:lnSpc>
                <a:spcPct val="90000"/>
              </a:lnSpc>
              <a:defRPr/>
            </a:pPr>
            <a:r>
              <a:rPr lang="en-GB" sz="2800" smtClean="0"/>
              <a:t>In mild cases, the gallbladder wall is thickened, edematous, and hyperemic.</a:t>
            </a:r>
          </a:p>
          <a:p>
            <a:pPr eaLnBrk="1" hangingPunct="1">
              <a:lnSpc>
                <a:spcPct val="90000"/>
              </a:lnSpc>
              <a:defRPr/>
            </a:pPr>
            <a:r>
              <a:rPr lang="en-GB" sz="2800" smtClean="0"/>
              <a:t>In more severe cases, it is transformed into a green-black necrotic organ, termed </a:t>
            </a:r>
            <a:r>
              <a:rPr lang="en-GB" sz="2800" b="1" smtClean="0"/>
              <a:t>gangrenous cholecystitis</a:t>
            </a:r>
            <a:r>
              <a:rPr lang="en-GB" sz="2800" smtClean="0"/>
              <a:t>, with small-to-large perforations. </a:t>
            </a:r>
            <a:endParaRPr lang="en-US" sz="28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1250" name="Picture 2" descr="S01871-018-f052"/>
          <p:cNvPicPr>
            <a:picLocks noChangeAspect="1" noChangeArrowheads="1"/>
          </p:cNvPicPr>
          <p:nvPr/>
        </p:nvPicPr>
        <p:blipFill>
          <a:blip r:embed="rId3"/>
          <a:srcRect/>
          <a:stretch>
            <a:fillRect/>
          </a:stretch>
        </p:blipFill>
        <p:spPr bwMode="auto">
          <a:xfrm>
            <a:off x="1404938" y="1485900"/>
            <a:ext cx="6350000" cy="3898900"/>
          </a:xfrm>
          <a:prstGeom prst="rect">
            <a:avLst/>
          </a:prstGeom>
          <a:noFill/>
          <a:ln w="9525">
            <a:solidFill>
              <a:schemeClr val="tx1"/>
            </a:solidFill>
            <a:miter lim="800000"/>
            <a:headEnd/>
            <a:tailEnd/>
          </a:ln>
        </p:spPr>
      </p:pic>
      <p:sp>
        <p:nvSpPr>
          <p:cNvPr id="181251"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
        <p:nvSpPr>
          <p:cNvPr id="181252" name="Text Box 4"/>
          <p:cNvSpPr txBox="1">
            <a:spLocks noChangeArrowheads="1"/>
          </p:cNvSpPr>
          <p:nvPr/>
        </p:nvSpPr>
        <p:spPr bwMode="auto">
          <a:xfrm>
            <a:off x="4005263" y="6516688"/>
            <a:ext cx="4464050" cy="198437"/>
          </a:xfrm>
          <a:prstGeom prst="rect">
            <a:avLst/>
          </a:prstGeom>
          <a:noFill/>
          <a:ln w="12700">
            <a:noFill/>
            <a:miter lim="800000"/>
            <a:headEnd/>
            <a:tailEnd/>
          </a:ln>
        </p:spPr>
        <p:txBody>
          <a:bodyPr>
            <a:spAutoFit/>
          </a:bodyPr>
          <a:lstStyle/>
          <a:p>
            <a:pPr algn="r">
              <a:spcBef>
                <a:spcPct val="50000"/>
              </a:spcBef>
            </a:pPr>
            <a:r>
              <a:rPr lang="en-US" sz="700" i="1"/>
              <a:t>Downloaded from: Robbins &amp; Cotran Pathologic Basis of Disease (on 9 March 2006 02:58 PM)</a:t>
            </a:r>
          </a:p>
        </p:txBody>
      </p:sp>
      <p:sp>
        <p:nvSpPr>
          <p:cNvPr id="181253" name="Text Box 5"/>
          <p:cNvSpPr txBox="1">
            <a:spLocks noChangeArrowheads="1"/>
          </p:cNvSpPr>
          <p:nvPr/>
        </p:nvSpPr>
        <p:spPr bwMode="auto">
          <a:xfrm>
            <a:off x="4000500" y="6645275"/>
            <a:ext cx="4464050" cy="198438"/>
          </a:xfrm>
          <a:prstGeom prst="rect">
            <a:avLst/>
          </a:prstGeom>
          <a:noFill/>
          <a:ln w="12700">
            <a:noFill/>
            <a:miter lim="800000"/>
            <a:headEnd/>
            <a:tailEnd/>
          </a:ln>
        </p:spPr>
        <p:txBody>
          <a:bodyPr>
            <a:spAutoFit/>
          </a:bodyPr>
          <a:lstStyle/>
          <a:p>
            <a:pPr algn="r">
              <a:spcBef>
                <a:spcPct val="50000"/>
              </a:spcBef>
            </a:pPr>
            <a:r>
              <a:rPr lang="en-US" sz="700" i="1"/>
              <a:t>© 2005 Elsevier </a:t>
            </a:r>
          </a:p>
        </p:txBody>
      </p:sp>
      <p:pic>
        <p:nvPicPr>
          <p:cNvPr id="181254" name="Picture 6" descr="admintitle"/>
          <p:cNvPicPr>
            <a:picLocks noChangeAspect="1" noChangeArrowheads="1"/>
          </p:cNvPicPr>
          <p:nvPr/>
        </p:nvPicPr>
        <p:blipFill>
          <a:blip r:embed="rId4"/>
          <a:srcRect/>
          <a:stretch>
            <a:fillRect/>
          </a:stretch>
        </p:blipFill>
        <p:spPr bwMode="auto">
          <a:xfrm>
            <a:off x="107950" y="115888"/>
            <a:ext cx="990600" cy="31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rrowheads="1"/>
          </p:cNvSpPr>
          <p:nvPr>
            <p:ph type="title"/>
          </p:nvPr>
        </p:nvSpPr>
        <p:spPr/>
        <p:txBody>
          <a:bodyPr>
            <a:normAutofit fontScale="90000"/>
          </a:bodyPr>
          <a:lstStyle/>
          <a:p>
            <a:pPr eaLnBrk="1" hangingPunct="1">
              <a:defRPr/>
            </a:pPr>
            <a:r>
              <a:rPr lang="en-GB" sz="4000" i="1" smtClean="0"/>
              <a:t>Acute Cholecystitis</a:t>
            </a:r>
            <a:r>
              <a:rPr lang="en-GB" sz="4000" b="0" smtClean="0"/>
              <a:t> :Clinical Features</a:t>
            </a:r>
          </a:p>
        </p:txBody>
      </p:sp>
      <p:sp>
        <p:nvSpPr>
          <p:cNvPr id="158723" name="Rectangle 3"/>
          <p:cNvSpPr>
            <a:spLocks noGrp="1" noChangeArrowheads="1"/>
          </p:cNvSpPr>
          <p:nvPr>
            <p:ph sz="quarter" idx="1"/>
          </p:nvPr>
        </p:nvSpPr>
        <p:spPr/>
        <p:txBody>
          <a:bodyPr/>
          <a:lstStyle/>
          <a:p>
            <a:pPr eaLnBrk="1" hangingPunct="1">
              <a:defRPr/>
            </a:pPr>
            <a:r>
              <a:rPr lang="en-GB" sz="2800" smtClean="0"/>
              <a:t>Progressive right upper quadrant or epigastric pain, frequently associated with mild fever, anorexia, tachycardia, sweating, and nausea and vomiting. The upper abdomen is tender. Most patients are free of jaundice</a:t>
            </a:r>
          </a:p>
          <a:p>
            <a:pPr eaLnBrk="1" hangingPunct="1">
              <a:defRPr/>
            </a:pPr>
            <a:r>
              <a:rPr lang="en-GB" sz="2800" smtClean="0"/>
              <a:t> </a:t>
            </a:r>
            <a:r>
              <a:rPr lang="en-GB" sz="2800" i="1" smtClean="0"/>
              <a:t>Acute calculous cholecystitis may appear with remarkable suddenness and constitute an acute surgical emergency or may present with mild symptoms that resolve without medical intervention.</a:t>
            </a:r>
            <a:r>
              <a:rPr lang="en-GB" sz="2800" smtClean="0"/>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p:cNvSpPr>
            <a:spLocks noGrp="1" noRot="1" noChangeArrowheads="1"/>
          </p:cNvSpPr>
          <p:nvPr>
            <p:ph type="title"/>
          </p:nvPr>
        </p:nvSpPr>
        <p:spPr/>
        <p:txBody>
          <a:bodyPr>
            <a:normAutofit fontScale="90000"/>
          </a:bodyPr>
          <a:lstStyle/>
          <a:p>
            <a:pPr eaLnBrk="1" hangingPunct="1">
              <a:defRPr/>
            </a:pPr>
            <a:r>
              <a:rPr lang="en-GB" sz="4000" i="1" smtClean="0"/>
              <a:t>Acute Cholecystitis</a:t>
            </a:r>
            <a:r>
              <a:rPr lang="en-GB" sz="4000" b="0" smtClean="0"/>
              <a:t> :Clinical Features</a:t>
            </a:r>
          </a:p>
        </p:txBody>
      </p:sp>
      <p:sp>
        <p:nvSpPr>
          <p:cNvPr id="446467" name="Rectangle 3"/>
          <p:cNvSpPr>
            <a:spLocks noGrp="1" noChangeArrowheads="1"/>
          </p:cNvSpPr>
          <p:nvPr>
            <p:ph sz="quarter" idx="1"/>
          </p:nvPr>
        </p:nvSpPr>
        <p:spPr/>
        <p:txBody>
          <a:bodyPr/>
          <a:lstStyle/>
          <a:p>
            <a:pPr eaLnBrk="1" hangingPunct="1">
              <a:lnSpc>
                <a:spcPct val="80000"/>
              </a:lnSpc>
              <a:defRPr/>
            </a:pPr>
            <a:r>
              <a:rPr lang="en-GB" sz="2800" smtClean="0"/>
              <a:t>Clinical symptoms of acute acalculous cholecystitis tend to be more insidious, since symptoms are obscured by the underlying conditions precipitating the attacks. A higher proportion of patients have no symptoms referable to the gallbladder. The incidence of gangrene and perforation is much higher than in calculous cholecystitis. </a:t>
            </a:r>
            <a:endParaRPr lang="en-US" sz="28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rrowheads="1"/>
          </p:cNvSpPr>
          <p:nvPr>
            <p:ph type="title"/>
          </p:nvPr>
        </p:nvSpPr>
        <p:spPr/>
        <p:txBody>
          <a:bodyPr/>
          <a:lstStyle/>
          <a:p>
            <a:pPr eaLnBrk="1" hangingPunct="1">
              <a:defRPr/>
            </a:pPr>
            <a:r>
              <a:rPr lang="en-GB" dirty="0" smtClean="0">
                <a:solidFill>
                  <a:srgbClr val="FF0000"/>
                </a:solidFill>
              </a:rPr>
              <a:t>Chronic </a:t>
            </a:r>
            <a:r>
              <a:rPr lang="en-GB" dirty="0" err="1" smtClean="0">
                <a:solidFill>
                  <a:srgbClr val="FF0000"/>
                </a:solidFill>
              </a:rPr>
              <a:t>cholecystitis</a:t>
            </a:r>
            <a:endParaRPr lang="en-GB" dirty="0" smtClean="0">
              <a:solidFill>
                <a:srgbClr val="FF0000"/>
              </a:solidFill>
            </a:endParaRPr>
          </a:p>
        </p:txBody>
      </p:sp>
      <p:sp>
        <p:nvSpPr>
          <p:cNvPr id="159747" name="Rectangle 3"/>
          <p:cNvSpPr>
            <a:spLocks noGrp="1" noChangeArrowheads="1"/>
          </p:cNvSpPr>
          <p:nvPr>
            <p:ph sz="quarter" idx="1"/>
          </p:nvPr>
        </p:nvSpPr>
        <p:spPr/>
        <p:txBody>
          <a:bodyPr/>
          <a:lstStyle/>
          <a:p>
            <a:pPr eaLnBrk="1" hangingPunct="1">
              <a:lnSpc>
                <a:spcPct val="80000"/>
              </a:lnSpc>
              <a:defRPr/>
            </a:pPr>
            <a:r>
              <a:rPr lang="en-GB" sz="2800" dirty="0" smtClean="0"/>
              <a:t>Chronic </a:t>
            </a:r>
            <a:r>
              <a:rPr lang="en-GB" sz="2800" dirty="0" err="1" smtClean="0"/>
              <a:t>cholecystitis</a:t>
            </a:r>
            <a:r>
              <a:rPr lang="en-GB" sz="2800" dirty="0" smtClean="0"/>
              <a:t> may be a sequel to repeated bouts of mild to severe acute </a:t>
            </a:r>
            <a:r>
              <a:rPr lang="en-GB" sz="2800" dirty="0" err="1" smtClean="0"/>
              <a:t>cholecystitis</a:t>
            </a:r>
            <a:r>
              <a:rPr lang="en-GB" sz="2800" dirty="0" smtClean="0"/>
              <a:t>, but in many instances, it develops in the apparent absence of antecedent attacks. </a:t>
            </a:r>
          </a:p>
          <a:p>
            <a:pPr eaLnBrk="1" hangingPunct="1">
              <a:lnSpc>
                <a:spcPct val="80000"/>
              </a:lnSpc>
              <a:defRPr/>
            </a:pPr>
            <a:r>
              <a:rPr lang="en-GB" sz="2800" dirty="0" smtClean="0"/>
              <a:t>It is associated with </a:t>
            </a:r>
            <a:r>
              <a:rPr lang="en-GB" sz="2800" dirty="0" err="1" smtClean="0"/>
              <a:t>cholelithiasis</a:t>
            </a:r>
            <a:r>
              <a:rPr lang="en-GB" sz="2800" dirty="0" smtClean="0"/>
              <a:t> in over 90% of cases.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Rectangle 2"/>
          <p:cNvSpPr>
            <a:spLocks noGrp="1" noRot="1" noChangeArrowheads="1"/>
          </p:cNvSpPr>
          <p:nvPr>
            <p:ph type="title"/>
          </p:nvPr>
        </p:nvSpPr>
        <p:spPr/>
        <p:txBody>
          <a:bodyPr/>
          <a:lstStyle/>
          <a:p>
            <a:pPr eaLnBrk="1" hangingPunct="1">
              <a:defRPr/>
            </a:pPr>
            <a:r>
              <a:rPr lang="en-GB" smtClean="0"/>
              <a:t>Chronic cholecystitis</a:t>
            </a:r>
          </a:p>
        </p:txBody>
      </p:sp>
      <p:sp>
        <p:nvSpPr>
          <p:cNvPr id="643075" name="Rectangle 3"/>
          <p:cNvSpPr>
            <a:spLocks noGrp="1" noChangeArrowheads="1"/>
          </p:cNvSpPr>
          <p:nvPr>
            <p:ph sz="quarter" idx="1"/>
          </p:nvPr>
        </p:nvSpPr>
        <p:spPr/>
        <p:txBody>
          <a:bodyPr/>
          <a:lstStyle/>
          <a:p>
            <a:pPr eaLnBrk="1" hangingPunct="1">
              <a:defRPr/>
            </a:pPr>
            <a:r>
              <a:rPr lang="en-GB" sz="3300" smtClean="0"/>
              <a:t>The symptoms of calculous chronic cholecystitis are similar to those of the acute form and range from biliary colic to indolent right upper quadrant pain and epigastric distress. </a:t>
            </a:r>
          </a:p>
          <a:p>
            <a:pPr eaLnBrk="1" hangingPunct="1">
              <a:defRPr/>
            </a:pPr>
            <a:r>
              <a:rPr lang="en-GB" sz="3300" smtClean="0"/>
              <a:t>Patients often have intolerance to fatty food, belching and postprandial epigastric distress, sometimes include nausea and vomiting. </a:t>
            </a:r>
          </a:p>
          <a:p>
            <a:pPr eaLnBrk="1" hangingPunct="1">
              <a:defRPr/>
            </a:pPr>
            <a:endParaRPr lang="en-GB"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rrowheads="1"/>
          </p:cNvSpPr>
          <p:nvPr>
            <p:ph type="title"/>
          </p:nvPr>
        </p:nvSpPr>
        <p:spPr/>
        <p:txBody>
          <a:bodyPr/>
          <a:lstStyle/>
          <a:p>
            <a:pPr eaLnBrk="1" hangingPunct="1">
              <a:defRPr/>
            </a:pPr>
            <a:r>
              <a:rPr lang="en-GB" b="0" smtClean="0"/>
              <a:t>Morphology</a:t>
            </a:r>
          </a:p>
        </p:txBody>
      </p:sp>
      <p:sp>
        <p:nvSpPr>
          <p:cNvPr id="160771" name="Rectangle 3"/>
          <p:cNvSpPr>
            <a:spLocks noGrp="1" noChangeArrowheads="1"/>
          </p:cNvSpPr>
          <p:nvPr>
            <p:ph sz="quarter" idx="1"/>
          </p:nvPr>
        </p:nvSpPr>
        <p:spPr/>
        <p:txBody>
          <a:bodyPr/>
          <a:lstStyle/>
          <a:p>
            <a:pPr eaLnBrk="1" hangingPunct="1">
              <a:defRPr/>
            </a:pPr>
            <a:r>
              <a:rPr lang="en-GB" smtClean="0"/>
              <a:t>The morphologic changes in chronic cholecystitis are extremely variable and sometimes minimal. Gall bladder may be contracted (fibrosis), normal in size or enlarged (from obstruction). The wall is variably thickened. Stones are frequent.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rrowheads="1"/>
          </p:cNvSpPr>
          <p:nvPr>
            <p:ph type="title"/>
          </p:nvPr>
        </p:nvSpPr>
        <p:spPr/>
        <p:txBody>
          <a:bodyPr/>
          <a:lstStyle/>
          <a:p>
            <a:pPr eaLnBrk="1" hangingPunct="1">
              <a:defRPr/>
            </a:pPr>
            <a:r>
              <a:rPr lang="en-GB" b="0" smtClean="0"/>
              <a:t>Morphology</a:t>
            </a:r>
          </a:p>
        </p:txBody>
      </p:sp>
      <p:sp>
        <p:nvSpPr>
          <p:cNvPr id="161795" name="Rectangle 3"/>
          <p:cNvSpPr>
            <a:spLocks noGrp="1" noChangeArrowheads="1"/>
          </p:cNvSpPr>
          <p:nvPr>
            <p:ph sz="quarter" idx="1"/>
          </p:nvPr>
        </p:nvSpPr>
        <p:spPr/>
        <p:txBody>
          <a:bodyPr/>
          <a:lstStyle/>
          <a:p>
            <a:pPr eaLnBrk="1" hangingPunct="1">
              <a:lnSpc>
                <a:spcPct val="90000"/>
              </a:lnSpc>
              <a:defRPr/>
            </a:pPr>
            <a:r>
              <a:rPr lang="en-GB" sz="2400" smtClean="0"/>
              <a:t>On histology, the degree of inflammation is variable.  Outpouchings of the mucosal epithelium through the wall (</a:t>
            </a:r>
            <a:r>
              <a:rPr lang="en-GB" sz="2400" b="1" smtClean="0"/>
              <a:t>Rokitansky-Aschoff sinuses</a:t>
            </a:r>
            <a:r>
              <a:rPr lang="en-GB" sz="2400" smtClean="0"/>
              <a:t>) may be quite prominent. </a:t>
            </a:r>
          </a:p>
          <a:p>
            <a:pPr eaLnBrk="1" hangingPunct="1">
              <a:lnSpc>
                <a:spcPct val="90000"/>
              </a:lnSpc>
              <a:defRPr/>
            </a:pPr>
            <a:r>
              <a:rPr lang="en-GB" sz="2400" smtClean="0"/>
              <a:t>Rarely, extensive dystrophic calcification within the gallbladder wall may yield a </a:t>
            </a:r>
            <a:r>
              <a:rPr lang="en-GB" sz="2400" b="1" smtClean="0"/>
              <a:t>porcelain gallbladder</a:t>
            </a:r>
            <a:r>
              <a:rPr lang="en-GB" sz="2400" smtClean="0"/>
              <a:t>, notable for a markedly increased incidence of associated cancer. </a:t>
            </a:r>
          </a:p>
          <a:p>
            <a:pPr eaLnBrk="1" hangingPunct="1">
              <a:lnSpc>
                <a:spcPct val="90000"/>
              </a:lnSpc>
              <a:defRPr/>
            </a:pPr>
            <a:r>
              <a:rPr lang="en-GB" sz="2400" b="1" smtClean="0"/>
              <a:t>Xanthogranulomatous cholecystitis</a:t>
            </a:r>
            <a:r>
              <a:rPr lang="en-GB" sz="2400" smtClean="0"/>
              <a:t> is also a rare condition in which the gallbladder is shrunken, nodular, fibrosed and chronically inflamed with abundant lipid filled macrophages. </a:t>
            </a:r>
          </a:p>
          <a:p>
            <a:pPr eaLnBrk="1" hangingPunct="1">
              <a:lnSpc>
                <a:spcPct val="90000"/>
              </a:lnSpc>
              <a:defRPr/>
            </a:pPr>
            <a:r>
              <a:rPr lang="en-GB" sz="2400" smtClean="0"/>
              <a:t>Finally, an atrophic, chronically obstructed gallbladder may contain only clear secretions, a condition known as </a:t>
            </a:r>
            <a:r>
              <a:rPr lang="en-GB" sz="2400" b="1" smtClean="0"/>
              <a:t>hydrops of the gallbladder</a:t>
            </a:r>
            <a:r>
              <a:rPr lang="en-GB" sz="2400" smtClean="0"/>
              <a: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8418" name="Picture 2" descr="S01871-018-f053"/>
          <p:cNvPicPr>
            <a:picLocks noChangeAspect="1" noChangeArrowheads="1"/>
          </p:cNvPicPr>
          <p:nvPr/>
        </p:nvPicPr>
        <p:blipFill>
          <a:blip r:embed="rId3"/>
          <a:srcRect/>
          <a:stretch>
            <a:fillRect/>
          </a:stretch>
        </p:blipFill>
        <p:spPr bwMode="auto">
          <a:xfrm>
            <a:off x="1404938" y="1166813"/>
            <a:ext cx="6350000" cy="4537075"/>
          </a:xfrm>
          <a:prstGeom prst="rect">
            <a:avLst/>
          </a:prstGeom>
          <a:noFill/>
          <a:ln w="9525">
            <a:solidFill>
              <a:schemeClr val="tx1"/>
            </a:solidFill>
            <a:miter lim="800000"/>
            <a:headEnd/>
            <a:tailEnd/>
          </a:ln>
        </p:spPr>
      </p:pic>
      <p:sp>
        <p:nvSpPr>
          <p:cNvPr id="188419"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
        <p:nvSpPr>
          <p:cNvPr id="188420" name="Text Box 4"/>
          <p:cNvSpPr txBox="1">
            <a:spLocks noChangeArrowheads="1"/>
          </p:cNvSpPr>
          <p:nvPr/>
        </p:nvSpPr>
        <p:spPr bwMode="auto">
          <a:xfrm>
            <a:off x="4005263" y="6516688"/>
            <a:ext cx="4464050" cy="198437"/>
          </a:xfrm>
          <a:prstGeom prst="rect">
            <a:avLst/>
          </a:prstGeom>
          <a:noFill/>
          <a:ln w="12700">
            <a:noFill/>
            <a:miter lim="800000"/>
            <a:headEnd/>
            <a:tailEnd/>
          </a:ln>
        </p:spPr>
        <p:txBody>
          <a:bodyPr>
            <a:spAutoFit/>
          </a:bodyPr>
          <a:lstStyle/>
          <a:p>
            <a:pPr algn="r">
              <a:spcBef>
                <a:spcPct val="50000"/>
              </a:spcBef>
            </a:pPr>
            <a:r>
              <a:rPr lang="en-US" sz="700" i="1"/>
              <a:t>Downloaded from: Robbins &amp; Cotran Pathologic Basis of Disease (on 9 March 2006 02:58 PM)</a:t>
            </a:r>
          </a:p>
        </p:txBody>
      </p:sp>
      <p:sp>
        <p:nvSpPr>
          <p:cNvPr id="188421" name="Text Box 5"/>
          <p:cNvSpPr txBox="1">
            <a:spLocks noChangeArrowheads="1"/>
          </p:cNvSpPr>
          <p:nvPr/>
        </p:nvSpPr>
        <p:spPr bwMode="auto">
          <a:xfrm>
            <a:off x="4000500" y="6645275"/>
            <a:ext cx="4464050" cy="198438"/>
          </a:xfrm>
          <a:prstGeom prst="rect">
            <a:avLst/>
          </a:prstGeom>
          <a:noFill/>
          <a:ln w="12700">
            <a:noFill/>
            <a:miter lim="800000"/>
            <a:headEnd/>
            <a:tailEnd/>
          </a:ln>
        </p:spPr>
        <p:txBody>
          <a:bodyPr>
            <a:spAutoFit/>
          </a:bodyPr>
          <a:lstStyle/>
          <a:p>
            <a:pPr algn="r">
              <a:spcBef>
                <a:spcPct val="50000"/>
              </a:spcBef>
            </a:pPr>
            <a:r>
              <a:rPr lang="en-US" sz="700" i="1"/>
              <a:t>© 2005 Elsevier </a:t>
            </a:r>
          </a:p>
        </p:txBody>
      </p:sp>
      <p:pic>
        <p:nvPicPr>
          <p:cNvPr id="188422" name="Picture 6" descr="admintitle"/>
          <p:cNvPicPr>
            <a:picLocks noChangeAspect="1" noChangeArrowheads="1"/>
          </p:cNvPicPr>
          <p:nvPr/>
        </p:nvPicPr>
        <p:blipFill>
          <a:blip r:embed="rId4"/>
          <a:srcRect/>
          <a:stretch>
            <a:fillRect/>
          </a:stretch>
        </p:blipFill>
        <p:spPr bwMode="auto">
          <a:xfrm>
            <a:off x="107950" y="115888"/>
            <a:ext cx="990600" cy="31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Rectangle 2"/>
          <p:cNvSpPr>
            <a:spLocks noGrp="1" noRot="1" noChangeArrowheads="1"/>
          </p:cNvSpPr>
          <p:nvPr>
            <p:ph type="title"/>
          </p:nvPr>
        </p:nvSpPr>
        <p:spPr/>
        <p:txBody>
          <a:bodyPr/>
          <a:lstStyle/>
          <a:p>
            <a:pPr eaLnBrk="1" hangingPunct="1">
              <a:defRPr/>
            </a:pPr>
            <a:r>
              <a:rPr lang="en-GB" sz="3200" dirty="0" smtClean="0">
                <a:solidFill>
                  <a:srgbClr val="FF0000"/>
                </a:solidFill>
              </a:rPr>
              <a:t>Complications: acute and chronic </a:t>
            </a:r>
            <a:r>
              <a:rPr lang="en-GB" sz="3200" dirty="0" err="1" smtClean="0">
                <a:solidFill>
                  <a:srgbClr val="FF0000"/>
                </a:solidFill>
              </a:rPr>
              <a:t>cholecystitis</a:t>
            </a:r>
            <a:endParaRPr lang="en-GB" sz="3200" dirty="0" smtClean="0">
              <a:solidFill>
                <a:srgbClr val="FF0000"/>
              </a:solidFill>
            </a:endParaRPr>
          </a:p>
        </p:txBody>
      </p:sp>
      <p:sp>
        <p:nvSpPr>
          <p:cNvPr id="578563" name="Rectangle 3"/>
          <p:cNvSpPr>
            <a:spLocks noGrp="1" noChangeArrowheads="1"/>
          </p:cNvSpPr>
          <p:nvPr>
            <p:ph sz="quarter" idx="1"/>
          </p:nvPr>
        </p:nvSpPr>
        <p:spPr/>
        <p:txBody>
          <a:bodyPr/>
          <a:lstStyle/>
          <a:p>
            <a:pPr eaLnBrk="1" hangingPunct="1">
              <a:defRPr/>
            </a:pPr>
            <a:r>
              <a:rPr lang="en-GB" sz="2800" smtClean="0"/>
              <a:t>Bacterial superinfection with cholangitis or sepsis </a:t>
            </a:r>
          </a:p>
          <a:p>
            <a:pPr eaLnBrk="1" hangingPunct="1">
              <a:defRPr/>
            </a:pPr>
            <a:r>
              <a:rPr lang="en-GB" sz="2800" smtClean="0"/>
              <a:t>GB perforation &amp; local abscess formation </a:t>
            </a:r>
          </a:p>
          <a:p>
            <a:pPr eaLnBrk="1" hangingPunct="1">
              <a:defRPr/>
            </a:pPr>
            <a:r>
              <a:rPr lang="en-GB" sz="2800" smtClean="0"/>
              <a:t>GB rupture with diffuse peritonitis </a:t>
            </a:r>
          </a:p>
          <a:p>
            <a:pPr eaLnBrk="1" hangingPunct="1">
              <a:defRPr/>
            </a:pPr>
            <a:r>
              <a:rPr lang="en-GB" sz="2800" smtClean="0"/>
              <a:t>Biliary enteric (cholecystenteric) fistula with drainage of bile into adjacent organs, and potentially gallstone-induced intestinal obstruction (ileus) </a:t>
            </a:r>
          </a:p>
          <a:p>
            <a:pPr eaLnBrk="1" hangingPunct="1">
              <a:defRPr/>
            </a:pPr>
            <a:r>
              <a:rPr lang="en-GB" sz="2800" smtClean="0"/>
              <a:t>Aggravation of pre-existing medical illness, with cardiac, pulmonary, renal, or liver decompensation </a:t>
            </a:r>
          </a:p>
          <a:p>
            <a:pPr eaLnBrk="1" hangingPunct="1">
              <a:defRPr/>
            </a:pPr>
            <a:endParaRPr lang="en-GB" sz="28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rrowheads="1"/>
          </p:cNvSpPr>
          <p:nvPr>
            <p:ph type="title"/>
          </p:nvPr>
        </p:nvSpPr>
        <p:spPr/>
        <p:txBody>
          <a:bodyPr>
            <a:normAutofit fontScale="90000"/>
          </a:bodyPr>
          <a:lstStyle/>
          <a:p>
            <a:pPr eaLnBrk="1" hangingPunct="1">
              <a:defRPr/>
            </a:pPr>
            <a:r>
              <a:rPr lang="en-GB" sz="4000" b="0" dirty="0" smtClean="0"/>
              <a:t>Disorders of the Gallbladder </a:t>
            </a:r>
            <a:r>
              <a:rPr lang="en-GB" sz="4000" b="1" i="1" dirty="0" smtClean="0"/>
              <a:t>CHOLELITHIASIS (GALLSTONES)</a:t>
            </a:r>
            <a:r>
              <a:rPr lang="en-GB" sz="4000" b="1" dirty="0" smtClean="0"/>
              <a:t> </a:t>
            </a:r>
          </a:p>
        </p:txBody>
      </p:sp>
      <p:sp>
        <p:nvSpPr>
          <p:cNvPr id="145411" name="Rectangle 3"/>
          <p:cNvSpPr>
            <a:spLocks noGrp="1" noChangeArrowheads="1"/>
          </p:cNvSpPr>
          <p:nvPr>
            <p:ph sz="quarter" idx="1"/>
          </p:nvPr>
        </p:nvSpPr>
        <p:spPr/>
        <p:txBody>
          <a:bodyPr>
            <a:normAutofit/>
          </a:bodyPr>
          <a:lstStyle/>
          <a:p>
            <a:pPr eaLnBrk="1" hangingPunct="1">
              <a:lnSpc>
                <a:spcPct val="90000"/>
              </a:lnSpc>
              <a:buFont typeface="Wingdings" pitchFamily="2" charset="2"/>
              <a:buNone/>
              <a:defRPr/>
            </a:pPr>
            <a:endParaRPr lang="en-GB" dirty="0" smtClean="0"/>
          </a:p>
          <a:p>
            <a:pPr eaLnBrk="1" hangingPunct="1">
              <a:lnSpc>
                <a:spcPct val="90000"/>
              </a:lnSpc>
              <a:defRPr/>
            </a:pPr>
            <a:r>
              <a:rPr lang="en-GB" dirty="0" smtClean="0"/>
              <a:t>Majority of gallstones (&gt;80%) are "silent," and most individuals remain free of biliary pain or stone complications for decades. </a:t>
            </a:r>
          </a:p>
          <a:p>
            <a:pPr eaLnBrk="1" hangingPunct="1">
              <a:lnSpc>
                <a:spcPct val="90000"/>
              </a:lnSpc>
              <a:defRPr/>
            </a:pPr>
            <a:r>
              <a:rPr lang="en-GB" dirty="0" smtClean="0"/>
              <a:t>There are two main types of gallstones. A</a:t>
            </a:r>
            <a:r>
              <a:rPr lang="en-GB" i="1" dirty="0" smtClean="0"/>
              <a:t>bout 80% are </a:t>
            </a:r>
            <a:r>
              <a:rPr lang="en-GB" i="1" u="sng" dirty="0" smtClean="0"/>
              <a:t>cholesterol stones</a:t>
            </a:r>
            <a:r>
              <a:rPr lang="en-GB" i="1" dirty="0" smtClean="0"/>
              <a:t>, containing more than 50% of crystalline cholesterol monohydrate</a:t>
            </a:r>
            <a:r>
              <a:rPr lang="en-GB" dirty="0" smtClean="0"/>
              <a:t>. </a:t>
            </a:r>
            <a:r>
              <a:rPr lang="en-GB" i="1" dirty="0" smtClean="0"/>
              <a:t>The remainder are composed predominantly of bilirubin calcium salts</a:t>
            </a:r>
            <a:r>
              <a:rPr lang="en-GB" dirty="0" smtClean="0"/>
              <a:t> </a:t>
            </a:r>
            <a:r>
              <a:rPr lang="en-GB" i="1" dirty="0" smtClean="0"/>
              <a:t>and are designated</a:t>
            </a:r>
            <a:r>
              <a:rPr lang="en-GB" dirty="0" smtClean="0"/>
              <a:t> </a:t>
            </a:r>
            <a:r>
              <a:rPr lang="en-GB" i="1" u="sng" dirty="0" smtClean="0"/>
              <a:t>pigment stones</a:t>
            </a:r>
            <a:r>
              <a:rPr lang="en-GB" u="sng" dirty="0" smtClean="0"/>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Cholecystitis</a:t>
            </a:r>
            <a:r>
              <a:rPr lang="en-US" dirty="0" smtClean="0"/>
              <a:t> </a:t>
            </a:r>
            <a:endParaRPr lang="en-US" dirty="0"/>
          </a:p>
        </p:txBody>
      </p:sp>
      <p:sp>
        <p:nvSpPr>
          <p:cNvPr id="3" name="Content Placeholder 2"/>
          <p:cNvSpPr>
            <a:spLocks noGrp="1"/>
          </p:cNvSpPr>
          <p:nvPr>
            <p:ph sz="quarter" idx="1"/>
          </p:nvPr>
        </p:nvSpPr>
        <p:spPr/>
        <p:txBody>
          <a:bodyPr/>
          <a:lstStyle/>
          <a:p>
            <a:r>
              <a:rPr lang="en-US" dirty="0" smtClean="0"/>
              <a:t>Take home message</a:t>
            </a:r>
          </a:p>
          <a:p>
            <a:r>
              <a:rPr lang="en-US" dirty="0" smtClean="0"/>
              <a:t>Question: Causes of </a:t>
            </a:r>
            <a:r>
              <a:rPr lang="en-US" dirty="0" err="1" smtClean="0"/>
              <a:t>cholecystitis</a:t>
            </a:r>
            <a:r>
              <a:rPr lang="en-US" smtClean="0"/>
              <a:t>? </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rrowheads="1"/>
          </p:cNvSpPr>
          <p:nvPr>
            <p:ph type="title"/>
          </p:nvPr>
        </p:nvSpPr>
        <p:spPr/>
        <p:txBody>
          <a:bodyPr/>
          <a:lstStyle/>
          <a:p>
            <a:pPr eaLnBrk="1" hangingPunct="1">
              <a:defRPr/>
            </a:pPr>
            <a:endParaRPr lang="en-GB" sz="2800" smtClean="0"/>
          </a:p>
        </p:txBody>
      </p:sp>
      <p:sp>
        <p:nvSpPr>
          <p:cNvPr id="147459" name="Rectangle 3"/>
          <p:cNvSpPr>
            <a:spLocks noGrp="1" noChangeArrowheads="1"/>
          </p:cNvSpPr>
          <p:nvPr>
            <p:ph sz="quarter" idx="1"/>
          </p:nvPr>
        </p:nvSpPr>
        <p:spPr/>
        <p:txBody>
          <a:bodyPr/>
          <a:lstStyle/>
          <a:p>
            <a:pPr eaLnBrk="1" hangingPunct="1">
              <a:buFont typeface="Wingdings" pitchFamily="2" charset="2"/>
              <a:buNone/>
              <a:defRPr/>
            </a:pPr>
            <a:r>
              <a:rPr lang="en-GB" b="1" smtClean="0"/>
              <a:t>Prevalence and Risk Factors.</a:t>
            </a:r>
            <a:r>
              <a:rPr lang="en-GB" smtClean="0"/>
              <a:t> The major risk factors for cholesterol stone are .  </a:t>
            </a:r>
          </a:p>
          <a:p>
            <a:pPr eaLnBrk="1" hangingPunct="1">
              <a:defRPr/>
            </a:pPr>
            <a:endParaRPr lang="en-GB"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6526" name="Group 94"/>
          <p:cNvGraphicFramePr>
            <a:graphicFrameLocks noGrp="1"/>
          </p:cNvGraphicFramePr>
          <p:nvPr/>
        </p:nvGraphicFramePr>
        <p:xfrm>
          <a:off x="0" y="50800"/>
          <a:ext cx="9144000" cy="6675755"/>
        </p:xfrm>
        <a:graphic>
          <a:graphicData uri="http://schemas.openxmlformats.org/drawingml/2006/table">
            <a:tbl>
              <a:tblPr/>
              <a:tblGrid>
                <a:gridCol w="9144000"/>
              </a:tblGrid>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1" i="1"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Cholesterol Stones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549275">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Demography: Northern Europe, North and South America, Native Americans, Mexican Americans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Advancing age</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Female sex hormones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Female gender</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Oral contraceptives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Pregnancy</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Obesity</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Rapid weight reduction</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Gallbladder stasis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Inborn disorders of bile acid metabolism</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Hyperlipidemia syndromes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1" i="1"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Pigment Stones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Demography: Asian more than Western, rural more than urban</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Chronic hemolytic syndromes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Biliary infection</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549275">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Gastrointestinal disorders: ileal disease (e.g., Crohn disease), ileal resection or bypass, cystic fibrosis with pancreatic insufficiency</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Rot="1" noChangeArrowheads="1"/>
          </p:cNvSpPr>
          <p:nvPr>
            <p:ph type="title"/>
          </p:nvPr>
        </p:nvSpPr>
        <p:spPr/>
        <p:txBody>
          <a:bodyPr/>
          <a:lstStyle/>
          <a:p>
            <a:pPr eaLnBrk="1" hangingPunct="1">
              <a:defRPr/>
            </a:pPr>
            <a:r>
              <a:rPr lang="en-GB" b="0" smtClean="0"/>
              <a:t>Pathogenesis of Cholesterol Stones</a:t>
            </a:r>
            <a:endParaRPr lang="en-US" b="0" smtClean="0"/>
          </a:p>
        </p:txBody>
      </p:sp>
      <p:sp>
        <p:nvSpPr>
          <p:cNvPr id="408579" name="Rectangle 3"/>
          <p:cNvSpPr>
            <a:spLocks noGrp="1" noChangeArrowheads="1"/>
          </p:cNvSpPr>
          <p:nvPr>
            <p:ph sz="quarter" idx="1"/>
          </p:nvPr>
        </p:nvSpPr>
        <p:spPr/>
        <p:txBody>
          <a:bodyPr/>
          <a:lstStyle/>
          <a:p>
            <a:pPr eaLnBrk="1" hangingPunct="1">
              <a:defRPr/>
            </a:pPr>
            <a:r>
              <a:rPr lang="en-GB" sz="2800" smtClean="0"/>
              <a:t>Cholesterol is rendered soluble in bile by aggregation with water-soluble bile salts and water-insoluble lecithins, both of which act as detergents. </a:t>
            </a:r>
          </a:p>
          <a:p>
            <a:pPr eaLnBrk="1" hangingPunct="1">
              <a:defRPr/>
            </a:pPr>
            <a:r>
              <a:rPr lang="en-GB" sz="2800" i="1" smtClean="0"/>
              <a:t>When cholesterol concentrations exceed the solubilizing capacity of bile (supersaturation), cholesterol can no longer remain dispersed and nucleates into solid cholesterol monohydrate crystals.</a:t>
            </a:r>
            <a:r>
              <a:rPr lang="en-GB" sz="2800" smtClean="0"/>
              <a:t> </a:t>
            </a:r>
          </a:p>
          <a:p>
            <a:pPr eaLnBrk="1" hangingPunct="1">
              <a:defRPr/>
            </a:pPr>
            <a:r>
              <a:rPr lang="en-GB" sz="2800" i="1" smtClean="0"/>
              <a:t>Cholesterol gallstone formation involves four simultaneous defects</a:t>
            </a:r>
            <a:r>
              <a:rPr lang="en-GB" sz="2800" smtClean="0"/>
              <a:t>: </a:t>
            </a:r>
          </a:p>
          <a:p>
            <a:pPr eaLnBrk="1" hangingPunct="1">
              <a:defRPr/>
            </a:pPr>
            <a:endParaRPr lang="en-US" sz="28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noRot="1" noChangeArrowheads="1"/>
          </p:cNvSpPr>
          <p:nvPr>
            <p:ph type="title"/>
          </p:nvPr>
        </p:nvSpPr>
        <p:spPr/>
        <p:txBody>
          <a:bodyPr/>
          <a:lstStyle/>
          <a:p>
            <a:pPr eaLnBrk="1" hangingPunct="1">
              <a:defRPr/>
            </a:pPr>
            <a:r>
              <a:rPr lang="en-GB" b="0" smtClean="0"/>
              <a:t>Pathogenesis of Cholesterol Stones</a:t>
            </a:r>
            <a:endParaRPr lang="en-US" b="0" smtClean="0"/>
          </a:p>
        </p:txBody>
      </p:sp>
      <p:sp>
        <p:nvSpPr>
          <p:cNvPr id="407555" name="Rectangle 3"/>
          <p:cNvSpPr>
            <a:spLocks noGrp="1" noChangeArrowheads="1"/>
          </p:cNvSpPr>
          <p:nvPr>
            <p:ph sz="quarter" idx="1"/>
          </p:nvPr>
        </p:nvSpPr>
        <p:spPr/>
        <p:txBody>
          <a:bodyPr/>
          <a:lstStyle/>
          <a:p>
            <a:pPr marL="609600" indent="-609600" eaLnBrk="1" hangingPunct="1">
              <a:buFont typeface="Wingdings" pitchFamily="2" charset="2"/>
              <a:buAutoNum type="arabicParenR"/>
              <a:defRPr/>
            </a:pPr>
            <a:r>
              <a:rPr lang="en-GB" i="1" smtClean="0"/>
              <a:t>Supersaturation of bile with cholesterol is the result of hepatocellular hypersecretion of cholesterol.</a:t>
            </a:r>
            <a:r>
              <a:rPr lang="en-GB" smtClean="0"/>
              <a:t> </a:t>
            </a:r>
          </a:p>
          <a:p>
            <a:pPr marL="609600" indent="-609600" eaLnBrk="1" hangingPunct="1">
              <a:buFont typeface="Wingdings" pitchFamily="2" charset="2"/>
              <a:buAutoNum type="arabicParenR"/>
              <a:defRPr/>
            </a:pPr>
            <a:r>
              <a:rPr lang="en-GB" i="1" smtClean="0"/>
              <a:t>Gallbladder hypomotility ensues.</a:t>
            </a:r>
            <a:r>
              <a:rPr lang="en-GB" smtClean="0"/>
              <a:t> It promotes nucleation typically arround a calcium salt crystal nidus. </a:t>
            </a:r>
          </a:p>
          <a:p>
            <a:pPr marL="609600" indent="-609600" eaLnBrk="1" hangingPunct="1">
              <a:buFont typeface="Wingdings" pitchFamily="2" charset="2"/>
              <a:buAutoNum type="arabicParenR"/>
              <a:defRPr/>
            </a:pPr>
            <a:r>
              <a:rPr lang="en-GB" smtClean="0"/>
              <a:t>Cholesterol nucleation in bile is accelerated. </a:t>
            </a:r>
          </a:p>
          <a:p>
            <a:pPr marL="609600" indent="-609600" eaLnBrk="1" hangingPunct="1">
              <a:defRPr/>
            </a:pPr>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rrowheads="1"/>
          </p:cNvSpPr>
          <p:nvPr>
            <p:ph type="title"/>
          </p:nvPr>
        </p:nvSpPr>
        <p:spPr/>
        <p:txBody>
          <a:bodyPr/>
          <a:lstStyle/>
          <a:p>
            <a:pPr eaLnBrk="1" hangingPunct="1">
              <a:defRPr/>
            </a:pPr>
            <a:r>
              <a:rPr lang="en-GB" b="0" smtClean="0"/>
              <a:t>Pathogenesis of Cholesterol Stones</a:t>
            </a:r>
          </a:p>
        </p:txBody>
      </p:sp>
      <p:sp>
        <p:nvSpPr>
          <p:cNvPr id="150531" name="Rectangle 3"/>
          <p:cNvSpPr>
            <a:spLocks noGrp="1" noChangeArrowheads="1"/>
          </p:cNvSpPr>
          <p:nvPr>
            <p:ph sz="quarter" idx="1"/>
          </p:nvPr>
        </p:nvSpPr>
        <p:spPr/>
        <p:txBody>
          <a:bodyPr/>
          <a:lstStyle/>
          <a:p>
            <a:pPr marL="457200" indent="-457200" eaLnBrk="1" hangingPunct="1">
              <a:lnSpc>
                <a:spcPct val="80000"/>
              </a:lnSpc>
              <a:buFont typeface="Wingdings" pitchFamily="2" charset="2"/>
              <a:buNone/>
              <a:defRPr/>
            </a:pPr>
            <a:endParaRPr lang="en-GB" sz="2400" smtClean="0"/>
          </a:p>
          <a:p>
            <a:pPr marL="457200" indent="-457200" eaLnBrk="1" hangingPunct="1">
              <a:lnSpc>
                <a:spcPct val="80000"/>
              </a:lnSpc>
              <a:buFont typeface="Wingdings" pitchFamily="2" charset="2"/>
              <a:buNone/>
              <a:defRPr/>
            </a:pPr>
            <a:r>
              <a:rPr lang="en-GB" sz="2400" smtClean="0"/>
              <a:t>4)  Mucus hypersecretion in the gallbladder traps the crystals, permitting their aggregation into stones.  </a:t>
            </a:r>
          </a:p>
          <a:p>
            <a:pPr marL="457200" indent="-457200" eaLnBrk="1" hangingPunct="1">
              <a:lnSpc>
                <a:spcPct val="80000"/>
              </a:lnSpc>
              <a:defRPr/>
            </a:pPr>
            <a:endParaRPr lang="en-GB" sz="2400" smtClean="0"/>
          </a:p>
          <a:p>
            <a:pPr marL="457200" indent="-457200" eaLnBrk="1" hangingPunct="1">
              <a:lnSpc>
                <a:spcPct val="80000"/>
              </a:lnSpc>
              <a:defRPr/>
            </a:pPr>
            <a:r>
              <a:rPr lang="en-GB" sz="2400" smtClean="0"/>
              <a:t>prolonged fasting, pregnancy, rapid weight loss, total parenteral nutrition, and spinal cord injury also promote stone formation.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rrowheads="1"/>
          </p:cNvSpPr>
          <p:nvPr>
            <p:ph type="title"/>
          </p:nvPr>
        </p:nvSpPr>
        <p:spPr/>
        <p:txBody>
          <a:bodyPr/>
          <a:lstStyle/>
          <a:p>
            <a:pPr eaLnBrk="1" hangingPunct="1">
              <a:defRPr/>
            </a:pPr>
            <a:r>
              <a:rPr lang="en-GB" b="0" smtClean="0"/>
              <a:t>Pathogenesis of Pigment Stones</a:t>
            </a:r>
          </a:p>
        </p:txBody>
      </p:sp>
      <p:sp>
        <p:nvSpPr>
          <p:cNvPr id="151555" name="Rectangle 3"/>
          <p:cNvSpPr>
            <a:spLocks noGrp="1" noChangeArrowheads="1"/>
          </p:cNvSpPr>
          <p:nvPr>
            <p:ph sz="quarter" idx="1"/>
          </p:nvPr>
        </p:nvSpPr>
        <p:spPr/>
        <p:txBody>
          <a:bodyPr/>
          <a:lstStyle/>
          <a:p>
            <a:pPr eaLnBrk="1" hangingPunct="1">
              <a:lnSpc>
                <a:spcPct val="90000"/>
              </a:lnSpc>
              <a:defRPr/>
            </a:pPr>
            <a:r>
              <a:rPr lang="en-GB" sz="2800" smtClean="0"/>
              <a:t>Pathogenesis of pigment stones is based on the presence in the biliary tract of unconjugated bilirubin (which is poorly soluble in water) and precipitation of calcium bilirubin salts. </a:t>
            </a:r>
          </a:p>
          <a:p>
            <a:pPr eaLnBrk="1" hangingPunct="1">
              <a:lnSpc>
                <a:spcPct val="90000"/>
              </a:lnSpc>
              <a:defRPr/>
            </a:pPr>
            <a:r>
              <a:rPr lang="en-GB" sz="2800" smtClean="0"/>
              <a:t>Thus, infection of the biliary tract, as with </a:t>
            </a:r>
            <a:r>
              <a:rPr lang="en-GB" sz="2800" i="1" smtClean="0"/>
              <a:t>Escherichia coli</a:t>
            </a:r>
            <a:r>
              <a:rPr lang="en-GB" sz="2800" smtClean="0"/>
              <a:t> or </a:t>
            </a:r>
            <a:r>
              <a:rPr lang="en-GB" sz="2800" i="1" smtClean="0"/>
              <a:t>Ascaris lumbricoides</a:t>
            </a:r>
            <a:r>
              <a:rPr lang="en-GB" sz="2800" smtClean="0"/>
              <a:t> or by the liver fluke </a:t>
            </a:r>
            <a:r>
              <a:rPr lang="en-GB" sz="2800" i="1" smtClean="0"/>
              <a:t>Opisthorchis sinensis</a:t>
            </a:r>
            <a:r>
              <a:rPr lang="en-GB" sz="2800" smtClean="0"/>
              <a:t>, increases the likelihood of pigment stone formation. </a:t>
            </a:r>
          </a:p>
          <a:p>
            <a:pPr eaLnBrk="1" hangingPunct="1">
              <a:lnSpc>
                <a:spcPct val="90000"/>
              </a:lnSpc>
              <a:defRPr/>
            </a:pPr>
            <a:r>
              <a:rPr lang="en-GB" sz="2800" smtClean="0"/>
              <a:t>Chronic hemolytic conditions also promote formation of unconjugated bilirubin in the biliary tree.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81</TotalTime>
  <Words>1635</Words>
  <Application>Microsoft Office PowerPoint</Application>
  <PresentationFormat>On-screen Show (4:3)</PresentationFormat>
  <Paragraphs>116</Paragraphs>
  <Slides>30</Slides>
  <Notes>4</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Equity</vt:lpstr>
      <vt:lpstr>PATHOLOGY  AND PATHOGENESIS OF CHOLECYSTITIS </vt:lpstr>
      <vt:lpstr>Pathology and pathogegenesis of cholecystitis</vt:lpstr>
      <vt:lpstr>Disorders of the Gallbladder CHOLELITHIASIS (GALLSTONES) </vt:lpstr>
      <vt:lpstr>PowerPoint Presentation</vt:lpstr>
      <vt:lpstr>PowerPoint Presentation</vt:lpstr>
      <vt:lpstr>Pathogenesis of Cholesterol Stones</vt:lpstr>
      <vt:lpstr>Pathogenesis of Cholesterol Stones</vt:lpstr>
      <vt:lpstr>Pathogenesis of Cholesterol Stones</vt:lpstr>
      <vt:lpstr>Pathogenesis of Pigment Stones</vt:lpstr>
      <vt:lpstr>Morphology</vt:lpstr>
      <vt:lpstr>Morphology</vt:lpstr>
      <vt:lpstr>PowerPoint Presentation</vt:lpstr>
      <vt:lpstr>PowerPoint Presentation</vt:lpstr>
      <vt:lpstr>Cholesterolosis</vt:lpstr>
      <vt:lpstr>Clinical Features of gall stones</vt:lpstr>
      <vt:lpstr>CHOLECYSTITIS</vt:lpstr>
      <vt:lpstr>Acute Cholecystitis</vt:lpstr>
      <vt:lpstr>Acute Cholecystitis :Pathogenesis.  </vt:lpstr>
      <vt:lpstr>Acute Cholecystitis :Morphology.</vt:lpstr>
      <vt:lpstr>Acute Cholecystitis :Morphology.</vt:lpstr>
      <vt:lpstr>PowerPoint Presentation</vt:lpstr>
      <vt:lpstr>Acute Cholecystitis :Clinical Features</vt:lpstr>
      <vt:lpstr>Acute Cholecystitis :Clinical Features</vt:lpstr>
      <vt:lpstr>Chronic cholecystitis</vt:lpstr>
      <vt:lpstr>Chronic cholecystitis</vt:lpstr>
      <vt:lpstr>Morphology</vt:lpstr>
      <vt:lpstr>Morphology</vt:lpstr>
      <vt:lpstr>PowerPoint Presentation</vt:lpstr>
      <vt:lpstr>Complications: acute and chronic cholecystitis</vt:lpstr>
      <vt:lpstr>Cholecystitis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PATHOLOGY  AND PATHOGENESIS OF CHOLECYSTITIS</dc:title>
  <dc:creator>Dr.Hala</dc:creator>
  <cp:lastModifiedBy>GCUSER</cp:lastModifiedBy>
  <cp:revision>6</cp:revision>
  <dcterms:created xsi:type="dcterms:W3CDTF">2010-10-31T12:33:56Z</dcterms:created>
  <dcterms:modified xsi:type="dcterms:W3CDTF">2014-12-29T08:05:41Z</dcterms:modified>
</cp:coreProperties>
</file>