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sldIdLst>
    <p:sldId id="286" r:id="rId2"/>
    <p:sldId id="293" r:id="rId3"/>
    <p:sldId id="300" r:id="rId4"/>
    <p:sldId id="258" r:id="rId5"/>
    <p:sldId id="259" r:id="rId6"/>
    <p:sldId id="260" r:id="rId7"/>
    <p:sldId id="291" r:id="rId8"/>
    <p:sldId id="261" r:id="rId9"/>
    <p:sldId id="262" r:id="rId10"/>
    <p:sldId id="30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0" r:id="rId19"/>
    <p:sldId id="289" r:id="rId20"/>
    <p:sldId id="301" r:id="rId21"/>
    <p:sldId id="270" r:id="rId22"/>
    <p:sldId id="271" r:id="rId23"/>
    <p:sldId id="272" r:id="rId24"/>
    <p:sldId id="273" r:id="rId25"/>
    <p:sldId id="288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9" r:id="rId37"/>
    <p:sldId id="298" r:id="rId38"/>
    <p:sldId id="294" r:id="rId39"/>
    <p:sldId id="296" r:id="rId40"/>
    <p:sldId id="295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C53FF4-3DB2-479B-9F9B-225DC3F7E361}" type="datetimeFigureOut">
              <a:rPr lang="ar-SA" smtClean="0"/>
              <a:pPr/>
              <a:t>09/02/1436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9ADF0D-00A5-4CF8-8B5C-BAA0C044888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84F7-9ACA-4216-863E-04B57AA7BF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2014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6"/>
          <p:cNvSpPr/>
          <p:nvPr/>
        </p:nvSpPr>
        <p:spPr>
          <a:xfrm>
            <a:off x="3276600" y="37338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rse-prescriber.co.uk/education/visual_lib/pp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7910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6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Enterohepatic</a:t>
            </a:r>
            <a:r>
              <a:rPr lang="en-US" dirty="0" smtClean="0"/>
              <a:t> </a:t>
            </a:r>
            <a:r>
              <a:rPr lang="en-US" dirty="0"/>
              <a:t>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399" y="1219200"/>
            <a:ext cx="651033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Bile secretion and absorption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3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52600" y="1524000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" y="3439180"/>
            <a:ext cx="453470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Small intestine abnormalities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0" y="2514600"/>
            <a:ext cx="102149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Pancreas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2971800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286000" y="205740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752600" y="4038600"/>
            <a:ext cx="133068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mucosa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6800" y="4953000"/>
            <a:ext cx="414228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Inadequate small intestine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219200" y="5801380"/>
            <a:ext cx="350487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1"/>
                </a:solidFill>
              </a:rPr>
              <a:t>Lymphatic obstruction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881638" y="1752600"/>
            <a:ext cx="326236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Celiac disease</a:t>
            </a:r>
          </a:p>
          <a:p>
            <a:pPr algn="l">
              <a:buNone/>
            </a:pPr>
            <a:r>
              <a:rPr lang="en-US" sz="2400" dirty="0" smtClean="0"/>
              <a:t>Tropical </a:t>
            </a:r>
            <a:r>
              <a:rPr lang="en-US" sz="2400" dirty="0" err="1" smtClean="0"/>
              <a:t>sprue</a:t>
            </a:r>
            <a:endParaRPr lang="en-US" sz="2400" dirty="0" smtClean="0"/>
          </a:p>
          <a:p>
            <a:r>
              <a:rPr lang="en-US" sz="2400" dirty="0" smtClean="0"/>
              <a:t>Whipple's disease, (caused by </a:t>
            </a:r>
            <a:r>
              <a:rPr lang="en-US" sz="2400" i="1" dirty="0" smtClean="0"/>
              <a:t>Tropheryma </a:t>
            </a:r>
            <a:r>
              <a:rPr lang="en-US" sz="2400" i="1" dirty="0" err="1" smtClean="0"/>
              <a:t>whipplei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err="1" smtClean="0"/>
              <a:t>Giardiasis</a:t>
            </a:r>
            <a:endParaRPr lang="en-US" sz="2400" dirty="0" smtClean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3124200" y="3886200"/>
            <a:ext cx="2743200" cy="685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0" idx="3"/>
          </p:cNvCxnSpPr>
          <p:nvPr/>
        </p:nvCxnSpPr>
        <p:spPr>
          <a:xfrm flipV="1">
            <a:off x="5209088" y="5105400"/>
            <a:ext cx="1039312" cy="10921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4800600" y="6143644"/>
            <a:ext cx="1338274" cy="285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48400" y="4495800"/>
            <a:ext cx="2628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Intestinal resection</a:t>
            </a:r>
          </a:p>
          <a:p>
            <a:pPr algn="l">
              <a:buNone/>
            </a:pPr>
            <a:r>
              <a:rPr lang="en-US" sz="2400" dirty="0" err="1" smtClean="0"/>
              <a:t>Crohn's</a:t>
            </a:r>
            <a:r>
              <a:rPr lang="en-US" sz="2400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5715000"/>
            <a:ext cx="27146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/>
              <a:t> Intestinal </a:t>
            </a:r>
            <a:r>
              <a:rPr lang="en-US" sz="2000" dirty="0" err="1" smtClean="0"/>
              <a:t>lymphangiectasia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457200" y="214313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07439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Pancreas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3" y="3657600"/>
            <a:ext cx="5381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Bile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>
                <a:solidFill>
                  <a:srgbClr val="FF0000"/>
                </a:solidFill>
              </a:rPr>
              <a:t> Clinical features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Abnormal stools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Failure to thrive or poor growth in most but not all cases (Weight loss despite increased oral intake of nutrients).</a:t>
            </a:r>
          </a:p>
          <a:p>
            <a:pPr algn="l" rtl="0"/>
            <a:r>
              <a:rPr lang="en-US" sz="2800" dirty="0" smtClean="0"/>
              <a:t>Specific nutrient deficiencies, either singly or in combination.</a:t>
            </a:r>
          </a:p>
          <a:p>
            <a:pPr algn="l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00400" y="2819400"/>
            <a:ext cx="4572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18288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Stools become soft, yellow, malodorous, greasy and floated at the top of the water in the toilet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962400" y="1143000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There is increased fecal excretion of fat (</a:t>
            </a:r>
            <a:r>
              <a:rPr lang="en-US" dirty="0" err="1" smtClean="0">
                <a:solidFill>
                  <a:srgbClr val="FF0000"/>
                </a:solidFill>
              </a:rPr>
              <a:t>steatorrhea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7000"/>
          </a:blip>
          <a:srcRect/>
          <a:stretch>
            <a:fillRect/>
          </a:stretch>
        </p:blipFill>
        <p:spPr bwMode="auto">
          <a:xfrm>
            <a:off x="250254" y="0"/>
            <a:ext cx="8642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13500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Protein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5000" y="1905000"/>
            <a:ext cx="248132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Swelling or edema</a:t>
            </a:r>
          </a:p>
          <a:p>
            <a:r>
              <a:rPr lang="en-US" sz="2400" dirty="0" smtClean="0"/>
              <a:t>Muscle wasting  </a:t>
            </a:r>
            <a:endParaRPr lang="ar-SA" sz="2400" dirty="0"/>
          </a:p>
        </p:txBody>
      </p:sp>
      <p:sp>
        <p:nvSpPr>
          <p:cNvPr id="6" name="مستطيل 5"/>
          <p:cNvSpPr/>
          <p:nvPr/>
        </p:nvSpPr>
        <p:spPr>
          <a:xfrm>
            <a:off x="304800" y="3124200"/>
            <a:ext cx="50445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B12, folic acid and iron deficiency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5000" y="2967335"/>
            <a:ext cx="11416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Anemia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8800" y="3505200"/>
            <a:ext cx="312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fatigue and weakness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1000" y="4495800"/>
            <a:ext cx="28511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D, calcium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4343400"/>
            <a:ext cx="19384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Muscle cramp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572000" y="4872335"/>
            <a:ext cx="40806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</a:rPr>
              <a:t>Osteomalacia</a:t>
            </a:r>
            <a:r>
              <a:rPr lang="en-US" sz="2400" dirty="0" smtClean="0">
                <a:solidFill>
                  <a:schemeClr val="tx1"/>
                </a:solidFill>
              </a:rPr>
              <a:t> and osteoporosis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1000" y="5496580"/>
            <a:ext cx="577401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K and other coagulation factor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53200" y="5486400"/>
            <a:ext cx="22882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Bleeding tendencies</a:t>
            </a:r>
            <a:endParaRPr lang="ar-SA" sz="2000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5283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2" idx="3"/>
          </p:cNvCxnSpPr>
          <p:nvPr/>
        </p:nvCxnSpPr>
        <p:spPr>
          <a:xfrm flipV="1">
            <a:off x="6155017" y="5748010"/>
            <a:ext cx="398183" cy="101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3352800" y="46482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410200" y="32766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62200" y="1447800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  <p:cxnSp>
        <p:nvCxnSpPr>
          <p:cNvPr id="25" name="رابط كسهم مستقيم 17"/>
          <p:cNvCxnSpPr/>
          <p:nvPr/>
        </p:nvCxnSpPr>
        <p:spPr>
          <a:xfrm>
            <a:off x="3352800" y="49530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18"/>
          <p:cNvCxnSpPr/>
          <p:nvPr/>
        </p:nvCxnSpPr>
        <p:spPr>
          <a:xfrm>
            <a:off x="5410200" y="35052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00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0000"/>
                </a:solidFill>
              </a:rPr>
              <a:t>wheat</a:t>
            </a:r>
            <a:r>
              <a:rPr lang="en-US" sz="3600" dirty="0" smtClean="0"/>
              <a:t> protein gluten in genetically predisposed persons more in European white</a:t>
            </a:r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gluten </a:t>
            </a:r>
            <a:r>
              <a:rPr lang="en-US" sz="3600" dirty="0" err="1" smtClean="0"/>
              <a:t>autoantibodies</a:t>
            </a:r>
            <a:endParaRPr lang="en-US" sz="3600" dirty="0" smtClean="0"/>
          </a:p>
          <a:p>
            <a:pPr lvl="1" algn="l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Highly  specific association with class II HLA DQ2 (</a:t>
            </a:r>
            <a:r>
              <a:rPr lang="en-US" dirty="0" smtClean="0"/>
              <a:t>95% of cases</a:t>
            </a:r>
            <a:r>
              <a:rPr lang="en-US" sz="3600" dirty="0" smtClean="0"/>
              <a:t>) and, to a lesser extent, DQ8  (</a:t>
            </a:r>
            <a:r>
              <a:rPr lang="en-US" dirty="0" smtClean="0"/>
              <a:t>(5% of cases</a:t>
            </a:r>
            <a:r>
              <a:rPr lang="en-US" sz="3600" dirty="0" smtClean="0"/>
              <a:t>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http://www.nature.com/cmi/journal/v8/n2/images/cmi201069f2.jpg"/>
          <p:cNvPicPr>
            <a:picLocks noChangeAspect="1" noChangeArrowheads="1"/>
          </p:cNvPicPr>
          <p:nvPr/>
        </p:nvPicPr>
        <p:blipFill>
          <a:blip r:embed="rId2" cstate="print">
            <a:lum bright="-11000" contrast="8000"/>
          </a:blip>
          <a:srcRect/>
          <a:stretch>
            <a:fillRect/>
          </a:stretch>
        </p:blipFill>
        <p:spPr bwMode="auto">
          <a:xfrm>
            <a:off x="381000" y="0"/>
            <a:ext cx="8572500" cy="6572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a 33-amino acid </a:t>
            </a:r>
            <a:r>
              <a:rPr lang="en-US" dirty="0" err="1" smtClean="0"/>
              <a:t>gliadin</a:t>
            </a:r>
            <a:r>
              <a:rPr lang="en-US" dirty="0" smtClean="0"/>
              <a:t> peptide that is resistant to degradation by gastric, pancreatic, and small intestinal proteases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Gliadin</a:t>
            </a:r>
            <a:r>
              <a:rPr lang="en-US" dirty="0" smtClean="0"/>
              <a:t> is </a:t>
            </a:r>
            <a:r>
              <a:rPr lang="en-US" dirty="0" err="1" smtClean="0"/>
              <a:t>deamidated</a:t>
            </a:r>
            <a:r>
              <a:rPr lang="en-US" dirty="0" smtClean="0"/>
              <a:t> by tissue </a:t>
            </a:r>
            <a:r>
              <a:rPr lang="en-US" dirty="0" err="1" smtClean="0"/>
              <a:t>transglutaminase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87680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deamidated</a:t>
            </a:r>
            <a:r>
              <a:rPr lang="en-US" dirty="0" smtClean="0"/>
              <a:t> </a:t>
            </a:r>
            <a:r>
              <a:rPr lang="en-US" dirty="0" err="1" smtClean="0"/>
              <a:t>gliadin</a:t>
            </a:r>
            <a:r>
              <a:rPr lang="en-US" dirty="0" smtClean="0"/>
              <a:t> peptides induce epithelial cells to produce the cytokine IL-15, which in turn triggers activation and proliferation of CD8+ intraepithelial lymphocytes</a:t>
            </a:r>
            <a:endParaRPr lang="ar-SA" dirty="0"/>
          </a:p>
        </p:txBody>
      </p:sp>
      <p:pic>
        <p:nvPicPr>
          <p:cNvPr id="1028" name="Picture 4" descr="http://www.wjgnet.com/1007-9327/full/v18/i42/WJG-18-6036-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"/>
            <a:ext cx="3276600" cy="283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77" descr="D:\SCContent\9781437717815\graphics\fullsize\S9781437717815-014-f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 contrast="4000"/>
          </a:blip>
          <a:srcRect/>
          <a:stretch>
            <a:fillRect/>
          </a:stretch>
        </p:blipFill>
        <p:spPr bwMode="auto">
          <a:xfrm>
            <a:off x="252328" y="990600"/>
            <a:ext cx="8510672" cy="56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67400" y="1535668"/>
            <a:ext cx="251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 33-amino acid peptide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Define </a:t>
            </a:r>
            <a:r>
              <a:rPr lang="en-CA" dirty="0" err="1" smtClean="0"/>
              <a:t>Malabsorption</a:t>
            </a:r>
            <a:r>
              <a:rPr lang="en-CA" dirty="0" smtClean="0"/>
              <a:t> </a:t>
            </a:r>
          </a:p>
          <a:p>
            <a:pPr marL="514350" indent="-514350">
              <a:buAutoNum type="arabicPeriod"/>
            </a:pPr>
            <a:r>
              <a:rPr lang="en-CA" dirty="0" smtClean="0"/>
              <a:t>Know the major </a:t>
            </a:r>
            <a:r>
              <a:rPr lang="en-CA" dirty="0" err="1"/>
              <a:t>malabsorption</a:t>
            </a:r>
            <a:r>
              <a:rPr lang="en-CA" dirty="0"/>
              <a:t> syndromes </a:t>
            </a:r>
            <a:r>
              <a:rPr lang="en-CA" dirty="0" smtClean="0"/>
              <a:t>and its causes</a:t>
            </a:r>
          </a:p>
          <a:p>
            <a:pPr>
              <a:buNone/>
            </a:pPr>
            <a:r>
              <a:rPr lang="en-CA" dirty="0" smtClean="0"/>
              <a:t>2.   Know </a:t>
            </a:r>
            <a:r>
              <a:rPr lang="en-CA" dirty="0"/>
              <a:t>the many organ systems affected by the consequences of </a:t>
            </a:r>
            <a:r>
              <a:rPr lang="en-CA" dirty="0" err="1" smtClean="0"/>
              <a:t>malabsorption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3.  Know the following aspects of celiac disease:</a:t>
            </a:r>
          </a:p>
          <a:p>
            <a:pPr lvl="2">
              <a:buNone/>
            </a:pPr>
            <a:r>
              <a:rPr lang="en-CA" dirty="0" smtClean="0"/>
              <a:t>a. definition </a:t>
            </a:r>
          </a:p>
          <a:p>
            <a:pPr lvl="2">
              <a:buNone/>
            </a:pPr>
            <a:r>
              <a:rPr lang="en-CA" dirty="0" smtClean="0"/>
              <a:t>b. pathogenesis</a:t>
            </a:r>
          </a:p>
          <a:p>
            <a:pPr lvl="2">
              <a:buNone/>
            </a:pPr>
            <a:r>
              <a:rPr lang="en-CA" dirty="0" smtClean="0"/>
              <a:t>c. clinical features</a:t>
            </a:r>
          </a:p>
          <a:p>
            <a:pPr lvl="2">
              <a:buNone/>
            </a:pPr>
            <a:r>
              <a:rPr lang="en-CA" dirty="0" smtClean="0"/>
              <a:t>d. pathology (gross and microscopic features)</a:t>
            </a:r>
          </a:p>
          <a:p>
            <a:pPr lvl="2">
              <a:buNone/>
            </a:pPr>
            <a:r>
              <a:rPr lang="en-CA" dirty="0" smtClean="0"/>
              <a:t>e. complications (T-cell lymphoma and GI tract carcinoma)</a:t>
            </a:r>
          </a:p>
          <a:p>
            <a:pPr>
              <a:buNone/>
            </a:pPr>
            <a:r>
              <a:rPr lang="en-CA" dirty="0" smtClean="0"/>
              <a:t>4. Know the cause and types of Lactose intolerance.</a:t>
            </a:r>
            <a:endParaRPr lang="en-CA" dirty="0"/>
          </a:p>
          <a:p>
            <a:pPr lvl="2"/>
            <a:endParaRPr lang="ar-SA" dirty="0"/>
          </a:p>
        </p:txBody>
      </p:sp>
      <p:sp>
        <p:nvSpPr>
          <p:cNvPr id="4" name="مستطيل 6"/>
          <p:cNvSpPr>
            <a:spLocks noGrp="1"/>
          </p:cNvSpPr>
          <p:nvPr>
            <p:ph type="title"/>
          </p:nvPr>
        </p:nvSpPr>
        <p:spPr>
          <a:xfrm>
            <a:off x="1524000" y="529366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/>
              <a:t>             </a:t>
            </a:r>
            <a:r>
              <a:rPr lang="en-CA" sz="3200" dirty="0" err="1" smtClean="0"/>
              <a:t>Malabsorption</a:t>
            </a:r>
            <a:r>
              <a:rPr lang="en-US" sz="3200" dirty="0" smtClean="0"/>
              <a:t>              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 Celiac disease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CD4 T cells produce cytokines that release matrix proteases causing cell death and degradation in the epithelial cells, resulting in the loss of the villous surface in the small intestine</a:t>
            </a:r>
          </a:p>
          <a:p>
            <a:pPr lvl="0"/>
            <a:r>
              <a:rPr lang="en-US" dirty="0" smtClean="0"/>
              <a:t>This results in impaired mucosal function and inability for absorption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Clinical features</a:t>
            </a:r>
            <a:br>
              <a:rPr lang="en-US" b="1" i="1" u="sng" dirty="0" smtClean="0"/>
            </a:b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sz="3100" b="1" i="1" u="sng" dirty="0" smtClean="0">
                <a:solidFill>
                  <a:srgbClr val="FF0000"/>
                </a:solidFill>
              </a:rPr>
              <a:t>Celiac disease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3400" y="1379577"/>
            <a:ext cx="8072494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Typical presentation</a:t>
            </a:r>
            <a:br>
              <a:rPr lang="en-US" sz="2400" b="1" dirty="0" smtClean="0"/>
            </a:br>
            <a:r>
              <a:rPr lang="en-US" sz="2400" dirty="0" smtClean="0"/>
              <a:t>GI symptoms that characteristically appear at age 9-24 months.</a:t>
            </a: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400" dirty="0" smtClean="0"/>
              <a:t>Symptoms begin at various times after the introduction of foods that contain gluten.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400" b="1" u="sng" dirty="0" smtClean="0"/>
              <a:t>A relationship between the age of onset and the type of presentation;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Infants and toddlers</a:t>
            </a:r>
            <a:r>
              <a:rPr lang="en-US" sz="2400" dirty="0" smtClean="0"/>
              <a:t>….GI symptoms and failure to thrive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Childhood</a:t>
            </a:r>
            <a:r>
              <a:rPr lang="en-US" sz="2400" dirty="0" smtClean="0"/>
              <a:t>…………………minor GI symptoms, inadequate rate of 			weight gain,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Young  adults</a:t>
            </a:r>
            <a:r>
              <a:rPr lang="en-US" sz="2400" dirty="0" smtClean="0"/>
              <a:t>……………anemia is the most common form of 				presentation.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Adults  and elderly</a:t>
            </a:r>
            <a:r>
              <a:rPr lang="en-US" sz="2400" dirty="0" smtClean="0"/>
              <a:t>…...GI symptoms are more prevalent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03519" y="1676400"/>
            <a:ext cx="3576851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1" descr="D:\SCContent\9780443100574\graphics\fullsize\F00574-022-f039a.jpg"/>
          <p:cNvPicPr>
            <a:picLocks noChangeAspect="1" noChangeArrowheads="1"/>
          </p:cNvPicPr>
          <p:nvPr/>
        </p:nvPicPr>
        <p:blipFill>
          <a:blip r:embed="rId3" cstate="print"/>
          <a:srcRect l="25875" r="21325" b="8438"/>
          <a:stretch>
            <a:fillRect/>
          </a:stretch>
        </p:blipFill>
        <p:spPr bwMode="auto">
          <a:xfrm>
            <a:off x="1066800" y="2743200"/>
            <a:ext cx="335280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685800"/>
            <a:ext cx="733427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 smtClean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Crypt elongation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Arial" charset="0"/>
              </a:rPr>
              <a:t>Celiac </a:t>
            </a:r>
            <a:r>
              <a:rPr lang="en-US" sz="3600" b="1" u="sng" dirty="0">
                <a:solidFill>
                  <a:srgbClr val="FF0000"/>
                </a:solidFill>
                <a:latin typeface="Arial" charset="0"/>
              </a:rPr>
              <a:t>Disease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0"/>
            <a:ext cx="8835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  <p:sp>
        <p:nvSpPr>
          <p:cNvPr id="8" name="مستطيل 5"/>
          <p:cNvSpPr/>
          <p:nvPr/>
        </p:nvSpPr>
        <p:spPr>
          <a:xfrm>
            <a:off x="5867400" y="1524000"/>
            <a:ext cx="244951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Subtotal villous </a:t>
            </a:r>
            <a:r>
              <a:rPr lang="en-US" dirty="0" err="1" smtClean="0">
                <a:solidFill>
                  <a:schemeClr val="bg1"/>
                </a:solidFill>
              </a:rPr>
              <a:t>atrophyl</a:t>
            </a:r>
            <a:endParaRPr lang="en-US" dirty="0"/>
          </a:p>
        </p:txBody>
      </p:sp>
      <p:sp>
        <p:nvSpPr>
          <p:cNvPr id="9" name="مستطيل 5"/>
          <p:cNvSpPr/>
          <p:nvPr/>
        </p:nvSpPr>
        <p:spPr>
          <a:xfrm>
            <a:off x="6096000" y="6488668"/>
            <a:ext cx="206518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villous atrophy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Celiac </a:t>
            </a:r>
            <a:r>
              <a:rPr lang="en-US" sz="2800" b="1" u="sng" dirty="0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Fat</a:t>
            </a:r>
          </a:p>
          <a:p>
            <a:pPr marL="609600" indent="-609600">
              <a:buNone/>
            </a:pPr>
            <a:r>
              <a:rPr lang="en-US" sz="2400" dirty="0" smtClean="0"/>
              <a:t>Serology is +</a:t>
            </a:r>
            <a:r>
              <a:rPr lang="en-US" sz="2400" dirty="0" err="1" smtClean="0"/>
              <a:t>ve</a:t>
            </a:r>
            <a:r>
              <a:rPr lang="en-US" sz="2400" dirty="0" smtClean="0"/>
              <a:t> for </a:t>
            </a:r>
            <a:r>
              <a:rPr lang="en-US" sz="2400" dirty="0" err="1" smtClean="0"/>
              <a:t>IgA</a:t>
            </a:r>
            <a:r>
              <a:rPr lang="en-US" sz="2400" dirty="0" smtClean="0"/>
              <a:t> to tissue </a:t>
            </a:r>
            <a:r>
              <a:rPr lang="en-US" sz="2400" dirty="0" err="1" smtClean="0"/>
              <a:t>transglutaminase</a:t>
            </a:r>
            <a:r>
              <a:rPr lang="en-US" sz="2400" dirty="0" smtClean="0"/>
              <a:t> or </a:t>
            </a:r>
            <a:r>
              <a:rPr lang="en-US" sz="2400" dirty="0" err="1" smtClean="0"/>
              <a:t>IgG</a:t>
            </a:r>
            <a:r>
              <a:rPr lang="en-US" sz="2400" dirty="0" smtClean="0"/>
              <a:t> to </a:t>
            </a:r>
            <a:r>
              <a:rPr lang="en-US" sz="2400" dirty="0" err="1" smtClean="0"/>
              <a:t>deamidated</a:t>
            </a:r>
            <a:r>
              <a:rPr lang="en-US" sz="2400" dirty="0" smtClean="0"/>
              <a:t> </a:t>
            </a:r>
            <a:r>
              <a:rPr lang="en-US" sz="2400" dirty="0" err="1" smtClean="0"/>
              <a:t>gliadin</a:t>
            </a:r>
            <a:r>
              <a:rPr lang="en-US" sz="2400" dirty="0" smtClean="0"/>
              <a:t> or anti-</a:t>
            </a:r>
            <a:r>
              <a:rPr lang="en-US" sz="2400" dirty="0" err="1" smtClean="0"/>
              <a:t>endomysial</a:t>
            </a:r>
            <a:r>
              <a:rPr lang="en-US" sz="2400" dirty="0" smtClean="0"/>
              <a:t> antibodies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600" y="5352871"/>
            <a:ext cx="60192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flour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2362200" y="4226788"/>
            <a:ext cx="1138230" cy="1031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2971800" y="4267200"/>
            <a:ext cx="533400" cy="108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H="1">
            <a:off x="3063822" y="4649146"/>
            <a:ext cx="936104" cy="7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1600200" y="182880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t2.gstatic.com/images?q=tbn:ANd9GcTnDEnJWqfG3Bae8hHwkBRcUL8knpAANLI78dcl_ORosrbxym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862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D:\SCContent\9780723433972\graphics\fullsize\M9780723433972-013-f01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43973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D:\SCContent\9780723433972\graphics\fullsize\M9780723433972-013-f0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8461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Arial" charset="0"/>
              </a:rPr>
              <a:t>Celiac Disease</a:t>
            </a: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Malignancies,[</a:t>
            </a:r>
            <a:r>
              <a:rPr lang="en-US" dirty="0" smtClean="0">
                <a:solidFill>
                  <a:srgbClr val="FF0000"/>
                </a:solidFill>
              </a:rPr>
              <a:t>intestinal T-cell </a:t>
            </a:r>
            <a:r>
              <a:rPr lang="en-US" u="sng" dirty="0" smtClean="0">
                <a:solidFill>
                  <a:srgbClr val="FF0000"/>
                </a:solidFill>
              </a:rPr>
              <a:t>lymphoma</a:t>
            </a:r>
            <a:r>
              <a:rPr lang="en-US" dirty="0" smtClean="0"/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r>
              <a:rPr lang="en-US" dirty="0" smtClean="0"/>
              <a:t>DDX Tropical </a:t>
            </a:r>
            <a:r>
              <a:rPr lang="en-US" dirty="0" err="1" smtClean="0"/>
              <a:t>sprue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1129027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lactase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057252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2500298" y="2143116"/>
            <a:ext cx="1285884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500562" y="2143116"/>
            <a:ext cx="107157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7676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extremely rare </a:t>
            </a:r>
            <a:endParaRPr lang="ar-SA" sz="2000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0"/>
            <a:ext cx="6019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/>
              <a:t>Malabsorption</a:t>
            </a:r>
            <a:r>
              <a:rPr lang="en-US" sz="2400" b="1" dirty="0" smtClean="0"/>
              <a:t> is characterized by defective absorption of fats, fat- and water-soluble vitamins, proteins, carbohydrates, electrolytes and minerals, and water.</a:t>
            </a:r>
            <a:endParaRPr lang="ar-SA" sz="2400" dirty="0"/>
          </a:p>
        </p:txBody>
      </p:sp>
      <p:sp>
        <p:nvSpPr>
          <p:cNvPr id="6" name="Rectangle 5"/>
          <p:cNvSpPr/>
          <p:nvPr/>
        </p:nvSpPr>
        <p:spPr>
          <a:xfrm>
            <a:off x="1600200" y="2895600"/>
            <a:ext cx="5943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presents most commonly as chronic diarrhea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Bloating, abdominal discomfort, and flatulence </a:t>
            </a:r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Diagnosis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Hydrogen breath test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i="1" dirty="0" err="1" smtClean="0"/>
              <a:t>Malabsorption</a:t>
            </a:r>
            <a:r>
              <a:rPr lang="en-US" i="1" dirty="0" smtClean="0"/>
              <a:t> results from disturbance in at least one of the four phases of nutrient absorption:</a:t>
            </a:r>
            <a:endParaRPr lang="en-US" dirty="0" smtClean="0"/>
          </a:p>
          <a:p>
            <a:pPr lvl="1" fontAlgn="base"/>
            <a:r>
              <a:rPr lang="en-US" i="1" dirty="0" err="1" smtClean="0"/>
              <a:t>Intraluminal</a:t>
            </a:r>
            <a:r>
              <a:rPr lang="en-US" i="1" dirty="0" smtClean="0"/>
              <a:t> digestion,</a:t>
            </a:r>
            <a:r>
              <a:rPr lang="en-US" dirty="0" smtClean="0"/>
              <a:t> in which proteins, carbohydrates, and fats are broken down into forms suitable for absorption;</a:t>
            </a:r>
          </a:p>
          <a:p>
            <a:pPr lvl="1" fontAlgn="base"/>
            <a:r>
              <a:rPr lang="en-US" i="1" dirty="0" smtClean="0"/>
              <a:t>Terminal digestion,</a:t>
            </a:r>
            <a:r>
              <a:rPr lang="en-US" dirty="0" smtClean="0"/>
              <a:t> which involves the hydrolysis of carbohydrates and peptides by </a:t>
            </a:r>
            <a:r>
              <a:rPr lang="en-US" dirty="0" err="1" smtClean="0"/>
              <a:t>disaccharidases</a:t>
            </a:r>
            <a:r>
              <a:rPr lang="en-US" dirty="0" smtClean="0"/>
              <a:t> and peptidases in the brush border of the small intestinal mucosa;</a:t>
            </a:r>
            <a:endParaRPr lang="en-US" b="1" dirty="0" smtClean="0"/>
          </a:p>
          <a:p>
            <a:pPr lvl="1" fontAlgn="base"/>
            <a:r>
              <a:rPr lang="en-US" i="1" dirty="0" err="1" smtClean="0"/>
              <a:t>Transepithelial</a:t>
            </a:r>
            <a:r>
              <a:rPr lang="en-US" i="1" dirty="0" smtClean="0"/>
              <a:t> transport,</a:t>
            </a:r>
            <a:r>
              <a:rPr lang="en-US" dirty="0" smtClean="0"/>
              <a:t> in which nutrients, fluid, and electrolytes are transported across and processed within the small intestinal epithelium; and</a:t>
            </a:r>
            <a:endParaRPr lang="en-US" b="1" dirty="0" smtClean="0"/>
          </a:p>
          <a:p>
            <a:pPr lvl="1" fontAlgn="base"/>
            <a:r>
              <a:rPr lang="en-US" i="1" dirty="0" smtClean="0"/>
              <a:t>Lymphatic transport of absorbed lipids.</a:t>
            </a:r>
            <a:endParaRPr lang="en-US" dirty="0" smtClean="0"/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2549"/>
          <a:stretch>
            <a:fillRect/>
          </a:stretch>
        </p:blipFill>
        <p:spPr bwMode="auto">
          <a:xfrm>
            <a:off x="1066800" y="46124"/>
            <a:ext cx="7315199" cy="679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Case scenario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60198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 44-year-old white male presented with a seven-month history of increasing diarrhea. The frequency of his bowel movements had increased to 5-7 per day, and his stools were yellow and malodorous and floated at the top of the water in the toilet. He had occasional abdominal cramping, but no </a:t>
            </a:r>
            <a:r>
              <a:rPr lang="en-US" sz="4400" dirty="0" err="1"/>
              <a:t>tenesmus</a:t>
            </a:r>
            <a:r>
              <a:rPr lang="en-US" sz="4400" dirty="0"/>
              <a:t>, </a:t>
            </a:r>
            <a:r>
              <a:rPr lang="en-US" sz="4400" dirty="0" err="1"/>
              <a:t>melena</a:t>
            </a:r>
            <a:r>
              <a:rPr lang="en-US" sz="4400" dirty="0"/>
              <a:t>, or bleeding. His appetite was good, but he had experienced gradual weight loss. His bowel movement frequency would decrease upon fasting and would increase with food intake. A family history of a brother with chronic diarrhea was elicited.</a:t>
            </a:r>
          </a:p>
          <a:p>
            <a:r>
              <a:rPr lang="en-US" sz="4400" dirty="0"/>
              <a:t>Stool tests revealed a stool output of 4128 g/d (</a:t>
            </a:r>
            <a:r>
              <a:rPr lang="en-US" sz="4400" dirty="0" err="1"/>
              <a:t>nl</a:t>
            </a:r>
            <a:r>
              <a:rPr lang="en-US" sz="4400" dirty="0"/>
              <a:t> 100-200 g/d) with fat excretion of 17 g/d (</a:t>
            </a:r>
            <a:r>
              <a:rPr lang="en-US" sz="4400" dirty="0" err="1"/>
              <a:t>nl</a:t>
            </a:r>
            <a:r>
              <a:rPr lang="en-US" sz="4400" dirty="0"/>
              <a:t> &lt;5 g/d). Microscopic examination for ova and parasites and cultures for bacterial pathogens and acid-fast bacilli were negative. Blood testing showed mild anemia (</a:t>
            </a:r>
            <a:r>
              <a:rPr lang="en-US" sz="4400" dirty="0" err="1"/>
              <a:t>Hct</a:t>
            </a:r>
            <a:r>
              <a:rPr lang="en-US" sz="4400" dirty="0"/>
              <a:t> 36), </a:t>
            </a:r>
            <a:r>
              <a:rPr lang="en-US" sz="4400" dirty="0" err="1"/>
              <a:t>hypoproteinemia</a:t>
            </a:r>
            <a:r>
              <a:rPr lang="en-US" sz="4400" dirty="0"/>
              <a:t> (4.9 mg/</a:t>
            </a:r>
            <a:r>
              <a:rPr lang="en-US" sz="4400" dirty="0" err="1"/>
              <a:t>dL</a:t>
            </a:r>
            <a:r>
              <a:rPr lang="en-US" sz="4400" dirty="0"/>
              <a:t>), and </a:t>
            </a:r>
            <a:r>
              <a:rPr lang="en-US" sz="4400" dirty="0" err="1"/>
              <a:t>hypoalbuminemia</a:t>
            </a:r>
            <a:r>
              <a:rPr lang="en-US" sz="4400" dirty="0"/>
              <a:t> (3.4 mg/</a:t>
            </a:r>
            <a:r>
              <a:rPr lang="en-US" sz="4400" dirty="0" err="1"/>
              <a:t>dL</a:t>
            </a:r>
            <a:r>
              <a:rPr lang="en-US" sz="4400" dirty="0"/>
              <a:t>). Colonoscopy showed normal mucosa. </a:t>
            </a:r>
            <a:r>
              <a:rPr lang="en-US" sz="4400" dirty="0" err="1"/>
              <a:t>Esophagogastroduodenoscopy</a:t>
            </a:r>
            <a:r>
              <a:rPr lang="en-US" sz="4400" dirty="0"/>
              <a:t> (EGD) showed flat-appearing mucosa in the duodenum. </a:t>
            </a:r>
            <a:r>
              <a:rPr lang="en-US" sz="4400" dirty="0" smtClean="0"/>
              <a:t>Biopsies </a:t>
            </a:r>
            <a:r>
              <a:rPr lang="en-US" sz="4400" dirty="0"/>
              <a:t>were performed. Serum tests for anti-</a:t>
            </a:r>
            <a:r>
              <a:rPr lang="en-US" sz="4400" dirty="0" err="1"/>
              <a:t>endomysial</a:t>
            </a:r>
            <a:r>
              <a:rPr lang="en-US" sz="4400" dirty="0"/>
              <a:t> and </a:t>
            </a:r>
            <a:r>
              <a:rPr lang="en-US" sz="4400" dirty="0" err="1"/>
              <a:t>antigliadin</a:t>
            </a:r>
            <a:r>
              <a:rPr lang="en-US" sz="4400" dirty="0"/>
              <a:t> antibodies were positive.</a:t>
            </a:r>
          </a:p>
          <a:p>
            <a:r>
              <a:rPr lang="en-US" sz="4400" dirty="0"/>
              <a:t>The patient was discharged with appropriate dietary instructions. His diarrhea resolved, and his weight began to increase.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Duodenal Biopsy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924800" cy="17827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effect does this process have on the surface area available for absorption? </a:t>
            </a:r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4076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250" y="5619690"/>
            <a:ext cx="85101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000" dirty="0" smtClean="0"/>
              <a:t>Flattening of the </a:t>
            </a:r>
            <a:r>
              <a:rPr lang="en-US" sz="2000" dirty="0" err="1" smtClean="0"/>
              <a:t>villi</a:t>
            </a:r>
            <a:r>
              <a:rPr lang="en-US" sz="2000" dirty="0" smtClean="0"/>
              <a:t> greatly decreases the surface area available for absorption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0" y="3124200"/>
            <a:ext cx="778674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Inability of the intestine to absorb nutrients adequately into the bloodstream</a:t>
            </a: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Impairment can be of single or multiple nutrients depending on the abnormality</a:t>
            </a:r>
            <a:endParaRPr lang="ar-SA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Exposure to what dietary antigen is thought to be the cause of these changes?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What food components contain this antigen? 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these </a:t>
            </a:r>
            <a:r>
              <a:rPr lang="en-US" b="1" dirty="0" err="1"/>
              <a:t>histologic</a:t>
            </a:r>
            <a:r>
              <a:rPr lang="en-US" b="1" dirty="0"/>
              <a:t> changes resolve with dietary modification? </a:t>
            </a:r>
            <a:br>
              <a:rPr lang="en-US" b="1" dirty="0"/>
            </a:b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90800"/>
            <a:ext cx="75567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Gluten (specifically, the </a:t>
            </a:r>
            <a:r>
              <a:rPr lang="en-US" sz="2400" dirty="0" err="1" smtClean="0"/>
              <a:t>gliaden</a:t>
            </a:r>
            <a:r>
              <a:rPr lang="en-US" sz="2400" dirty="0" smtClean="0"/>
              <a:t> constituent of this protein).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581400"/>
            <a:ext cx="302287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Wheat, barley and  rye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410200"/>
            <a:ext cx="6642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Yes.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Small bowel, Whipple disease </a:t>
            </a:r>
            <a:r>
              <a:rPr lang="en-CA" sz="4000" b="1" dirty="0" smtClean="0"/>
              <a:t/>
            </a:r>
            <a:br>
              <a:rPr lang="en-CA" sz="4000" b="1" dirty="0" smtClean="0"/>
            </a:br>
            <a:r>
              <a:rPr lang="en-CA" sz="4000" b="1" dirty="0" smtClean="0"/>
              <a:t>(Mucosal disease)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19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Numerous macrophages are seen throughout the lamina </a:t>
            </a:r>
            <a:r>
              <a:rPr lang="en-US" dirty="0" err="1"/>
              <a:t>propria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PAS stain highlights the </a:t>
            </a:r>
            <a:r>
              <a:rPr lang="en-US" dirty="0" err="1"/>
              <a:t>cytoplasmic</a:t>
            </a:r>
            <a:r>
              <a:rPr lang="en-US" dirty="0"/>
              <a:t> inclusions, staining them a deep red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electron micrograph reveals that these inclusions are rod-shaped bacilli. 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800350" cy="217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33" y="2667000"/>
            <a:ext cx="2845667" cy="21424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00600"/>
            <a:ext cx="2903755" cy="2057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Physiology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0000"/>
                </a:solidFill>
              </a:rPr>
              <a:t>Malabsorption</a:t>
            </a:r>
            <a:r>
              <a:rPr lang="en-US" sz="2800" dirty="0" smtClean="0">
                <a:solidFill>
                  <a:srgbClr val="FF0000"/>
                </a:solidFill>
              </a:rPr>
              <a:t> 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94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571500" indent="-571500" algn="l" rtl="0">
              <a:buNone/>
            </a:pPr>
            <a:r>
              <a:rPr lang="en-US" sz="2400" b="1" dirty="0" smtClean="0"/>
              <a:t>1. Inadequate digestion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    </a:t>
            </a:r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r>
              <a:rPr lang="en-US" sz="2400" b="1" dirty="0" smtClean="0"/>
              <a:t>2. Deficient bile salt</a:t>
            </a:r>
            <a:endParaRPr lang="en-US" sz="2400" dirty="0" smtClean="0"/>
          </a:p>
          <a:p>
            <a:pPr algn="l">
              <a:buNone/>
            </a:pPr>
            <a:r>
              <a:rPr lang="en-US" sz="2000" dirty="0" smtClean="0"/>
              <a:t>   </a:t>
            </a: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572000" cy="5943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71500" indent="-571500" algn="l" rtl="0">
              <a:buNone/>
            </a:pPr>
            <a:r>
              <a:rPr lang="en-US" sz="2400" b="1" dirty="0" smtClean="0"/>
              <a:t>3. Primary </a:t>
            </a:r>
            <a:r>
              <a:rPr lang="en-US" sz="2400" b="1" dirty="0"/>
              <a:t>mucosal </a:t>
            </a:r>
            <a:r>
              <a:rPr lang="en-US" sz="2400" b="1" dirty="0" smtClean="0"/>
              <a:t>abnormalities</a:t>
            </a:r>
            <a:endParaRPr lang="en-US" sz="2400" b="1" dirty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/>
          </a:p>
          <a:p>
            <a:pPr algn="l">
              <a:buNone/>
            </a:pPr>
            <a:r>
              <a:rPr lang="en-US" sz="2400" b="1" dirty="0"/>
              <a:t>   </a:t>
            </a:r>
          </a:p>
          <a:p>
            <a:pPr marL="571500" indent="-571500" algn="l" rtl="0">
              <a:buNone/>
            </a:pPr>
            <a:r>
              <a:rPr lang="en-US" sz="2400" b="1" dirty="0" smtClean="0"/>
              <a:t>4. Inadequate </a:t>
            </a:r>
            <a:r>
              <a:rPr lang="en-US" sz="2400" b="1" dirty="0"/>
              <a:t>small </a:t>
            </a:r>
            <a:r>
              <a:rPr lang="en-US" sz="2400" b="1" dirty="0" smtClean="0"/>
              <a:t>intestine</a:t>
            </a:r>
            <a:r>
              <a:rPr lang="en-US" sz="2400" b="1" dirty="0"/>
              <a:t>   </a:t>
            </a: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 rtl="0">
              <a:buNone/>
            </a:pPr>
            <a:r>
              <a:rPr lang="en-US" sz="2400" b="1" dirty="0" smtClean="0"/>
              <a:t>5. Lymphatic </a:t>
            </a:r>
            <a:r>
              <a:rPr lang="en-US" sz="2400" b="1" dirty="0"/>
              <a:t>obstruction</a:t>
            </a:r>
          </a:p>
          <a:p>
            <a:pPr algn="l">
              <a:buNone/>
            </a:pPr>
            <a:r>
              <a:rPr lang="en-US" dirty="0" smtClean="0"/>
              <a:t>  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0000"/>
                </a:solidFill>
              </a:rPr>
              <a:t>Malabsorption</a:t>
            </a:r>
            <a:r>
              <a:rPr lang="en-US" sz="2800" dirty="0" smtClean="0">
                <a:solidFill>
                  <a:srgbClr val="FF0000"/>
                </a:solidFill>
              </a:rPr>
              <a:t> 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9436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571500" indent="-571500" algn="l">
              <a:buNone/>
            </a:pPr>
            <a:r>
              <a:rPr lang="en-US" sz="2000" b="1" dirty="0" smtClean="0"/>
              <a:t>Inadequate digestion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Postgastrectomy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Deficiency of pancreatic lipase</a:t>
            </a:r>
          </a:p>
          <a:p>
            <a:pPr algn="l">
              <a:buNone/>
            </a:pPr>
            <a:r>
              <a:rPr lang="en-US" sz="2000" dirty="0" smtClean="0"/>
              <a:t>    Chronic pancreatitis</a:t>
            </a:r>
          </a:p>
          <a:p>
            <a:pPr algn="l">
              <a:buNone/>
            </a:pPr>
            <a:r>
              <a:rPr lang="en-US" sz="2000" dirty="0" smtClean="0"/>
              <a:t>    Cystic fibrosis</a:t>
            </a:r>
          </a:p>
          <a:p>
            <a:pPr algn="l">
              <a:buNone/>
            </a:pPr>
            <a:r>
              <a:rPr lang="en-US" sz="2000" dirty="0" smtClean="0"/>
              <a:t>    Pancreatic resection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Zollinger</a:t>
            </a:r>
            <a:r>
              <a:rPr lang="en-US" sz="2000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sz="2000" b="1" dirty="0" smtClean="0"/>
              <a:t>Deficient bile salt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Obstructive jaundice</a:t>
            </a:r>
          </a:p>
          <a:p>
            <a:pPr algn="l">
              <a:buNone/>
            </a:pPr>
            <a:r>
              <a:rPr lang="en-US" sz="2000" dirty="0" smtClean="0"/>
              <a:t>    Bacterial overgrowth</a:t>
            </a:r>
          </a:p>
          <a:p>
            <a:pPr algn="l">
              <a:buNone/>
            </a:pPr>
            <a:r>
              <a:rPr lang="en-US" sz="2000" dirty="0" smtClean="0"/>
              <a:t>    Stasis in blind loops, </a:t>
            </a:r>
            <a:r>
              <a:rPr lang="en-US" sz="2000" dirty="0" err="1" smtClean="0"/>
              <a:t>diverticula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Fistulas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Hypomotility</a:t>
            </a:r>
            <a:r>
              <a:rPr lang="en-US" sz="2000" dirty="0" smtClean="0"/>
              <a:t> states (diabetes)</a:t>
            </a:r>
          </a:p>
          <a:p>
            <a:pPr algn="l">
              <a:buNone/>
            </a:pPr>
            <a:r>
              <a:rPr lang="en-US" sz="2000" dirty="0" smtClean="0"/>
              <a:t>    Terminal </a:t>
            </a:r>
            <a:r>
              <a:rPr lang="en-US" sz="2000" dirty="0" err="1" smtClean="0"/>
              <a:t>ileal</a:t>
            </a:r>
            <a:r>
              <a:rPr lang="en-US" sz="2000" dirty="0" smtClean="0"/>
              <a:t> resection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Crohns</a:t>
            </a:r>
            <a:r>
              <a:rPr lang="en-US" sz="2000" dirty="0" smtClean="0"/>
              <a:t>' disease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1800" dirty="0" smtClean="0"/>
              <a:t>Precipitation of bile salts (neomycin)</a:t>
            </a:r>
          </a:p>
          <a:p>
            <a:pPr algn="l">
              <a:buNone/>
            </a:pP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038600" cy="5943600"/>
          </a:xfrm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571500" indent="-571500" algn="l">
              <a:buNone/>
            </a:pPr>
            <a:r>
              <a:rPr lang="en-US" b="1" dirty="0" smtClean="0"/>
              <a:t>Primary mucosal abnormalities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/>
              <a:t>Inadequate small intestine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/>
              <a:t>Lymphatic obstruction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2074141" y="3179411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Small intestine abnormalities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digestion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590800"/>
            <a:ext cx="18261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02468"/>
            <a:ext cx="300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2057400"/>
            <a:ext cx="3505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Inadequate digestion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47800" y="4419600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09800" y="3131106"/>
            <a:ext cx="132453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Pancreas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09800" y="3729335"/>
            <a:ext cx="73289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Bile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09800" y="2590800"/>
            <a:ext cx="147221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Stomach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905000" y="4888468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05000" y="5345668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05000" y="580286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62600" y="2057400"/>
            <a:ext cx="22514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Postgastrectomy</a:t>
            </a:r>
            <a:endParaRPr lang="ar-SA" sz="2400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3643306" y="2438400"/>
            <a:ext cx="1919294" cy="419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2667000"/>
            <a:ext cx="35004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Deficiency of pancreatic lipase</a:t>
            </a:r>
          </a:p>
          <a:p>
            <a:pPr algn="l">
              <a:buNone/>
            </a:pPr>
            <a:r>
              <a:rPr lang="en-US" sz="2400" dirty="0" smtClean="0"/>
              <a:t>Chronic pancreatitis</a:t>
            </a:r>
          </a:p>
          <a:p>
            <a:pPr algn="l">
              <a:buNone/>
            </a:pPr>
            <a:r>
              <a:rPr lang="en-US" sz="2400" dirty="0" smtClean="0"/>
              <a:t>Cystic fibrosis</a:t>
            </a:r>
          </a:p>
          <a:p>
            <a:pPr algn="l">
              <a:buNone/>
            </a:pPr>
            <a:r>
              <a:rPr lang="en-US" sz="2400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410200" y="4724400"/>
            <a:ext cx="364333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/>
              <a:t>Obstructive jaundice</a:t>
            </a:r>
          </a:p>
          <a:p>
            <a:pPr algn="l">
              <a:buNone/>
            </a:pPr>
            <a:r>
              <a:rPr lang="en-US" sz="2800" dirty="0" smtClean="0"/>
              <a:t>Terminal </a:t>
            </a:r>
            <a:r>
              <a:rPr lang="en-US" sz="2800" dirty="0" err="1" smtClean="0"/>
              <a:t>ileal</a:t>
            </a:r>
            <a:r>
              <a:rPr lang="en-US" sz="2800" dirty="0" smtClean="0"/>
              <a:t> resection</a:t>
            </a:r>
            <a:endParaRPr lang="ar-SA" sz="2800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48000" y="3962400"/>
            <a:ext cx="2209800" cy="838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2633</TotalTime>
  <Words>1324</Words>
  <Application>Microsoft Office PowerPoint</Application>
  <PresentationFormat>On-screen Show (4:3)</PresentationFormat>
  <Paragraphs>281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Arabic Typesetting</vt:lpstr>
      <vt:lpstr>Arial</vt:lpstr>
      <vt:lpstr>Calibri</vt:lpstr>
      <vt:lpstr>Times New Roman</vt:lpstr>
      <vt:lpstr>Office Theme</vt:lpstr>
      <vt:lpstr>Gastrointestinal Block  Pathology lecture 2014</vt:lpstr>
      <vt:lpstr>             Malabsorption              </vt:lpstr>
      <vt:lpstr>PowerPoint Presentation</vt:lpstr>
      <vt:lpstr>PowerPoint Presentation</vt:lpstr>
      <vt:lpstr>Physiology </vt:lpstr>
      <vt:lpstr>Mechanisms and Causes of Malabsorption Syndrome</vt:lpstr>
      <vt:lpstr>Mechanisms and Causes of Malabsorption Syndrome</vt:lpstr>
      <vt:lpstr>Pathophysiology</vt:lpstr>
      <vt:lpstr>Pathophysiology</vt:lpstr>
      <vt:lpstr>Enterohepatic circulation</vt:lpstr>
      <vt:lpstr>Pathophysiology</vt:lpstr>
      <vt:lpstr>Pathophysiology</vt:lpstr>
      <vt:lpstr>Malabsorption Syndrome  Clinical features</vt:lpstr>
      <vt:lpstr>PowerPoint Presentation</vt:lpstr>
      <vt:lpstr>Malabsorption Syndrome  Clinical features</vt:lpstr>
      <vt:lpstr>Diagnosis</vt:lpstr>
      <vt:lpstr>Malabsorption Syndrome  Celiac disease</vt:lpstr>
      <vt:lpstr>PowerPoint Presentation</vt:lpstr>
      <vt:lpstr>PowerPoint Presentation</vt:lpstr>
      <vt:lpstr> Celiac disease</vt:lpstr>
      <vt:lpstr>Clinical features  Celiac disease</vt:lpstr>
      <vt:lpstr>Endoscopy </vt:lpstr>
      <vt:lpstr>PowerPoint Presentation</vt:lpstr>
      <vt:lpstr>Celiac Disease</vt:lpstr>
      <vt:lpstr>PowerPoint Presentation</vt:lpstr>
      <vt:lpstr> Celiac Disease </vt:lpstr>
      <vt:lpstr>Lactose Intolerance</vt:lpstr>
      <vt:lpstr>Lactose Intolerance  Pathophysiology </vt:lpstr>
      <vt:lpstr>Lactose Intolerance causes  </vt:lpstr>
      <vt:lpstr>Clinical </vt:lpstr>
      <vt:lpstr>PowerPoint Presentation</vt:lpstr>
      <vt:lpstr>Lactose Intolerance  Diagnosis </vt:lpstr>
      <vt:lpstr>Hydrogen breath test </vt:lpstr>
      <vt:lpstr>PowerPoint Presentation</vt:lpstr>
      <vt:lpstr>Lactose Intolerance summary  </vt:lpstr>
      <vt:lpstr>Summary</vt:lpstr>
      <vt:lpstr>PowerPoint Presentation</vt:lpstr>
      <vt:lpstr>Case scenario</vt:lpstr>
      <vt:lpstr>Duodenal Biopsy</vt:lpstr>
      <vt:lpstr>PowerPoint Presentation</vt:lpstr>
      <vt:lpstr>Small bowel, Whipple disease  (Mucosal disease)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Mohmad Arafah</cp:lastModifiedBy>
  <cp:revision>57</cp:revision>
  <dcterms:created xsi:type="dcterms:W3CDTF">2011-11-14T13:13:03Z</dcterms:created>
  <dcterms:modified xsi:type="dcterms:W3CDTF">2014-12-01T06:52:39Z</dcterms:modified>
</cp:coreProperties>
</file>