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1" r:id="rId2"/>
    <p:sldId id="285" r:id="rId3"/>
    <p:sldId id="279" r:id="rId4"/>
    <p:sldId id="258" r:id="rId5"/>
    <p:sldId id="263" r:id="rId6"/>
    <p:sldId id="269" r:id="rId7"/>
    <p:sldId id="297" r:id="rId8"/>
    <p:sldId id="260" r:id="rId9"/>
    <p:sldId id="339" r:id="rId10"/>
    <p:sldId id="265" r:id="rId11"/>
    <p:sldId id="264" r:id="rId12"/>
    <p:sldId id="266" r:id="rId13"/>
    <p:sldId id="349" r:id="rId14"/>
    <p:sldId id="267" r:id="rId15"/>
    <p:sldId id="345" r:id="rId16"/>
    <p:sldId id="348" r:id="rId17"/>
    <p:sldId id="350" r:id="rId18"/>
    <p:sldId id="273" r:id="rId19"/>
    <p:sldId id="289" r:id="rId20"/>
    <p:sldId id="342" r:id="rId21"/>
    <p:sldId id="346" r:id="rId22"/>
    <p:sldId id="351" r:id="rId23"/>
    <p:sldId id="274" r:id="rId24"/>
    <p:sldId id="347" r:id="rId25"/>
    <p:sldId id="296" r:id="rId26"/>
    <p:sldId id="286" r:id="rId27"/>
    <p:sldId id="337"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52" y="-78"/>
      </p:cViewPr>
      <p:guideLst>
        <p:guide orient="horz" pos="2160"/>
        <p:guide pos="2880"/>
      </p:guideLst>
    </p:cSldViewPr>
  </p:slideViewPr>
  <p:notesTextViewPr>
    <p:cViewPr>
      <p:scale>
        <a:sx n="100" d="100"/>
        <a:sy n="100" d="100"/>
      </p:scale>
      <p:origin x="0" y="0"/>
    </p:cViewPr>
  </p:notesTextViewPr>
  <p:sorterViewPr>
    <p:cViewPr>
      <p:scale>
        <a:sx n="56" d="100"/>
        <a:sy n="5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12/4/2014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12/4/2014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12/4/2014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12/4/2014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12/4/2014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BB6A52B-7B27-4376-ABFE-289B08595742}" type="datetimeFigureOut">
              <a:rPr lang="en-US" smtClean="0"/>
              <a:pPr/>
              <a:t>12/4/2014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BB6A52B-7B27-4376-ABFE-289B08595742}" type="datetimeFigureOut">
              <a:rPr lang="en-US" smtClean="0"/>
              <a:pPr/>
              <a:t>12/4/2014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BB6A52B-7B27-4376-ABFE-289B08595742}" type="datetimeFigureOut">
              <a:rPr lang="en-US" smtClean="0"/>
              <a:pPr/>
              <a:t>12/4/2014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BB6A52B-7B27-4376-ABFE-289B08595742}" type="datetimeFigureOut">
              <a:rPr lang="en-US" smtClean="0"/>
              <a:pPr/>
              <a:t>12/4/2014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BB6A52B-7B27-4376-ABFE-289B08595742}" type="datetimeFigureOut">
              <a:rPr lang="en-US" smtClean="0"/>
              <a:pPr/>
              <a:t>12/4/2014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BB6A52B-7B27-4376-ABFE-289B08595742}" type="datetimeFigureOut">
              <a:rPr lang="en-US" smtClean="0"/>
              <a:pPr/>
              <a:t>12/4/2014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6A52B-7B27-4376-ABFE-289B08595742}" type="datetimeFigureOut">
              <a:rPr lang="en-US" smtClean="0"/>
              <a:pPr/>
              <a:t>12/4/2014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595FE-C758-4F64-B9B0-30ED48F8F8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785786" y="1285860"/>
            <a:ext cx="7772400" cy="1470025"/>
          </a:xfrm>
        </p:spPr>
        <p:txBody>
          <a:bodyPr>
            <a:normAutofit fontScale="90000"/>
          </a:bodyPr>
          <a:lstStyle/>
          <a:p>
            <a:r>
              <a:rPr lang="en-US" dirty="0" smtClean="0"/>
              <a:t>Gastrointestinal Block</a:t>
            </a:r>
            <a:br>
              <a:rPr lang="en-US" dirty="0" smtClean="0"/>
            </a:br>
            <a:r>
              <a:rPr lang="en-US" dirty="0" smtClean="0"/>
              <a:t> </a:t>
            </a:r>
            <a:r>
              <a:rPr lang="en-US" sz="2800" dirty="0" smtClean="0"/>
              <a:t>Pathology lecture</a:t>
            </a:r>
            <a:br>
              <a:rPr lang="en-US" sz="2800" dirty="0" smtClean="0"/>
            </a:br>
            <a:r>
              <a:rPr lang="en-US" sz="2800" dirty="0" smtClean="0"/>
              <a:t> 2014</a:t>
            </a:r>
            <a:endParaRPr lang="ar-SA" dirty="0" smtClean="0"/>
          </a:p>
        </p:txBody>
      </p:sp>
      <p:sp>
        <p:nvSpPr>
          <p:cNvPr id="5" name="Subtitle 4"/>
          <p:cNvSpPr>
            <a:spLocks noGrp="1"/>
          </p:cNvSpPr>
          <p:nvPr>
            <p:ph type="subTitle" idx="1"/>
          </p:nvPr>
        </p:nvSpPr>
        <p:spPr>
          <a:xfrm>
            <a:off x="1219200" y="4343400"/>
            <a:ext cx="6400800" cy="1752600"/>
          </a:xfrm>
          <a:solidFill>
            <a:schemeClr val="bg2"/>
          </a:solidFill>
        </p:spPr>
        <p:txBody>
          <a:bodyPr/>
          <a:lstStyle/>
          <a:p>
            <a:pPr>
              <a:defRPr/>
            </a:pPr>
            <a:r>
              <a:rPr lang="en-US" dirty="0" smtClean="0"/>
              <a:t>Dr. </a:t>
            </a:r>
            <a:r>
              <a:rPr lang="en-US" dirty="0" err="1" smtClean="0"/>
              <a:t>Maha</a:t>
            </a:r>
            <a:r>
              <a:rPr lang="en-US" dirty="0" smtClean="0"/>
              <a:t> </a:t>
            </a:r>
            <a:r>
              <a:rPr lang="en-US" dirty="0" err="1" smtClean="0"/>
              <a:t>Arafah</a:t>
            </a:r>
            <a:endParaRPr lang="en-US" dirty="0" smtClean="0"/>
          </a:p>
          <a:p>
            <a:pPr>
              <a:defRPr/>
            </a:pPr>
            <a:r>
              <a:rPr lang="en-US" dirty="0" smtClean="0"/>
              <a:t>Dr. Ahmed Al </a:t>
            </a:r>
            <a:r>
              <a:rPr lang="en-US" dirty="0" err="1" smtClean="0"/>
              <a:t>Humaidi</a:t>
            </a:r>
            <a:endParaRPr lang="ar-SA" dirty="0"/>
          </a:p>
        </p:txBody>
      </p:sp>
      <p:sp>
        <p:nvSpPr>
          <p:cNvPr id="6" name="مستطيل 7"/>
          <p:cNvSpPr/>
          <p:nvPr/>
        </p:nvSpPr>
        <p:spPr>
          <a:xfrm>
            <a:off x="3643306" y="3143248"/>
            <a:ext cx="2066925"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US" sz="3200" dirty="0"/>
              <a:t>Diarrhea                                                   </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Osmotic</a:t>
            </a:r>
            <a:endParaRPr lang="en-US" dirty="0">
              <a:solidFill>
                <a:srgbClr val="FF0000"/>
              </a:solidFill>
            </a:endParaRPr>
          </a:p>
        </p:txBody>
      </p:sp>
      <p:sp>
        <p:nvSpPr>
          <p:cNvPr id="3" name="عنصر نائب للمحتوى 2"/>
          <p:cNvSpPr>
            <a:spLocks noGrp="1"/>
          </p:cNvSpPr>
          <p:nvPr>
            <p:ph idx="1"/>
          </p:nvPr>
        </p:nvSpPr>
        <p:spPr>
          <a:xfrm>
            <a:off x="457200" y="1600200"/>
            <a:ext cx="8229600" cy="4997152"/>
          </a:xfrm>
        </p:spPr>
        <p:txBody>
          <a:bodyPr>
            <a:normAutofit fontScale="85000" lnSpcReduction="20000"/>
          </a:bodyPr>
          <a:lstStyle/>
          <a:p>
            <a:r>
              <a:rPr lang="en-US" dirty="0" smtClean="0"/>
              <a:t>Excess amount of poorly absorbed substances that  exert osmotic effect………water is drawn into the bowels……diarrhea </a:t>
            </a:r>
          </a:p>
          <a:p>
            <a:r>
              <a:rPr lang="en-US" dirty="0" smtClean="0">
                <a:solidFill>
                  <a:srgbClr val="FFFF00"/>
                </a:solidFill>
              </a:rPr>
              <a:t>Stool output is usually not massive  </a:t>
            </a:r>
          </a:p>
          <a:p>
            <a:r>
              <a:rPr lang="en-US" dirty="0" smtClean="0">
                <a:solidFill>
                  <a:srgbClr val="FFFF00"/>
                </a:solidFill>
              </a:rPr>
              <a:t>Fasting improve the condition</a:t>
            </a:r>
          </a:p>
          <a:p>
            <a:r>
              <a:rPr lang="en-US" dirty="0" smtClean="0">
                <a:solidFill>
                  <a:srgbClr val="FFFF00"/>
                </a:solidFill>
              </a:rPr>
              <a:t>Stool osmotic gap is high, &gt; 125 </a:t>
            </a:r>
            <a:r>
              <a:rPr lang="en-US" dirty="0" err="1" smtClean="0">
                <a:solidFill>
                  <a:srgbClr val="FFFF00"/>
                </a:solidFill>
              </a:rPr>
              <a:t>mOsm</a:t>
            </a:r>
            <a:r>
              <a:rPr lang="en-US" dirty="0" smtClean="0">
                <a:solidFill>
                  <a:srgbClr val="FFFF00"/>
                </a:solidFill>
              </a:rPr>
              <a:t>/kg </a:t>
            </a:r>
            <a:r>
              <a:rPr lang="en-US" dirty="0" smtClean="0"/>
              <a:t>(</a:t>
            </a:r>
            <a:r>
              <a:rPr lang="en-CA" dirty="0" smtClean="0"/>
              <a:t>loss of hypotonic fluid)</a:t>
            </a:r>
            <a:endParaRPr lang="en-US" dirty="0" smtClean="0">
              <a:solidFill>
                <a:srgbClr val="FFFF00"/>
              </a:solidFill>
            </a:endParaRPr>
          </a:p>
          <a:p>
            <a:r>
              <a:rPr lang="en-US" b="1" u="sng" dirty="0" smtClean="0">
                <a:solidFill>
                  <a:schemeClr val="accent6">
                    <a:lumMod val="75000"/>
                  </a:schemeClr>
                </a:solidFill>
              </a:rPr>
              <a:t>Can be the result of </a:t>
            </a:r>
          </a:p>
          <a:p>
            <a:pPr marL="514350" indent="-514350">
              <a:buFont typeface="+mj-lt"/>
              <a:buAutoNum type="arabicPeriod"/>
            </a:pPr>
            <a:r>
              <a:rPr lang="en-US" dirty="0" err="1" smtClean="0"/>
              <a:t>Malabsorption</a:t>
            </a:r>
            <a:r>
              <a:rPr lang="en-US" dirty="0" smtClean="0"/>
              <a:t>  in which the nutrients are left in the lumen to pull in water e.g. lactose intolerance</a:t>
            </a:r>
          </a:p>
          <a:p>
            <a:pPr marL="514350" indent="-514350">
              <a:buAutoNum type="arabicPeriod" startAt="2"/>
            </a:pPr>
            <a:r>
              <a:rPr lang="en-US" dirty="0" smtClean="0"/>
              <a:t>osmotic laxatives.</a:t>
            </a:r>
          </a:p>
          <a:p>
            <a:pPr marL="514350" indent="-514350">
              <a:buAutoNum type="arabicPeriod" startAt="2"/>
            </a:pPr>
            <a:r>
              <a:rPr lang="en-CA" dirty="0" err="1" smtClean="0"/>
              <a:t>Hexitols</a:t>
            </a:r>
            <a:r>
              <a:rPr lang="en-CA" dirty="0" smtClean="0"/>
              <a:t> (poorly absorbed): </a:t>
            </a:r>
            <a:r>
              <a:rPr lang="en-CA" dirty="0" err="1" smtClean="0"/>
              <a:t>sorbitol</a:t>
            </a:r>
            <a:r>
              <a:rPr lang="en-CA" dirty="0" smtClean="0"/>
              <a:t>, </a:t>
            </a:r>
            <a:r>
              <a:rPr lang="en-CA" dirty="0" err="1" smtClean="0"/>
              <a:t>mannitol</a:t>
            </a:r>
            <a:r>
              <a:rPr lang="en-CA" dirty="0" smtClean="0"/>
              <a:t>, </a:t>
            </a:r>
            <a:r>
              <a:rPr lang="en-CA" dirty="0" err="1" smtClean="0"/>
              <a:t>xylitol</a:t>
            </a:r>
            <a:r>
              <a:rPr lang="en-CA" dirty="0" smtClean="0"/>
              <a:t>).</a:t>
            </a:r>
            <a:r>
              <a:rPr lang="en-US"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Secretory</a:t>
            </a:r>
            <a:endParaRPr lang="en-US" dirty="0">
              <a:solidFill>
                <a:srgbClr val="FF0000"/>
              </a:solidFill>
            </a:endParaRPr>
          </a:p>
        </p:txBody>
      </p:sp>
      <p:sp>
        <p:nvSpPr>
          <p:cNvPr id="3" name="عنصر نائب للمحتوى 2"/>
          <p:cNvSpPr>
            <a:spLocks noGrp="1"/>
          </p:cNvSpPr>
          <p:nvPr>
            <p:ph idx="1"/>
          </p:nvPr>
        </p:nvSpPr>
        <p:spPr>
          <a:xfrm>
            <a:off x="457200" y="1196752"/>
            <a:ext cx="8229600" cy="5257800"/>
          </a:xfrm>
        </p:spPr>
        <p:txBody>
          <a:bodyPr>
            <a:normAutofit fontScale="85000" lnSpcReduction="10000"/>
          </a:bodyPr>
          <a:lstStyle/>
          <a:p>
            <a:r>
              <a:rPr lang="en-US" dirty="0" smtClean="0"/>
              <a:t>There  is an increase in the active secretion of water</a:t>
            </a:r>
          </a:p>
          <a:p>
            <a:r>
              <a:rPr lang="en-US" dirty="0" smtClean="0">
                <a:solidFill>
                  <a:srgbClr val="FFFF00"/>
                </a:solidFill>
              </a:rPr>
              <a:t>High stool output </a:t>
            </a:r>
          </a:p>
          <a:p>
            <a:r>
              <a:rPr lang="en-US" dirty="0" smtClean="0">
                <a:solidFill>
                  <a:srgbClr val="FFFF00"/>
                </a:solidFill>
              </a:rPr>
              <a:t>Lack  of response to fasting </a:t>
            </a:r>
          </a:p>
          <a:p>
            <a:r>
              <a:rPr lang="en-US" dirty="0" smtClean="0">
                <a:solidFill>
                  <a:srgbClr val="FFFF00"/>
                </a:solidFill>
              </a:rPr>
              <a:t>Stool osmotic gap     &lt; 100 </a:t>
            </a:r>
            <a:r>
              <a:rPr lang="en-US" dirty="0" err="1" smtClean="0">
                <a:solidFill>
                  <a:srgbClr val="FFFF00"/>
                </a:solidFill>
              </a:rPr>
              <a:t>mOsm</a:t>
            </a:r>
            <a:r>
              <a:rPr lang="en-US" dirty="0" smtClean="0">
                <a:solidFill>
                  <a:srgbClr val="FFFF00"/>
                </a:solidFill>
              </a:rPr>
              <a:t>/kg </a:t>
            </a:r>
          </a:p>
          <a:p>
            <a:r>
              <a:rPr lang="en-US" dirty="0" smtClean="0"/>
              <a:t>The most common cause of this type of diarrhea is a </a:t>
            </a:r>
            <a:r>
              <a:rPr lang="en-US" sz="4700" dirty="0" smtClean="0">
                <a:solidFill>
                  <a:srgbClr val="00B0F0"/>
                </a:solidFill>
              </a:rPr>
              <a:t>bacterial toxin ( E. coli , cholera) </a:t>
            </a:r>
            <a:r>
              <a:rPr lang="en-US" dirty="0" smtClean="0"/>
              <a:t>that stimulates the secretion of anions.</a:t>
            </a:r>
          </a:p>
          <a:p>
            <a:r>
              <a:rPr lang="en-US" dirty="0" smtClean="0"/>
              <a:t>Other causes:</a:t>
            </a:r>
          </a:p>
          <a:p>
            <a:pPr lvl="1"/>
            <a:r>
              <a:rPr lang="en-US" dirty="0" err="1" smtClean="0"/>
              <a:t>Enteropathogenic</a:t>
            </a:r>
            <a:r>
              <a:rPr lang="en-US" dirty="0" smtClean="0"/>
              <a:t> virus e.g. rotavirus and </a:t>
            </a:r>
            <a:r>
              <a:rPr lang="en-US" dirty="0" err="1" smtClean="0"/>
              <a:t>norwalk</a:t>
            </a:r>
            <a:r>
              <a:rPr lang="en-US" dirty="0" smtClean="0"/>
              <a:t> virus </a:t>
            </a:r>
          </a:p>
          <a:p>
            <a:pPr marL="800100" lvl="3" indent="-342900"/>
            <a:r>
              <a:rPr lang="en-US" sz="2800" dirty="0" smtClean="0"/>
              <a:t>Also seen in </a:t>
            </a:r>
            <a:r>
              <a:rPr lang="en-US" sz="2800" dirty="0" err="1" smtClean="0"/>
              <a:t>neuroendocrine</a:t>
            </a:r>
            <a:r>
              <a:rPr lang="en-US" sz="2800" dirty="0" smtClean="0"/>
              <a:t> </a:t>
            </a:r>
            <a:r>
              <a:rPr lang="en-US" sz="2800" dirty="0" err="1" smtClean="0"/>
              <a:t>tumours</a:t>
            </a:r>
            <a:r>
              <a:rPr lang="en-US" sz="2800" dirty="0" smtClean="0"/>
              <a:t>  ( </a:t>
            </a:r>
            <a:r>
              <a:rPr lang="en-US" sz="2800" dirty="0" err="1" smtClean="0"/>
              <a:t>carcinoid</a:t>
            </a:r>
            <a:r>
              <a:rPr lang="en-US" sz="2800" dirty="0" smtClean="0"/>
              <a:t> tumor, </a:t>
            </a:r>
            <a:r>
              <a:rPr lang="en-US" sz="2800" dirty="0" err="1" smtClean="0"/>
              <a:t>gastrinomas</a:t>
            </a:r>
            <a:r>
              <a:rPr lang="en-US" sz="2800" dirty="0" smtClean="0"/>
              <a:t>)</a:t>
            </a:r>
          </a:p>
          <a:p>
            <a:pPr marL="800100" lvl="3" indent="-342900"/>
            <a:r>
              <a:rPr lang="en-CA" sz="2800" dirty="0" smtClean="0"/>
              <a:t>Rectal villous adenoma</a:t>
            </a:r>
            <a:endParaRPr lang="en-US" sz="2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Exudative</a:t>
            </a:r>
            <a:r>
              <a:rPr lang="en-US" b="1" dirty="0" smtClean="0">
                <a:solidFill>
                  <a:srgbClr val="FF0000"/>
                </a:solidFill>
              </a:rPr>
              <a:t> (inflammatory)</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smtClean="0"/>
              <a:t>Results from the outpouring of blood protein, or mucus from an inflamed or ulcerated mucosa</a:t>
            </a:r>
          </a:p>
          <a:p>
            <a:r>
              <a:rPr lang="en-US" dirty="0" smtClean="0"/>
              <a:t>Presence of blood and pus in the stool.</a:t>
            </a:r>
          </a:p>
          <a:p>
            <a:r>
              <a:rPr lang="en-US" dirty="0" smtClean="0">
                <a:solidFill>
                  <a:srgbClr val="FFFF00"/>
                </a:solidFill>
              </a:rPr>
              <a:t>Persists on fasting</a:t>
            </a:r>
          </a:p>
          <a:p>
            <a:r>
              <a:rPr lang="en-US" dirty="0" smtClean="0"/>
              <a:t>Occurs  with inflammatory bowel diseases, and invasive  infections  e.g</a:t>
            </a:r>
            <a:r>
              <a:rPr lang="en-US" i="1" dirty="0" smtClean="0"/>
              <a:t>. E. coli, Clostridium </a:t>
            </a:r>
            <a:r>
              <a:rPr lang="en-US" i="1" dirty="0" err="1" smtClean="0"/>
              <a:t>difficile</a:t>
            </a:r>
            <a:r>
              <a:rPr lang="en-US" i="1" dirty="0" smtClean="0"/>
              <a:t> </a:t>
            </a:r>
            <a:r>
              <a:rPr lang="en-US" dirty="0" smtClean="0"/>
              <a:t>and</a:t>
            </a:r>
            <a:r>
              <a:rPr lang="en-US" i="1" dirty="0" smtClean="0"/>
              <a:t> </a:t>
            </a:r>
            <a:r>
              <a:rPr lang="en-US" i="1" dirty="0" err="1" smtClean="0"/>
              <a:t>Shigella</a:t>
            </a:r>
            <a:endParaRPr lang="en-US" i="1" dirty="0" smtClean="0"/>
          </a:p>
          <a:p>
            <a:endParaRPr 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Exudative</a:t>
            </a:r>
            <a:r>
              <a:rPr lang="en-US" b="1" dirty="0" smtClean="0">
                <a:solidFill>
                  <a:srgbClr val="FF0000"/>
                </a:solidFill>
              </a:rPr>
              <a:t> (inflammatory)</a:t>
            </a:r>
            <a:endParaRPr lang="ar-SA" dirty="0"/>
          </a:p>
        </p:txBody>
      </p:sp>
      <p:sp>
        <p:nvSpPr>
          <p:cNvPr id="3" name="Content Placeholder 2"/>
          <p:cNvSpPr>
            <a:spLocks noGrp="1"/>
          </p:cNvSpPr>
          <p:nvPr>
            <p:ph idx="1"/>
          </p:nvPr>
        </p:nvSpPr>
        <p:spPr>
          <a:xfrm>
            <a:off x="457200" y="1268760"/>
            <a:ext cx="8229600" cy="5257800"/>
          </a:xfrm>
        </p:spPr>
        <p:txBody>
          <a:bodyPr>
            <a:normAutofit fontScale="92500" lnSpcReduction="20000"/>
          </a:bodyPr>
          <a:lstStyle/>
          <a:p>
            <a:pPr fontAlgn="base"/>
            <a:r>
              <a:rPr lang="en-US" dirty="0" smtClean="0"/>
              <a:t>Some bacterial infections cause damage by invasion of the mucosa. Many cause diarrhea with blood and pus in the stool (</a:t>
            </a:r>
            <a:r>
              <a:rPr lang="en-US" b="1" dirty="0" smtClean="0">
                <a:solidFill>
                  <a:srgbClr val="FFFF00"/>
                </a:solidFill>
              </a:rPr>
              <a:t>bacterial </a:t>
            </a:r>
            <a:r>
              <a:rPr lang="en-US" b="1" dirty="0" smtClean="0">
                <a:solidFill>
                  <a:srgbClr val="FFFF00"/>
                </a:solidFill>
              </a:rPr>
              <a:t>dysentery: </a:t>
            </a:r>
            <a:r>
              <a:rPr lang="en-US" dirty="0" smtClean="0"/>
              <a:t>bloody </a:t>
            </a:r>
            <a:r>
              <a:rPr lang="en-US" dirty="0" smtClean="0"/>
              <a:t>diarrhea with </a:t>
            </a:r>
            <a:r>
              <a:rPr lang="en-US" dirty="0" smtClean="0"/>
              <a:t>mucus due to infection or IBD)</a:t>
            </a:r>
            <a:endParaRPr lang="en-US" dirty="0" smtClean="0"/>
          </a:p>
          <a:p>
            <a:pPr lvl="1"/>
            <a:r>
              <a:rPr lang="en-US" dirty="0" smtClean="0"/>
              <a:t>The main organisms  are:</a:t>
            </a:r>
          </a:p>
          <a:p>
            <a:pPr lvl="2"/>
            <a:r>
              <a:rPr lang="en-US" sz="2800" b="1" i="1" dirty="0" smtClean="0"/>
              <a:t>Campylobacter</a:t>
            </a:r>
            <a:r>
              <a:rPr lang="en-US" sz="2800" dirty="0" smtClean="0"/>
              <a:t> invades mucosa in the jejunum, ileum and colon, causing ulceration and acute inflammation.</a:t>
            </a:r>
          </a:p>
          <a:p>
            <a:pPr lvl="2"/>
            <a:r>
              <a:rPr lang="en-US" sz="2800" b="1" i="1" dirty="0" smtClean="0"/>
              <a:t>Salmonella </a:t>
            </a:r>
            <a:r>
              <a:rPr lang="en-US" sz="2800" b="1" i="1" dirty="0" err="1" smtClean="0"/>
              <a:t>typhi</a:t>
            </a:r>
            <a:r>
              <a:rPr lang="en-US" sz="2800" dirty="0" smtClean="0"/>
              <a:t>, </a:t>
            </a:r>
            <a:r>
              <a:rPr lang="en-US" sz="2800" b="1" i="1" dirty="0" smtClean="0"/>
              <a:t>S. </a:t>
            </a:r>
            <a:r>
              <a:rPr lang="en-US" sz="2800" b="1" i="1" dirty="0" err="1" smtClean="0"/>
              <a:t>paratyphi</a:t>
            </a:r>
            <a:r>
              <a:rPr lang="en-US" sz="2800" b="1" i="1" dirty="0" smtClean="0"/>
              <a:t> A</a:t>
            </a:r>
            <a:r>
              <a:rPr lang="en-US" sz="2800" dirty="0" smtClean="0"/>
              <a:t>, </a:t>
            </a:r>
            <a:r>
              <a:rPr lang="en-US" sz="2800" b="1" i="1" dirty="0" smtClean="0"/>
              <a:t>B</a:t>
            </a:r>
            <a:r>
              <a:rPr lang="en-US" sz="2800" dirty="0" smtClean="0"/>
              <a:t>, </a:t>
            </a:r>
            <a:r>
              <a:rPr lang="en-US" sz="2800" b="1" dirty="0" smtClean="0"/>
              <a:t>and</a:t>
            </a:r>
            <a:r>
              <a:rPr lang="en-US" sz="2800" dirty="0" smtClean="0"/>
              <a:t> </a:t>
            </a:r>
            <a:r>
              <a:rPr lang="en-US" sz="2800" b="1" i="1" dirty="0" smtClean="0"/>
              <a:t>C</a:t>
            </a:r>
          </a:p>
          <a:p>
            <a:pPr lvl="2"/>
            <a:r>
              <a:rPr lang="en-US" sz="2800" i="1" dirty="0" err="1" smtClean="0"/>
              <a:t>Shigella</a:t>
            </a:r>
            <a:r>
              <a:rPr lang="en-US" sz="2800" dirty="0" smtClean="0"/>
              <a:t> infections are mainly seen in young children.</a:t>
            </a:r>
          </a:p>
          <a:p>
            <a:pPr lvl="2"/>
            <a:r>
              <a:rPr lang="en-CA" sz="2800" b="1" dirty="0" err="1" smtClean="0"/>
              <a:t>Enteroinvasive</a:t>
            </a:r>
            <a:r>
              <a:rPr lang="en-CA" sz="2800" b="1" dirty="0" smtClean="0"/>
              <a:t> and </a:t>
            </a:r>
            <a:r>
              <a:rPr lang="en-CA" sz="2800" b="1" dirty="0" err="1" smtClean="0"/>
              <a:t>enterohemorrhagic</a:t>
            </a:r>
            <a:r>
              <a:rPr lang="en-CA" sz="2800" dirty="0" smtClean="0"/>
              <a:t> </a:t>
            </a:r>
            <a:r>
              <a:rPr lang="en-CA" sz="2800" b="1" i="1" dirty="0" smtClean="0"/>
              <a:t>E. coli</a:t>
            </a:r>
            <a:r>
              <a:rPr lang="en-CA" sz="2800" dirty="0" smtClean="0"/>
              <a:t> </a:t>
            </a:r>
            <a:endParaRPr lang="en-US" sz="2800" dirty="0" smtClean="0"/>
          </a:p>
          <a:p>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rPr>
              <a:t>Motility-related</a:t>
            </a:r>
            <a:br>
              <a:rPr lang="en-US" b="1" dirty="0" smtClean="0">
                <a:solidFill>
                  <a:srgbClr val="FF0000"/>
                </a:solidFill>
              </a:rPr>
            </a:b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r>
              <a:rPr lang="en-US" dirty="0" smtClean="0"/>
              <a:t>Caused by the rapid movement of food through the intestines (</a:t>
            </a:r>
            <a:r>
              <a:rPr lang="en-US" dirty="0" err="1" smtClean="0"/>
              <a:t>hypermotility</a:t>
            </a:r>
            <a:r>
              <a:rPr lang="en-US" dirty="0" smtClean="0"/>
              <a:t>).</a:t>
            </a:r>
          </a:p>
          <a:p>
            <a:r>
              <a:rPr lang="en-US" dirty="0" smtClean="0">
                <a:solidFill>
                  <a:srgbClr val="FFFF00"/>
                </a:solidFill>
              </a:rPr>
              <a:t>Irritable bowel syndrome (IBS) – </a:t>
            </a:r>
            <a:r>
              <a:rPr lang="en-US" dirty="0" smtClean="0"/>
              <a:t>a motor disorder that causes abdominal pain and altered bowel habits with diarrhea predominating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476673"/>
          <a:ext cx="8964488" cy="6381327"/>
        </p:xfrm>
        <a:graphic>
          <a:graphicData uri="http://schemas.openxmlformats.org/drawingml/2006/table">
            <a:tbl>
              <a:tblPr rtl="1" firstRow="1" bandRow="1">
                <a:tableStyleId>{5C22544A-7EE6-4342-B048-85BDC9FD1C3A}</a:tableStyleId>
              </a:tblPr>
              <a:tblGrid>
                <a:gridCol w="1903791"/>
                <a:gridCol w="2484680"/>
                <a:gridCol w="3595740"/>
                <a:gridCol w="980277"/>
              </a:tblGrid>
              <a:tr h="392697">
                <a:tc>
                  <a:txBody>
                    <a:bodyPr/>
                    <a:lstStyle/>
                    <a:p>
                      <a:pPr rtl="1"/>
                      <a:r>
                        <a:rPr lang="en-CA" sz="1800" b="1" i="0" kern="1200" dirty="0" smtClean="0">
                          <a:solidFill>
                            <a:schemeClr val="lt1"/>
                          </a:solidFill>
                          <a:latin typeface="+mn-lt"/>
                          <a:ea typeface="+mn-ea"/>
                          <a:cs typeface="+mn-cs"/>
                        </a:rPr>
                        <a:t>SCREENING TESTS</a:t>
                      </a:r>
                      <a:endParaRPr lang="ar-SA" dirty="0"/>
                    </a:p>
                  </a:txBody>
                  <a:tcPr/>
                </a:tc>
                <a:tc>
                  <a:txBody>
                    <a:bodyPr/>
                    <a:lstStyle/>
                    <a:p>
                      <a:pPr rtl="1"/>
                      <a:r>
                        <a:rPr lang="en-CA" sz="1800" b="1" i="0" kern="1200" dirty="0" smtClean="0">
                          <a:solidFill>
                            <a:schemeClr val="lt1"/>
                          </a:solidFill>
                          <a:latin typeface="+mn-lt"/>
                          <a:ea typeface="+mn-ea"/>
                          <a:cs typeface="+mn-cs"/>
                        </a:rPr>
                        <a:t>CAUSES</a:t>
                      </a:r>
                      <a:endParaRPr lang="ar-SA" dirty="0"/>
                    </a:p>
                  </a:txBody>
                  <a:tcPr/>
                </a:tc>
                <a:tc>
                  <a:txBody>
                    <a:bodyPr/>
                    <a:lstStyle/>
                    <a:p>
                      <a:pPr rtl="1"/>
                      <a:r>
                        <a:rPr lang="en-CA" sz="1800" b="1" i="0" kern="1200" dirty="0" smtClean="0">
                          <a:solidFill>
                            <a:schemeClr val="lt1"/>
                          </a:solidFill>
                          <a:latin typeface="+mn-lt"/>
                          <a:ea typeface="+mn-ea"/>
                          <a:cs typeface="+mn-cs"/>
                        </a:rPr>
                        <a:t>CHARACTERISTICS</a:t>
                      </a:r>
                      <a:endParaRPr lang="ar-SA" dirty="0"/>
                    </a:p>
                  </a:txBody>
                  <a:tcPr/>
                </a:tc>
                <a:tc>
                  <a:txBody>
                    <a:bodyPr/>
                    <a:lstStyle/>
                    <a:p>
                      <a:pPr rtl="1"/>
                      <a:r>
                        <a:rPr lang="en-CA" sz="1800" b="1" i="0" kern="1200" dirty="0" smtClean="0">
                          <a:solidFill>
                            <a:schemeClr val="lt1"/>
                          </a:solidFill>
                          <a:latin typeface="+mn-lt"/>
                          <a:ea typeface="+mn-ea"/>
                          <a:cs typeface="+mn-cs"/>
                        </a:rPr>
                        <a:t>TYPE</a:t>
                      </a:r>
                      <a:endParaRPr lang="ar-SA" dirty="0"/>
                    </a:p>
                  </a:txBody>
                  <a:tcPr/>
                </a:tc>
              </a:tr>
              <a:tr h="883568">
                <a:tc>
                  <a:txBody>
                    <a:bodyPr/>
                    <a:lstStyle/>
                    <a:p>
                      <a:pPr rtl="1"/>
                      <a:r>
                        <a:rPr lang="en-US" sz="1600" b="0" i="0" kern="1200" dirty="0" smtClean="0">
                          <a:solidFill>
                            <a:schemeClr val="dk1"/>
                          </a:solidFill>
                          <a:latin typeface="+mn-lt"/>
                          <a:ea typeface="+mn-ea"/>
                          <a:cs typeface="+mn-cs"/>
                        </a:rPr>
                        <a:t>Fecal smear for leukocytes: positive in most cases</a:t>
                      </a:r>
                      <a:endParaRPr lang="ar-SA" sz="1600" dirty="0"/>
                    </a:p>
                  </a:txBody>
                  <a:tcPr/>
                </a:tc>
                <a:tc>
                  <a:txBody>
                    <a:bodyPr/>
                    <a:lstStyle/>
                    <a:p>
                      <a:pPr rtl="1"/>
                      <a:r>
                        <a:rPr lang="en-CA" sz="1600" b="0" i="1" kern="1200" dirty="0" err="1" smtClean="0">
                          <a:solidFill>
                            <a:schemeClr val="dk1"/>
                          </a:solidFill>
                          <a:latin typeface="+mn-lt"/>
                          <a:ea typeface="+mn-ea"/>
                          <a:cs typeface="+mn-cs"/>
                        </a:rPr>
                        <a:t>Shigella</a:t>
                      </a:r>
                      <a:r>
                        <a:rPr lang="en-CA" sz="1600" b="0" i="0" kern="1200" dirty="0" smtClean="0">
                          <a:solidFill>
                            <a:schemeClr val="dk1"/>
                          </a:solidFill>
                          <a:latin typeface="+mn-lt"/>
                          <a:ea typeface="+mn-ea"/>
                          <a:cs typeface="+mn-cs"/>
                        </a:rPr>
                        <a:t> spp.</a:t>
                      </a:r>
                      <a:r>
                        <a:rPr lang="en-CA" sz="1600" dirty="0" smtClean="0"/>
                        <a:t/>
                      </a:r>
                      <a:br>
                        <a:rPr lang="en-CA" sz="1600" dirty="0" smtClean="0"/>
                      </a:br>
                      <a:r>
                        <a:rPr lang="en-CA" sz="1600" b="0" i="1" kern="1200" dirty="0" smtClean="0">
                          <a:solidFill>
                            <a:schemeClr val="dk1"/>
                          </a:solidFill>
                          <a:latin typeface="+mn-lt"/>
                          <a:ea typeface="+mn-ea"/>
                          <a:cs typeface="+mn-cs"/>
                        </a:rPr>
                        <a:t>Campylobacter </a:t>
                      </a:r>
                      <a:r>
                        <a:rPr lang="en-CA" sz="1600" b="0" i="1" kern="1200" dirty="0" err="1" smtClean="0">
                          <a:solidFill>
                            <a:schemeClr val="dk1"/>
                          </a:solidFill>
                          <a:latin typeface="+mn-lt"/>
                          <a:ea typeface="+mn-ea"/>
                          <a:cs typeface="+mn-cs"/>
                        </a:rPr>
                        <a:t>jejuni</a:t>
                      </a:r>
                      <a:endParaRPr lang="ar-SA" sz="1600" dirty="0"/>
                    </a:p>
                  </a:txBody>
                  <a:tcPr/>
                </a:tc>
                <a:tc>
                  <a:txBody>
                    <a:bodyPr/>
                    <a:lstStyle/>
                    <a:p>
                      <a:pPr rtl="1"/>
                      <a:r>
                        <a:rPr lang="en-CA" sz="1600" b="0" i="0" kern="1200" dirty="0" smtClean="0">
                          <a:solidFill>
                            <a:schemeClr val="dk1"/>
                          </a:solidFill>
                          <a:latin typeface="+mn-lt"/>
                          <a:ea typeface="+mn-ea"/>
                          <a:cs typeface="+mn-cs"/>
                        </a:rPr>
                        <a:t>Pathogens invade </a:t>
                      </a:r>
                      <a:r>
                        <a:rPr lang="en-CA" sz="1600" b="0" i="0" kern="1200" dirty="0" err="1" smtClean="0">
                          <a:solidFill>
                            <a:schemeClr val="dk1"/>
                          </a:solidFill>
                          <a:latin typeface="+mn-lt"/>
                          <a:ea typeface="+mn-ea"/>
                          <a:cs typeface="+mn-cs"/>
                        </a:rPr>
                        <a:t>enterocytes</a:t>
                      </a:r>
                      <a:r>
                        <a:rPr lang="en-CA" sz="1600" dirty="0" smtClean="0"/>
                        <a:t/>
                      </a:r>
                      <a:br>
                        <a:rPr lang="en-CA" sz="1600" dirty="0" smtClean="0"/>
                      </a:br>
                      <a:r>
                        <a:rPr lang="en-CA" sz="1600" b="0" i="0" kern="1200" dirty="0" smtClean="0">
                          <a:solidFill>
                            <a:schemeClr val="dk1"/>
                          </a:solidFill>
                          <a:latin typeface="+mn-lt"/>
                          <a:ea typeface="+mn-ea"/>
                          <a:cs typeface="+mn-cs"/>
                        </a:rPr>
                        <a:t>Low-volume diarrhea</a:t>
                      </a:r>
                      <a:endParaRPr lang="ar-SA" sz="1600" dirty="0"/>
                    </a:p>
                  </a:txBody>
                  <a:tcPr/>
                </a:tc>
                <a:tc>
                  <a:txBody>
                    <a:bodyPr/>
                    <a:lstStyle/>
                    <a:p>
                      <a:pPr rtl="1"/>
                      <a:r>
                        <a:rPr lang="en-CA" sz="1600" b="0" i="0" kern="1200" dirty="0" smtClean="0">
                          <a:solidFill>
                            <a:schemeClr val="dk1"/>
                          </a:solidFill>
                          <a:latin typeface="+mn-lt"/>
                          <a:ea typeface="+mn-ea"/>
                          <a:cs typeface="+mn-cs"/>
                        </a:rPr>
                        <a:t>Invasive</a:t>
                      </a:r>
                      <a:endParaRPr lang="ar-SA" sz="1600" dirty="0"/>
                    </a:p>
                  </a:txBody>
                  <a:tcPr/>
                </a:tc>
              </a:tr>
              <a:tr h="621770">
                <a:tc>
                  <a:txBody>
                    <a:bodyPr/>
                    <a:lstStyle/>
                    <a:p>
                      <a:pPr rtl="1"/>
                      <a:r>
                        <a:rPr lang="ar-SA" sz="1600" b="0" i="0" kern="1200" dirty="0" smtClean="0">
                          <a:solidFill>
                            <a:schemeClr val="dk1"/>
                          </a:solidFill>
                          <a:latin typeface="+mn-lt"/>
                          <a:ea typeface="+mn-ea"/>
                          <a:cs typeface="+mn-cs"/>
                        </a:rPr>
                        <a:t> </a:t>
                      </a:r>
                      <a:r>
                        <a:rPr lang="en-US" sz="1600" b="0" i="0" kern="1200" dirty="0" smtClean="0">
                          <a:solidFill>
                            <a:schemeClr val="dk1"/>
                          </a:solidFill>
                          <a:latin typeface="+mn-lt"/>
                          <a:ea typeface="+mn-ea"/>
                          <a:cs typeface="+mn-cs"/>
                        </a:rPr>
                        <a:t>Order stool culture</a:t>
                      </a:r>
                      <a:r>
                        <a:rPr lang="en-US" sz="1600" b="0" i="0" kern="1200" baseline="0" dirty="0" smtClean="0">
                          <a:solidFill>
                            <a:schemeClr val="dk1"/>
                          </a:solidFill>
                          <a:latin typeface="+mn-lt"/>
                          <a:ea typeface="+mn-ea"/>
                          <a:cs typeface="+mn-cs"/>
                        </a:rPr>
                        <a:t> &amp;</a:t>
                      </a:r>
                      <a:r>
                        <a:rPr lang="en-US" sz="1600" b="0" i="0" kern="1200" dirty="0" smtClean="0">
                          <a:solidFill>
                            <a:schemeClr val="dk1"/>
                          </a:solidFill>
                          <a:latin typeface="+mn-lt"/>
                          <a:ea typeface="+mn-ea"/>
                          <a:cs typeface="+mn-cs"/>
                        </a:rPr>
                        <a:t> for O&amp;P</a:t>
                      </a:r>
                      <a:endParaRPr lang="ar-SA" sz="1600" dirty="0"/>
                    </a:p>
                  </a:txBody>
                  <a:tcPr/>
                </a:tc>
                <a:tc>
                  <a:txBody>
                    <a:bodyPr/>
                    <a:lstStyle/>
                    <a:p>
                      <a:pPr rtl="1"/>
                      <a:r>
                        <a:rPr lang="en-CA" sz="1600" b="0" i="1" kern="1200" dirty="0" err="1" smtClean="0">
                          <a:solidFill>
                            <a:schemeClr val="dk1"/>
                          </a:solidFill>
                          <a:latin typeface="+mn-lt"/>
                          <a:ea typeface="+mn-ea"/>
                          <a:cs typeface="+mn-cs"/>
                        </a:rPr>
                        <a:t>Entamoeba</a:t>
                      </a:r>
                      <a:r>
                        <a:rPr lang="en-CA" sz="1600" b="0" i="1" kern="1200" dirty="0" smtClean="0">
                          <a:solidFill>
                            <a:schemeClr val="dk1"/>
                          </a:solidFill>
                          <a:latin typeface="+mn-lt"/>
                          <a:ea typeface="+mn-ea"/>
                          <a:cs typeface="+mn-cs"/>
                        </a:rPr>
                        <a:t> </a:t>
                      </a:r>
                      <a:r>
                        <a:rPr lang="en-CA" sz="1600" b="0" i="1" kern="1200" dirty="0" err="1" smtClean="0">
                          <a:solidFill>
                            <a:schemeClr val="dk1"/>
                          </a:solidFill>
                          <a:latin typeface="+mn-lt"/>
                          <a:ea typeface="+mn-ea"/>
                          <a:cs typeface="+mn-cs"/>
                        </a:rPr>
                        <a:t>histolytica</a:t>
                      </a:r>
                      <a:endParaRPr lang="ar-SA" sz="1600" dirty="0"/>
                    </a:p>
                  </a:txBody>
                  <a:tcPr/>
                </a:tc>
                <a:tc>
                  <a:txBody>
                    <a:bodyPr/>
                    <a:lstStyle/>
                    <a:p>
                      <a:pPr rtl="1"/>
                      <a:r>
                        <a:rPr lang="en-US" sz="1600" b="0" i="0" kern="1200" dirty="0" smtClean="0">
                          <a:solidFill>
                            <a:schemeClr val="dk1"/>
                          </a:solidFill>
                          <a:latin typeface="+mn-lt"/>
                          <a:ea typeface="+mn-ea"/>
                          <a:cs typeface="+mn-cs"/>
                        </a:rPr>
                        <a:t>Diarrhea with blood and leukocytes (i.e., dysentery)</a:t>
                      </a:r>
                      <a:endParaRPr lang="ar-SA" sz="1600" dirty="0"/>
                    </a:p>
                  </a:txBody>
                  <a:tcPr/>
                </a:tc>
                <a:tc>
                  <a:txBody>
                    <a:bodyPr/>
                    <a:lstStyle/>
                    <a:p>
                      <a:pPr rtl="1"/>
                      <a:endParaRPr lang="ar-SA" sz="1600" dirty="0"/>
                    </a:p>
                  </a:txBody>
                  <a:tcPr/>
                </a:tc>
              </a:tr>
              <a:tr h="2454357">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CA" sz="1600" b="0" i="0" kern="1200" dirty="0" smtClean="0">
                          <a:solidFill>
                            <a:schemeClr val="dk1"/>
                          </a:solidFill>
                          <a:latin typeface="+mn-lt"/>
                          <a:ea typeface="+mn-ea"/>
                          <a:cs typeface="+mn-cs"/>
                        </a:rPr>
                        <a:t>Stool osmotic gap </a:t>
                      </a:r>
                      <a:endParaRPr lang="ar-SA" sz="1600" b="0" i="0" kern="1200" dirty="0" smtClean="0">
                        <a:solidFill>
                          <a:schemeClr val="dk1"/>
                        </a:solidFill>
                        <a:latin typeface="+mn-lt"/>
                        <a:ea typeface="+mn-ea"/>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en-CA" sz="1600" b="0" i="0" kern="1200" dirty="0" smtClean="0">
                          <a:solidFill>
                            <a:schemeClr val="dk1"/>
                          </a:solidFill>
                          <a:latin typeface="+mn-lt"/>
                          <a:ea typeface="+mn-ea"/>
                          <a:cs typeface="+mn-cs"/>
                        </a:rPr>
                        <a:t>&lt; 50 </a:t>
                      </a:r>
                      <a:r>
                        <a:rPr lang="en-CA" sz="1600" b="0" i="0" kern="1200" dirty="0" err="1" smtClean="0">
                          <a:solidFill>
                            <a:schemeClr val="dk1"/>
                          </a:solidFill>
                          <a:latin typeface="+mn-lt"/>
                          <a:ea typeface="+mn-ea"/>
                          <a:cs typeface="+mn-cs"/>
                        </a:rPr>
                        <a:t>mOsm</a:t>
                      </a:r>
                      <a:r>
                        <a:rPr lang="en-CA" sz="1600" b="0" i="0" kern="1200" dirty="0" smtClean="0">
                          <a:solidFill>
                            <a:schemeClr val="dk1"/>
                          </a:solidFill>
                          <a:latin typeface="+mn-lt"/>
                          <a:ea typeface="+mn-ea"/>
                          <a:cs typeface="+mn-cs"/>
                        </a:rPr>
                        <a:t>/kg</a:t>
                      </a:r>
                      <a:endParaRPr lang="ar-SA" sz="1600" dirty="0" smtClean="0"/>
                    </a:p>
                    <a:p>
                      <a:pPr rtl="1"/>
                      <a:endParaRPr lang="ar-SA" sz="1600" b="0" i="0" kern="1200" dirty="0" smtClean="0">
                        <a:solidFill>
                          <a:schemeClr val="dk1"/>
                        </a:solidFill>
                        <a:latin typeface="+mn-lt"/>
                        <a:ea typeface="+mn-ea"/>
                        <a:cs typeface="+mn-cs"/>
                      </a:endParaRPr>
                    </a:p>
                    <a:p>
                      <a:pPr rtl="1"/>
                      <a:r>
                        <a:rPr lang="en-CA" sz="1600" b="0" i="0" kern="1200" dirty="0" smtClean="0">
                          <a:solidFill>
                            <a:schemeClr val="accent3">
                              <a:lumMod val="50000"/>
                            </a:schemeClr>
                          </a:solidFill>
                          <a:latin typeface="+mn-lt"/>
                          <a:ea typeface="+mn-ea"/>
                          <a:cs typeface="+mn-cs"/>
                        </a:rPr>
                        <a:t>Fecal smear for leukocytes: negative</a:t>
                      </a:r>
                      <a:r>
                        <a:rPr lang="en-CA" sz="1600" dirty="0" smtClean="0"/>
                        <a:t/>
                      </a:r>
                      <a:br>
                        <a:rPr lang="en-CA" sz="1600" dirty="0" smtClean="0"/>
                      </a:br>
                      <a:endParaRPr lang="ar-SA" sz="1600" dirty="0" smtClean="0"/>
                    </a:p>
                    <a:p>
                      <a:pPr rtl="1"/>
                      <a:r>
                        <a:rPr lang="en-CA" sz="1600" b="0" i="0" kern="1200" dirty="0" smtClean="0">
                          <a:solidFill>
                            <a:schemeClr val="accent6">
                              <a:lumMod val="75000"/>
                            </a:schemeClr>
                          </a:solidFill>
                          <a:latin typeface="+mn-lt"/>
                          <a:ea typeface="+mn-ea"/>
                          <a:cs typeface="+mn-cs"/>
                        </a:rPr>
                        <a:t>Increased 5-HIAA: </a:t>
                      </a:r>
                      <a:r>
                        <a:rPr lang="en-CA" sz="1600" b="0" i="0" kern="1200" dirty="0" err="1" smtClean="0">
                          <a:solidFill>
                            <a:schemeClr val="accent6">
                              <a:lumMod val="75000"/>
                            </a:schemeClr>
                          </a:solidFill>
                          <a:latin typeface="+mn-lt"/>
                          <a:ea typeface="+mn-ea"/>
                          <a:cs typeface="+mn-cs"/>
                        </a:rPr>
                        <a:t>carcinoid</a:t>
                      </a:r>
                      <a:r>
                        <a:rPr lang="en-CA" sz="1600" b="0" i="0" kern="1200" dirty="0" smtClean="0">
                          <a:solidFill>
                            <a:schemeClr val="accent6">
                              <a:lumMod val="75000"/>
                            </a:schemeClr>
                          </a:solidFill>
                          <a:latin typeface="+mn-lt"/>
                          <a:ea typeface="+mn-ea"/>
                          <a:cs typeface="+mn-cs"/>
                        </a:rPr>
                        <a:t> syndrome</a:t>
                      </a:r>
                      <a:r>
                        <a:rPr lang="en-CA" sz="1600" dirty="0" smtClean="0"/>
                        <a:t/>
                      </a:r>
                      <a:br>
                        <a:rPr lang="en-CA" sz="1600" dirty="0" smtClean="0"/>
                      </a:br>
                      <a:endParaRPr lang="ar-SA" sz="1600" dirty="0" smtClean="0"/>
                    </a:p>
                  </a:txBody>
                  <a:tcPr/>
                </a:tc>
                <a:tc>
                  <a:txBody>
                    <a:bodyPr/>
                    <a:lstStyle/>
                    <a:p>
                      <a:pPr rtl="1"/>
                      <a:r>
                        <a:rPr lang="en-CA" sz="1600" b="0" i="0" kern="1200" dirty="0" smtClean="0">
                          <a:solidFill>
                            <a:schemeClr val="dk1"/>
                          </a:solidFill>
                          <a:latin typeface="+mn-lt"/>
                          <a:ea typeface="+mn-ea"/>
                          <a:cs typeface="+mn-cs"/>
                        </a:rPr>
                        <a:t>Laxatives: </a:t>
                      </a:r>
                      <a:r>
                        <a:rPr lang="en-CA" sz="1600" b="0" i="0" kern="1200" dirty="0" err="1" smtClean="0">
                          <a:solidFill>
                            <a:schemeClr val="dk1"/>
                          </a:solidFill>
                          <a:latin typeface="+mn-lt"/>
                          <a:ea typeface="+mn-ea"/>
                          <a:cs typeface="+mn-cs"/>
                        </a:rPr>
                        <a:t>melanosis</a:t>
                      </a:r>
                      <a:r>
                        <a:rPr lang="en-CA" sz="1600" b="0" i="0" kern="1200" dirty="0" smtClean="0">
                          <a:solidFill>
                            <a:schemeClr val="dk1"/>
                          </a:solidFill>
                          <a:latin typeface="+mn-lt"/>
                          <a:ea typeface="+mn-ea"/>
                          <a:cs typeface="+mn-cs"/>
                        </a:rPr>
                        <a:t> coli  with use of </a:t>
                      </a:r>
                      <a:r>
                        <a:rPr lang="en-CA" sz="1600" b="0" i="0" kern="1200" dirty="0" err="1" smtClean="0">
                          <a:solidFill>
                            <a:schemeClr val="dk1"/>
                          </a:solidFill>
                          <a:latin typeface="+mn-lt"/>
                          <a:ea typeface="+mn-ea"/>
                          <a:cs typeface="+mn-cs"/>
                        </a:rPr>
                        <a:t>phenanthracene</a:t>
                      </a:r>
                      <a:r>
                        <a:rPr lang="en-CA" sz="1600" b="0" i="0" kern="1200" dirty="0" smtClean="0">
                          <a:solidFill>
                            <a:schemeClr val="dk1"/>
                          </a:solidFill>
                          <a:latin typeface="+mn-lt"/>
                          <a:ea typeface="+mn-ea"/>
                          <a:cs typeface="+mn-cs"/>
                        </a:rPr>
                        <a:t> laxatives</a:t>
                      </a:r>
                      <a:r>
                        <a:rPr lang="en-CA" sz="1600" dirty="0" smtClean="0"/>
                        <a:t/>
                      </a:r>
                      <a:br>
                        <a:rPr lang="en-CA" sz="1600" dirty="0" smtClean="0"/>
                      </a:br>
                      <a:r>
                        <a:rPr lang="en-CA" sz="1600" b="0" i="0" kern="1200" dirty="0" smtClean="0">
                          <a:solidFill>
                            <a:schemeClr val="accent3">
                              <a:lumMod val="50000"/>
                            </a:schemeClr>
                          </a:solidFill>
                          <a:latin typeface="+mn-lt"/>
                          <a:ea typeface="+mn-ea"/>
                          <a:cs typeface="+mn-cs"/>
                        </a:rPr>
                        <a:t>Production of </a:t>
                      </a:r>
                      <a:r>
                        <a:rPr lang="en-CA" sz="1600" b="0" i="0" kern="1200" dirty="0" err="1" smtClean="0">
                          <a:solidFill>
                            <a:schemeClr val="accent3">
                              <a:lumMod val="50000"/>
                            </a:schemeClr>
                          </a:solidFill>
                          <a:latin typeface="+mn-lt"/>
                          <a:ea typeface="+mn-ea"/>
                          <a:cs typeface="+mn-cs"/>
                        </a:rPr>
                        <a:t>enterotoxins</a:t>
                      </a:r>
                      <a:r>
                        <a:rPr lang="en-CA" sz="1600" b="0" i="0" kern="1200" dirty="0" smtClean="0">
                          <a:solidFill>
                            <a:schemeClr val="accent3">
                              <a:lumMod val="50000"/>
                            </a:schemeClr>
                          </a:solidFill>
                          <a:latin typeface="+mn-lt"/>
                          <a:ea typeface="+mn-ea"/>
                          <a:cs typeface="+mn-cs"/>
                        </a:rPr>
                        <a:t>:</a:t>
                      </a:r>
                      <a:r>
                        <a:rPr lang="en-CA" sz="1600" dirty="0" smtClean="0">
                          <a:solidFill>
                            <a:schemeClr val="accent3">
                              <a:lumMod val="50000"/>
                            </a:schemeClr>
                          </a:solidFill>
                        </a:rPr>
                        <a:t/>
                      </a:r>
                      <a:br>
                        <a:rPr lang="en-CA" sz="1600" dirty="0" smtClean="0">
                          <a:solidFill>
                            <a:schemeClr val="accent3">
                              <a:lumMod val="50000"/>
                            </a:schemeClr>
                          </a:solidFill>
                        </a:rPr>
                      </a:br>
                      <a:r>
                        <a:rPr lang="en-CA" sz="1600" b="0" i="0" kern="1200" dirty="0" smtClean="0">
                          <a:solidFill>
                            <a:schemeClr val="accent3">
                              <a:lumMod val="50000"/>
                            </a:schemeClr>
                          </a:solidFill>
                          <a:latin typeface="+mn-lt"/>
                          <a:ea typeface="+mn-ea"/>
                          <a:cs typeface="+mn-cs"/>
                        </a:rPr>
                        <a:t>  </a:t>
                      </a:r>
                      <a:r>
                        <a:rPr lang="en-CA" sz="1600" b="0" i="1" kern="1200" dirty="0" err="1" smtClean="0">
                          <a:solidFill>
                            <a:schemeClr val="accent3">
                              <a:lumMod val="50000"/>
                            </a:schemeClr>
                          </a:solidFill>
                          <a:latin typeface="+mn-lt"/>
                          <a:ea typeface="+mn-ea"/>
                          <a:cs typeface="+mn-cs"/>
                        </a:rPr>
                        <a:t>Vibrio</a:t>
                      </a:r>
                      <a:r>
                        <a:rPr lang="en-CA" sz="1600" b="0" i="1" kern="1200" dirty="0" smtClean="0">
                          <a:solidFill>
                            <a:schemeClr val="accent3">
                              <a:lumMod val="50000"/>
                            </a:schemeClr>
                          </a:solidFill>
                          <a:latin typeface="+mn-lt"/>
                          <a:ea typeface="+mn-ea"/>
                          <a:cs typeface="+mn-cs"/>
                        </a:rPr>
                        <a:t> </a:t>
                      </a:r>
                      <a:r>
                        <a:rPr lang="en-CA" sz="1600" b="0" i="1" kern="1200" dirty="0" err="1" smtClean="0">
                          <a:solidFill>
                            <a:schemeClr val="accent3">
                              <a:lumMod val="50000"/>
                            </a:schemeClr>
                          </a:solidFill>
                          <a:latin typeface="+mn-lt"/>
                          <a:ea typeface="+mn-ea"/>
                          <a:cs typeface="+mn-cs"/>
                        </a:rPr>
                        <a:t>cholerae</a:t>
                      </a:r>
                      <a:r>
                        <a:rPr lang="en-CA" sz="1600" dirty="0" smtClean="0">
                          <a:solidFill>
                            <a:schemeClr val="accent3">
                              <a:lumMod val="50000"/>
                            </a:schemeClr>
                          </a:solidFill>
                        </a:rPr>
                        <a:t/>
                      </a:r>
                      <a:br>
                        <a:rPr lang="en-CA" sz="1600" dirty="0" smtClean="0">
                          <a:solidFill>
                            <a:schemeClr val="accent3">
                              <a:lumMod val="50000"/>
                            </a:schemeClr>
                          </a:solidFill>
                        </a:rPr>
                      </a:br>
                      <a:r>
                        <a:rPr lang="en-CA" sz="1600" b="0" i="0" kern="1200" dirty="0" smtClean="0">
                          <a:solidFill>
                            <a:schemeClr val="accent3">
                              <a:lumMod val="50000"/>
                            </a:schemeClr>
                          </a:solidFill>
                          <a:latin typeface="+mn-lt"/>
                          <a:ea typeface="+mn-ea"/>
                          <a:cs typeface="+mn-cs"/>
                        </a:rPr>
                        <a:t>  </a:t>
                      </a:r>
                      <a:r>
                        <a:rPr lang="en-CA" sz="1600" b="0" i="0" kern="1200" dirty="0" err="1" smtClean="0">
                          <a:solidFill>
                            <a:schemeClr val="accent3">
                              <a:lumMod val="50000"/>
                            </a:schemeClr>
                          </a:solidFill>
                          <a:latin typeface="+mn-lt"/>
                          <a:ea typeface="+mn-ea"/>
                          <a:cs typeface="+mn-cs"/>
                        </a:rPr>
                        <a:t>Enterotoxigenic</a:t>
                      </a:r>
                      <a:r>
                        <a:rPr lang="en-CA" sz="1600" b="0" i="0" kern="1200" dirty="0" smtClean="0">
                          <a:solidFill>
                            <a:schemeClr val="accent3">
                              <a:lumMod val="50000"/>
                            </a:schemeClr>
                          </a:solidFill>
                          <a:latin typeface="+mn-lt"/>
                          <a:ea typeface="+mn-ea"/>
                          <a:cs typeface="+mn-cs"/>
                        </a:rPr>
                        <a:t> </a:t>
                      </a:r>
                      <a:r>
                        <a:rPr lang="en-CA" sz="1600" b="0" i="1" kern="1200" dirty="0" smtClean="0">
                          <a:solidFill>
                            <a:schemeClr val="accent3">
                              <a:lumMod val="50000"/>
                            </a:schemeClr>
                          </a:solidFill>
                          <a:latin typeface="+mn-lt"/>
                          <a:ea typeface="+mn-ea"/>
                          <a:cs typeface="+mn-cs"/>
                        </a:rPr>
                        <a:t>E. col</a:t>
                      </a:r>
                      <a:r>
                        <a:rPr lang="en-CA" sz="1600" b="0" i="1" kern="1200" dirty="0" smtClean="0">
                          <a:solidFill>
                            <a:schemeClr val="dk1"/>
                          </a:solidFill>
                          <a:latin typeface="+mn-lt"/>
                          <a:ea typeface="+mn-ea"/>
                          <a:cs typeface="+mn-cs"/>
                        </a:rPr>
                        <a:t>i</a:t>
                      </a:r>
                      <a:r>
                        <a:rPr lang="en-CA" sz="1600" dirty="0" smtClean="0"/>
                        <a:t/>
                      </a:r>
                      <a:br>
                        <a:rPr lang="en-CA" sz="1600" dirty="0" smtClean="0"/>
                      </a:br>
                      <a:r>
                        <a:rPr lang="en-CA" sz="1600" b="0" i="0" kern="1200" dirty="0" smtClean="0">
                          <a:solidFill>
                            <a:schemeClr val="accent6">
                              <a:lumMod val="75000"/>
                            </a:schemeClr>
                          </a:solidFill>
                          <a:latin typeface="+mn-lt"/>
                          <a:ea typeface="+mn-ea"/>
                          <a:cs typeface="+mn-cs"/>
                        </a:rPr>
                        <a:t>Increased serotonin: </a:t>
                      </a:r>
                      <a:r>
                        <a:rPr lang="en-CA" sz="1600" b="0" i="0" kern="1200" dirty="0" err="1" smtClean="0">
                          <a:solidFill>
                            <a:schemeClr val="accent6">
                              <a:lumMod val="75000"/>
                            </a:schemeClr>
                          </a:solidFill>
                          <a:latin typeface="+mn-lt"/>
                          <a:ea typeface="+mn-ea"/>
                          <a:cs typeface="+mn-cs"/>
                        </a:rPr>
                        <a:t>carcinoid</a:t>
                      </a:r>
                      <a:r>
                        <a:rPr lang="en-CA" sz="1600" b="0" i="0" kern="1200" dirty="0" smtClean="0">
                          <a:solidFill>
                            <a:schemeClr val="accent6">
                              <a:lumMod val="75000"/>
                            </a:schemeClr>
                          </a:solidFill>
                          <a:latin typeface="+mn-lt"/>
                          <a:ea typeface="+mn-ea"/>
                          <a:cs typeface="+mn-cs"/>
                        </a:rPr>
                        <a:t> syndrome</a:t>
                      </a:r>
                      <a:endParaRPr lang="ar-SA" sz="1600" dirty="0">
                        <a:solidFill>
                          <a:schemeClr val="accent6">
                            <a:lumMod val="75000"/>
                          </a:schemeClr>
                        </a:solidFill>
                      </a:endParaRPr>
                    </a:p>
                  </a:txBody>
                  <a:tcPr/>
                </a:tc>
                <a:tc>
                  <a:txBody>
                    <a:bodyPr/>
                    <a:lstStyle/>
                    <a:p>
                      <a:pPr rtl="1"/>
                      <a:r>
                        <a:rPr lang="en-CA" sz="1600" b="0" i="0" kern="1200" dirty="0" smtClean="0">
                          <a:solidFill>
                            <a:schemeClr val="dk1"/>
                          </a:solidFill>
                          <a:latin typeface="+mn-lt"/>
                          <a:ea typeface="+mn-ea"/>
                          <a:cs typeface="+mn-cs"/>
                        </a:rPr>
                        <a:t>Loss of isotonic fluid</a:t>
                      </a:r>
                      <a:r>
                        <a:rPr lang="en-CA" sz="1600" dirty="0" smtClean="0"/>
                        <a:t/>
                      </a:r>
                      <a:br>
                        <a:rPr lang="en-CA" sz="1600" dirty="0" smtClean="0"/>
                      </a:br>
                      <a:r>
                        <a:rPr lang="en-CA" sz="1600" b="0" i="0" kern="1200" dirty="0" smtClean="0">
                          <a:solidFill>
                            <a:schemeClr val="dk1"/>
                          </a:solidFill>
                          <a:latin typeface="+mn-lt"/>
                          <a:ea typeface="+mn-ea"/>
                          <a:cs typeface="+mn-cs"/>
                        </a:rPr>
                        <a:t>High-volume diarrhea</a:t>
                      </a:r>
                      <a:r>
                        <a:rPr lang="en-CA" sz="1600" dirty="0" smtClean="0"/>
                        <a:t/>
                      </a:r>
                      <a:br>
                        <a:rPr lang="en-CA" sz="1600" dirty="0" smtClean="0"/>
                      </a:br>
                      <a:r>
                        <a:rPr lang="en-CA" sz="1600" b="0" i="0" kern="1200" dirty="0" err="1" smtClean="0">
                          <a:solidFill>
                            <a:schemeClr val="dk1"/>
                          </a:solidFill>
                          <a:latin typeface="+mn-lt"/>
                          <a:ea typeface="+mn-ea"/>
                          <a:cs typeface="+mn-cs"/>
                        </a:rPr>
                        <a:t>Mechanisms:Laxatives</a:t>
                      </a:r>
                      <a:r>
                        <a:rPr lang="en-CA" sz="1600" b="0" i="0" kern="1200" dirty="0" smtClean="0">
                          <a:solidFill>
                            <a:schemeClr val="dk1"/>
                          </a:solidFill>
                          <a:latin typeface="+mn-lt"/>
                          <a:ea typeface="+mn-ea"/>
                          <a:cs typeface="+mn-cs"/>
                        </a:rPr>
                        <a:t>  </a:t>
                      </a:r>
                      <a:endParaRPr lang="ar-SA" sz="1600" b="0" i="0" kern="1200" dirty="0" smtClean="0">
                        <a:solidFill>
                          <a:schemeClr val="dk1"/>
                        </a:solidFill>
                        <a:latin typeface="+mn-lt"/>
                        <a:ea typeface="+mn-ea"/>
                        <a:cs typeface="+mn-cs"/>
                      </a:endParaRPr>
                    </a:p>
                    <a:p>
                      <a:pPr rtl="1"/>
                      <a:r>
                        <a:rPr lang="en-CA" sz="1600" b="0" i="0" kern="1200" dirty="0" err="1" smtClean="0">
                          <a:solidFill>
                            <a:schemeClr val="accent3">
                              <a:lumMod val="50000"/>
                            </a:schemeClr>
                          </a:solidFill>
                          <a:latin typeface="+mn-lt"/>
                          <a:ea typeface="+mn-ea"/>
                          <a:cs typeface="+mn-cs"/>
                        </a:rPr>
                        <a:t>Enterotoxins</a:t>
                      </a:r>
                      <a:r>
                        <a:rPr lang="en-CA" sz="1600" b="0" i="0" kern="1200" dirty="0" smtClean="0">
                          <a:solidFill>
                            <a:schemeClr val="accent3">
                              <a:lumMod val="50000"/>
                            </a:schemeClr>
                          </a:solidFill>
                          <a:latin typeface="+mn-lt"/>
                          <a:ea typeface="+mn-ea"/>
                          <a:cs typeface="+mn-cs"/>
                        </a:rPr>
                        <a:t> stimulate </a:t>
                      </a:r>
                      <a:r>
                        <a:rPr lang="en-CA" sz="1600" b="0" i="0" kern="1200" dirty="0" err="1" smtClean="0">
                          <a:solidFill>
                            <a:schemeClr val="accent3">
                              <a:lumMod val="50000"/>
                            </a:schemeClr>
                          </a:solidFill>
                          <a:latin typeface="+mn-lt"/>
                          <a:ea typeface="+mn-ea"/>
                          <a:cs typeface="+mn-cs"/>
                        </a:rPr>
                        <a:t>Cl</a:t>
                      </a:r>
                      <a:r>
                        <a:rPr lang="en-CA" sz="1600" b="0" i="0" kern="1200" baseline="30000" dirty="0" smtClean="0">
                          <a:solidFill>
                            <a:schemeClr val="accent3">
                              <a:lumMod val="50000"/>
                            </a:schemeClr>
                          </a:solidFill>
                          <a:latin typeface="+mn-lt"/>
                          <a:ea typeface="+mn-ea"/>
                          <a:cs typeface="+mn-cs"/>
                        </a:rPr>
                        <a:t>-</a:t>
                      </a:r>
                      <a:r>
                        <a:rPr lang="en-CA" sz="1600" b="0" i="0" kern="1200" dirty="0" smtClean="0">
                          <a:solidFill>
                            <a:schemeClr val="accent3">
                              <a:lumMod val="50000"/>
                            </a:schemeClr>
                          </a:solidFill>
                          <a:latin typeface="+mn-lt"/>
                          <a:ea typeface="+mn-ea"/>
                          <a:cs typeface="+mn-cs"/>
                        </a:rPr>
                        <a:t> channels </a:t>
                      </a:r>
                      <a:endParaRPr lang="ar-SA" sz="1600" b="0" i="0" kern="1200" dirty="0" smtClean="0">
                        <a:solidFill>
                          <a:schemeClr val="accent3">
                            <a:lumMod val="50000"/>
                          </a:schemeClr>
                        </a:solidFill>
                        <a:latin typeface="+mn-lt"/>
                        <a:ea typeface="+mn-ea"/>
                        <a:cs typeface="+mn-cs"/>
                      </a:endParaRPr>
                    </a:p>
                    <a:p>
                      <a:pPr rtl="1"/>
                      <a:r>
                        <a:rPr lang="en-CA" sz="1600" b="0" i="0" kern="1200" dirty="0" smtClean="0">
                          <a:solidFill>
                            <a:schemeClr val="accent3">
                              <a:lumMod val="50000"/>
                            </a:schemeClr>
                          </a:solidFill>
                          <a:latin typeface="+mn-lt"/>
                          <a:ea typeface="+mn-ea"/>
                          <a:cs typeface="+mn-cs"/>
                        </a:rPr>
                        <a:t>regulated by </a:t>
                      </a:r>
                      <a:r>
                        <a:rPr lang="en-CA" sz="1600" b="0" i="0" kern="1200" dirty="0" err="1" smtClean="0">
                          <a:solidFill>
                            <a:schemeClr val="accent3">
                              <a:lumMod val="50000"/>
                            </a:schemeClr>
                          </a:solidFill>
                          <a:latin typeface="+mn-lt"/>
                          <a:ea typeface="+mn-ea"/>
                          <a:cs typeface="+mn-cs"/>
                        </a:rPr>
                        <a:t>cAMP</a:t>
                      </a:r>
                      <a:r>
                        <a:rPr lang="en-CA" sz="1600" b="0" i="0" kern="1200" dirty="0" smtClean="0">
                          <a:solidFill>
                            <a:schemeClr val="accent3">
                              <a:lumMod val="50000"/>
                            </a:schemeClr>
                          </a:solidFill>
                          <a:latin typeface="+mn-lt"/>
                          <a:ea typeface="+mn-ea"/>
                          <a:cs typeface="+mn-cs"/>
                        </a:rPr>
                        <a:t> and </a:t>
                      </a:r>
                      <a:r>
                        <a:rPr lang="en-CA" sz="1600" b="0" i="0" kern="1200" dirty="0" err="1" smtClean="0">
                          <a:solidFill>
                            <a:schemeClr val="accent3">
                              <a:lumMod val="50000"/>
                            </a:schemeClr>
                          </a:solidFill>
                          <a:latin typeface="+mn-lt"/>
                          <a:ea typeface="+mn-ea"/>
                          <a:cs typeface="+mn-cs"/>
                        </a:rPr>
                        <a:t>cGMP</a:t>
                      </a:r>
                      <a:r>
                        <a:rPr lang="en-CA" sz="1600" dirty="0" smtClean="0"/>
                        <a:t/>
                      </a:r>
                      <a:br>
                        <a:rPr lang="en-CA" sz="1600" dirty="0" smtClean="0"/>
                      </a:br>
                      <a:r>
                        <a:rPr lang="en-CA" sz="1600" b="0" i="0" kern="1200" dirty="0" smtClean="0">
                          <a:solidFill>
                            <a:schemeClr val="dk1"/>
                          </a:solidFill>
                          <a:latin typeface="+mn-lt"/>
                          <a:ea typeface="+mn-ea"/>
                          <a:cs typeface="+mn-cs"/>
                        </a:rPr>
                        <a:t>  </a:t>
                      </a:r>
                      <a:endParaRPr lang="ar-SA" sz="1600" b="0" i="0" kern="1200" dirty="0" smtClean="0">
                        <a:solidFill>
                          <a:schemeClr val="dk1"/>
                        </a:solidFill>
                        <a:latin typeface="+mn-lt"/>
                        <a:ea typeface="+mn-ea"/>
                        <a:cs typeface="+mn-cs"/>
                      </a:endParaRPr>
                    </a:p>
                    <a:p>
                      <a:pPr rtl="1"/>
                      <a:r>
                        <a:rPr lang="en-CA" sz="1600" b="0" i="0" kern="1200" dirty="0" smtClean="0">
                          <a:solidFill>
                            <a:schemeClr val="accent6">
                              <a:lumMod val="75000"/>
                            </a:schemeClr>
                          </a:solidFill>
                          <a:latin typeface="+mn-lt"/>
                          <a:ea typeface="+mn-ea"/>
                          <a:cs typeface="+mn-cs"/>
                        </a:rPr>
                        <a:t>Serotonin increases bowel motility</a:t>
                      </a:r>
                      <a:r>
                        <a:rPr lang="en-CA" sz="1600" dirty="0" smtClean="0">
                          <a:solidFill>
                            <a:schemeClr val="accent6">
                              <a:lumMod val="75000"/>
                            </a:schemeClr>
                          </a:solidFill>
                        </a:rPr>
                        <a:t/>
                      </a:r>
                      <a:br>
                        <a:rPr lang="en-CA" sz="1600" dirty="0" smtClean="0">
                          <a:solidFill>
                            <a:schemeClr val="accent6">
                              <a:lumMod val="75000"/>
                            </a:schemeClr>
                          </a:solidFill>
                        </a:rPr>
                      </a:br>
                      <a:r>
                        <a:rPr lang="en-CA" sz="1600" b="0" i="0" kern="1200" dirty="0" smtClean="0">
                          <a:solidFill>
                            <a:schemeClr val="accent6">
                              <a:lumMod val="75000"/>
                            </a:schemeClr>
                          </a:solidFill>
                          <a:latin typeface="+mn-lt"/>
                          <a:ea typeface="+mn-ea"/>
                          <a:cs typeface="+mn-cs"/>
                        </a:rPr>
                        <a:t>No inflammation in bowel mucosa</a:t>
                      </a:r>
                      <a:endParaRPr lang="ar-SA" sz="1600" dirty="0">
                        <a:solidFill>
                          <a:schemeClr val="accent6">
                            <a:lumMod val="75000"/>
                          </a:schemeClr>
                        </a:solidFill>
                      </a:endParaRPr>
                    </a:p>
                  </a:txBody>
                  <a:tcPr/>
                </a:tc>
                <a:tc>
                  <a:txBody>
                    <a:bodyPr/>
                    <a:lstStyle/>
                    <a:p>
                      <a:pPr rtl="1"/>
                      <a:r>
                        <a:rPr lang="en-CA" sz="1600" b="0" i="0" kern="1200" dirty="0" err="1" smtClean="0">
                          <a:solidFill>
                            <a:schemeClr val="dk1"/>
                          </a:solidFill>
                          <a:latin typeface="+mn-lt"/>
                          <a:ea typeface="+mn-ea"/>
                          <a:cs typeface="+mn-cs"/>
                        </a:rPr>
                        <a:t>Secretory</a:t>
                      </a:r>
                      <a:endParaRPr lang="ar-SA" sz="1600" dirty="0"/>
                    </a:p>
                  </a:txBody>
                  <a:tcPr/>
                </a:tc>
              </a:tr>
              <a:tr h="1145367">
                <a:tc>
                  <a:txBody>
                    <a:bodyPr/>
                    <a:lstStyle/>
                    <a:p>
                      <a:pPr rtl="1"/>
                      <a:r>
                        <a:rPr lang="en-CA" sz="1600" b="0" i="0" kern="1200" dirty="0" smtClean="0">
                          <a:solidFill>
                            <a:schemeClr val="dk1"/>
                          </a:solidFill>
                          <a:latin typeface="+mn-lt"/>
                          <a:ea typeface="+mn-ea"/>
                          <a:cs typeface="+mn-cs"/>
                        </a:rPr>
                        <a:t>Fecal smear for leukocytes: negative</a:t>
                      </a:r>
                      <a:r>
                        <a:rPr lang="en-CA" sz="1400" dirty="0" smtClean="0"/>
                        <a:t/>
                      </a:r>
                      <a:br>
                        <a:rPr lang="en-CA" sz="1400" dirty="0" smtClean="0"/>
                      </a:br>
                      <a:r>
                        <a:rPr lang="en-CA" sz="1600" b="0" i="0" kern="1200" dirty="0" smtClean="0">
                          <a:solidFill>
                            <a:schemeClr val="dk1"/>
                          </a:solidFill>
                          <a:latin typeface="+mn-lt"/>
                          <a:ea typeface="+mn-ea"/>
                          <a:cs typeface="+mn-cs"/>
                        </a:rPr>
                        <a:t>Stool osmotic gap &gt; 100 </a:t>
                      </a:r>
                      <a:r>
                        <a:rPr lang="en-CA" sz="1600" b="0" i="0" kern="1200" dirty="0" err="1" smtClean="0">
                          <a:solidFill>
                            <a:schemeClr val="dk1"/>
                          </a:solidFill>
                          <a:latin typeface="+mn-lt"/>
                          <a:ea typeface="+mn-ea"/>
                          <a:cs typeface="+mn-cs"/>
                        </a:rPr>
                        <a:t>mOsm</a:t>
                      </a:r>
                      <a:r>
                        <a:rPr lang="en-CA" sz="1600" b="0" i="0" kern="1200" dirty="0" smtClean="0">
                          <a:solidFill>
                            <a:schemeClr val="dk1"/>
                          </a:solidFill>
                          <a:latin typeface="+mn-lt"/>
                          <a:ea typeface="+mn-ea"/>
                          <a:cs typeface="+mn-cs"/>
                        </a:rPr>
                        <a:t>/kg</a:t>
                      </a:r>
                      <a:endParaRPr lang="ar-SA" sz="1400" dirty="0"/>
                    </a:p>
                  </a:txBody>
                  <a:tcPr/>
                </a:tc>
                <a:tc>
                  <a:txBody>
                    <a:bodyPr/>
                    <a:lstStyle/>
                    <a:p>
                      <a:pPr algn="l" rtl="1"/>
                      <a:r>
                        <a:rPr lang="en-CA" sz="1600" b="0" i="0" kern="1200" dirty="0" err="1" smtClean="0">
                          <a:solidFill>
                            <a:schemeClr val="dk1"/>
                          </a:solidFill>
                          <a:latin typeface="+mn-lt"/>
                          <a:ea typeface="+mn-ea"/>
                          <a:cs typeface="+mn-cs"/>
                        </a:rPr>
                        <a:t>Disaccharidase</a:t>
                      </a:r>
                      <a:r>
                        <a:rPr lang="en-CA" sz="1600" b="0" i="0" kern="1200" dirty="0" smtClean="0">
                          <a:solidFill>
                            <a:schemeClr val="dk1"/>
                          </a:solidFill>
                          <a:latin typeface="+mn-lt"/>
                          <a:ea typeface="+mn-ea"/>
                          <a:cs typeface="+mn-cs"/>
                        </a:rPr>
                        <a:t> def</a:t>
                      </a:r>
                      <a:r>
                        <a:rPr lang="en-US" sz="1600" b="0" i="0" kern="1200" dirty="0" smtClean="0">
                          <a:solidFill>
                            <a:schemeClr val="dk1"/>
                          </a:solidFill>
                          <a:latin typeface="+mn-lt"/>
                          <a:ea typeface="+mn-ea"/>
                          <a:cs typeface="+mn-cs"/>
                        </a:rPr>
                        <a:t>.</a:t>
                      </a:r>
                      <a:r>
                        <a:rPr lang="en-CA" sz="1400" dirty="0" smtClean="0"/>
                        <a:t/>
                      </a:r>
                      <a:br>
                        <a:rPr lang="en-CA" sz="1400" dirty="0" smtClean="0"/>
                      </a:br>
                      <a:r>
                        <a:rPr lang="en-CA" sz="1400" dirty="0" err="1" smtClean="0"/>
                        <a:t>G</a:t>
                      </a:r>
                      <a:r>
                        <a:rPr lang="en-CA" sz="1600" b="0" i="0" kern="1200" dirty="0" err="1" smtClean="0">
                          <a:solidFill>
                            <a:schemeClr val="dk1"/>
                          </a:solidFill>
                          <a:latin typeface="+mn-lt"/>
                          <a:ea typeface="+mn-ea"/>
                          <a:cs typeface="+mn-cs"/>
                        </a:rPr>
                        <a:t>iardiasis</a:t>
                      </a:r>
                      <a:r>
                        <a:rPr lang="en-CA" sz="1600" b="0" i="0" kern="1200" dirty="0" smtClean="0">
                          <a:solidFill>
                            <a:schemeClr val="dk1"/>
                          </a:solidFill>
                          <a:latin typeface="+mn-lt"/>
                          <a:ea typeface="+mn-ea"/>
                          <a:cs typeface="+mn-cs"/>
                        </a:rPr>
                        <a:t>, Celiac Dis.</a:t>
                      </a:r>
                      <a:r>
                        <a:rPr lang="en-CA" sz="1400" dirty="0" smtClean="0"/>
                        <a:t/>
                      </a:r>
                      <a:br>
                        <a:rPr lang="en-CA" sz="1400" dirty="0" smtClean="0"/>
                      </a:br>
                      <a:r>
                        <a:rPr lang="en-CA" sz="1600" b="0" i="0" kern="1200" dirty="0" smtClean="0">
                          <a:solidFill>
                            <a:schemeClr val="dk1"/>
                          </a:solidFill>
                          <a:latin typeface="+mn-lt"/>
                          <a:ea typeface="+mn-ea"/>
                          <a:cs typeface="+mn-cs"/>
                        </a:rPr>
                        <a:t>Ingestion of poorly absorbable solutes </a:t>
                      </a:r>
                      <a:endParaRPr lang="ar-SA" sz="1600" dirty="0"/>
                    </a:p>
                  </a:txBody>
                  <a:tcPr/>
                </a:tc>
                <a:tc>
                  <a:txBody>
                    <a:bodyPr/>
                    <a:lstStyle/>
                    <a:p>
                      <a:pPr rtl="1"/>
                      <a:r>
                        <a:rPr lang="en-US" sz="1600" b="0" i="0" kern="1200" dirty="0" err="1" smtClean="0">
                          <a:solidFill>
                            <a:schemeClr val="dk1"/>
                          </a:solidFill>
                          <a:latin typeface="+mn-lt"/>
                          <a:ea typeface="+mn-ea"/>
                          <a:cs typeface="+mn-cs"/>
                        </a:rPr>
                        <a:t>Osmotically</a:t>
                      </a:r>
                      <a:r>
                        <a:rPr lang="en-US" sz="1600" b="0" i="0" kern="1200" dirty="0" smtClean="0">
                          <a:solidFill>
                            <a:schemeClr val="dk1"/>
                          </a:solidFill>
                          <a:latin typeface="+mn-lt"/>
                          <a:ea typeface="+mn-ea"/>
                          <a:cs typeface="+mn-cs"/>
                        </a:rPr>
                        <a:t> active substance is drawing hypotonic salt solution out of bowel</a:t>
                      </a:r>
                      <a:r>
                        <a:rPr lang="en-US" sz="1600" dirty="0" smtClean="0"/>
                        <a:t/>
                      </a:r>
                      <a:br>
                        <a:rPr lang="en-US" sz="1600" dirty="0" smtClean="0"/>
                      </a:br>
                      <a:r>
                        <a:rPr lang="en-US" sz="1600" b="0" i="0" kern="1200" dirty="0" smtClean="0">
                          <a:solidFill>
                            <a:schemeClr val="dk1"/>
                          </a:solidFill>
                          <a:latin typeface="+mn-lt"/>
                          <a:ea typeface="+mn-ea"/>
                          <a:cs typeface="+mn-cs"/>
                        </a:rPr>
                        <a:t>High-volume diarrhea</a:t>
                      </a:r>
                      <a:r>
                        <a:rPr lang="en-US" sz="1600" dirty="0" smtClean="0"/>
                        <a:t/>
                      </a:r>
                      <a:br>
                        <a:rPr lang="en-US" sz="1600" dirty="0" smtClean="0"/>
                      </a:br>
                      <a:r>
                        <a:rPr lang="en-US" sz="1600" b="0" i="0" kern="1200" dirty="0" smtClean="0">
                          <a:solidFill>
                            <a:schemeClr val="dk1"/>
                          </a:solidFill>
                          <a:latin typeface="+mn-lt"/>
                          <a:ea typeface="+mn-ea"/>
                          <a:cs typeface="+mn-cs"/>
                        </a:rPr>
                        <a:t>No inflammation in bowel mucosa</a:t>
                      </a:r>
                      <a:endParaRPr lang="ar-SA" sz="1600" dirty="0"/>
                    </a:p>
                  </a:txBody>
                  <a:tcPr/>
                </a:tc>
                <a:tc>
                  <a:txBody>
                    <a:bodyPr/>
                    <a:lstStyle/>
                    <a:p>
                      <a:pPr rtl="1"/>
                      <a:r>
                        <a:rPr lang="en-CA" sz="1600" b="0" i="0" kern="1200" dirty="0" smtClean="0">
                          <a:solidFill>
                            <a:schemeClr val="dk1"/>
                          </a:solidFill>
                          <a:latin typeface="+mn-lt"/>
                          <a:ea typeface="+mn-ea"/>
                          <a:cs typeface="+mn-cs"/>
                        </a:rPr>
                        <a:t>Osmotic</a:t>
                      </a:r>
                      <a:endParaRPr lang="ar-SA" sz="1600" dirty="0"/>
                    </a:p>
                  </a:txBody>
                  <a:tcPr/>
                </a:tc>
              </a:tr>
              <a:tr h="883568">
                <a:tc>
                  <a:txBody>
                    <a:bodyPr/>
                    <a:lstStyle/>
                    <a:p>
                      <a:pPr rtl="1"/>
                      <a:endParaRPr lang="ar-SA" sz="1400"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0" i="0" kern="1200" dirty="0" smtClean="0">
                          <a:solidFill>
                            <a:schemeClr val="dk1"/>
                          </a:solidFill>
                          <a:latin typeface="+mn-lt"/>
                          <a:ea typeface="+mn-ea"/>
                          <a:cs typeface="+mn-cs"/>
                        </a:rPr>
                        <a:t>Irritable bowel syndrome (IBS) – a </a:t>
                      </a:r>
                      <a:r>
                        <a:rPr lang="en-US" sz="1600" dirty="0" smtClean="0"/>
                        <a:t>motor disorder </a:t>
                      </a:r>
                    </a:p>
                    <a:p>
                      <a:pPr algn="l" rtl="1"/>
                      <a:endParaRPr lang="ar-SA" sz="1600" dirty="0"/>
                    </a:p>
                  </a:txBody>
                  <a:tcPr/>
                </a:tc>
                <a:tc>
                  <a:txBody>
                    <a:bodyPr/>
                    <a:lstStyle/>
                    <a:p>
                      <a:pPr rtl="1"/>
                      <a:r>
                        <a:rPr lang="en-US" sz="1600" dirty="0" smtClean="0"/>
                        <a:t>Rapid movement of food through the intestines </a:t>
                      </a:r>
                      <a:endParaRPr lang="ar-SA" sz="1600" dirty="0"/>
                    </a:p>
                  </a:txBody>
                  <a:tcPr/>
                </a:tc>
                <a:tc>
                  <a:txBody>
                    <a:bodyPr/>
                    <a:lstStyle/>
                    <a:p>
                      <a:pPr rtl="1"/>
                      <a:r>
                        <a:rPr lang="en-US" sz="1600" b="0" i="0" kern="1200" dirty="0" smtClean="0">
                          <a:solidFill>
                            <a:schemeClr val="dk1"/>
                          </a:solidFill>
                          <a:latin typeface="+mn-lt"/>
                          <a:ea typeface="+mn-ea"/>
                          <a:cs typeface="+mn-cs"/>
                        </a:rPr>
                        <a:t>Motility-relate</a:t>
                      </a:r>
                      <a:r>
                        <a:rPr lang="en-US" sz="1600" b="0" dirty="0" smtClean="0">
                          <a:solidFill>
                            <a:schemeClr val="bg1"/>
                          </a:solidFill>
                        </a:rPr>
                        <a:t>d</a:t>
                      </a:r>
                      <a:endParaRPr lang="ar-SA" sz="1600" b="0" dirty="0">
                        <a:solidFill>
                          <a:schemeClr val="bg1"/>
                        </a:solidFill>
                      </a:endParaRPr>
                    </a:p>
                  </a:txBody>
                  <a:tcPr/>
                </a:tc>
              </a:tr>
            </a:tbl>
          </a:graphicData>
        </a:graphic>
      </p:graphicFrame>
      <p:sp>
        <p:nvSpPr>
          <p:cNvPr id="3" name="TextBox 2"/>
          <p:cNvSpPr txBox="1"/>
          <p:nvPr/>
        </p:nvSpPr>
        <p:spPr>
          <a:xfrm>
            <a:off x="1907704" y="0"/>
            <a:ext cx="5698932"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en-CA" b="1" dirty="0" smtClean="0"/>
              <a:t> </a:t>
            </a:r>
            <a:r>
              <a:rPr lang="en-CA" sz="3200" b="1" dirty="0" smtClean="0"/>
              <a:t>SUMMARY:</a:t>
            </a:r>
            <a:r>
              <a:rPr lang="en-CA" b="1" dirty="0" smtClean="0"/>
              <a:t> </a:t>
            </a:r>
            <a:r>
              <a:rPr lang="en-CA" sz="3200" b="1" dirty="0" smtClean="0"/>
              <a:t>TYPES OF DIARRHEA</a:t>
            </a:r>
            <a:endParaRPr lang="ar-SA" dirty="0"/>
          </a:p>
        </p:txBody>
      </p:sp>
      <p:sp>
        <p:nvSpPr>
          <p:cNvPr id="4" name="TextBox 3"/>
          <p:cNvSpPr txBox="1"/>
          <p:nvPr/>
        </p:nvSpPr>
        <p:spPr>
          <a:xfrm>
            <a:off x="611560" y="476672"/>
            <a:ext cx="184731" cy="369332"/>
          </a:xfrm>
          <a:prstGeom prst="rect">
            <a:avLst/>
          </a:prstGeom>
          <a:noFill/>
        </p:spPr>
        <p:txBody>
          <a:bodyPr wrap="none" rtlCol="1">
            <a:spAutoFit/>
          </a:bodyPr>
          <a:lstStyle/>
          <a:p>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0063" y="2606675"/>
            <a:ext cx="3063875" cy="1800225"/>
          </a:xfrm>
          <a:prstGeom prst="rect">
            <a:avLst/>
          </a:prstGeom>
          <a:noFill/>
          <a:ln w="9525">
            <a:noFill/>
            <a:miter lim="800000"/>
            <a:headEnd/>
            <a:tailEnd/>
          </a:ln>
          <a:effectLst/>
        </p:spPr>
      </p:pic>
      <p:sp>
        <p:nvSpPr>
          <p:cNvPr id="3" name="Title 2"/>
          <p:cNvSpPr>
            <a:spLocks noGrp="1"/>
          </p:cNvSpPr>
          <p:nvPr>
            <p:ph type="title"/>
          </p:nvPr>
        </p:nvSpPr>
        <p:spPr>
          <a:xfrm>
            <a:off x="323528" y="764704"/>
            <a:ext cx="8229600" cy="1143000"/>
          </a:xfrm>
        </p:spPr>
        <p:txBody>
          <a:bodyPr>
            <a:normAutofit fontScale="90000"/>
          </a:bodyPr>
          <a:lstStyle/>
          <a:p>
            <a:r>
              <a:rPr lang="en-CA" i="1" dirty="0" err="1" smtClean="0"/>
              <a:t>Entamoeba</a:t>
            </a:r>
            <a:r>
              <a:rPr lang="en-CA" i="1" dirty="0" smtClean="0"/>
              <a:t> </a:t>
            </a:r>
            <a:r>
              <a:rPr lang="en-CA" i="1" dirty="0" err="1" smtClean="0"/>
              <a:t>histolytica</a:t>
            </a:r>
            <a:r>
              <a:rPr lang="ar-SA" dirty="0" smtClean="0"/>
              <a:t/>
            </a:r>
            <a:br>
              <a:rPr lang="ar-SA" dirty="0" smtClean="0"/>
            </a:br>
            <a:endParaRPr lang="ar-SA"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2195736" y="1916832"/>
            <a:ext cx="4968552" cy="29227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rgbClr val="FF0000"/>
                </a:solidFill>
              </a:rPr>
              <a:t>Acute diarrhea</a:t>
            </a:r>
            <a:endParaRPr lang="ar-SA" dirty="0"/>
          </a:p>
        </p:txBody>
      </p:sp>
      <p:sp>
        <p:nvSpPr>
          <p:cNvPr id="5" name="Subtitle 4"/>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269776"/>
            <a:ext cx="8229600" cy="1143000"/>
          </a:xfrm>
        </p:spPr>
        <p:txBody>
          <a:bodyPr>
            <a:normAutofit fontScale="90000"/>
          </a:bodyPr>
          <a:lstStyle/>
          <a:p>
            <a:r>
              <a:rPr lang="en-US" dirty="0" err="1" smtClean="0"/>
              <a:t>Aetiology</a:t>
            </a:r>
            <a:r>
              <a:rPr lang="en-US" dirty="0" smtClean="0"/>
              <a:t/>
            </a:r>
            <a:br>
              <a:rPr lang="en-US" dirty="0" smtClean="0"/>
            </a:br>
            <a:r>
              <a:rPr lang="en-US" b="1" dirty="0" smtClean="0">
                <a:solidFill>
                  <a:srgbClr val="FF0000"/>
                </a:solidFill>
              </a:rPr>
              <a:t>Acute </a:t>
            </a:r>
            <a:r>
              <a:rPr lang="en-US" b="1" dirty="0" smtClean="0">
                <a:solidFill>
                  <a:srgbClr val="FF0000"/>
                </a:solidFill>
              </a:rPr>
              <a:t>diarrhea</a:t>
            </a:r>
            <a:r>
              <a:rPr lang="en-US" b="1" dirty="0" smtClean="0">
                <a:solidFill>
                  <a:srgbClr val="FF0000"/>
                </a:solidFill>
              </a:rPr>
              <a:t/>
            </a:r>
            <a:br>
              <a:rPr lang="en-US" b="1" dirty="0" smtClean="0">
                <a:solidFill>
                  <a:srgbClr val="FF0000"/>
                </a:solidFill>
              </a:rPr>
            </a:br>
            <a:r>
              <a:rPr lang="en-US" dirty="0" smtClean="0"/>
              <a:t> </a:t>
            </a:r>
            <a:endParaRPr lang="en-US" dirty="0"/>
          </a:p>
        </p:txBody>
      </p:sp>
      <p:sp>
        <p:nvSpPr>
          <p:cNvPr id="3" name="عنصر نائب للمحتوى 2"/>
          <p:cNvSpPr>
            <a:spLocks noGrp="1"/>
          </p:cNvSpPr>
          <p:nvPr>
            <p:ph idx="1"/>
          </p:nvPr>
        </p:nvSpPr>
        <p:spPr>
          <a:xfrm>
            <a:off x="467544" y="1124744"/>
            <a:ext cx="4536504" cy="4353347"/>
          </a:xfrm>
          <a:ln>
            <a:solidFill>
              <a:schemeClr val="accent1"/>
            </a:solidFill>
          </a:ln>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US" dirty="0" smtClean="0">
                <a:cs typeface="Arial" pitchFamily="34" charset="0"/>
              </a:rPr>
              <a:t>Approximately 80% of acute diarrheas are due to </a:t>
            </a:r>
            <a:r>
              <a:rPr lang="en-US" b="1" i="1" u="sng" dirty="0" smtClean="0">
                <a:solidFill>
                  <a:srgbClr val="002060"/>
                </a:solidFill>
                <a:cs typeface="Arial" pitchFamily="34" charset="0"/>
              </a:rPr>
              <a:t>infections</a:t>
            </a:r>
            <a:r>
              <a:rPr lang="en-US" dirty="0" smtClean="0">
                <a:cs typeface="Arial" pitchFamily="34" charset="0"/>
              </a:rPr>
              <a:t> (viruses, bacteria, </a:t>
            </a:r>
            <a:r>
              <a:rPr lang="en-US" dirty="0" err="1" smtClean="0">
                <a:cs typeface="Arial" pitchFamily="34" charset="0"/>
              </a:rPr>
              <a:t>helminths</a:t>
            </a:r>
            <a:r>
              <a:rPr lang="en-US" dirty="0" smtClean="0">
                <a:cs typeface="Arial" pitchFamily="34" charset="0"/>
              </a:rPr>
              <a:t>, and protozoa). </a:t>
            </a:r>
          </a:p>
          <a:p>
            <a:r>
              <a:rPr lang="en-US" dirty="0" smtClean="0">
                <a:solidFill>
                  <a:srgbClr val="002060"/>
                </a:solidFill>
              </a:rPr>
              <a:t>Viral gastroenteritis </a:t>
            </a:r>
            <a:r>
              <a:rPr lang="en-US" dirty="0" smtClean="0"/>
              <a:t>(viral infection of the stomach and the small intestine) is the most common cause of acute diarrhea worldwide.</a:t>
            </a:r>
          </a:p>
          <a:p>
            <a:r>
              <a:rPr lang="en-US" b="1" dirty="0" smtClean="0"/>
              <a:t>Food poisoning</a:t>
            </a:r>
          </a:p>
          <a:p>
            <a:r>
              <a:rPr lang="en-US" b="1" dirty="0" smtClean="0"/>
              <a:t>Drugs</a:t>
            </a:r>
          </a:p>
          <a:p>
            <a:r>
              <a:rPr lang="en-US" b="1" dirty="0" smtClean="0"/>
              <a:t>Others </a:t>
            </a:r>
            <a:endParaRPr lang="en-US" b="1" dirty="0" smtClean="0"/>
          </a:p>
        </p:txBody>
      </p:sp>
      <p:pic>
        <p:nvPicPr>
          <p:cNvPr id="1026" name="Picture 2"/>
          <p:cNvPicPr>
            <a:picLocks noChangeAspect="1" noChangeArrowheads="1"/>
          </p:cNvPicPr>
          <p:nvPr/>
        </p:nvPicPr>
        <p:blipFill>
          <a:blip r:embed="rId2" cstate="print"/>
          <a:srcRect/>
          <a:stretch>
            <a:fillRect/>
          </a:stretch>
        </p:blipFill>
        <p:spPr bwMode="auto">
          <a:xfrm>
            <a:off x="5252175" y="1060795"/>
            <a:ext cx="3424281" cy="2368205"/>
          </a:xfrm>
          <a:prstGeom prst="rect">
            <a:avLst/>
          </a:prstGeom>
          <a:noFill/>
          <a:ln w="9525">
            <a:noFill/>
            <a:miter lim="800000"/>
            <a:headEnd/>
            <a:tailEnd/>
          </a:ln>
        </p:spPr>
      </p:pic>
      <p:sp>
        <p:nvSpPr>
          <p:cNvPr id="5" name="مستطيل 4"/>
          <p:cNvSpPr/>
          <p:nvPr/>
        </p:nvSpPr>
        <p:spPr>
          <a:xfrm>
            <a:off x="4716016" y="3501008"/>
            <a:ext cx="4427984" cy="255454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3200" b="1" u="sng" dirty="0" smtClean="0">
                <a:solidFill>
                  <a:srgbClr val="FFFF00"/>
                </a:solidFill>
              </a:rPr>
              <a:t>Rotavirus</a:t>
            </a:r>
          </a:p>
          <a:p>
            <a:pPr algn="ctr">
              <a:buFont typeface="Arial" pitchFamily="34" charset="0"/>
              <a:buChar char="•"/>
            </a:pPr>
            <a:r>
              <a:rPr lang="en-US" sz="3200" dirty="0" smtClean="0"/>
              <a:t> </a:t>
            </a:r>
            <a:r>
              <a:rPr lang="en-US" sz="2400" dirty="0" smtClean="0"/>
              <a:t>The cause of nearly 40% of hospitalizations from diarrhea in children under 5</a:t>
            </a:r>
          </a:p>
          <a:p>
            <a:pPr algn="ctr">
              <a:buFont typeface="Arial" pitchFamily="34" charset="0"/>
              <a:buChar char="•"/>
            </a:pPr>
            <a:r>
              <a:rPr lang="en-CA" sz="2400" dirty="0" smtClean="0"/>
              <a:t> Rotaviruses cause 50% of infantile diarrhea</a:t>
            </a:r>
            <a:endParaRPr lang="en-US" sz="2400" dirty="0"/>
          </a:p>
        </p:txBody>
      </p:sp>
      <p:sp>
        <p:nvSpPr>
          <p:cNvPr id="6" name="TextBox 5"/>
          <p:cNvSpPr txBox="1"/>
          <p:nvPr/>
        </p:nvSpPr>
        <p:spPr>
          <a:xfrm>
            <a:off x="1115616" y="6021288"/>
            <a:ext cx="691276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en-US" sz="2400" b="1" dirty="0" smtClean="0"/>
              <a:t>Clinically person become dehydrated with electrolyte disturbance and low  bicarbonate in blood </a:t>
            </a:r>
            <a:endParaRPr lang="ar-SA"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Antibiotic-Associated Diarrheas</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r>
              <a:rPr lang="en-US" b="1" dirty="0" smtClean="0"/>
              <a:t>Diarrhea occurs in 20% of patients receiving broad-spectrum antibiotics; about 20% of these diarrheas are due to </a:t>
            </a:r>
            <a:r>
              <a:rPr lang="en-US" b="1" i="1" dirty="0" smtClean="0">
                <a:solidFill>
                  <a:srgbClr val="FFFF00"/>
                </a:solidFill>
              </a:rPr>
              <a:t>Clostridium </a:t>
            </a:r>
            <a:r>
              <a:rPr lang="en-US" b="1" i="1" dirty="0" err="1" smtClean="0">
                <a:solidFill>
                  <a:srgbClr val="FFFF00"/>
                </a:solidFill>
              </a:rPr>
              <a:t>difficile</a:t>
            </a:r>
            <a:endParaRPr lang="en-US" b="1" i="1" dirty="0" smtClean="0">
              <a:solidFill>
                <a:srgbClr val="FFFF00"/>
              </a:solidFill>
            </a:endParaRPr>
          </a:p>
          <a:p>
            <a:r>
              <a:rPr lang="en-US" b="1" dirty="0" smtClean="0"/>
              <a:t>Leading to </a:t>
            </a:r>
            <a:r>
              <a:rPr lang="en-US" b="1" dirty="0" err="1" smtClean="0"/>
              <a:t>pseudomembranous</a:t>
            </a:r>
            <a:r>
              <a:rPr lang="en-US" b="1" dirty="0" smtClean="0"/>
              <a:t> colitis</a:t>
            </a:r>
          </a:p>
          <a:p>
            <a:pPr>
              <a:buNone/>
            </a:pPr>
            <a:r>
              <a:rPr lang="en-US" b="1" dirty="0" smtClean="0">
                <a:solidFill>
                  <a:srgbClr val="FFFF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773832"/>
            <a:ext cx="8229600" cy="1143000"/>
          </a:xfrm>
        </p:spPr>
        <p:txBody>
          <a:bodyPr>
            <a:normAutofit fontScale="90000"/>
          </a:bodyPr>
          <a:lstStyle/>
          <a:p>
            <a:r>
              <a:rPr lang="en-US" dirty="0" smtClean="0">
                <a:effectLst>
                  <a:outerShdw blurRad="38100" dist="38100" dir="2700000" algn="tl">
                    <a:srgbClr val="000000"/>
                  </a:outerShdw>
                </a:effectLst>
              </a:rPr>
              <a:t>DIARREAHA</a:t>
            </a:r>
            <a:br>
              <a:rPr lang="en-US" dirty="0" smtClean="0">
                <a:effectLst>
                  <a:outerShdw blurRad="38100" dist="38100" dir="2700000" algn="tl">
                    <a:srgbClr val="000000"/>
                  </a:outerShdw>
                </a:effectLst>
              </a:rPr>
            </a:br>
            <a:r>
              <a:rPr lang="en-US" dirty="0" smtClean="0">
                <a:solidFill>
                  <a:srgbClr val="FFFF00"/>
                </a:solidFill>
              </a:rPr>
              <a:t>Objectives</a:t>
            </a:r>
            <a:r>
              <a:rPr lang="en-US" dirty="0" smtClean="0"/>
              <a:t/>
            </a:r>
            <a:br>
              <a:rPr lang="en-US" dirty="0" smtClean="0"/>
            </a:br>
            <a:endParaRPr lang="en-US" dirty="0"/>
          </a:p>
        </p:txBody>
      </p:sp>
      <p:sp>
        <p:nvSpPr>
          <p:cNvPr id="3" name="عنصر نائب للمحتوى 2"/>
          <p:cNvSpPr>
            <a:spLocks noGrp="1"/>
          </p:cNvSpPr>
          <p:nvPr>
            <p:ph idx="1"/>
          </p:nvPr>
        </p:nvSpPr>
        <p:spPr>
          <a:xfrm>
            <a:off x="971600" y="1844824"/>
            <a:ext cx="7128792" cy="4525963"/>
          </a:xfrm>
        </p:spPr>
        <p:txBody>
          <a:bodyPr>
            <a:normAutofit/>
          </a:bodyPr>
          <a:lstStyle/>
          <a:p>
            <a:pPr marL="514350" indent="-514350">
              <a:buAutoNum type="arabicPeriod"/>
            </a:pPr>
            <a:r>
              <a:rPr lang="en-US" dirty="0" smtClean="0"/>
              <a:t>Define diarrhea</a:t>
            </a:r>
          </a:p>
          <a:p>
            <a:pPr marL="514350" indent="-514350">
              <a:buAutoNum type="arabicPeriod"/>
            </a:pPr>
            <a:r>
              <a:rPr lang="en-US" dirty="0" smtClean="0"/>
              <a:t>Describe the pathogenesis of different types of diarrhea </a:t>
            </a:r>
          </a:p>
          <a:p>
            <a:pPr>
              <a:buNone/>
            </a:pPr>
            <a:r>
              <a:rPr lang="en-US" dirty="0" smtClean="0"/>
              <a:t>3. List the causes of chronic diarrhea</a:t>
            </a:r>
          </a:p>
          <a:p>
            <a:pPr>
              <a:buNone/>
            </a:pPr>
            <a:r>
              <a:rPr lang="en-US"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Cotran\Images\CH18\F018028.jpg"/>
          <p:cNvPicPr>
            <a:picLocks noChangeAspect="1" noChangeArrowheads="1"/>
          </p:cNvPicPr>
          <p:nvPr/>
        </p:nvPicPr>
        <p:blipFill>
          <a:blip r:embed="rId2" cstate="print"/>
          <a:srcRect/>
          <a:stretch>
            <a:fillRect/>
          </a:stretch>
        </p:blipFill>
        <p:spPr bwMode="auto">
          <a:xfrm>
            <a:off x="304800" y="2076450"/>
            <a:ext cx="8534400" cy="2711450"/>
          </a:xfrm>
          <a:prstGeom prst="rect">
            <a:avLst/>
          </a:prstGeom>
          <a:noFill/>
        </p:spPr>
      </p:pic>
      <p:sp>
        <p:nvSpPr>
          <p:cNvPr id="3" name="Rectangle 2"/>
          <p:cNvSpPr/>
          <p:nvPr/>
        </p:nvSpPr>
        <p:spPr>
          <a:xfrm>
            <a:off x="3000364" y="714356"/>
            <a:ext cx="4202754" cy="523220"/>
          </a:xfrm>
          <a:prstGeom prst="rect">
            <a:avLst/>
          </a:prstGeom>
        </p:spPr>
        <p:txBody>
          <a:bodyPr wrap="none">
            <a:spAutoFit/>
          </a:bodyPr>
          <a:lstStyle/>
          <a:p>
            <a:r>
              <a:rPr lang="en-US" sz="2800" b="1" dirty="0" err="1" smtClean="0">
                <a:solidFill>
                  <a:srgbClr val="FFFF00"/>
                </a:solidFill>
              </a:rPr>
              <a:t>Pseudomembranous</a:t>
            </a:r>
            <a:r>
              <a:rPr lang="en-US" sz="2800" b="1" dirty="0" smtClean="0">
                <a:solidFill>
                  <a:srgbClr val="FFFF00"/>
                </a:solidFill>
              </a:rPr>
              <a:t> colitis</a:t>
            </a:r>
            <a:endParaRPr lang="ar-SA" sz="2800" dirty="0">
              <a:solidFill>
                <a:srgbClr val="FFFF00"/>
              </a:solidFill>
            </a:endParaRPr>
          </a:p>
        </p:txBody>
      </p:sp>
      <p:sp>
        <p:nvSpPr>
          <p:cNvPr id="4" name="Rectangle 3"/>
          <p:cNvSpPr/>
          <p:nvPr/>
        </p:nvSpPr>
        <p:spPr>
          <a:xfrm>
            <a:off x="1835696" y="5085184"/>
            <a:ext cx="5909438"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dirty="0" smtClean="0"/>
              <a:t>patients received broad-spectrum antibiotics</a:t>
            </a:r>
            <a:endParaRPr lang="ar-SA" sz="2400" dirty="0"/>
          </a:p>
        </p:txBody>
      </p:sp>
      <p:sp>
        <p:nvSpPr>
          <p:cNvPr id="5" name="TextBox 4"/>
          <p:cNvSpPr txBox="1"/>
          <p:nvPr/>
        </p:nvSpPr>
        <p:spPr>
          <a:xfrm>
            <a:off x="1403648" y="5805264"/>
            <a:ext cx="6580456" cy="707886"/>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4000" b="1" dirty="0" smtClean="0">
                <a:solidFill>
                  <a:srgbClr val="FFFF00"/>
                </a:solidFill>
              </a:rPr>
              <a:t>Caused by </a:t>
            </a:r>
            <a:r>
              <a:rPr lang="en-US" sz="4000" b="1" i="1" dirty="0" smtClean="0">
                <a:solidFill>
                  <a:srgbClr val="FFFF00"/>
                </a:solidFill>
              </a:rPr>
              <a:t>Clostridium </a:t>
            </a:r>
            <a:r>
              <a:rPr lang="en-US" sz="4000" b="1" i="1" dirty="0" err="1" smtClean="0">
                <a:solidFill>
                  <a:srgbClr val="FFFF00"/>
                </a:solidFill>
              </a:rPr>
              <a:t>difficile</a:t>
            </a:r>
            <a:endParaRPr lang="ar-SA"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i="1" dirty="0" smtClean="0"/>
              <a:t>Clostridium</a:t>
            </a:r>
            <a:r>
              <a:rPr lang="en-CA" dirty="0" smtClean="0"/>
              <a:t> species. Gram-positive rods</a:t>
            </a:r>
            <a:endParaRPr lang="ar-S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555776" y="2132856"/>
            <a:ext cx="4166513" cy="223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Chronic diarrhea</a:t>
            </a:r>
            <a:endParaRPr lang="ar-SA" dirty="0"/>
          </a:p>
        </p:txBody>
      </p:sp>
      <p:sp>
        <p:nvSpPr>
          <p:cNvPr id="3" name="Subtitle 2"/>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rPr>
              <a:t>Chronic diarrhea</a:t>
            </a:r>
            <a:r>
              <a:rPr lang="en-US" b="1" dirty="0" smtClean="0">
                <a:solidFill>
                  <a:srgbClr val="FFFF00"/>
                </a:solidFill>
              </a:rPr>
              <a:t/>
            </a:r>
            <a:br>
              <a:rPr lang="en-US" b="1" dirty="0" smtClean="0">
                <a:solidFill>
                  <a:srgbClr val="FFFF00"/>
                </a:solidFill>
              </a:rPr>
            </a:br>
            <a:r>
              <a:rPr lang="en-US" dirty="0" err="1" smtClean="0"/>
              <a:t>Aetiology</a:t>
            </a:r>
            <a:endParaRPr lang="en-US" dirty="0"/>
          </a:p>
        </p:txBody>
      </p:sp>
      <p:sp>
        <p:nvSpPr>
          <p:cNvPr id="3" name="عنصر نائب للمحتوى 2"/>
          <p:cNvSpPr>
            <a:spLocks noGrp="1"/>
          </p:cNvSpPr>
          <p:nvPr>
            <p:ph idx="1"/>
          </p:nvPr>
        </p:nvSpPr>
        <p:spPr/>
        <p:txBody>
          <a:bodyPr>
            <a:normAutofit fontScale="92500" lnSpcReduction="20000"/>
          </a:bodyPr>
          <a:lstStyle/>
          <a:p>
            <a:pPr marL="514350" indent="-514350">
              <a:buFont typeface="+mj-lt"/>
              <a:buAutoNum type="arabicPeriod"/>
            </a:pPr>
            <a:r>
              <a:rPr lang="en-US" b="1" dirty="0" smtClean="0">
                <a:solidFill>
                  <a:srgbClr val="FFFF00"/>
                </a:solidFill>
              </a:rPr>
              <a:t>Infection </a:t>
            </a:r>
            <a:r>
              <a:rPr lang="en-US" b="1" dirty="0" smtClean="0"/>
              <a:t>  e.g. </a:t>
            </a:r>
            <a:r>
              <a:rPr lang="en-US" i="1" dirty="0" err="1" smtClean="0"/>
              <a:t>Giardia</a:t>
            </a:r>
            <a:r>
              <a:rPr lang="en-US" i="1" dirty="0" smtClean="0"/>
              <a:t> </a:t>
            </a:r>
            <a:r>
              <a:rPr lang="en-US" i="1" dirty="0" err="1" smtClean="0"/>
              <a:t>lamblia</a:t>
            </a:r>
            <a:r>
              <a:rPr lang="en-US" dirty="0" smtClean="0"/>
              <a:t> .   AIDS often have chronic infections of their intestines that cause diarrhea.</a:t>
            </a:r>
          </a:p>
          <a:p>
            <a:pPr marL="514350" indent="-514350">
              <a:buFont typeface="+mj-lt"/>
              <a:buAutoNum type="arabicPeriod"/>
            </a:pPr>
            <a:r>
              <a:rPr lang="en-US" b="1" dirty="0" smtClean="0">
                <a:solidFill>
                  <a:srgbClr val="FFFF00"/>
                </a:solidFill>
              </a:rPr>
              <a:t>Post-infectious</a:t>
            </a:r>
            <a:r>
              <a:rPr lang="en-US" dirty="0" smtClean="0"/>
              <a:t> Following acute viral, bacterial or parasitic infections</a:t>
            </a:r>
          </a:p>
          <a:p>
            <a:pPr marL="514350" indent="-514350">
              <a:buFont typeface="+mj-lt"/>
              <a:buAutoNum type="arabicPeriod"/>
            </a:pPr>
            <a:r>
              <a:rPr lang="en-US" b="1" dirty="0" err="1" smtClean="0">
                <a:solidFill>
                  <a:srgbClr val="FFFF00"/>
                </a:solidFill>
              </a:rPr>
              <a:t>Malabsorption</a:t>
            </a:r>
            <a:endParaRPr lang="en-US" dirty="0" smtClean="0">
              <a:solidFill>
                <a:srgbClr val="FFFF00"/>
              </a:solidFill>
            </a:endParaRPr>
          </a:p>
          <a:p>
            <a:pPr marL="514350" indent="-514350">
              <a:buFont typeface="+mj-lt"/>
              <a:buAutoNum type="arabicPeriod"/>
            </a:pPr>
            <a:r>
              <a:rPr lang="en-US" b="1" dirty="0" smtClean="0">
                <a:solidFill>
                  <a:srgbClr val="FFFF00"/>
                </a:solidFill>
              </a:rPr>
              <a:t>Inflammatory bowel disease (IBD)</a:t>
            </a:r>
          </a:p>
          <a:p>
            <a:pPr marL="514350" indent="-514350">
              <a:buFont typeface="+mj-lt"/>
              <a:buAutoNum type="arabicPeriod"/>
            </a:pPr>
            <a:r>
              <a:rPr lang="en-US" b="1" dirty="0" smtClean="0">
                <a:solidFill>
                  <a:srgbClr val="FFFF00"/>
                </a:solidFill>
              </a:rPr>
              <a:t>Endocrine diseases</a:t>
            </a:r>
            <a:endParaRPr lang="en-US" dirty="0" smtClean="0">
              <a:solidFill>
                <a:srgbClr val="FFFF00"/>
              </a:solidFill>
            </a:endParaRPr>
          </a:p>
          <a:p>
            <a:pPr marL="514350" indent="-514350">
              <a:buFont typeface="+mj-lt"/>
              <a:buAutoNum type="arabicPeriod"/>
            </a:pPr>
            <a:r>
              <a:rPr lang="en-US" b="1" dirty="0" smtClean="0">
                <a:solidFill>
                  <a:srgbClr val="FFFF00"/>
                </a:solidFill>
              </a:rPr>
              <a:t>Colon cancer</a:t>
            </a:r>
          </a:p>
          <a:p>
            <a:pPr marL="514350" indent="-514350">
              <a:buFont typeface="+mj-lt"/>
              <a:buAutoNum type="arabicPeriod"/>
            </a:pPr>
            <a:r>
              <a:rPr lang="en-US" b="1" dirty="0" smtClean="0">
                <a:solidFill>
                  <a:srgbClr val="FFFF00"/>
                </a:solidFill>
              </a:rPr>
              <a:t>Irritable bowel syndrome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FF0000"/>
                </a:solidFill>
              </a:rPr>
              <a:t>Causes of Chronic Diarrhea</a:t>
            </a:r>
            <a:endParaRPr lang="ar-SA" dirty="0"/>
          </a:p>
        </p:txBody>
      </p:sp>
      <p:sp>
        <p:nvSpPr>
          <p:cNvPr id="6" name="Text Placeholder 5"/>
          <p:cNvSpPr>
            <a:spLocks noGrp="1"/>
          </p:cNvSpPr>
          <p:nvPr>
            <p:ph type="body" idx="1"/>
          </p:nvPr>
        </p:nvSpPr>
        <p:spPr>
          <a:xfrm>
            <a:off x="827584" y="1340768"/>
            <a:ext cx="2890664" cy="402058"/>
          </a:xfr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pPr algn="ctr"/>
            <a:r>
              <a:rPr lang="en-US" i="1" dirty="0" err="1" smtClean="0"/>
              <a:t>Giardia</a:t>
            </a:r>
            <a:r>
              <a:rPr lang="en-US" i="1" dirty="0" smtClean="0"/>
              <a:t> </a:t>
            </a:r>
            <a:r>
              <a:rPr lang="en-US" i="1" dirty="0" err="1" smtClean="0"/>
              <a:t>lamblia</a:t>
            </a:r>
            <a:endParaRPr lang="ar-SA" dirty="0"/>
          </a:p>
        </p:txBody>
      </p:sp>
      <p:pic>
        <p:nvPicPr>
          <p:cNvPr id="2050" name="Picture 2"/>
          <p:cNvPicPr>
            <a:picLocks noGrp="1" noChangeAspect="1" noChangeArrowheads="1"/>
          </p:cNvPicPr>
          <p:nvPr>
            <p:ph sz="half" idx="2"/>
          </p:nvPr>
        </p:nvPicPr>
        <p:blipFill>
          <a:blip r:embed="rId2" cstate="print"/>
          <a:stretch>
            <a:fillRect/>
          </a:stretch>
        </p:blipFill>
        <p:spPr bwMode="auto">
          <a:xfrm>
            <a:off x="395536" y="1916832"/>
            <a:ext cx="4040188" cy="2450606"/>
          </a:xfrm>
          <a:prstGeom prst="rect">
            <a:avLst/>
          </a:prstGeom>
          <a:noFill/>
          <a:ln w="9525">
            <a:noFill/>
            <a:miter lim="800000"/>
            <a:headEnd/>
            <a:tailEnd/>
          </a:ln>
        </p:spPr>
      </p:pic>
      <p:sp>
        <p:nvSpPr>
          <p:cNvPr id="7" name="Text Placeholder 6"/>
          <p:cNvSpPr>
            <a:spLocks noGrp="1"/>
          </p:cNvSpPr>
          <p:nvPr>
            <p:ph type="body" sz="quarter" idx="3"/>
          </p:nvPr>
        </p:nvSpPr>
        <p:spPr>
          <a:xfrm>
            <a:off x="5077073" y="1412776"/>
            <a:ext cx="3311351" cy="432048"/>
          </a:xfrm>
        </p:spPr>
        <p:style>
          <a:lnRef idx="0">
            <a:schemeClr val="accent1"/>
          </a:lnRef>
          <a:fillRef idx="3">
            <a:schemeClr val="accent1"/>
          </a:fillRef>
          <a:effectRef idx="3">
            <a:schemeClr val="accent1"/>
          </a:effectRef>
          <a:fontRef idx="minor">
            <a:schemeClr val="lt1"/>
          </a:fontRef>
        </p:style>
        <p:txBody>
          <a:bodyPr>
            <a:normAutofit lnSpcReduction="10000"/>
          </a:bodyPr>
          <a:lstStyle/>
          <a:p>
            <a:pPr algn="ctr"/>
            <a:r>
              <a:rPr lang="en-CA" b="0" dirty="0" smtClean="0"/>
              <a:t>Cryptosporidiosis in AIDS</a:t>
            </a:r>
            <a:endParaRPr lang="ar-SA" dirty="0"/>
          </a:p>
        </p:txBody>
      </p:sp>
      <p:pic>
        <p:nvPicPr>
          <p:cNvPr id="2051" name="Picture 3"/>
          <p:cNvPicPr>
            <a:picLocks noGrp="1" noChangeAspect="1" noChangeArrowheads="1"/>
          </p:cNvPicPr>
          <p:nvPr>
            <p:ph sz="quarter" idx="4"/>
          </p:nvPr>
        </p:nvPicPr>
        <p:blipFill>
          <a:blip r:embed="rId3" cstate="print"/>
          <a:srcRect/>
          <a:stretch>
            <a:fillRect/>
          </a:stretch>
        </p:blipFill>
        <p:spPr bwMode="auto">
          <a:xfrm>
            <a:off x="4932040" y="1988840"/>
            <a:ext cx="4016127" cy="2265254"/>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72008" y="4437112"/>
            <a:ext cx="4499992" cy="2143728"/>
          </a:xfrm>
          <a:prstGeom prst="rect">
            <a:avLst/>
          </a:prstGeom>
          <a:noFill/>
          <a:ln w="9525">
            <a:noFill/>
            <a:miter lim="800000"/>
            <a:headEnd/>
            <a:tailEnd/>
          </a:ln>
        </p:spPr>
      </p:pic>
      <p:sp>
        <p:nvSpPr>
          <p:cNvPr id="9" name="Rectangle 8"/>
          <p:cNvSpPr/>
          <p:nvPr/>
        </p:nvSpPr>
        <p:spPr>
          <a:xfrm>
            <a:off x="4572000" y="5085184"/>
            <a:ext cx="4572000" cy="156966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2400" i="1" dirty="0" smtClean="0"/>
              <a:t>Parasitic</a:t>
            </a:r>
            <a:r>
              <a:rPr lang="en-US" sz="2400" dirty="0" smtClean="0"/>
              <a:t> and </a:t>
            </a:r>
            <a:r>
              <a:rPr lang="en-US" sz="2400" i="1" dirty="0" err="1" smtClean="0"/>
              <a:t>protozoal</a:t>
            </a:r>
            <a:r>
              <a:rPr lang="en-US" sz="2400" dirty="0" smtClean="0"/>
              <a:t> infections affect over half of the world's population on a chronic or recurrent basis.</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FF00"/>
                </a:solidFill>
              </a:rPr>
              <a:t>Complications</a:t>
            </a:r>
            <a:endParaRPr lang="en-US" dirty="0"/>
          </a:p>
        </p:txBody>
      </p:sp>
      <p:sp>
        <p:nvSpPr>
          <p:cNvPr id="3" name="عنصر نائب للمحتوى 2"/>
          <p:cNvSpPr>
            <a:spLocks noGrp="1"/>
          </p:cNvSpPr>
          <p:nvPr>
            <p:ph idx="1"/>
          </p:nvPr>
        </p:nvSpPr>
        <p:spPr>
          <a:xfrm>
            <a:off x="395536" y="2060848"/>
            <a:ext cx="8229600" cy="2692896"/>
          </a:xfrm>
        </p:spPr>
        <p:style>
          <a:lnRef idx="2">
            <a:schemeClr val="accent2">
              <a:shade val="50000"/>
            </a:schemeClr>
          </a:lnRef>
          <a:fillRef idx="1">
            <a:schemeClr val="accent2"/>
          </a:fillRef>
          <a:effectRef idx="0">
            <a:schemeClr val="accent2"/>
          </a:effectRef>
          <a:fontRef idx="minor">
            <a:schemeClr val="lt1"/>
          </a:fontRef>
        </p:style>
        <p:txBody>
          <a:bodyPr/>
          <a:lstStyle/>
          <a:p>
            <a:pPr marL="514350" indent="-514350">
              <a:buFont typeface="+mj-lt"/>
              <a:buAutoNum type="arabicPeriod"/>
            </a:pPr>
            <a:r>
              <a:rPr lang="en-US" dirty="0" smtClean="0"/>
              <a:t>Fluids ………………Dehydration</a:t>
            </a:r>
          </a:p>
          <a:p>
            <a:pPr marL="514350" indent="-514350">
              <a:buFont typeface="+mj-lt"/>
              <a:buAutoNum type="arabicPeriod"/>
            </a:pPr>
            <a:r>
              <a:rPr lang="en-US" dirty="0" smtClean="0"/>
              <a:t>Electrolytes …………….. Electrolytes imbalance</a:t>
            </a:r>
          </a:p>
          <a:p>
            <a:pPr marL="514350" indent="-514350">
              <a:buFont typeface="+mj-lt"/>
              <a:buAutoNum type="arabicPeriod"/>
            </a:pPr>
            <a:r>
              <a:rPr lang="en-US" i="1" dirty="0" smtClean="0"/>
              <a:t>Sodium bicarbonate…….</a:t>
            </a:r>
            <a:r>
              <a:rPr lang="en-US" dirty="0" smtClean="0"/>
              <a:t> Metabolic acidosis </a:t>
            </a:r>
          </a:p>
          <a:p>
            <a:pPr marL="514350" indent="-514350">
              <a:buFont typeface="+mj-lt"/>
              <a:buAutoNum type="arabicPeriod"/>
            </a:pPr>
            <a:r>
              <a:rPr lang="en-US" dirty="0" smtClean="0"/>
              <a:t> If persistent ……Malnutrition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0" y="274638"/>
            <a:ext cx="8229600" cy="1143000"/>
          </a:xfrm>
        </p:spPr>
        <p:txBody>
          <a:bodyPr>
            <a:normAutofit/>
          </a:bodyPr>
          <a:lstStyle/>
          <a:p>
            <a:r>
              <a:rPr lang="en-US" sz="3600" b="1" dirty="0" smtClean="0"/>
              <a:t>Tests useful in the evaluation of diarrhea</a:t>
            </a:r>
            <a:endParaRPr lang="en-US" sz="3600" dirty="0"/>
          </a:p>
        </p:txBody>
      </p:sp>
      <p:sp>
        <p:nvSpPr>
          <p:cNvPr id="4" name="مستطيل 3"/>
          <p:cNvSpPr/>
          <p:nvPr/>
        </p:nvSpPr>
        <p:spPr>
          <a:xfrm>
            <a:off x="3131840" y="1340768"/>
            <a:ext cx="2075633"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b="1" dirty="0" smtClean="0">
                <a:solidFill>
                  <a:srgbClr val="FF0000"/>
                </a:solidFill>
              </a:rPr>
              <a:t>Acute diarrhea</a:t>
            </a:r>
            <a:endParaRPr lang="en-US" sz="2400" dirty="0">
              <a:solidFill>
                <a:srgbClr val="FF0000"/>
              </a:solidFill>
            </a:endParaRPr>
          </a:p>
        </p:txBody>
      </p:sp>
      <p:cxnSp>
        <p:nvCxnSpPr>
          <p:cNvPr id="7" name="رابط كسهم مستقيم 6"/>
          <p:cNvCxnSpPr/>
          <p:nvPr/>
        </p:nvCxnSpPr>
        <p:spPr>
          <a:xfrm rot="10800000" flipV="1">
            <a:off x="2339752" y="2060848"/>
            <a:ext cx="1008112" cy="93610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251520" y="3068960"/>
            <a:ext cx="271125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err="1" smtClean="0"/>
              <a:t>Noninflammatory</a:t>
            </a:r>
            <a:r>
              <a:rPr lang="en-US" dirty="0" smtClean="0"/>
              <a:t> Diarrhea</a:t>
            </a:r>
            <a:endParaRPr lang="en-US" dirty="0"/>
          </a:p>
        </p:txBody>
      </p:sp>
      <p:sp>
        <p:nvSpPr>
          <p:cNvPr id="9" name="مستطيل 8"/>
          <p:cNvSpPr/>
          <p:nvPr/>
        </p:nvSpPr>
        <p:spPr>
          <a:xfrm>
            <a:off x="5868144" y="2924944"/>
            <a:ext cx="232332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smtClean="0"/>
              <a:t>Inflammatory Diarrhea</a:t>
            </a:r>
            <a:endParaRPr lang="en-US" dirty="0"/>
          </a:p>
        </p:txBody>
      </p:sp>
      <p:cxnSp>
        <p:nvCxnSpPr>
          <p:cNvPr id="12" name="رابط كسهم مستقيم 11"/>
          <p:cNvCxnSpPr/>
          <p:nvPr/>
        </p:nvCxnSpPr>
        <p:spPr>
          <a:xfrm>
            <a:off x="4932040" y="2060848"/>
            <a:ext cx="1584176" cy="72008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مستطيل 15"/>
          <p:cNvSpPr/>
          <p:nvPr/>
        </p:nvSpPr>
        <p:spPr>
          <a:xfrm>
            <a:off x="3275856" y="1844824"/>
            <a:ext cx="1811714" cy="369332"/>
          </a:xfrm>
          <a:prstGeom prst="rect">
            <a:avLst/>
          </a:prstGeom>
        </p:spPr>
        <p:txBody>
          <a:bodyPr wrap="none">
            <a:spAutoFit/>
          </a:bodyPr>
          <a:lstStyle/>
          <a:p>
            <a:r>
              <a:rPr lang="en-US" dirty="0" smtClean="0">
                <a:solidFill>
                  <a:srgbClr val="FFFF00"/>
                </a:solidFill>
              </a:rPr>
              <a:t>Fecal  leukocytes </a:t>
            </a:r>
            <a:endParaRPr lang="en-US" dirty="0">
              <a:solidFill>
                <a:srgbClr val="FFFF00"/>
              </a:solidFill>
            </a:endParaRPr>
          </a:p>
        </p:txBody>
      </p:sp>
      <p:sp>
        <p:nvSpPr>
          <p:cNvPr id="17" name="مستطيل 16"/>
          <p:cNvSpPr/>
          <p:nvPr/>
        </p:nvSpPr>
        <p:spPr>
          <a:xfrm>
            <a:off x="179512" y="3717032"/>
            <a:ext cx="3600400"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smtClean="0"/>
              <a:t>Suggests a </a:t>
            </a:r>
            <a:r>
              <a:rPr lang="en-US" sz="2800" dirty="0" smtClean="0">
                <a:solidFill>
                  <a:srgbClr val="FF0000"/>
                </a:solidFill>
              </a:rPr>
              <a:t>small bowel source</a:t>
            </a:r>
          </a:p>
          <a:p>
            <a:r>
              <a:rPr lang="en-US" sz="2800" dirty="0" smtClean="0">
                <a:solidFill>
                  <a:srgbClr val="FF0000"/>
                </a:solidFill>
              </a:rPr>
              <a:t>Or colon but without mucosal injury</a:t>
            </a:r>
            <a:endParaRPr lang="en-US" sz="2800" dirty="0"/>
          </a:p>
        </p:txBody>
      </p:sp>
      <p:sp>
        <p:nvSpPr>
          <p:cNvPr id="18" name="مستطيل 17"/>
          <p:cNvSpPr/>
          <p:nvPr/>
        </p:nvSpPr>
        <p:spPr>
          <a:xfrm>
            <a:off x="5004048" y="3284984"/>
            <a:ext cx="3870176"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smtClean="0"/>
              <a:t>Suggests colonic mucosa damage caused by invasion </a:t>
            </a:r>
          </a:p>
          <a:p>
            <a:endParaRPr lang="en-US" sz="2400" dirty="0" smtClean="0"/>
          </a:p>
          <a:p>
            <a:pPr>
              <a:buFont typeface="Wingdings" pitchFamily="2" charset="2"/>
              <a:buChar char="Ø"/>
            </a:pPr>
            <a:r>
              <a:rPr lang="en-US" sz="2400" dirty="0" smtClean="0"/>
              <a:t> shigellosis, </a:t>
            </a:r>
            <a:r>
              <a:rPr lang="en-US" sz="2400" dirty="0" err="1" smtClean="0"/>
              <a:t>salmonellosis</a:t>
            </a:r>
            <a:r>
              <a:rPr lang="en-US" sz="2400" dirty="0" smtClean="0"/>
              <a:t>, </a:t>
            </a:r>
            <a:r>
              <a:rPr lang="en-US" sz="2400" i="1" dirty="0" smtClean="0"/>
              <a:t>Campylobacter </a:t>
            </a:r>
            <a:r>
              <a:rPr lang="en-US" sz="2400" dirty="0" smtClean="0"/>
              <a:t>or </a:t>
            </a:r>
            <a:r>
              <a:rPr lang="en-US" sz="2400" i="1" dirty="0" err="1" smtClean="0"/>
              <a:t>Yersinia</a:t>
            </a:r>
            <a:r>
              <a:rPr lang="en-US" sz="2400" dirty="0" smtClean="0"/>
              <a:t> infection, </a:t>
            </a:r>
            <a:r>
              <a:rPr lang="en-US" sz="2400" dirty="0" err="1" smtClean="0"/>
              <a:t>amebiasis</a:t>
            </a:r>
            <a:r>
              <a:rPr lang="en-US" sz="2400" dirty="0" smtClean="0"/>
              <a:t>) </a:t>
            </a:r>
          </a:p>
          <a:p>
            <a:pPr>
              <a:buFont typeface="Wingdings" pitchFamily="2" charset="2"/>
              <a:buChar char="Ø"/>
            </a:pPr>
            <a:r>
              <a:rPr lang="en-US" sz="2400" dirty="0" smtClean="0"/>
              <a:t>toxin (</a:t>
            </a:r>
            <a:r>
              <a:rPr lang="en-US" sz="2400" i="1" dirty="0" smtClean="0"/>
              <a:t>C </a:t>
            </a:r>
            <a:r>
              <a:rPr lang="en-US" sz="2400" i="1" dirty="0" err="1" smtClean="0"/>
              <a:t>difficile</a:t>
            </a:r>
            <a:r>
              <a:rPr lang="en-US" sz="2400" i="1" dirty="0" smtClean="0"/>
              <a:t>, E coli</a:t>
            </a:r>
            <a:r>
              <a:rPr lang="en-US" sz="2400" dirty="0" smtClean="0"/>
              <a:t> O157:H7). </a:t>
            </a:r>
          </a:p>
          <a:p>
            <a:pPr>
              <a:buFont typeface="Wingdings" pitchFamily="2" charset="2"/>
              <a:buChar char="Ø"/>
            </a:pPr>
            <a:r>
              <a:rPr lang="en-US" sz="2400" dirty="0" smtClean="0"/>
              <a:t>Inflammatory bowel diseases</a:t>
            </a:r>
            <a:endParaRPr lang="en-US" sz="2400" dirty="0"/>
          </a:p>
        </p:txBody>
      </p:sp>
      <p:sp>
        <p:nvSpPr>
          <p:cNvPr id="14" name="مستطيل 13"/>
          <p:cNvSpPr/>
          <p:nvPr/>
        </p:nvSpPr>
        <p:spPr>
          <a:xfrm>
            <a:off x="2051720" y="2420888"/>
            <a:ext cx="12743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not present</a:t>
            </a:r>
            <a:endParaRPr lang="en-US" dirty="0"/>
          </a:p>
        </p:txBody>
      </p:sp>
      <p:sp>
        <p:nvSpPr>
          <p:cNvPr id="15" name="مستطيل 14"/>
          <p:cNvSpPr/>
          <p:nvPr/>
        </p:nvSpPr>
        <p:spPr>
          <a:xfrm>
            <a:off x="5292080" y="2276872"/>
            <a:ext cx="9008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present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419872" y="1052736"/>
            <a:ext cx="177042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smtClean="0">
                <a:solidFill>
                  <a:srgbClr val="FF0000"/>
                </a:solidFill>
              </a:rPr>
              <a:t>Chronic diarrhea</a:t>
            </a:r>
            <a:endParaRPr lang="en-US" dirty="0">
              <a:solidFill>
                <a:srgbClr val="FF0000"/>
              </a:solidFill>
            </a:endParaRPr>
          </a:p>
        </p:txBody>
      </p:sp>
      <p:cxnSp>
        <p:nvCxnSpPr>
          <p:cNvPr id="6" name="رابط كسهم مستقيم 5"/>
          <p:cNvCxnSpPr/>
          <p:nvPr/>
        </p:nvCxnSpPr>
        <p:spPr>
          <a:xfrm rot="5400000">
            <a:off x="3887924" y="1736812"/>
            <a:ext cx="504056"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3419872" y="1916832"/>
            <a:ext cx="1584023"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smtClean="0">
                <a:solidFill>
                  <a:srgbClr val="FF0000"/>
                </a:solidFill>
              </a:rPr>
              <a:t>Stool analysis</a:t>
            </a:r>
          </a:p>
          <a:p>
            <a:r>
              <a:rPr lang="en-US" b="1" dirty="0" smtClean="0">
                <a:solidFill>
                  <a:srgbClr val="FF0000"/>
                </a:solidFill>
              </a:rPr>
              <a:t>Ova, parasites </a:t>
            </a:r>
            <a:endParaRPr lang="en-US" dirty="0">
              <a:solidFill>
                <a:srgbClr val="FF0000"/>
              </a:solidFill>
            </a:endParaRPr>
          </a:p>
        </p:txBody>
      </p:sp>
      <p:cxnSp>
        <p:nvCxnSpPr>
          <p:cNvPr id="8" name="رابط كسهم مستقيم 7"/>
          <p:cNvCxnSpPr/>
          <p:nvPr/>
        </p:nvCxnSpPr>
        <p:spPr>
          <a:xfrm rot="10800000">
            <a:off x="2411760" y="2204864"/>
            <a:ext cx="865684"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5400000">
            <a:off x="3708698" y="3068166"/>
            <a:ext cx="864096"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2699792" y="1988840"/>
            <a:ext cx="30008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13" name="مستطيل 12"/>
          <p:cNvSpPr/>
          <p:nvPr/>
        </p:nvSpPr>
        <p:spPr>
          <a:xfrm>
            <a:off x="3995936" y="2852936"/>
            <a:ext cx="25519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15" name="مستطيل 14"/>
          <p:cNvSpPr/>
          <p:nvPr/>
        </p:nvSpPr>
        <p:spPr>
          <a:xfrm>
            <a:off x="1133329" y="1988840"/>
            <a:ext cx="106240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Infection </a:t>
            </a:r>
            <a:endParaRPr lang="en-US" dirty="0"/>
          </a:p>
        </p:txBody>
      </p:sp>
      <p:sp>
        <p:nvSpPr>
          <p:cNvPr id="16" name="مستطيل 15"/>
          <p:cNvSpPr/>
          <p:nvPr/>
        </p:nvSpPr>
        <p:spPr>
          <a:xfrm>
            <a:off x="3491880" y="3429000"/>
            <a:ext cx="137300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Stool fat test</a:t>
            </a:r>
            <a:endParaRPr lang="en-US" dirty="0"/>
          </a:p>
        </p:txBody>
      </p:sp>
      <p:sp>
        <p:nvSpPr>
          <p:cNvPr id="19" name="مستطيل 18"/>
          <p:cNvSpPr/>
          <p:nvPr/>
        </p:nvSpPr>
        <p:spPr>
          <a:xfrm>
            <a:off x="186088" y="3140968"/>
            <a:ext cx="2297680"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err="1" smtClean="0"/>
              <a:t>Secretory</a:t>
            </a:r>
            <a:r>
              <a:rPr lang="en-US" dirty="0" smtClean="0"/>
              <a:t> or </a:t>
            </a:r>
          </a:p>
          <a:p>
            <a:r>
              <a:rPr lang="en-US" dirty="0" smtClean="0"/>
              <a:t>Noninfectious </a:t>
            </a:r>
          </a:p>
          <a:p>
            <a:r>
              <a:rPr lang="en-US" dirty="0" smtClean="0"/>
              <a:t>inflammatory diarrhea</a:t>
            </a:r>
            <a:endParaRPr lang="en-US" dirty="0"/>
          </a:p>
        </p:txBody>
      </p:sp>
      <p:sp>
        <p:nvSpPr>
          <p:cNvPr id="20" name="مستطيل 19"/>
          <p:cNvSpPr/>
          <p:nvPr/>
        </p:nvSpPr>
        <p:spPr>
          <a:xfrm>
            <a:off x="3347864" y="4653136"/>
            <a:ext cx="160274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err="1" smtClean="0"/>
              <a:t>Malabsorption</a:t>
            </a:r>
            <a:r>
              <a:rPr lang="en-US" dirty="0" smtClean="0"/>
              <a:t> </a:t>
            </a:r>
            <a:endParaRPr lang="en-US" dirty="0"/>
          </a:p>
        </p:txBody>
      </p:sp>
      <p:cxnSp>
        <p:nvCxnSpPr>
          <p:cNvPr id="21" name="رابط كسهم مستقيم 20"/>
          <p:cNvCxnSpPr/>
          <p:nvPr/>
        </p:nvCxnSpPr>
        <p:spPr>
          <a:xfrm rot="10800000">
            <a:off x="2555776" y="3645024"/>
            <a:ext cx="865684"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a:off x="4139952" y="3789040"/>
            <a:ext cx="0" cy="8640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مستطيل 22"/>
          <p:cNvSpPr/>
          <p:nvPr/>
        </p:nvSpPr>
        <p:spPr>
          <a:xfrm>
            <a:off x="2771800" y="3429000"/>
            <a:ext cx="25519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26" name="مستطيل 25"/>
          <p:cNvSpPr/>
          <p:nvPr/>
        </p:nvSpPr>
        <p:spPr>
          <a:xfrm>
            <a:off x="3995936" y="4005064"/>
            <a:ext cx="28803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t>+</a:t>
            </a:r>
            <a:endParaRPr lang="en-US" dirty="0"/>
          </a:p>
        </p:txBody>
      </p:sp>
      <p:sp>
        <p:nvSpPr>
          <p:cNvPr id="27" name="مستطيل 26"/>
          <p:cNvSpPr/>
          <p:nvPr/>
        </p:nvSpPr>
        <p:spPr>
          <a:xfrm>
            <a:off x="5074542" y="3429000"/>
            <a:ext cx="1585690" cy="369332"/>
          </a:xfrm>
          <a:prstGeom prst="rect">
            <a:avLst/>
          </a:prstGeom>
        </p:spPr>
        <p:txBody>
          <a:bodyPr wrap="none">
            <a:spAutoFit/>
          </a:bodyPr>
          <a:lstStyle/>
          <a:p>
            <a:r>
              <a:rPr lang="en-US" b="1" dirty="0" smtClean="0"/>
              <a:t>(normal &lt;20%)</a:t>
            </a:r>
            <a:endParaRPr lang="en-US" dirty="0"/>
          </a:p>
        </p:txBody>
      </p:sp>
      <p:cxnSp>
        <p:nvCxnSpPr>
          <p:cNvPr id="18" name="رابط كسهم مستقيم 21"/>
          <p:cNvCxnSpPr/>
          <p:nvPr/>
        </p:nvCxnSpPr>
        <p:spPr>
          <a:xfrm>
            <a:off x="4211960" y="5085184"/>
            <a:ext cx="0" cy="21602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 name="مستطيل 19"/>
          <p:cNvSpPr/>
          <p:nvPr/>
        </p:nvSpPr>
        <p:spPr>
          <a:xfrm>
            <a:off x="3894828" y="5301208"/>
            <a:ext cx="4853636" cy="120032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Do serum </a:t>
            </a:r>
            <a:r>
              <a:rPr lang="en-CA" dirty="0" smtClean="0"/>
              <a:t>Anti-tissue </a:t>
            </a:r>
            <a:r>
              <a:rPr lang="en-CA" dirty="0" err="1" smtClean="0"/>
              <a:t>transglutaminase</a:t>
            </a:r>
            <a:r>
              <a:rPr lang="en-CA" dirty="0" smtClean="0"/>
              <a:t> antibodies</a:t>
            </a:r>
          </a:p>
          <a:p>
            <a:r>
              <a:rPr lang="en-CA" dirty="0" smtClean="0"/>
              <a:t>Anti-</a:t>
            </a:r>
            <a:r>
              <a:rPr lang="en-CA" dirty="0" err="1" smtClean="0"/>
              <a:t>endomysial</a:t>
            </a:r>
            <a:r>
              <a:rPr lang="en-CA" dirty="0" smtClean="0"/>
              <a:t>  </a:t>
            </a:r>
            <a:r>
              <a:rPr lang="en-CA" dirty="0" err="1" smtClean="0"/>
              <a:t>IgA</a:t>
            </a:r>
            <a:r>
              <a:rPr lang="en-CA" dirty="0" smtClean="0"/>
              <a:t> antibodies</a:t>
            </a:r>
          </a:p>
          <a:p>
            <a:r>
              <a:rPr lang="en-CA" dirty="0" err="1" smtClean="0"/>
              <a:t>Antigliadin</a:t>
            </a:r>
            <a:r>
              <a:rPr lang="en-CA" dirty="0" smtClean="0"/>
              <a:t> antibodies</a:t>
            </a:r>
            <a:r>
              <a:rPr lang="en-US" dirty="0" smtClean="0"/>
              <a:t>  to check for celiac disease</a:t>
            </a:r>
          </a:p>
          <a:p>
            <a:r>
              <a:rPr lang="en-US" dirty="0" smtClean="0"/>
              <a:t>Duodenal biopsy</a:t>
            </a:r>
            <a:endParaRPr lang="en-US" dirty="0"/>
          </a:p>
        </p:txBody>
      </p:sp>
      <p:sp>
        <p:nvSpPr>
          <p:cNvPr id="29" name="مستطيل 19"/>
          <p:cNvSpPr/>
          <p:nvPr/>
        </p:nvSpPr>
        <p:spPr>
          <a:xfrm>
            <a:off x="133466" y="5301208"/>
            <a:ext cx="3718454" cy="107721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1600" dirty="0" smtClean="0"/>
              <a:t>Quantitative stool for fat</a:t>
            </a:r>
          </a:p>
          <a:p>
            <a:pPr lvl="1"/>
            <a:r>
              <a:rPr lang="en-US" sz="1600" dirty="0" smtClean="0"/>
              <a:t>(1) Best screening test</a:t>
            </a:r>
          </a:p>
          <a:p>
            <a:pPr lvl="1"/>
            <a:r>
              <a:rPr lang="en-US" sz="1600" dirty="0" smtClean="0"/>
              <a:t>(2) 72-hour collection of stool</a:t>
            </a:r>
          </a:p>
          <a:p>
            <a:pPr lvl="1"/>
            <a:r>
              <a:rPr lang="en-US" sz="1600" dirty="0" smtClean="0"/>
              <a:t>(3) Positive test &gt; 7 g of fat/24 hours.</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pPr algn="ctr"/>
            <a:r>
              <a:rPr lang="en-US" sz="3200" dirty="0" smtClean="0"/>
              <a:t>A</a:t>
            </a:r>
            <a:endParaRPr lang="en-US" dirty="0"/>
          </a:p>
        </p:txBody>
      </p:sp>
      <p:sp>
        <p:nvSpPr>
          <p:cNvPr id="4" name="عنصر نائب للمحتوى 3"/>
          <p:cNvSpPr>
            <a:spLocks noGrp="1"/>
          </p:cNvSpPr>
          <p:nvPr>
            <p:ph sz="half" idx="2"/>
          </p:nvPr>
        </p:nvSpPr>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457200" indent="-457200">
              <a:buFont typeface="+mj-lt"/>
              <a:buAutoNum type="arabicPeriod"/>
            </a:pPr>
            <a:r>
              <a:rPr lang="en-US" dirty="0" smtClean="0">
                <a:solidFill>
                  <a:srgbClr val="FFFF00"/>
                </a:solidFill>
              </a:rPr>
              <a:t>Fasting improve the condition</a:t>
            </a:r>
          </a:p>
          <a:p>
            <a:pPr marL="457200" indent="-457200">
              <a:buFont typeface="+mj-lt"/>
              <a:buAutoNum type="arabicPeriod"/>
            </a:pPr>
            <a:r>
              <a:rPr lang="en-US" dirty="0" smtClean="0">
                <a:solidFill>
                  <a:srgbClr val="FFFF00"/>
                </a:solidFill>
              </a:rPr>
              <a:t>inflammatory bowel diseases</a:t>
            </a:r>
          </a:p>
          <a:p>
            <a:pPr marL="457200" indent="-457200">
              <a:buFont typeface="+mj-lt"/>
              <a:buAutoNum type="arabicPeriod"/>
            </a:pPr>
            <a:r>
              <a:rPr lang="en-US" dirty="0" smtClean="0">
                <a:solidFill>
                  <a:srgbClr val="FFFF00"/>
                </a:solidFill>
              </a:rPr>
              <a:t>High stool output</a:t>
            </a:r>
          </a:p>
          <a:p>
            <a:pPr marL="457200" indent="-457200">
              <a:buFont typeface="+mj-lt"/>
              <a:buAutoNum type="arabicPeriod"/>
            </a:pPr>
            <a:r>
              <a:rPr lang="en-US" dirty="0" smtClean="0">
                <a:solidFill>
                  <a:srgbClr val="FFFF00"/>
                </a:solidFill>
              </a:rPr>
              <a:t>Presence of WBC in stool</a:t>
            </a:r>
          </a:p>
          <a:p>
            <a:pPr marL="457200" indent="-457200">
              <a:buFont typeface="+mj-lt"/>
              <a:buAutoNum type="arabicPeriod"/>
            </a:pPr>
            <a:r>
              <a:rPr lang="en-US" dirty="0" smtClean="0">
                <a:solidFill>
                  <a:srgbClr val="FFFF00"/>
                </a:solidFill>
              </a:rPr>
              <a:t>Irritable bowel syndrome </a:t>
            </a:r>
          </a:p>
          <a:p>
            <a:pPr marL="457200" indent="-457200">
              <a:buFont typeface="+mj-lt"/>
              <a:buAutoNum type="arabicPeriod"/>
            </a:pPr>
            <a:r>
              <a:rPr lang="en-US" dirty="0" smtClean="0">
                <a:solidFill>
                  <a:srgbClr val="FFFF00"/>
                </a:solidFill>
              </a:rPr>
              <a:t>bacterial toxin</a:t>
            </a:r>
          </a:p>
          <a:p>
            <a:pPr marL="457200" indent="-457200">
              <a:buFont typeface="+mj-lt"/>
              <a:buAutoNum type="arabicPeriod"/>
            </a:pPr>
            <a:r>
              <a:rPr lang="en-US" dirty="0" err="1" smtClean="0">
                <a:solidFill>
                  <a:srgbClr val="FFFF00"/>
                </a:solidFill>
              </a:rPr>
              <a:t>Malabsorption</a:t>
            </a:r>
            <a:endParaRPr lang="en-US" dirty="0" smtClean="0">
              <a:solidFill>
                <a:srgbClr val="FFFF00"/>
              </a:solidFill>
            </a:endParaRPr>
          </a:p>
          <a:p>
            <a:pPr marL="457200" indent="-457200">
              <a:buFont typeface="+mj-lt"/>
              <a:buAutoNum type="arabicPeriod"/>
            </a:pPr>
            <a:r>
              <a:rPr lang="en-US" dirty="0" smtClean="0">
                <a:solidFill>
                  <a:srgbClr val="FFFF00"/>
                </a:solidFill>
              </a:rPr>
              <a:t>High fecal osmotic gap</a:t>
            </a:r>
          </a:p>
          <a:p>
            <a:endParaRPr lang="en-US" dirty="0"/>
          </a:p>
        </p:txBody>
      </p:sp>
      <p:sp>
        <p:nvSpPr>
          <p:cNvPr id="5" name="عنصر نائب للنص 4"/>
          <p:cNvSpPr>
            <a:spLocks noGrp="1"/>
          </p:cNvSpPr>
          <p:nvPr>
            <p:ph type="body" sz="quarter" idx="3"/>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smtClean="0"/>
              <a:t>B</a:t>
            </a:r>
            <a:endParaRPr lang="en-US" dirty="0"/>
          </a:p>
        </p:txBody>
      </p:sp>
      <p:sp>
        <p:nvSpPr>
          <p:cNvPr id="6" name="عنصر نائب للمحتوى 5"/>
          <p:cNvSpPr>
            <a:spLocks noGrp="1"/>
          </p:cNvSpPr>
          <p:nvPr>
            <p:ph sz="quarter" idx="4"/>
          </p:nvPr>
        </p:nvSpPr>
        <p:spPr/>
        <p:style>
          <a:lnRef idx="2">
            <a:schemeClr val="dk1">
              <a:shade val="50000"/>
            </a:schemeClr>
          </a:lnRef>
          <a:fillRef idx="1">
            <a:schemeClr val="dk1"/>
          </a:fillRef>
          <a:effectRef idx="0">
            <a:schemeClr val="dk1"/>
          </a:effectRef>
          <a:fontRef idx="minor">
            <a:schemeClr val="lt1"/>
          </a:fontRef>
        </p:style>
        <p:txBody>
          <a:bodyPr/>
          <a:lstStyle/>
          <a:p>
            <a:pPr marL="514350" indent="-514350">
              <a:buFont typeface="+mj-lt"/>
              <a:buAutoNum type="alphaLcParenR"/>
            </a:pPr>
            <a:r>
              <a:rPr lang="en-US" b="1" dirty="0" err="1" smtClean="0">
                <a:solidFill>
                  <a:srgbClr val="FFFF00"/>
                </a:solidFill>
              </a:rPr>
              <a:t>Secretory</a:t>
            </a:r>
            <a:endParaRPr lang="en-US" b="1" dirty="0" smtClean="0">
              <a:solidFill>
                <a:srgbClr val="FFFF00"/>
              </a:solidFill>
            </a:endParaRPr>
          </a:p>
          <a:p>
            <a:pPr marL="514350" indent="-514350">
              <a:buFont typeface="+mj-lt"/>
              <a:buAutoNum type="alphaLcParenR"/>
            </a:pPr>
            <a:r>
              <a:rPr lang="en-US" b="1" dirty="0" smtClean="0">
                <a:solidFill>
                  <a:srgbClr val="FFFF00"/>
                </a:solidFill>
              </a:rPr>
              <a:t>Osmotic</a:t>
            </a:r>
          </a:p>
          <a:p>
            <a:pPr marL="514350" indent="-514350">
              <a:buFont typeface="+mj-lt"/>
              <a:buAutoNum type="alphaLcParenR"/>
            </a:pPr>
            <a:r>
              <a:rPr lang="en-US" b="1" dirty="0" err="1" smtClean="0">
                <a:solidFill>
                  <a:srgbClr val="FFFF00"/>
                </a:solidFill>
              </a:rPr>
              <a:t>Exudative</a:t>
            </a:r>
            <a:r>
              <a:rPr lang="en-US" b="1" dirty="0" smtClean="0">
                <a:solidFill>
                  <a:srgbClr val="FFFF00"/>
                </a:solidFill>
              </a:rPr>
              <a:t> (inflammatory )</a:t>
            </a:r>
          </a:p>
          <a:p>
            <a:pPr marL="514350" indent="-514350">
              <a:buFont typeface="+mj-lt"/>
              <a:buAutoNum type="alphaLcParenR"/>
            </a:pPr>
            <a:r>
              <a:rPr lang="en-US" b="1" dirty="0" smtClean="0">
                <a:solidFill>
                  <a:srgbClr val="FFFF00"/>
                </a:solidFill>
              </a:rPr>
              <a:t>Motility-related</a:t>
            </a:r>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smtClean="0"/>
              <a:t>A</a:t>
            </a:r>
            <a:endParaRPr lang="en-US" dirty="0"/>
          </a:p>
        </p:txBody>
      </p:sp>
      <p:sp>
        <p:nvSpPr>
          <p:cNvPr id="4" name="عنصر نائب للمحتوى 3"/>
          <p:cNvSpPr>
            <a:spLocks noGrp="1"/>
          </p:cNvSpPr>
          <p:nvPr>
            <p:ph sz="half" idx="2"/>
          </p:nvPr>
        </p:nvSpPr>
        <p:spPr/>
        <p:style>
          <a:lnRef idx="1">
            <a:schemeClr val="dk1"/>
          </a:lnRef>
          <a:fillRef idx="3">
            <a:schemeClr val="dk1"/>
          </a:fillRef>
          <a:effectRef idx="2">
            <a:schemeClr val="dk1"/>
          </a:effectRef>
          <a:fontRef idx="minor">
            <a:schemeClr val="lt1"/>
          </a:fontRef>
        </p:style>
        <p:txBody>
          <a:bodyPr>
            <a:normAutofit/>
          </a:bodyPr>
          <a:lstStyle/>
          <a:p>
            <a:pPr marL="457200" indent="-457200">
              <a:buFont typeface="+mj-lt"/>
              <a:buAutoNum type="arabicPeriod"/>
            </a:pPr>
            <a:r>
              <a:rPr lang="en-US" dirty="0" smtClean="0">
                <a:solidFill>
                  <a:srgbClr val="FFFF00"/>
                </a:solidFill>
              </a:rPr>
              <a:t>Irritable bowel syndrome</a:t>
            </a:r>
          </a:p>
          <a:p>
            <a:pPr marL="457200" indent="-457200">
              <a:buFont typeface="+mj-lt"/>
              <a:buAutoNum type="arabicPeriod"/>
            </a:pPr>
            <a:r>
              <a:rPr lang="en-US" dirty="0" err="1" smtClean="0">
                <a:solidFill>
                  <a:srgbClr val="FFFF00"/>
                </a:solidFill>
              </a:rPr>
              <a:t>Giardia</a:t>
            </a:r>
            <a:r>
              <a:rPr lang="en-US" dirty="0" smtClean="0">
                <a:solidFill>
                  <a:srgbClr val="FFFF00"/>
                </a:solidFill>
              </a:rPr>
              <a:t> </a:t>
            </a:r>
            <a:r>
              <a:rPr lang="en-US" dirty="0" err="1" smtClean="0">
                <a:solidFill>
                  <a:srgbClr val="FFFF00"/>
                </a:solidFill>
              </a:rPr>
              <a:t>lamblia</a:t>
            </a:r>
            <a:endParaRPr lang="en-US" dirty="0" smtClean="0">
              <a:solidFill>
                <a:srgbClr val="FFFF00"/>
              </a:solidFill>
            </a:endParaRPr>
          </a:p>
          <a:p>
            <a:pPr marL="457200" indent="-457200">
              <a:buFont typeface="+mj-lt"/>
              <a:buAutoNum type="arabicPeriod"/>
            </a:pPr>
            <a:r>
              <a:rPr lang="en-US" dirty="0" smtClean="0">
                <a:solidFill>
                  <a:srgbClr val="FFFF00"/>
                </a:solidFill>
              </a:rPr>
              <a:t>Viral gastroenteritis</a:t>
            </a:r>
          </a:p>
          <a:p>
            <a:pPr marL="457200" indent="-457200">
              <a:buFont typeface="+mj-lt"/>
              <a:buAutoNum type="arabicPeriod"/>
            </a:pPr>
            <a:r>
              <a:rPr lang="en-US" dirty="0" smtClean="0">
                <a:solidFill>
                  <a:srgbClr val="FFFF00"/>
                </a:solidFill>
              </a:rPr>
              <a:t>Inflammatory bowel disease</a:t>
            </a:r>
          </a:p>
          <a:p>
            <a:pPr marL="457200" indent="-457200">
              <a:buFont typeface="+mj-lt"/>
              <a:buAutoNum type="arabicPeriod"/>
            </a:pPr>
            <a:r>
              <a:rPr lang="en-US" dirty="0" smtClean="0">
                <a:solidFill>
                  <a:srgbClr val="FFFF00"/>
                </a:solidFill>
              </a:rPr>
              <a:t>Food poisoning</a:t>
            </a:r>
          </a:p>
          <a:p>
            <a:pPr marL="457200" indent="-457200">
              <a:buFont typeface="+mj-lt"/>
              <a:buAutoNum type="arabicPeriod"/>
            </a:pPr>
            <a:r>
              <a:rPr lang="en-US" dirty="0" smtClean="0">
                <a:solidFill>
                  <a:srgbClr val="FFFF00"/>
                </a:solidFill>
              </a:rPr>
              <a:t>Antibiotic-Associated Diarrheas</a:t>
            </a:r>
          </a:p>
          <a:p>
            <a:pPr marL="457200" indent="-457200">
              <a:buFont typeface="+mj-lt"/>
              <a:buAutoNum type="arabicPeriod"/>
            </a:pPr>
            <a:r>
              <a:rPr lang="en-US" dirty="0" err="1" smtClean="0">
                <a:solidFill>
                  <a:srgbClr val="FFFF00"/>
                </a:solidFill>
              </a:rPr>
              <a:t>Malabsorption</a:t>
            </a:r>
            <a:r>
              <a:rPr lang="en-US" dirty="0" smtClean="0">
                <a:solidFill>
                  <a:srgbClr val="FFFF00"/>
                </a:solidFill>
              </a:rPr>
              <a:t> </a:t>
            </a:r>
            <a:endParaRPr lang="en-US" dirty="0">
              <a:solidFill>
                <a:srgbClr val="FFFF00"/>
              </a:solidFill>
            </a:endParaRPr>
          </a:p>
        </p:txBody>
      </p:sp>
      <p:sp>
        <p:nvSpPr>
          <p:cNvPr id="5" name="عنصر نائب للنص 4"/>
          <p:cNvSpPr>
            <a:spLocks noGrp="1"/>
          </p:cNvSpPr>
          <p:nvPr>
            <p:ph type="body" sz="quarter" idx="3"/>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smtClean="0"/>
              <a:t>B</a:t>
            </a:r>
            <a:endParaRPr lang="en-US" dirty="0"/>
          </a:p>
        </p:txBody>
      </p:sp>
      <p:sp>
        <p:nvSpPr>
          <p:cNvPr id="6" name="عنصر نائب للمحتوى 5"/>
          <p:cNvSpPr>
            <a:spLocks noGrp="1"/>
          </p:cNvSpPr>
          <p:nvPr>
            <p:ph sz="quarter" idx="4"/>
          </p:nvPr>
        </p:nvSpPr>
        <p:spPr/>
        <p:style>
          <a:lnRef idx="1">
            <a:schemeClr val="dk1"/>
          </a:lnRef>
          <a:fillRef idx="3">
            <a:schemeClr val="dk1"/>
          </a:fillRef>
          <a:effectRef idx="2">
            <a:schemeClr val="dk1"/>
          </a:effectRef>
          <a:fontRef idx="minor">
            <a:schemeClr val="lt1"/>
          </a:fontRef>
        </p:style>
        <p:txBody>
          <a:bodyPr/>
          <a:lstStyle/>
          <a:p>
            <a:pPr marL="457200" indent="-457200">
              <a:buFont typeface="+mj-lt"/>
              <a:buAutoNum type="alphaLcParenR"/>
            </a:pPr>
            <a:r>
              <a:rPr lang="en-US" b="1" dirty="0" smtClean="0">
                <a:solidFill>
                  <a:srgbClr val="FFFF00"/>
                </a:solidFill>
              </a:rPr>
              <a:t>Acute diarrhea</a:t>
            </a:r>
          </a:p>
          <a:p>
            <a:pPr marL="457200" indent="-457200">
              <a:buFont typeface="+mj-lt"/>
              <a:buAutoNum type="alphaLcParenR"/>
            </a:pPr>
            <a:r>
              <a:rPr lang="en-US" b="1" dirty="0" smtClean="0">
                <a:solidFill>
                  <a:srgbClr val="FFFF00"/>
                </a:solidFill>
              </a:rPr>
              <a:t>Chronic diarrhea</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0" y="274638"/>
            <a:ext cx="8229600" cy="1143000"/>
          </a:xfrm>
        </p:spPr>
        <p:txBody>
          <a:bodyPr>
            <a:normAutofit fontScale="90000"/>
          </a:bodyPr>
          <a:lstStyle/>
          <a:p>
            <a:r>
              <a:rPr lang="en-US" dirty="0" smtClean="0"/>
              <a:t>Physiology of Fluid and small intestine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0" y="1857364"/>
            <a:ext cx="9043538" cy="3920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CLASSIFICATION</a:t>
            </a:r>
            <a:br>
              <a:rPr lang="en-US" dirty="0" smtClean="0"/>
            </a:br>
            <a:r>
              <a:rPr lang="en-US" dirty="0" smtClean="0"/>
              <a:t>diarrhea </a:t>
            </a:r>
            <a:endParaRPr lang="en-US" dirty="0"/>
          </a:p>
        </p:txBody>
      </p:sp>
      <p:sp>
        <p:nvSpPr>
          <p:cNvPr id="3" name="عنصر نائب للمحتوى 2"/>
          <p:cNvSpPr>
            <a:spLocks noGrp="1"/>
          </p:cNvSpPr>
          <p:nvPr>
            <p:ph idx="1"/>
          </p:nvPr>
        </p:nvSpPr>
        <p:spPr/>
        <p:txBody>
          <a:bodyPr/>
          <a:lstStyle/>
          <a:p>
            <a:endParaRPr lang="en-US" dirty="0"/>
          </a:p>
        </p:txBody>
      </p:sp>
      <p:sp>
        <p:nvSpPr>
          <p:cNvPr id="4" name="مستطيل 3"/>
          <p:cNvSpPr/>
          <p:nvPr/>
        </p:nvSpPr>
        <p:spPr>
          <a:xfrm>
            <a:off x="611560" y="1582340"/>
            <a:ext cx="7128792" cy="3108543"/>
          </a:xfrm>
          <a:prstGeom prst="rect">
            <a:avLst/>
          </a:prstGeom>
        </p:spPr>
        <p:txBody>
          <a:bodyPr wrap="square">
            <a:spAutoFit/>
          </a:bodyPr>
          <a:lstStyle/>
          <a:p>
            <a:endParaRPr lang="en-US" b="1" dirty="0" smtClean="0"/>
          </a:p>
          <a:p>
            <a:endParaRPr lang="en-US" i="1" dirty="0" smtClean="0"/>
          </a:p>
          <a:p>
            <a:pPr marL="342900" indent="-342900">
              <a:buFont typeface="+mj-lt"/>
              <a:buAutoNum type="arabicPeriod"/>
            </a:pPr>
            <a:r>
              <a:rPr lang="en-US" sz="3200" b="1" i="1" dirty="0" smtClean="0">
                <a:solidFill>
                  <a:srgbClr val="FFFF00"/>
                </a:solidFill>
              </a:rPr>
              <a:t>Acute</a:t>
            </a:r>
            <a:endParaRPr lang="en-US" sz="3200" dirty="0" smtClean="0"/>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Persistent</a:t>
            </a:r>
            <a:endParaRPr lang="en-US" sz="3200" i="1" dirty="0" smtClean="0"/>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Chronic</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836712"/>
            <a:ext cx="8229600" cy="11430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t>What are complications of diarrhea?</a:t>
            </a:r>
            <a:endParaRPr lang="en-US" dirty="0"/>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sp>
        <p:nvSpPr>
          <p:cNvPr id="7" name="عنوان 1"/>
          <p:cNvSpPr txBox="1">
            <a:spLocks/>
          </p:cNvSpPr>
          <p:nvPr/>
        </p:nvSpPr>
        <p:spPr>
          <a:xfrm>
            <a:off x="467544" y="2852936"/>
            <a:ext cx="82296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lt1"/>
                </a:solidFill>
                <a:effectLst/>
                <a:uLnTx/>
                <a:uFillTx/>
                <a:latin typeface="+mn-lt"/>
                <a:ea typeface="+mn-ea"/>
                <a:cs typeface="+mn-cs"/>
              </a:rPr>
              <a:t>What are complications of </a:t>
            </a:r>
            <a:r>
              <a:rPr kumimoji="0" lang="en-US" sz="3600" b="0" i="0" u="none" strike="noStrike" kern="1200" cap="none" spc="0" normalizeH="0" baseline="0" noProof="0" dirty="0" err="1" smtClean="0">
                <a:ln>
                  <a:noFill/>
                </a:ln>
                <a:solidFill>
                  <a:schemeClr val="lt1"/>
                </a:solidFill>
                <a:effectLst/>
                <a:uLnTx/>
                <a:uFillTx/>
                <a:latin typeface="+mn-lt"/>
                <a:ea typeface="+mn-ea"/>
                <a:cs typeface="+mn-cs"/>
              </a:rPr>
              <a:t>malabsorption</a:t>
            </a:r>
            <a:r>
              <a:rPr kumimoji="0" lang="en-US" sz="3600" b="0" i="0" u="none" strike="noStrike" kern="1200" cap="none" spc="0" normalizeH="0" baseline="0" noProof="0" dirty="0" smtClean="0">
                <a:ln>
                  <a:noFill/>
                </a:ln>
                <a:solidFill>
                  <a:schemeClr val="lt1"/>
                </a:solidFill>
                <a:effectLst/>
                <a:uLnTx/>
                <a:uFillTx/>
                <a:latin typeface="+mn-lt"/>
                <a:ea typeface="+mn-ea"/>
                <a:cs typeface="+mn-cs"/>
              </a:rPr>
              <a:t>?</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sp>
        <p:nvSpPr>
          <p:cNvPr id="7" name="مستطيل 6"/>
          <p:cNvSpPr/>
          <p:nvPr/>
        </p:nvSpPr>
        <p:spPr>
          <a:xfrm>
            <a:off x="1115616" y="2278613"/>
            <a:ext cx="6998070" cy="64633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600" dirty="0" err="1" smtClean="0">
                <a:solidFill>
                  <a:srgbClr val="FFFF00"/>
                </a:solidFill>
              </a:rPr>
              <a:t>Pathophysiology</a:t>
            </a:r>
            <a:r>
              <a:rPr lang="en-US" sz="3600" dirty="0" smtClean="0">
                <a:solidFill>
                  <a:srgbClr val="FFFF00"/>
                </a:solidFill>
              </a:rPr>
              <a:t> of </a:t>
            </a:r>
            <a:r>
              <a:rPr lang="en-US" sz="3600" dirty="0" err="1" smtClean="0">
                <a:solidFill>
                  <a:srgbClr val="FFFF00"/>
                </a:solidFill>
              </a:rPr>
              <a:t>malabsorption</a:t>
            </a:r>
            <a:r>
              <a:rPr lang="en-US" sz="3600" dirty="0" smtClean="0">
                <a:solidFill>
                  <a:srgbClr val="FFFF00"/>
                </a:solidFill>
              </a:rPr>
              <a:t> ?</a:t>
            </a:r>
            <a:endParaRPr lang="en-US"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sp>
        <p:nvSpPr>
          <p:cNvPr id="7" name="مستطيل 6"/>
          <p:cNvSpPr/>
          <p:nvPr/>
        </p:nvSpPr>
        <p:spPr>
          <a:xfrm>
            <a:off x="539552" y="2276872"/>
            <a:ext cx="7635808" cy="64633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600" dirty="0" smtClean="0">
                <a:solidFill>
                  <a:srgbClr val="FFFF00"/>
                </a:solidFill>
              </a:rPr>
              <a:t>Clinical presentation of </a:t>
            </a:r>
            <a:r>
              <a:rPr lang="en-US" sz="3600" dirty="0" err="1" smtClean="0">
                <a:solidFill>
                  <a:srgbClr val="FFFF00"/>
                </a:solidFill>
              </a:rPr>
              <a:t>malabsorption</a:t>
            </a:r>
            <a:r>
              <a:rPr lang="en-US" sz="3600" dirty="0" smtClean="0">
                <a:solidFill>
                  <a:srgbClr val="FFFF00"/>
                </a:solidFill>
              </a:rPr>
              <a:t> ?</a:t>
            </a: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fontScale="90000"/>
          </a:bodyPr>
          <a:lstStyle/>
          <a:p>
            <a:r>
              <a:rPr lang="en-US" dirty="0" smtClean="0"/>
              <a:t>Endoscopy </a:t>
            </a:r>
            <a:br>
              <a:rPr lang="en-US" dirty="0" smtClean="0"/>
            </a:br>
            <a:r>
              <a:rPr lang="en-US" dirty="0" smtClean="0"/>
              <a:t>what is the finding? </a:t>
            </a:r>
            <a:endParaRPr lang="en-US" dirty="0"/>
          </a:p>
        </p:txBody>
      </p:sp>
      <p:pic>
        <p:nvPicPr>
          <p:cNvPr id="4" name="Content Placeholder 3" descr="celiac disease.jpg"/>
          <p:cNvPicPr>
            <a:picLocks noGrp="1" noChangeAspect="1"/>
          </p:cNvPicPr>
          <p:nvPr>
            <p:ph idx="1"/>
          </p:nvPr>
        </p:nvPicPr>
        <p:blipFill>
          <a:blip r:embed="rId2" cstate="print"/>
          <a:stretch>
            <a:fillRect/>
          </a:stretch>
        </p:blipFill>
        <p:spPr>
          <a:xfrm>
            <a:off x="2288902" y="1465178"/>
            <a:ext cx="4299322" cy="5924262"/>
          </a:xfrm>
        </p:spPr>
      </p:pic>
      <p:sp>
        <p:nvSpPr>
          <p:cNvPr id="7" name="مستطيل 6"/>
          <p:cNvSpPr/>
          <p:nvPr/>
        </p:nvSpPr>
        <p:spPr>
          <a:xfrm>
            <a:off x="4067944" y="1988840"/>
            <a:ext cx="90922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normal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340768"/>
            <a:ext cx="8229600" cy="1143000"/>
          </a:xfrm>
        </p:spPr>
        <p:style>
          <a:lnRef idx="1">
            <a:schemeClr val="accent2"/>
          </a:lnRef>
          <a:fillRef idx="3">
            <a:schemeClr val="accent2"/>
          </a:fillRef>
          <a:effectRef idx="2">
            <a:schemeClr val="accent2"/>
          </a:effectRef>
          <a:fontRef idx="minor">
            <a:schemeClr val="lt1"/>
          </a:fontRef>
        </p:style>
        <p:txBody>
          <a:bodyPr/>
          <a:lstStyle/>
          <a:p>
            <a:r>
              <a:rPr lang="en-US" b="1" i="1" u="sng" dirty="0" smtClean="0">
                <a:solidFill>
                  <a:srgbClr val="FFFF00"/>
                </a:solidFill>
              </a:rPr>
              <a:t>What is Celiac disease?</a:t>
            </a:r>
            <a:endParaRPr lang="en-US" dirty="0"/>
          </a:p>
        </p:txBody>
      </p:sp>
      <p:sp>
        <p:nvSpPr>
          <p:cNvPr id="3" name="عنصر نائب للمحتوى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251520" y="1196751"/>
            <a:ext cx="8640960" cy="4937691"/>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28600" y="914400"/>
            <a:ext cx="8640960" cy="5184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10000"/>
          </a:bodyPr>
          <a:lstStyle/>
          <a:p>
            <a:r>
              <a:rPr lang="en-US" dirty="0" smtClean="0"/>
              <a:t>A 10-month-old, previously healthy male infant develops a severe, watery diarrhea 2 days after visiting the pediatrician for a routine checkup. The most likely diagnosis is</a:t>
            </a:r>
          </a:p>
          <a:p>
            <a:pPr>
              <a:buNone/>
            </a:pPr>
            <a:r>
              <a:rPr lang="en-US" dirty="0" smtClean="0"/>
              <a:t>a. Rotavirus infection</a:t>
            </a:r>
          </a:p>
          <a:p>
            <a:pPr>
              <a:buNone/>
            </a:pPr>
            <a:r>
              <a:rPr lang="en-US" dirty="0" smtClean="0"/>
              <a:t>b. </a:t>
            </a:r>
            <a:r>
              <a:rPr lang="en-US" dirty="0" err="1" smtClean="0"/>
              <a:t>Enterotoxigenic</a:t>
            </a:r>
            <a:r>
              <a:rPr lang="en-US" dirty="0" smtClean="0"/>
              <a:t> </a:t>
            </a:r>
            <a:r>
              <a:rPr lang="en-US" i="1" dirty="0" smtClean="0"/>
              <a:t>E. coli infection</a:t>
            </a:r>
          </a:p>
          <a:p>
            <a:pPr>
              <a:buNone/>
            </a:pPr>
            <a:r>
              <a:rPr lang="en-US" dirty="0" smtClean="0"/>
              <a:t>c. </a:t>
            </a:r>
            <a:r>
              <a:rPr lang="en-US" i="1" dirty="0" err="1" smtClean="0"/>
              <a:t>Entamoeba</a:t>
            </a:r>
            <a:r>
              <a:rPr lang="en-US" i="1" dirty="0" smtClean="0"/>
              <a:t> </a:t>
            </a:r>
            <a:r>
              <a:rPr lang="en-US" i="1" dirty="0" err="1" smtClean="0"/>
              <a:t>histolytica</a:t>
            </a:r>
            <a:r>
              <a:rPr lang="en-US" i="1" dirty="0" smtClean="0"/>
              <a:t> infection</a:t>
            </a:r>
          </a:p>
          <a:p>
            <a:pPr>
              <a:buNone/>
            </a:pPr>
            <a:r>
              <a:rPr lang="en-US" dirty="0" smtClean="0"/>
              <a:t>d. Lactase deficiency</a:t>
            </a:r>
          </a:p>
          <a:p>
            <a:pPr>
              <a:buNone/>
            </a:pPr>
            <a:r>
              <a:rPr lang="en-US" dirty="0" smtClean="0"/>
              <a:t>e. Ulcerative colitis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endParaRPr lang="en-US" dirty="0"/>
          </a:p>
        </p:txBody>
      </p:sp>
      <p:sp>
        <p:nvSpPr>
          <p:cNvPr id="3" name="Content Placeholder 2"/>
          <p:cNvSpPr>
            <a:spLocks noGrp="1"/>
          </p:cNvSpPr>
          <p:nvPr>
            <p:ph idx="1"/>
          </p:nvPr>
        </p:nvSpPr>
        <p:spPr>
          <a:xfrm>
            <a:off x="357158" y="1285860"/>
            <a:ext cx="8501122" cy="4525963"/>
          </a:xfrm>
        </p:spPr>
        <p:txBody>
          <a:bodyPr>
            <a:normAutofit/>
          </a:bodyPr>
          <a:lstStyle/>
          <a:p>
            <a:pPr algn="l">
              <a:buNone/>
            </a:pPr>
            <a:r>
              <a:rPr lang="en-US" sz="2200" dirty="0" smtClean="0">
                <a:solidFill>
                  <a:srgbClr val="FFFF00"/>
                </a:solidFill>
              </a:rPr>
              <a:t>A 44-year-old white male presented with a seven-month history of diarrhea. The frequency of his bowel movements had increased to 5-7 per day, and his stools were yellow and floated at the top of the water in the toilet. He had occasional abdominal cramping, but no </a:t>
            </a:r>
            <a:r>
              <a:rPr lang="en-US" sz="2200" dirty="0" err="1" smtClean="0">
                <a:solidFill>
                  <a:srgbClr val="FFFF00"/>
                </a:solidFill>
              </a:rPr>
              <a:t>tenesmus</a:t>
            </a:r>
            <a:r>
              <a:rPr lang="en-US" sz="2200" dirty="0" smtClean="0">
                <a:solidFill>
                  <a:srgbClr val="FFFF00"/>
                </a:solidFill>
              </a:rPr>
              <a:t>, </a:t>
            </a:r>
            <a:r>
              <a:rPr lang="en-US" sz="2200" dirty="0" err="1" smtClean="0">
                <a:solidFill>
                  <a:srgbClr val="FFFF00"/>
                </a:solidFill>
              </a:rPr>
              <a:t>melena</a:t>
            </a:r>
            <a:r>
              <a:rPr lang="en-US" sz="2200" dirty="0" smtClean="0">
                <a:solidFill>
                  <a:srgbClr val="FFFF00"/>
                </a:solidFill>
              </a:rPr>
              <a:t>, or bleeding. His appetite was good, but he had experienced gradual weight loss. His bowel movement frequency would decrease upon fasting and would increase with food intake.</a:t>
            </a:r>
          </a:p>
          <a:p>
            <a:pPr algn="l">
              <a:buNone/>
            </a:pPr>
            <a:endParaRPr lang="en-US" dirty="0" smtClean="0">
              <a:solidFill>
                <a:srgbClr val="FFFF00"/>
              </a:solidFill>
            </a:endParaRPr>
          </a:p>
          <a:p>
            <a:endParaRPr lang="en-US" dirty="0">
              <a:solidFill>
                <a:srgbClr val="FF0000"/>
              </a:solidFill>
            </a:endParaRPr>
          </a:p>
        </p:txBody>
      </p:sp>
      <p:sp>
        <p:nvSpPr>
          <p:cNvPr id="4" name="مستطيل 3"/>
          <p:cNvSpPr/>
          <p:nvPr/>
        </p:nvSpPr>
        <p:spPr>
          <a:xfrm>
            <a:off x="857224" y="3786190"/>
            <a:ext cx="7143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solidFill>
                  <a:schemeClr val="bg1"/>
                </a:solidFill>
              </a:rPr>
              <a:t>Stool tests revealed a stool output of 4128 g/d (</a:t>
            </a:r>
            <a:r>
              <a:rPr lang="en-US" dirty="0" err="1" smtClean="0">
                <a:solidFill>
                  <a:schemeClr val="bg1"/>
                </a:solidFill>
              </a:rPr>
              <a:t>nl</a:t>
            </a:r>
            <a:r>
              <a:rPr lang="en-US" dirty="0" smtClean="0">
                <a:solidFill>
                  <a:schemeClr val="bg1"/>
                </a:solidFill>
              </a:rPr>
              <a:t> 100-200 g/d) with fat excretion of 17 g/d (</a:t>
            </a:r>
            <a:r>
              <a:rPr lang="en-US" dirty="0" err="1" smtClean="0">
                <a:solidFill>
                  <a:schemeClr val="bg1"/>
                </a:solidFill>
              </a:rPr>
              <a:t>nl</a:t>
            </a:r>
            <a:r>
              <a:rPr lang="en-US" dirty="0" smtClean="0">
                <a:solidFill>
                  <a:schemeClr val="bg1"/>
                </a:solidFill>
              </a:rPr>
              <a:t> &lt;5 g/d). </a:t>
            </a:r>
          </a:p>
        </p:txBody>
      </p:sp>
      <p:sp>
        <p:nvSpPr>
          <p:cNvPr id="5" name="مستطيل 4"/>
          <p:cNvSpPr/>
          <p:nvPr/>
        </p:nvSpPr>
        <p:spPr>
          <a:xfrm>
            <a:off x="857224" y="4500570"/>
            <a:ext cx="7143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solidFill>
                  <a:schemeClr val="bg1"/>
                </a:solidFill>
              </a:rPr>
              <a:t>Microscopic examination for ova and parasites and cultures for bacterial pathogens and acid-fast bacilli were negative. </a:t>
            </a:r>
          </a:p>
        </p:txBody>
      </p:sp>
      <p:sp>
        <p:nvSpPr>
          <p:cNvPr id="6" name="مستطيل 5"/>
          <p:cNvSpPr/>
          <p:nvPr/>
        </p:nvSpPr>
        <p:spPr>
          <a:xfrm>
            <a:off x="857224" y="5214950"/>
            <a:ext cx="7143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solidFill>
                  <a:schemeClr val="bg1"/>
                </a:solidFill>
              </a:rPr>
              <a:t>Blood testing showed mild anemia , </a:t>
            </a:r>
            <a:r>
              <a:rPr lang="en-US" dirty="0" err="1" smtClean="0">
                <a:solidFill>
                  <a:schemeClr val="bg1"/>
                </a:solidFill>
              </a:rPr>
              <a:t>hypoproteinemia</a:t>
            </a:r>
            <a:r>
              <a:rPr lang="en-US" dirty="0" smtClean="0">
                <a:solidFill>
                  <a:schemeClr val="bg1"/>
                </a:solidFill>
              </a:rPr>
              <a:t> (4.9 mg/</a:t>
            </a:r>
            <a:r>
              <a:rPr lang="en-US" dirty="0" err="1" smtClean="0">
                <a:solidFill>
                  <a:schemeClr val="bg1"/>
                </a:solidFill>
              </a:rPr>
              <a:t>dL</a:t>
            </a:r>
            <a:r>
              <a:rPr lang="en-US" dirty="0" smtClean="0">
                <a:solidFill>
                  <a:schemeClr val="bg1"/>
                </a:solidFill>
              </a:rPr>
              <a:t>), and </a:t>
            </a:r>
            <a:r>
              <a:rPr lang="en-US" dirty="0" err="1" smtClean="0">
                <a:solidFill>
                  <a:schemeClr val="bg1"/>
                </a:solidFill>
              </a:rPr>
              <a:t>hypoalbuminemia</a:t>
            </a:r>
            <a:r>
              <a:rPr lang="en-US" dirty="0" smtClean="0">
                <a:solidFill>
                  <a:schemeClr val="bg1"/>
                </a:solidFill>
              </a:rPr>
              <a:t> (3.4 mg/</a:t>
            </a:r>
            <a:r>
              <a:rPr lang="en-US" dirty="0" err="1" smtClean="0">
                <a:solidFill>
                  <a:schemeClr val="bg1"/>
                </a:solidFill>
              </a:rPr>
              <a:t>dL</a:t>
            </a:r>
            <a:r>
              <a:rPr lang="en-US" dirty="0"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Duodenal biopsy</a:t>
            </a:r>
            <a:endParaRPr lang="en-US" dirty="0"/>
          </a:p>
        </p:txBody>
      </p:sp>
      <p:pic>
        <p:nvPicPr>
          <p:cNvPr id="4" name="Picture 4" descr="http://www.studentconsult.com/content/9781416031215/Kumar_Cases_PBD8/gas4/gas430.jpg"/>
          <p:cNvPicPr>
            <a:picLocks noGrp="1" noChangeAspect="1" noChangeArrowheads="1"/>
          </p:cNvPicPr>
          <p:nvPr>
            <p:ph idx="1"/>
          </p:nvPr>
        </p:nvPicPr>
        <p:blipFill>
          <a:blip r:embed="rId2" cstate="print"/>
          <a:srcRect/>
          <a:stretch>
            <a:fillRect/>
          </a:stretch>
        </p:blipFill>
        <p:spPr bwMode="auto">
          <a:xfrm>
            <a:off x="971600" y="1556792"/>
            <a:ext cx="6912768" cy="493769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533400"/>
            <a:ext cx="5867400" cy="1143000"/>
          </a:xfrm>
        </p:spPr>
        <p:txBody>
          <a:bodyPr>
            <a:normAutofit fontScale="90000"/>
          </a:bodyPr>
          <a:lstStyle/>
          <a:p>
            <a:r>
              <a:rPr lang="en-US" dirty="0" smtClean="0">
                <a:effectLst>
                  <a:outerShdw blurRad="38100" dist="38100" dir="2700000" algn="tl">
                    <a:srgbClr val="000000"/>
                  </a:outerShdw>
                </a:effectLst>
              </a:rPr>
              <a:t>DIARREAHA </a:t>
            </a:r>
            <a:r>
              <a:rPr lang="en-US" dirty="0" smtClean="0"/>
              <a:t/>
            </a:r>
            <a:br>
              <a:rPr lang="en-US" dirty="0" smtClean="0"/>
            </a:br>
            <a:r>
              <a:rPr lang="en-US" dirty="0" smtClean="0">
                <a:solidFill>
                  <a:srgbClr val="FFFF00"/>
                </a:solidFill>
              </a:rPr>
              <a:t>DEFINITION</a:t>
            </a:r>
            <a:endParaRPr lang="en-US" dirty="0">
              <a:solidFill>
                <a:srgbClr val="FFFF00"/>
              </a:solidFill>
            </a:endParaRPr>
          </a:p>
        </p:txBody>
      </p:sp>
      <p:sp>
        <p:nvSpPr>
          <p:cNvPr id="3075" name="Rectangle 3"/>
          <p:cNvSpPr>
            <a:spLocks noGrp="1" noChangeArrowheads="1"/>
          </p:cNvSpPr>
          <p:nvPr>
            <p:ph type="body" idx="1"/>
          </p:nvPr>
        </p:nvSpPr>
        <p:spPr>
          <a:xfrm>
            <a:off x="457200" y="1905000"/>
            <a:ext cx="8229600" cy="4953000"/>
          </a:xfrm>
        </p:spPr>
        <p:txBody>
          <a:bodyPr/>
          <a:lstStyle/>
          <a:p>
            <a:r>
              <a:rPr lang="en-US" dirty="0" smtClean="0">
                <a:solidFill>
                  <a:srgbClr val="FF0000"/>
                </a:solidFill>
              </a:rPr>
              <a:t>World Health Organization </a:t>
            </a:r>
          </a:p>
          <a:p>
            <a:pPr>
              <a:buFont typeface="Wingdings" pitchFamily="2" charset="2"/>
              <a:buChar char="Ø"/>
            </a:pPr>
            <a:r>
              <a:rPr lang="en-US" dirty="0" smtClean="0"/>
              <a:t>3 or more loose or liquid stools per day</a:t>
            </a:r>
          </a:p>
          <a:p>
            <a:r>
              <a:rPr lang="en-US" dirty="0" smtClean="0"/>
              <a:t>Abnormally  high fluid content of stool 	</a:t>
            </a:r>
          </a:p>
          <a:p>
            <a:pPr lvl="1" algn="just">
              <a:buFont typeface="Wingdings" pitchFamily="2" charset="2"/>
              <a:buChar char="Ø"/>
            </a:pPr>
            <a:r>
              <a:rPr lang="en-US" dirty="0" smtClean="0"/>
              <a:t>200-300 gm/day</a:t>
            </a:r>
          </a:p>
          <a:p>
            <a:pPr lvl="1" algn="just">
              <a:buFont typeface="Wingdings" pitchFamily="2" charset="2"/>
              <a:buChar char="Ø"/>
            </a:pPr>
            <a:endParaRPr lang="en-US" dirty="0" smtClean="0"/>
          </a:p>
          <a:p>
            <a:pPr lvl="1" algn="just"/>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r>
              <a:rPr lang="en-US" dirty="0" smtClean="0"/>
              <a:t>Exposure to what dietary antigen is thought to be the cause of these changes?</a:t>
            </a:r>
          </a:p>
          <a:p>
            <a:pPr>
              <a:buNone/>
            </a:pPr>
            <a:endParaRPr lang="en-US" dirty="0" smtClean="0"/>
          </a:p>
          <a:p>
            <a:endParaRPr lang="en-US" dirty="0" smtClean="0"/>
          </a:p>
          <a:p>
            <a:r>
              <a:rPr lang="en-US" dirty="0" smtClean="0"/>
              <a:t>What food components contain this antigen?</a:t>
            </a:r>
          </a:p>
          <a:p>
            <a:endParaRPr lang="en-US" dirty="0" smtClean="0"/>
          </a:p>
          <a:p>
            <a:endParaRPr lang="en-US" dirty="0" smtClean="0"/>
          </a:p>
          <a:p>
            <a:r>
              <a:rPr lang="en-US" dirty="0" smtClean="0"/>
              <a:t>Would these </a:t>
            </a:r>
            <a:r>
              <a:rPr lang="en-US" dirty="0" err="1" smtClean="0"/>
              <a:t>histologic</a:t>
            </a:r>
            <a:r>
              <a:rPr lang="en-US" dirty="0" smtClean="0"/>
              <a:t> changes resolve with dietary modification? </a:t>
            </a:r>
            <a:br>
              <a:rPr lang="en-US" dirty="0" smtClean="0"/>
            </a:br>
            <a:endParaRPr lang="en-US" dirty="0"/>
          </a:p>
        </p:txBody>
      </p:sp>
      <p:sp>
        <p:nvSpPr>
          <p:cNvPr id="4" name="مستطيل 3"/>
          <p:cNvSpPr/>
          <p:nvPr/>
        </p:nvSpPr>
        <p:spPr>
          <a:xfrm>
            <a:off x="755576" y="2636912"/>
            <a:ext cx="6912768"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Exposure to gluten (specifically, the </a:t>
            </a:r>
            <a:r>
              <a:rPr lang="en-US" dirty="0" err="1" smtClean="0"/>
              <a:t>gliadin</a:t>
            </a:r>
            <a:r>
              <a:rPr lang="en-US" dirty="0" smtClean="0"/>
              <a:t> constituent of this protein)</a:t>
            </a:r>
            <a:endParaRPr lang="en-US" dirty="0"/>
          </a:p>
        </p:txBody>
      </p:sp>
      <p:sp>
        <p:nvSpPr>
          <p:cNvPr id="5" name="مستطيل 4"/>
          <p:cNvSpPr/>
          <p:nvPr/>
        </p:nvSpPr>
        <p:spPr>
          <a:xfrm>
            <a:off x="755576" y="4005064"/>
            <a:ext cx="610242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Wheat, barley, flour, and possibly oats contain gluten. </a:t>
            </a:r>
            <a:endParaRPr lang="en-US" dirty="0"/>
          </a:p>
        </p:txBody>
      </p:sp>
      <p:sp>
        <p:nvSpPr>
          <p:cNvPr id="6" name="مستطيل 5"/>
          <p:cNvSpPr/>
          <p:nvPr/>
        </p:nvSpPr>
        <p:spPr>
          <a:xfrm>
            <a:off x="971600" y="5733256"/>
            <a:ext cx="50405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yes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838200"/>
            <a:ext cx="8229600" cy="3816429"/>
          </a:xfrm>
          <a:prstGeom prst="rect">
            <a:avLst/>
          </a:prstGeom>
        </p:spPr>
        <p:txBody>
          <a:bodyPr wrap="square">
            <a:spAutoFit/>
          </a:bodyPr>
          <a:lstStyle/>
          <a:p>
            <a:r>
              <a:rPr lang="en-US" sz="2800" dirty="0"/>
              <a:t>A 6-year-old boy has been brought to outpatients by his mother because he has abdominal pain after some meals. This has been getting increasingly frequent and it sounds, from his description, somewhat colicky in nature. You discover that he has always had very smelly, loose, pale bulky stools, which his parents have put down to the fact that he likes milk. On examination, he is pale, underweight, and of short stature.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smtClean="0"/>
              <a:t>1. What are the important differential diagnoses on presentation? </a:t>
            </a:r>
          </a:p>
          <a:p>
            <a:endParaRPr lang="en-US" dirty="0"/>
          </a:p>
        </p:txBody>
      </p:sp>
      <p:sp>
        <p:nvSpPr>
          <p:cNvPr id="4" name="مستطيل 3"/>
          <p:cNvSpPr/>
          <p:nvPr/>
        </p:nvSpPr>
        <p:spPr>
          <a:xfrm>
            <a:off x="539552" y="2948751"/>
            <a:ext cx="7992888"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Celiac disease is the most likely diagnosis. Parasitic infection (e.g. </a:t>
            </a:r>
            <a:r>
              <a:rPr lang="en-US" dirty="0" err="1" smtClean="0"/>
              <a:t>giardiasis</a:t>
            </a:r>
            <a:r>
              <a:rPr lang="en-US" dirty="0" smtClean="0"/>
              <a:t>) and pancreatic insufficiency (e.g. due to chronic pancreatitis or cystic fibrosis) may give rise to a similar presentation, but these are not supported by the results of the investigations.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smtClean="0"/>
              <a:t>2. Blood tests reveal a mild </a:t>
            </a:r>
            <a:r>
              <a:rPr lang="en-US" dirty="0" err="1" smtClean="0"/>
              <a:t>macrocytic</a:t>
            </a:r>
            <a:r>
              <a:rPr lang="en-US" dirty="0" smtClean="0"/>
              <a:t> anemia. There is a low level of vitamin B12, and </a:t>
            </a:r>
            <a:r>
              <a:rPr lang="en-US" dirty="0" err="1" smtClean="0"/>
              <a:t>folate</a:t>
            </a:r>
            <a:r>
              <a:rPr lang="en-US" dirty="0" smtClean="0"/>
              <a:t> is at the lower end of normal. Autoantibody screens reveal a positive reaction to </a:t>
            </a:r>
            <a:r>
              <a:rPr lang="en-US" dirty="0" err="1" smtClean="0"/>
              <a:t>antigliadin</a:t>
            </a:r>
            <a:r>
              <a:rPr lang="en-US" dirty="0" smtClean="0"/>
              <a:t> antibodies. Do these tests help to narrow down the diagnosis?</a:t>
            </a:r>
          </a:p>
        </p:txBody>
      </p:sp>
      <p:sp>
        <p:nvSpPr>
          <p:cNvPr id="4" name="مستطيل 3"/>
          <p:cNvSpPr/>
          <p:nvPr/>
        </p:nvSpPr>
        <p:spPr>
          <a:xfrm>
            <a:off x="467544" y="4964975"/>
            <a:ext cx="8208912"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These results are very suggestive of celiac disease due to the low levels of vitamin B</a:t>
            </a:r>
            <a:r>
              <a:rPr lang="en-US" baseline="30000" dirty="0" smtClean="0"/>
              <a:t>12 </a:t>
            </a:r>
            <a:r>
              <a:rPr lang="en-US" dirty="0" smtClean="0"/>
              <a:t>and the hypersensitivity reaction to α-</a:t>
            </a:r>
            <a:r>
              <a:rPr lang="en-US" dirty="0" err="1" smtClean="0"/>
              <a:t>gliadin</a:t>
            </a:r>
            <a:r>
              <a:rPr lang="en-US" dirty="0" smtClean="0"/>
              <a:t>, a component of gluten. The finding of villous atrophy would support the diagnosis, and this is achieved by endoscopic biopsy of the first part of the duodenum.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3. A duodenal biopsy shows</a:t>
            </a:r>
          </a:p>
          <a:p>
            <a:endParaRPr lang="en-US" dirty="0"/>
          </a:p>
        </p:txBody>
      </p:sp>
      <p:pic>
        <p:nvPicPr>
          <p:cNvPr id="4" name="Picture 4" descr="http://www.studentconsult.com/content/9781416031215/Kumar_Cases_PBD8/gas4/gas430.jpg"/>
          <p:cNvPicPr>
            <a:picLocks noChangeAspect="1" noChangeArrowheads="1"/>
          </p:cNvPicPr>
          <p:nvPr/>
        </p:nvPicPr>
        <p:blipFill>
          <a:blip r:embed="rId2" cstate="print"/>
          <a:srcRect/>
          <a:stretch>
            <a:fillRect/>
          </a:stretch>
        </p:blipFill>
        <p:spPr bwMode="auto">
          <a:xfrm>
            <a:off x="611560" y="2492896"/>
            <a:ext cx="4810134" cy="343581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5724128" y="4221088"/>
            <a:ext cx="3059832" cy="2198546"/>
          </a:xfrm>
          <a:prstGeom prst="rect">
            <a:avLst/>
          </a:prstGeom>
          <a:noFill/>
          <a:ln w="9525">
            <a:noFill/>
            <a:miter lim="800000"/>
            <a:headEnd/>
            <a:tailEnd/>
          </a:ln>
        </p:spPr>
      </p:pic>
      <p:sp>
        <p:nvSpPr>
          <p:cNvPr id="6" name="مستطيل 5"/>
          <p:cNvSpPr/>
          <p:nvPr/>
        </p:nvSpPr>
        <p:spPr>
          <a:xfrm>
            <a:off x="6804248" y="3789040"/>
            <a:ext cx="936475"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Normal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The final diagnosis is celiac disease, provided the patient’s symptoms respond to a gluten-free diet and the histological changes relapse on re-challenge. Such criteria are necessary before confining a patient to a lifelong gluten-free diet.</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4. What treatment options are available?</a:t>
            </a:r>
          </a:p>
          <a:p>
            <a:endParaRPr lang="en-US" dirty="0"/>
          </a:p>
        </p:txBody>
      </p:sp>
      <p:sp>
        <p:nvSpPr>
          <p:cNvPr id="4" name="مستطيل 3"/>
          <p:cNvSpPr/>
          <p:nvPr/>
        </p:nvSpPr>
        <p:spPr>
          <a:xfrm>
            <a:off x="683568" y="2492896"/>
            <a:ext cx="617443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Treatment is by adhering to a strict gluten-free diet.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2" descr="http://www.studentconsult.com/content/9781416031215/Kumar_Cases_PBD8/gas4/gas410.jpg"/>
          <p:cNvPicPr>
            <a:picLocks noGrp="1" noChangeAspect="1" noChangeArrowheads="1"/>
          </p:cNvPicPr>
          <p:nvPr>
            <p:ph idx="1"/>
          </p:nvPr>
        </p:nvPicPr>
        <p:blipFill>
          <a:blip r:embed="rId2" cstate="print"/>
          <a:srcRect/>
          <a:stretch>
            <a:fillRect/>
          </a:stretch>
        </p:blipFill>
        <p:spPr bwMode="auto">
          <a:xfrm>
            <a:off x="755576" y="1196751"/>
            <a:ext cx="7416824" cy="5297731"/>
          </a:xfrm>
          <a:prstGeom prst="rect">
            <a:avLst/>
          </a:prstGeom>
          <a:noFill/>
        </p:spPr>
      </p:pic>
      <p:pic>
        <p:nvPicPr>
          <p:cNvPr id="5" name="Picture 4" descr="http://www.studentconsult.com/content/9781416031215/Kumar_Cases_PBD8/gas4/gas430.jpg"/>
          <p:cNvPicPr>
            <a:picLocks noChangeAspect="1" noChangeArrowheads="1"/>
          </p:cNvPicPr>
          <p:nvPr/>
        </p:nvPicPr>
        <p:blipFill>
          <a:blip r:embed="rId3" cstate="print"/>
          <a:srcRect/>
          <a:stretch>
            <a:fillRect/>
          </a:stretch>
        </p:blipFill>
        <p:spPr bwMode="auto">
          <a:xfrm>
            <a:off x="899592" y="1844824"/>
            <a:ext cx="6624736" cy="473195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428604"/>
            <a:ext cx="8229600" cy="1143000"/>
          </a:xfrm>
        </p:spPr>
        <p:txBody>
          <a:bodyPr>
            <a:noAutofit/>
          </a:bodyPr>
          <a:lstStyle/>
          <a:p>
            <a:r>
              <a:rPr lang="en-US" sz="3200" b="1" dirty="0" smtClean="0"/>
              <a:t>Lactose Intolerance</a:t>
            </a:r>
            <a:r>
              <a:rPr lang="en-US" sz="3200" dirty="0" smtClean="0"/>
              <a:t/>
            </a:r>
            <a:br>
              <a:rPr lang="en-US" sz="3200" dirty="0" smtClean="0"/>
            </a:br>
            <a:r>
              <a:rPr lang="en-US" sz="3200" b="1" dirty="0" smtClean="0"/>
              <a:t> </a:t>
            </a:r>
            <a:r>
              <a:rPr lang="en-US" sz="3200" b="1" dirty="0" err="1" smtClean="0">
                <a:solidFill>
                  <a:srgbClr val="FF0000"/>
                </a:solidFill>
              </a:rPr>
              <a:t>Pathophysiology</a:t>
            </a:r>
            <a:r>
              <a:rPr lang="en-US" sz="3200" dirty="0" smtClean="0"/>
              <a:t/>
            </a:r>
            <a:br>
              <a:rPr lang="en-US" sz="3200" dirty="0" smtClean="0"/>
            </a:br>
            <a:endParaRPr lang="ar-SA" sz="3200" dirty="0"/>
          </a:p>
        </p:txBody>
      </p:sp>
      <p:sp>
        <p:nvSpPr>
          <p:cNvPr id="3" name="عنصر نائب للمحتوى 2"/>
          <p:cNvSpPr>
            <a:spLocks noGrp="1"/>
          </p:cNvSpPr>
          <p:nvPr>
            <p:ph idx="1"/>
          </p:nvPr>
        </p:nvSpPr>
        <p:spPr/>
        <p:txBody>
          <a:bodyPr/>
          <a:lstStyle/>
          <a:p>
            <a:pPr algn="l"/>
            <a:endParaRPr lang="ar-SA" dirty="0"/>
          </a:p>
        </p:txBody>
      </p:sp>
      <p:sp>
        <p:nvSpPr>
          <p:cNvPr id="4" name="مستطيل 3"/>
          <p:cNvSpPr/>
          <p:nvPr/>
        </p:nvSpPr>
        <p:spPr>
          <a:xfrm>
            <a:off x="395536" y="2276872"/>
            <a:ext cx="89255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a:t>
            </a:r>
            <a:endParaRPr lang="ar-SA" dirty="0"/>
          </a:p>
        </p:txBody>
      </p:sp>
      <p:sp>
        <p:nvSpPr>
          <p:cNvPr id="5" name="مستطيل 4"/>
          <p:cNvSpPr/>
          <p:nvPr/>
        </p:nvSpPr>
        <p:spPr>
          <a:xfrm>
            <a:off x="6372200" y="2339588"/>
            <a:ext cx="204370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glucose + </a:t>
            </a:r>
            <a:r>
              <a:rPr lang="en-US" dirty="0" err="1" smtClean="0"/>
              <a:t>galactose</a:t>
            </a:r>
            <a:r>
              <a:rPr lang="en-US" dirty="0" smtClean="0"/>
              <a:t> </a:t>
            </a:r>
            <a:endParaRPr lang="ar-SA" dirty="0"/>
          </a:p>
        </p:txBody>
      </p:sp>
      <p:cxnSp>
        <p:nvCxnSpPr>
          <p:cNvPr id="7" name="رابط كسهم مستقيم 6"/>
          <p:cNvCxnSpPr/>
          <p:nvPr/>
        </p:nvCxnSpPr>
        <p:spPr>
          <a:xfrm>
            <a:off x="1619672" y="2491308"/>
            <a:ext cx="4392488"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1926813" y="2555612"/>
            <a:ext cx="3473515" cy="369332"/>
          </a:xfrm>
          <a:prstGeom prst="rect">
            <a:avLst/>
          </a:prstGeom>
        </p:spPr>
        <p:txBody>
          <a:bodyPr wrap="none">
            <a:spAutoFit/>
          </a:bodyPr>
          <a:lstStyle/>
          <a:p>
            <a:r>
              <a:rPr lang="en-US" dirty="0" smtClean="0"/>
              <a:t>At the brush border of </a:t>
            </a:r>
            <a:r>
              <a:rPr lang="en-US" dirty="0" err="1" smtClean="0"/>
              <a:t>enterocytes</a:t>
            </a:r>
            <a:endParaRPr lang="ar-SA" dirty="0"/>
          </a:p>
        </p:txBody>
      </p:sp>
      <p:sp>
        <p:nvSpPr>
          <p:cNvPr id="12" name="مستطيل 11"/>
          <p:cNvSpPr/>
          <p:nvPr/>
        </p:nvSpPr>
        <p:spPr>
          <a:xfrm>
            <a:off x="3323192" y="1772816"/>
            <a:ext cx="888768"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lactase </a:t>
            </a:r>
            <a:endParaRPr lang="ar-SA" dirty="0"/>
          </a:p>
        </p:txBody>
      </p:sp>
      <p:sp>
        <p:nvSpPr>
          <p:cNvPr id="9" name="مستطيل 8"/>
          <p:cNvSpPr/>
          <p:nvPr/>
        </p:nvSpPr>
        <p:spPr>
          <a:xfrm>
            <a:off x="4286248" y="4000504"/>
            <a:ext cx="444442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Low  or absent activity of the enzyme lactase</a:t>
            </a:r>
            <a:endParaRPr lang="ar-SA" dirty="0"/>
          </a:p>
        </p:txBody>
      </p:sp>
      <p:sp>
        <p:nvSpPr>
          <p:cNvPr id="10" name="شكل بيضاوي 9"/>
          <p:cNvSpPr/>
          <p:nvPr/>
        </p:nvSpPr>
        <p:spPr>
          <a:xfrm>
            <a:off x="1142976" y="3714752"/>
            <a:ext cx="3286148" cy="92869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b="1" dirty="0" smtClean="0"/>
              <a:t>Lactose Intolerance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down)">
                                      <p:cBhvr>
                                        <p:cTn id="7" dur="500"/>
                                        <p:tgtEl>
                                          <p:spTgt spid="1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down)">
                                      <p:cBhvr>
                                        <p:cTn id="1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Lactose Intolerance</a:t>
            </a:r>
            <a:br>
              <a:rPr lang="en-US" b="1" dirty="0" smtClean="0"/>
            </a:br>
            <a:r>
              <a:rPr lang="en-US" b="1" dirty="0" smtClean="0"/>
              <a:t>causes </a:t>
            </a:r>
            <a:r>
              <a:rPr lang="en-US" dirty="0" smtClean="0"/>
              <a:t/>
            </a:r>
            <a:br>
              <a:rPr lang="en-US" dirty="0" smtClean="0"/>
            </a:br>
            <a:endParaRPr lang="ar-SA" dirty="0"/>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357158" y="2780928"/>
            <a:ext cx="295510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GB" b="1" i="1" dirty="0" smtClean="0"/>
              <a:t>Congenital lactase deficiency</a:t>
            </a:r>
            <a:endParaRPr lang="ar-SA" dirty="0"/>
          </a:p>
        </p:txBody>
      </p:sp>
      <p:sp>
        <p:nvSpPr>
          <p:cNvPr id="5" name="مستطيل 4"/>
          <p:cNvSpPr/>
          <p:nvPr/>
        </p:nvSpPr>
        <p:spPr>
          <a:xfrm>
            <a:off x="4026048" y="2786058"/>
            <a:ext cx="504654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Childhood-onset and adult-onset lactase deficiency</a:t>
            </a:r>
            <a:endParaRPr lang="ar-SA" dirty="0"/>
          </a:p>
        </p:txBody>
      </p:sp>
      <p:sp>
        <p:nvSpPr>
          <p:cNvPr id="6" name="مستطيل 5"/>
          <p:cNvSpPr/>
          <p:nvPr/>
        </p:nvSpPr>
        <p:spPr>
          <a:xfrm>
            <a:off x="4071934" y="3711363"/>
            <a:ext cx="464347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Genetically programmed progressive loss of the activity of the small intestinal enzyme lactase.</a:t>
            </a:r>
            <a:endParaRPr lang="ar-SA" dirty="0"/>
          </a:p>
        </p:txBody>
      </p:sp>
      <p:sp>
        <p:nvSpPr>
          <p:cNvPr id="7" name="مستطيل 6"/>
          <p:cNvSpPr/>
          <p:nvPr/>
        </p:nvSpPr>
        <p:spPr>
          <a:xfrm>
            <a:off x="2857488" y="5786454"/>
            <a:ext cx="550072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Secondary lactase deficiency due to intestinal mucosal injury by an </a:t>
            </a:r>
            <a:r>
              <a:rPr lang="en-US" dirty="0" smtClean="0">
                <a:solidFill>
                  <a:srgbClr val="FF0000"/>
                </a:solidFill>
              </a:rPr>
              <a:t>infectious, allergic, or inflammatory process </a:t>
            </a:r>
            <a:endParaRPr lang="ar-SA" dirty="0">
              <a:solidFill>
                <a:srgbClr val="FF0000"/>
              </a:solidFill>
            </a:endParaRPr>
          </a:p>
        </p:txBody>
      </p:sp>
      <p:sp>
        <p:nvSpPr>
          <p:cNvPr id="8" name="مستطيل 7"/>
          <p:cNvSpPr/>
          <p:nvPr/>
        </p:nvSpPr>
        <p:spPr>
          <a:xfrm>
            <a:off x="2928926" y="4845618"/>
            <a:ext cx="27319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Acquired lactase deficiency</a:t>
            </a:r>
            <a:endParaRPr lang="ar-SA" dirty="0"/>
          </a:p>
        </p:txBody>
      </p:sp>
      <p:sp>
        <p:nvSpPr>
          <p:cNvPr id="9" name="مستطيل 8"/>
          <p:cNvSpPr/>
          <p:nvPr/>
        </p:nvSpPr>
        <p:spPr>
          <a:xfrm>
            <a:off x="2857488" y="1714488"/>
            <a:ext cx="274267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Inherited lactase deficiency</a:t>
            </a:r>
            <a:endParaRPr lang="ar-SA" dirty="0"/>
          </a:p>
        </p:txBody>
      </p:sp>
      <p:cxnSp>
        <p:nvCxnSpPr>
          <p:cNvPr id="11" name="رابط كسهم مستقيم 10"/>
          <p:cNvCxnSpPr/>
          <p:nvPr/>
        </p:nvCxnSpPr>
        <p:spPr>
          <a:xfrm rot="10800000" flipV="1">
            <a:off x="2500298" y="2143116"/>
            <a:ext cx="1285884" cy="57150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4500562" y="2143116"/>
            <a:ext cx="1071570" cy="64294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58" y="3214686"/>
            <a:ext cx="160742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extremely rare </a:t>
            </a:r>
            <a:endParaRPr lang="ar-SA" dirty="0"/>
          </a:p>
        </p:txBody>
      </p:sp>
      <p:sp>
        <p:nvSpPr>
          <p:cNvPr id="21" name="مستطيل 20"/>
          <p:cNvSpPr/>
          <p:nvPr/>
        </p:nvSpPr>
        <p:spPr>
          <a:xfrm>
            <a:off x="4064650" y="3244334"/>
            <a:ext cx="10147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common</a:t>
            </a:r>
            <a:endParaRPr lang="ar-SA" dirty="0"/>
          </a:p>
        </p:txBody>
      </p:sp>
      <p:sp>
        <p:nvSpPr>
          <p:cNvPr id="22" name="مستطيل 21"/>
          <p:cNvSpPr/>
          <p:nvPr/>
        </p:nvSpPr>
        <p:spPr>
          <a:xfrm>
            <a:off x="2902439" y="5357826"/>
            <a:ext cx="109805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Transient </a:t>
            </a:r>
            <a:endParaRPr lang="ar-SA" dirty="0"/>
          </a:p>
        </p:txBody>
      </p:sp>
      <p:sp>
        <p:nvSpPr>
          <p:cNvPr id="15" name="مستطيل 14"/>
          <p:cNvSpPr/>
          <p:nvPr/>
        </p:nvSpPr>
        <p:spPr>
          <a:xfrm>
            <a:off x="0" y="4429132"/>
            <a:ext cx="2786050" cy="2031325"/>
          </a:xfrm>
          <a:prstGeom prst="rect">
            <a:avLst/>
          </a:prstGeom>
        </p:spPr>
        <p:txBody>
          <a:bodyPr wrap="square">
            <a:spAutoFit/>
          </a:bodyPr>
          <a:lstStyle/>
          <a:p>
            <a:pPr algn="l"/>
            <a:r>
              <a:rPr lang="en-US" dirty="0" smtClean="0">
                <a:solidFill>
                  <a:srgbClr val="FFFF00"/>
                </a:solidFill>
              </a:rPr>
              <a:t>Gastroenteritis: Infectious diarrhea, particularly viral gastroenteritis in younger children, may damage the intestinal mucosa enough to reduce the quantity of the lactase enzyme. </a:t>
            </a:r>
            <a:endParaRPr lang="ar-SA"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wipe(down)">
                                      <p:cBhvr>
                                        <p:cTn id="7" dur="500"/>
                                        <p:tgtEl>
                                          <p:spTgt spid="20">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down)">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bg/>
                                          </p:spTgt>
                                        </p:tgtEl>
                                        <p:attrNameLst>
                                          <p:attrName>style.visibility</p:attrName>
                                        </p:attrNameLst>
                                      </p:cBhvr>
                                      <p:to>
                                        <p:strVal val="visible"/>
                                      </p:to>
                                    </p:set>
                                    <p:animEffect transition="in" filter="wipe(down)">
                                      <p:cBhvr>
                                        <p:cTn id="15" dur="500"/>
                                        <p:tgtEl>
                                          <p:spTgt spid="21">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wipe(down)">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bg/>
                                          </p:spTgt>
                                        </p:tgtEl>
                                        <p:attrNameLst>
                                          <p:attrName>style.visibility</p:attrName>
                                        </p:attrNameLst>
                                      </p:cBhvr>
                                      <p:to>
                                        <p:strVal val="visible"/>
                                      </p:to>
                                    </p:set>
                                    <p:animEffect transition="in" filter="wipe(down)">
                                      <p:cBhvr>
                                        <p:cTn id="31" dur="500"/>
                                        <p:tgtEl>
                                          <p:spTgt spid="22">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wipe(down)">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20" grpId="0" build="allAtOnce" animBg="1"/>
      <p:bldP spid="21" grpId="0" build="allAtOnce" animBg="1"/>
      <p:bldP spid="22" grpId="0" build="allAtOnce" animBg="1"/>
      <p:bldP spid="1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Why important?</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smtClean="0"/>
              <a:t>The loss of fluids through diarrhea can cause dehydration and electrolyte imbalances</a:t>
            </a:r>
          </a:p>
          <a:p>
            <a:r>
              <a:rPr lang="en-US" dirty="0" smtClean="0"/>
              <a:t>Easy to treat but if untreated, may lead to death especially in children</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67544" y="1484784"/>
            <a:ext cx="8229600" cy="4525963"/>
          </a:xfrm>
        </p:spPr>
        <p:txBody>
          <a:bodyPr/>
          <a:lstStyle/>
          <a:p>
            <a:r>
              <a:rPr lang="en-US" dirty="0" smtClean="0"/>
              <a:t>How to diagnose lactose </a:t>
            </a:r>
            <a:r>
              <a:rPr lang="en-US" dirty="0" err="1" smtClean="0"/>
              <a:t>intorelence</a:t>
            </a:r>
            <a:r>
              <a:rPr lang="en-US" dirty="0" smtClean="0"/>
              <a:t> ? </a:t>
            </a:r>
          </a:p>
          <a:p>
            <a:endParaRPr lang="en-US" dirty="0" smtClean="0"/>
          </a:p>
          <a:p>
            <a:endParaRPr lang="en-US" dirty="0" smtClean="0"/>
          </a:p>
          <a:p>
            <a:endParaRPr lang="en-US" dirty="0" smtClean="0"/>
          </a:p>
          <a:p>
            <a:r>
              <a:rPr lang="en-US" dirty="0" smtClean="0"/>
              <a:t>How to treat lactose </a:t>
            </a:r>
            <a:r>
              <a:rPr lang="en-US" dirty="0" err="1" smtClean="0"/>
              <a:t>intorelence</a:t>
            </a:r>
            <a:r>
              <a:rPr lang="en-US" dirty="0" smtClean="0"/>
              <a:t> ? </a:t>
            </a:r>
          </a:p>
          <a:p>
            <a:endParaRPr lang="en-US" dirty="0"/>
          </a:p>
        </p:txBody>
      </p:sp>
      <p:sp>
        <p:nvSpPr>
          <p:cNvPr id="4" name="مستطيل 3"/>
          <p:cNvSpPr/>
          <p:nvPr/>
        </p:nvSpPr>
        <p:spPr>
          <a:xfrm>
            <a:off x="467544" y="2348880"/>
            <a:ext cx="7128792"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Empirical treatment with a lactose-free diet, which results in resolution of symptoms; </a:t>
            </a:r>
          </a:p>
          <a:p>
            <a:r>
              <a:rPr lang="en-US" dirty="0" smtClean="0">
                <a:solidFill>
                  <a:srgbClr val="FFFF00"/>
                </a:solidFill>
              </a:rPr>
              <a:t>Hydrogen  breath test </a:t>
            </a:r>
          </a:p>
        </p:txBody>
      </p:sp>
      <p:sp>
        <p:nvSpPr>
          <p:cNvPr id="5" name="مستطيل 4"/>
          <p:cNvSpPr/>
          <p:nvPr/>
        </p:nvSpPr>
        <p:spPr>
          <a:xfrm>
            <a:off x="827584" y="4797152"/>
            <a:ext cx="1715470"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lactose-free diet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wipe(down)">
                                      <p:cBhvr>
                                        <p:cTn id="18" dur="500"/>
                                        <p:tgtEl>
                                          <p:spTgt spid="5">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Why important?</a:t>
            </a:r>
            <a:endParaRPr lang="en-US" dirty="0"/>
          </a:p>
        </p:txBody>
      </p:sp>
      <p:sp>
        <p:nvSpPr>
          <p:cNvPr id="3" name="عنصر نائب للمحتوى 2"/>
          <p:cNvSpPr>
            <a:spLocks noGrp="1"/>
          </p:cNvSpPr>
          <p:nvPr>
            <p:ph idx="1"/>
          </p:nvPr>
        </p:nvSpPr>
        <p:spPr/>
        <p:txBody>
          <a:bodyPr>
            <a:normAutofit fontScale="92500" lnSpcReduction="10000"/>
          </a:bodyPr>
          <a:lstStyle/>
          <a:p>
            <a:pPr>
              <a:buNone/>
            </a:pPr>
            <a:r>
              <a:rPr lang="en-US" dirty="0" smtClean="0"/>
              <a:t>    More than 70 % of almost 11 million child deaths every year are attributable to </a:t>
            </a:r>
            <a:r>
              <a:rPr lang="en-US" dirty="0" smtClean="0">
                <a:solidFill>
                  <a:srgbClr val="FFFF00"/>
                </a:solidFill>
              </a:rPr>
              <a:t>6 causes</a:t>
            </a:r>
            <a:r>
              <a:rPr lang="en-US" dirty="0" smtClean="0"/>
              <a:t>: </a:t>
            </a:r>
          </a:p>
          <a:p>
            <a:pPr marL="514350" indent="-514350">
              <a:buFont typeface="+mj-lt"/>
              <a:buAutoNum type="arabicPeriod"/>
            </a:pPr>
            <a:r>
              <a:rPr lang="en-US" dirty="0" smtClean="0">
                <a:solidFill>
                  <a:srgbClr val="FFFF00"/>
                </a:solidFill>
              </a:rPr>
              <a:t>Diarrhea</a:t>
            </a:r>
          </a:p>
          <a:p>
            <a:pPr marL="514350" indent="-514350">
              <a:buFont typeface="+mj-lt"/>
              <a:buAutoNum type="arabicPeriod"/>
            </a:pPr>
            <a:r>
              <a:rPr lang="en-US" dirty="0" smtClean="0"/>
              <a:t>Malaria</a:t>
            </a:r>
          </a:p>
          <a:p>
            <a:pPr marL="514350" indent="-514350">
              <a:buFont typeface="+mj-lt"/>
              <a:buAutoNum type="arabicPeriod"/>
            </a:pPr>
            <a:r>
              <a:rPr lang="en-US" dirty="0" smtClean="0"/>
              <a:t>neonatal infection</a:t>
            </a:r>
          </a:p>
          <a:p>
            <a:pPr marL="514350" indent="-514350">
              <a:buFont typeface="+mj-lt"/>
              <a:buAutoNum type="arabicPeriod"/>
            </a:pPr>
            <a:r>
              <a:rPr lang="en-US" dirty="0" smtClean="0"/>
              <a:t>Pneumonia</a:t>
            </a:r>
          </a:p>
          <a:p>
            <a:pPr marL="514350" indent="-514350">
              <a:buFont typeface="+mj-lt"/>
              <a:buAutoNum type="arabicPeriod"/>
            </a:pPr>
            <a:r>
              <a:rPr lang="en-US" dirty="0" smtClean="0"/>
              <a:t>preterm delivery</a:t>
            </a:r>
          </a:p>
          <a:p>
            <a:pPr marL="514350" indent="-514350">
              <a:buFont typeface="+mj-lt"/>
              <a:buAutoNum type="arabicPeriod"/>
            </a:pPr>
            <a:r>
              <a:rPr lang="en-US" dirty="0" smtClean="0"/>
              <a:t>lack of oxygen at birth.</a:t>
            </a:r>
            <a:endParaRPr lang="en-US" b="1" dirty="0" smtClean="0"/>
          </a:p>
          <a:p>
            <a:pPr algn="r">
              <a:buNone/>
            </a:pPr>
            <a:r>
              <a:rPr lang="en-US" b="1" dirty="0" smtClean="0"/>
              <a:t>UNICEF</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CLASSIFICATION</a:t>
            </a:r>
            <a:endParaRPr lang="en-US" dirty="0"/>
          </a:p>
        </p:txBody>
      </p:sp>
      <p:sp>
        <p:nvSpPr>
          <p:cNvPr id="4" name="مستطيل 3"/>
          <p:cNvSpPr/>
          <p:nvPr/>
        </p:nvSpPr>
        <p:spPr>
          <a:xfrm>
            <a:off x="611560" y="1582340"/>
            <a:ext cx="7128792" cy="3108543"/>
          </a:xfrm>
          <a:prstGeom prst="rect">
            <a:avLst/>
          </a:prstGeom>
        </p:spPr>
        <p:txBody>
          <a:bodyPr wrap="square">
            <a:spAutoFit/>
          </a:bodyPr>
          <a:lstStyle/>
          <a:p>
            <a:endParaRPr lang="en-US" b="1" dirty="0" smtClean="0"/>
          </a:p>
          <a:p>
            <a:endParaRPr lang="en-US" i="1" dirty="0" smtClean="0"/>
          </a:p>
          <a:p>
            <a:pPr marL="342900" indent="-342900">
              <a:buFont typeface="+mj-lt"/>
              <a:buAutoNum type="arabicPeriod"/>
            </a:pPr>
            <a:r>
              <a:rPr lang="en-US" sz="3200" b="1" i="1" dirty="0" smtClean="0">
                <a:solidFill>
                  <a:srgbClr val="FFFF00"/>
                </a:solidFill>
              </a:rPr>
              <a:t>Acute</a:t>
            </a:r>
            <a:r>
              <a:rPr lang="en-US" sz="3200" i="1" dirty="0" smtClean="0"/>
              <a:t> …………….if </a:t>
            </a:r>
            <a:r>
              <a:rPr lang="en-US" sz="3200" dirty="0" smtClean="0"/>
              <a:t>2 weeks, </a:t>
            </a:r>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Persistent</a:t>
            </a:r>
            <a:r>
              <a:rPr lang="en-US" sz="3200" i="1" dirty="0" smtClean="0"/>
              <a:t> ……. if 2 to 4 weeks, </a:t>
            </a:r>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Chronic</a:t>
            </a:r>
            <a:r>
              <a:rPr lang="en-US" sz="3200" i="1" dirty="0" smtClean="0"/>
              <a:t>  ………..if 4 weeks in </a:t>
            </a:r>
            <a:r>
              <a:rPr lang="en-US" sz="3200" dirty="0" smtClean="0"/>
              <a:t>duration.</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285728"/>
            <a:ext cx="7772400" cy="1470025"/>
          </a:xfrm>
        </p:spPr>
        <p:txBody>
          <a:bodyPr/>
          <a:lstStyle/>
          <a:p>
            <a:r>
              <a:rPr lang="en-US" dirty="0" err="1" smtClean="0"/>
              <a:t>Pathophysiology</a:t>
            </a:r>
            <a:r>
              <a:rPr lang="en-US" dirty="0" smtClean="0"/>
              <a:t> </a:t>
            </a:r>
            <a:br>
              <a:rPr lang="en-US" dirty="0" smtClean="0"/>
            </a:br>
            <a:r>
              <a:rPr lang="en-US" dirty="0" smtClean="0"/>
              <a:t>Categories of diarrhea </a:t>
            </a:r>
            <a:endParaRPr lang="en-US" dirty="0"/>
          </a:p>
        </p:txBody>
      </p:sp>
      <p:sp>
        <p:nvSpPr>
          <p:cNvPr id="3" name="عنوان فرعي 2"/>
          <p:cNvSpPr>
            <a:spLocks noGrp="1"/>
          </p:cNvSpPr>
          <p:nvPr>
            <p:ph type="subTitle" idx="1"/>
          </p:nvPr>
        </p:nvSpPr>
        <p:spPr>
          <a:xfrm>
            <a:off x="285720" y="2147894"/>
            <a:ext cx="8215370" cy="3924312"/>
          </a:xfrm>
        </p:spPr>
        <p:txBody>
          <a:bodyPr>
            <a:normAutofit/>
          </a:bodyPr>
          <a:lstStyle/>
          <a:p>
            <a:pPr marL="514350" indent="-514350" algn="l">
              <a:buFont typeface="+mj-lt"/>
              <a:buAutoNum type="arabicPeriod"/>
            </a:pPr>
            <a:r>
              <a:rPr lang="en-US" b="1" dirty="0" err="1" smtClean="0">
                <a:solidFill>
                  <a:srgbClr val="FFFF00"/>
                </a:solidFill>
              </a:rPr>
              <a:t>Secretory</a:t>
            </a:r>
            <a:endParaRPr lang="en-US" b="1" dirty="0" smtClean="0">
              <a:solidFill>
                <a:srgbClr val="FFFF00"/>
              </a:solidFill>
            </a:endParaRPr>
          </a:p>
          <a:p>
            <a:pPr marL="514350" indent="-514350" algn="l">
              <a:buFont typeface="+mj-lt"/>
              <a:buAutoNum type="arabicPeriod"/>
            </a:pPr>
            <a:r>
              <a:rPr lang="en-US" b="1" dirty="0" smtClean="0">
                <a:solidFill>
                  <a:srgbClr val="FFFF00"/>
                </a:solidFill>
              </a:rPr>
              <a:t>Osmotic</a:t>
            </a:r>
          </a:p>
          <a:p>
            <a:pPr marL="514350" indent="-514350" algn="l">
              <a:buFont typeface="+mj-lt"/>
              <a:buAutoNum type="arabicPeriod"/>
            </a:pPr>
            <a:r>
              <a:rPr lang="en-US" b="1" dirty="0" err="1" smtClean="0">
                <a:solidFill>
                  <a:srgbClr val="FFFF00"/>
                </a:solidFill>
              </a:rPr>
              <a:t>Exudative</a:t>
            </a:r>
            <a:r>
              <a:rPr lang="en-US" b="1" dirty="0" smtClean="0">
                <a:solidFill>
                  <a:srgbClr val="FFFF00"/>
                </a:solidFill>
              </a:rPr>
              <a:t> (inflammatory )</a:t>
            </a:r>
          </a:p>
          <a:p>
            <a:pPr marL="514350" indent="-514350" algn="l">
              <a:buFont typeface="+mj-lt"/>
              <a:buAutoNum type="arabicPeriod"/>
            </a:pPr>
            <a:r>
              <a:rPr lang="en-US" b="1" dirty="0" smtClean="0">
                <a:solidFill>
                  <a:srgbClr val="FFFF00"/>
                </a:solidFill>
              </a:rPr>
              <a:t>Motility-related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FF00"/>
                </a:solidFill>
              </a:rPr>
              <a:t>Fecal </a:t>
            </a:r>
            <a:r>
              <a:rPr lang="en-US" b="1" dirty="0" err="1" smtClean="0">
                <a:solidFill>
                  <a:srgbClr val="FFFF00"/>
                </a:solidFill>
              </a:rPr>
              <a:t>osmolarity</a:t>
            </a:r>
            <a:r>
              <a:rPr lang="en-US" b="1" dirty="0" smtClean="0">
                <a:solidFill>
                  <a:srgbClr val="FFFF00"/>
                </a:solidFill>
              </a:rPr>
              <a:t> </a:t>
            </a:r>
            <a:endParaRPr lang="en-US" dirty="0">
              <a:solidFill>
                <a:srgbClr val="FFFF00"/>
              </a:solidFill>
            </a:endParaRPr>
          </a:p>
        </p:txBody>
      </p:sp>
      <p:sp>
        <p:nvSpPr>
          <p:cNvPr id="3" name="عنصر نائب للمحتوى 2"/>
          <p:cNvSpPr>
            <a:spLocks noGrp="1"/>
          </p:cNvSpPr>
          <p:nvPr>
            <p:ph idx="1"/>
          </p:nvPr>
        </p:nvSpPr>
        <p:spPr>
          <a:xfrm>
            <a:off x="251520" y="1340768"/>
            <a:ext cx="8712968" cy="5256584"/>
          </a:xfrm>
        </p:spPr>
        <p:txBody>
          <a:bodyPr>
            <a:normAutofit fontScale="92500" lnSpcReduction="20000"/>
          </a:bodyPr>
          <a:lstStyle/>
          <a:p>
            <a:r>
              <a:rPr lang="en-US" dirty="0" smtClean="0"/>
              <a:t>As stool leaves the colon, fecal </a:t>
            </a:r>
            <a:r>
              <a:rPr lang="en-US" dirty="0" err="1" smtClean="0"/>
              <a:t>osmolality</a:t>
            </a:r>
            <a:r>
              <a:rPr lang="en-US" dirty="0" smtClean="0"/>
              <a:t> is equal to the serum </a:t>
            </a:r>
            <a:r>
              <a:rPr lang="en-US" dirty="0" err="1" smtClean="0"/>
              <a:t>osmolality</a:t>
            </a:r>
            <a:r>
              <a:rPr lang="en-US" dirty="0" smtClean="0"/>
              <a:t> i.e. 290 </a:t>
            </a:r>
            <a:r>
              <a:rPr lang="en-US" dirty="0" err="1" smtClean="0"/>
              <a:t>mosm</a:t>
            </a:r>
            <a:r>
              <a:rPr lang="en-US" dirty="0" smtClean="0"/>
              <a:t>/kg.</a:t>
            </a:r>
          </a:p>
          <a:p>
            <a:pPr>
              <a:buNone/>
            </a:pPr>
            <a:r>
              <a:rPr lang="en-US" dirty="0" smtClean="0"/>
              <a:t> </a:t>
            </a:r>
          </a:p>
          <a:p>
            <a:r>
              <a:rPr lang="en-US" dirty="0" smtClean="0"/>
              <a:t>Under normal circumstances, the major </a:t>
            </a:r>
            <a:r>
              <a:rPr lang="en-US" dirty="0" err="1" smtClean="0"/>
              <a:t>osmoles</a:t>
            </a:r>
            <a:r>
              <a:rPr lang="en-US" dirty="0" smtClean="0"/>
              <a:t> are Na</a:t>
            </a:r>
            <a:r>
              <a:rPr lang="en-US" baseline="30000" dirty="0" smtClean="0"/>
              <a:t>+</a:t>
            </a:r>
            <a:r>
              <a:rPr lang="en-US" dirty="0" smtClean="0"/>
              <a:t>, K</a:t>
            </a:r>
            <a:r>
              <a:rPr lang="en-US" baseline="30000" dirty="0" smtClean="0"/>
              <a:t>+</a:t>
            </a:r>
            <a:r>
              <a:rPr lang="en-US" dirty="0" smtClean="0"/>
              <a:t>, </a:t>
            </a:r>
            <a:r>
              <a:rPr lang="en-US" dirty="0" err="1" smtClean="0"/>
              <a:t>Cl</a:t>
            </a:r>
            <a:r>
              <a:rPr lang="en-US" baseline="30000" dirty="0" smtClean="0"/>
              <a:t>–</a:t>
            </a:r>
            <a:r>
              <a:rPr lang="en-US" dirty="0" smtClean="0"/>
              <a:t>, and HCO</a:t>
            </a:r>
            <a:r>
              <a:rPr lang="en-US" baseline="-25000" dirty="0" smtClean="0"/>
              <a:t>3</a:t>
            </a:r>
            <a:r>
              <a:rPr lang="en-US" baseline="30000" dirty="0" smtClean="0"/>
              <a:t>–</a:t>
            </a:r>
            <a:endParaRPr lang="en-US" dirty="0" smtClean="0"/>
          </a:p>
          <a:p>
            <a:r>
              <a:rPr lang="en-CA" b="1" dirty="0" smtClean="0"/>
              <a:t>Stool  osmotic gap</a:t>
            </a:r>
            <a:r>
              <a:rPr lang="en-CA" dirty="0" smtClean="0"/>
              <a:t> = </a:t>
            </a:r>
            <a:br>
              <a:rPr lang="en-CA" dirty="0" smtClean="0"/>
            </a:br>
            <a:r>
              <a:rPr lang="en-CA" dirty="0" smtClean="0"/>
              <a:t>    Stool </a:t>
            </a:r>
            <a:r>
              <a:rPr lang="en-CA" dirty="0" err="1" smtClean="0"/>
              <a:t>osmolality</a:t>
            </a:r>
            <a:r>
              <a:rPr lang="en-CA" dirty="0" smtClean="0"/>
              <a:t> - 2 x (stool Na + stool K)</a:t>
            </a:r>
            <a:br>
              <a:rPr lang="en-CA" dirty="0" smtClean="0"/>
            </a:br>
            <a:r>
              <a:rPr lang="en-CA" dirty="0" smtClean="0"/>
              <a:t/>
            </a:r>
            <a:br>
              <a:rPr lang="en-CA" dirty="0" smtClean="0"/>
            </a:br>
            <a:r>
              <a:rPr lang="en-CA" b="1" dirty="0" smtClean="0"/>
              <a:t>Normal fecal fluid values</a:t>
            </a:r>
            <a:r>
              <a:rPr lang="en-CA" dirty="0" smtClean="0"/>
              <a:t>:</a:t>
            </a:r>
            <a:br>
              <a:rPr lang="en-CA" dirty="0" smtClean="0"/>
            </a:br>
            <a:r>
              <a:rPr lang="en-CA" dirty="0" smtClean="0"/>
              <a:t>  </a:t>
            </a:r>
            <a:r>
              <a:rPr lang="en-CA" dirty="0" err="1" smtClean="0"/>
              <a:t>Osmolality</a:t>
            </a:r>
            <a:r>
              <a:rPr lang="en-CA" dirty="0" smtClean="0"/>
              <a:t>: ~290 </a:t>
            </a:r>
            <a:r>
              <a:rPr lang="en-CA" dirty="0" err="1" smtClean="0"/>
              <a:t>mOsm</a:t>
            </a:r>
            <a:r>
              <a:rPr lang="en-CA" dirty="0" smtClean="0"/>
              <a:t>/kg</a:t>
            </a:r>
            <a:br>
              <a:rPr lang="en-CA" dirty="0" smtClean="0"/>
            </a:br>
            <a:r>
              <a:rPr lang="en-CA" dirty="0" smtClean="0"/>
              <a:t>  Na+:  ~30 </a:t>
            </a:r>
            <a:r>
              <a:rPr lang="en-CA" dirty="0" err="1" smtClean="0"/>
              <a:t>mmol</a:t>
            </a:r>
            <a:r>
              <a:rPr lang="en-CA" dirty="0" smtClean="0"/>
              <a:t>/L</a:t>
            </a:r>
            <a:br>
              <a:rPr lang="en-CA" dirty="0" smtClean="0"/>
            </a:br>
            <a:r>
              <a:rPr lang="en-CA" dirty="0" smtClean="0"/>
              <a:t>  K+: ~75 </a:t>
            </a:r>
            <a:r>
              <a:rPr lang="en-CA" dirty="0" err="1" smtClean="0"/>
              <a:t>mmol</a:t>
            </a:r>
            <a:r>
              <a:rPr lang="en-CA" dirty="0" smtClean="0"/>
              <a:t>/L</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5109289" y="4437112"/>
            <a:ext cx="3799809"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2712</TotalTime>
  <Words>1704</Words>
  <Application>Microsoft Office PowerPoint</Application>
  <PresentationFormat>On-screen Show (4:3)</PresentationFormat>
  <Paragraphs>281</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سمة Office</vt:lpstr>
      <vt:lpstr>Gastrointestinal Block  Pathology lecture  2014</vt:lpstr>
      <vt:lpstr>DIARREAHA Objectives </vt:lpstr>
      <vt:lpstr>Physiology of Fluid and small intestine </vt:lpstr>
      <vt:lpstr>DIARREAHA  DEFINITION</vt:lpstr>
      <vt:lpstr>Why important?</vt:lpstr>
      <vt:lpstr>Why important?</vt:lpstr>
      <vt:lpstr>CLASSIFICATION</vt:lpstr>
      <vt:lpstr>Pathophysiology  Categories of diarrhea </vt:lpstr>
      <vt:lpstr>Fecal osmolarity </vt:lpstr>
      <vt:lpstr>Osmotic</vt:lpstr>
      <vt:lpstr>Secretory</vt:lpstr>
      <vt:lpstr>Exudative (inflammatory)</vt:lpstr>
      <vt:lpstr>Exudative (inflammatory)</vt:lpstr>
      <vt:lpstr>Motility-related </vt:lpstr>
      <vt:lpstr>Slide 15</vt:lpstr>
      <vt:lpstr>Entamoeba histolytica </vt:lpstr>
      <vt:lpstr>Acute diarrhea</vt:lpstr>
      <vt:lpstr>Aetiology Acute diarrhea  </vt:lpstr>
      <vt:lpstr>Antibiotic-Associated Diarrheas </vt:lpstr>
      <vt:lpstr>Slide 20</vt:lpstr>
      <vt:lpstr>Clostridium species. Gram-positive rods</vt:lpstr>
      <vt:lpstr>Chronic diarrhea</vt:lpstr>
      <vt:lpstr>Chronic diarrhea Aetiology</vt:lpstr>
      <vt:lpstr>Causes of Chronic Diarrhea</vt:lpstr>
      <vt:lpstr>Complications</vt:lpstr>
      <vt:lpstr>Tests useful in the evaluation of diarrhea</vt:lpstr>
      <vt:lpstr>Slide 27</vt:lpstr>
      <vt:lpstr>Slide 28</vt:lpstr>
      <vt:lpstr>Slide 29</vt:lpstr>
      <vt:lpstr>CLASSIFICATION diarrhea </vt:lpstr>
      <vt:lpstr>What are complications of diarrhea?</vt:lpstr>
      <vt:lpstr>Slide 32</vt:lpstr>
      <vt:lpstr>Slide 33</vt:lpstr>
      <vt:lpstr>Endoscopy  what is the finding? </vt:lpstr>
      <vt:lpstr>What is Celiac disease?</vt:lpstr>
      <vt:lpstr>Slide 36</vt:lpstr>
      <vt:lpstr>Slide 37</vt:lpstr>
      <vt:lpstr>Scenario </vt:lpstr>
      <vt:lpstr>Duodenal biopsy</vt:lpstr>
      <vt:lpstr>Slide 40</vt:lpstr>
      <vt:lpstr>Slide 41</vt:lpstr>
      <vt:lpstr>Slide 42</vt:lpstr>
      <vt:lpstr>Slide 43</vt:lpstr>
      <vt:lpstr>Slide 44</vt:lpstr>
      <vt:lpstr>Slide 45</vt:lpstr>
      <vt:lpstr>Slide 46</vt:lpstr>
      <vt:lpstr>Slide 47</vt:lpstr>
      <vt:lpstr>Lactose Intolerance  Pathophysiology </vt:lpstr>
      <vt:lpstr>Lactose Intolerance causes  </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DIARREAHA</dc:title>
  <dc:creator>Admin</dc:creator>
  <cp:lastModifiedBy>Dr.Maha</cp:lastModifiedBy>
  <cp:revision>177</cp:revision>
  <dcterms:created xsi:type="dcterms:W3CDTF">2010-09-04T18:10:50Z</dcterms:created>
  <dcterms:modified xsi:type="dcterms:W3CDTF">2014-12-04T03:58:00Z</dcterms:modified>
</cp:coreProperties>
</file>