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31" r:id="rId2"/>
    <p:sldId id="445" r:id="rId3"/>
    <p:sldId id="337" r:id="rId4"/>
    <p:sldId id="435" r:id="rId5"/>
    <p:sldId id="436" r:id="rId6"/>
    <p:sldId id="394" r:id="rId7"/>
    <p:sldId id="430" r:id="rId8"/>
    <p:sldId id="434" r:id="rId9"/>
    <p:sldId id="395" r:id="rId10"/>
    <p:sldId id="338" r:id="rId11"/>
    <p:sldId id="340" r:id="rId12"/>
    <p:sldId id="341" r:id="rId13"/>
    <p:sldId id="342" r:id="rId14"/>
    <p:sldId id="353" r:id="rId15"/>
    <p:sldId id="442" r:id="rId16"/>
    <p:sldId id="343" r:id="rId17"/>
    <p:sldId id="354" r:id="rId18"/>
    <p:sldId id="443" r:id="rId19"/>
    <p:sldId id="344" r:id="rId20"/>
    <p:sldId id="322" r:id="rId21"/>
    <p:sldId id="439" r:id="rId22"/>
    <p:sldId id="440" r:id="rId23"/>
    <p:sldId id="441" r:id="rId24"/>
    <p:sldId id="345" r:id="rId25"/>
    <p:sldId id="346" r:id="rId26"/>
    <p:sldId id="347" r:id="rId27"/>
    <p:sldId id="348" r:id="rId28"/>
    <p:sldId id="349" r:id="rId29"/>
    <p:sldId id="356" r:id="rId30"/>
    <p:sldId id="350" r:id="rId31"/>
    <p:sldId id="357" r:id="rId32"/>
    <p:sldId id="358" r:id="rId33"/>
    <p:sldId id="444" r:id="rId34"/>
    <p:sldId id="437" r:id="rId35"/>
    <p:sldId id="351" r:id="rId36"/>
    <p:sldId id="359" r:id="rId37"/>
    <p:sldId id="438" r:id="rId38"/>
    <p:sldId id="432" r:id="rId39"/>
    <p:sldId id="433" r:id="rId40"/>
    <p:sldId id="3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4"/>
    <a:srgbClr val="B1B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8" y="22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 2014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Inflammatory bowel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u="sng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u="sng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 phase:  </a:t>
            </a:r>
            <a:r>
              <a:rPr lang="en-US" dirty="0" smtClean="0"/>
              <a:t>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disease: </a:t>
            </a:r>
            <a:r>
              <a:rPr lang="en-US" dirty="0" smtClean="0"/>
              <a:t>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www.medguidance.com/images/10409075/crohns-disease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290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569"/>
          <a:stretch>
            <a:fillRect/>
          </a:stretch>
        </p:blipFill>
        <p:spPr>
          <a:xfrm>
            <a:off x="395536" y="1772816"/>
            <a:ext cx="5257808" cy="2929528"/>
          </a:xfrm>
        </p:spPr>
      </p:pic>
      <p:sp>
        <p:nvSpPr>
          <p:cNvPr id="5" name="مستطيل 4"/>
          <p:cNvSpPr/>
          <p:nvPr/>
        </p:nvSpPr>
        <p:spPr>
          <a:xfrm>
            <a:off x="611560" y="3326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Mucosa: </a:t>
            </a:r>
            <a:r>
              <a:rPr lang="en-US" sz="2800" dirty="0" smtClean="0"/>
              <a:t>longitudinal </a:t>
            </a:r>
            <a:r>
              <a:rPr lang="en-US" sz="2800" dirty="0" err="1" smtClean="0"/>
              <a:t>serpiginous</a:t>
            </a:r>
            <a:r>
              <a:rPr lang="en-US" sz="2800" dirty="0" smtClean="0"/>
              <a:t> ulcers separated by irregular islands of edematous mucosa. This results in the typical </a:t>
            </a:r>
            <a:r>
              <a:rPr lang="en-US" sz="2800" dirty="0" smtClean="0">
                <a:solidFill>
                  <a:srgbClr val="FFFF00"/>
                </a:solidFill>
              </a:rPr>
              <a:t>cobblestone effect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4933056" y="4293096"/>
            <a:ext cx="203536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ar-SA" dirty="0"/>
          </a:p>
        </p:txBody>
      </p:sp>
      <p:pic>
        <p:nvPicPr>
          <p:cNvPr id="24582" name="Picture 6" descr="http://thumbs.dreamstime.com/z/small-cobblestone-pattern-742499.jpg"/>
          <p:cNvPicPr>
            <a:picLocks noChangeAspect="1" noChangeArrowheads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 bwMode="auto">
          <a:xfrm>
            <a:off x="4932040" y="4005064"/>
            <a:ext cx="3960440" cy="26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331640" y="33265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FAT</a:t>
            </a:r>
            <a:r>
              <a:rPr lang="en-US" sz="2800" dirty="0" smtClean="0"/>
              <a:t> : In involved </a:t>
            </a:r>
            <a:r>
              <a:rPr lang="en-US" sz="2800" dirty="0" err="1" smtClean="0"/>
              <a:t>ileal</a:t>
            </a:r>
            <a:r>
              <a:rPr lang="en-US" sz="2800" dirty="0" smtClean="0"/>
              <a:t> segments, the mesenteric fat creeps from the mesentery to surround the bowel wall (</a:t>
            </a:r>
            <a:r>
              <a:rPr lang="en-US" sz="2800" dirty="0" smtClean="0">
                <a:solidFill>
                  <a:srgbClr val="FFFF00"/>
                </a:solidFill>
              </a:rPr>
              <a:t>creeping fat</a:t>
            </a:r>
            <a:r>
              <a:rPr lang="en-US" sz="2800" dirty="0" smtClean="0"/>
              <a:t>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51202" name="Picture 2" descr="https://ankiweb.net/shared/mpreview/484093540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4" t="4480" r="5405" b="5926"/>
          <a:stretch>
            <a:fillRect/>
          </a:stretch>
        </p:blipFill>
        <p:spPr bwMode="auto">
          <a:xfrm>
            <a:off x="1738485" y="1772816"/>
            <a:ext cx="5678456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architecture with mucosal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[60%] </a:t>
            </a:r>
          </a:p>
          <a:p>
            <a:endParaRPr lang="en-US" dirty="0" smtClean="0"/>
          </a:p>
          <a:p>
            <a:r>
              <a:rPr lang="en-US" dirty="0" smtClean="0"/>
              <a:t>Fissure-ulcers and fistulas can</a:t>
            </a:r>
          </a:p>
          <a:p>
            <a:pPr>
              <a:buNone/>
            </a:pPr>
            <a:r>
              <a:rPr lang="en-US" dirty="0" smtClean="0"/>
              <a:t> be seen microscopically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4"/>
          <p:cNvSpPr/>
          <p:nvPr/>
        </p:nvSpPr>
        <p:spPr>
          <a:xfrm>
            <a:off x="1691680" y="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CA" dirty="0" smtClean="0"/>
              <a:t>Recurrent right lower quadrant colicky pain (obstruction) with diarrhea and weight loss</a:t>
            </a:r>
          </a:p>
          <a:p>
            <a:pPr fontAlgn="base"/>
            <a:r>
              <a:rPr lang="en-CA" dirty="0" smtClean="0"/>
              <a:t>Bleeding occurs only with colon or anal involvement (fistulas; abscesses)</a:t>
            </a:r>
          </a:p>
          <a:p>
            <a:pPr fontAlgn="base"/>
            <a:r>
              <a:rPr lang="en-CA" dirty="0" err="1" smtClean="0"/>
              <a:t>Aphthous</a:t>
            </a:r>
            <a:r>
              <a:rPr lang="en-CA" dirty="0" smtClean="0"/>
              <a:t> ulcers in mouth</a:t>
            </a:r>
          </a:p>
          <a:p>
            <a:pPr fontAlgn="base"/>
            <a:r>
              <a:rPr lang="en-CA" dirty="0" err="1" smtClean="0"/>
              <a:t>Extragastrointestinal</a:t>
            </a:r>
            <a:r>
              <a:rPr lang="en-CA" dirty="0" smtClean="0"/>
              <a:t>: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sacroiliitis</a:t>
            </a:r>
            <a:r>
              <a:rPr lang="en-CA" dirty="0" smtClean="0"/>
              <a:t> (HLA-B27 association),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 (CD &gt; UC),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 smtClean="0">
                <a:solidFill>
                  <a:srgbClr val="FFFF00"/>
                </a:solidFill>
              </a:rPr>
              <a:t>                             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smtClean="0"/>
              <a:t>between the ileum and the colon result in </a:t>
            </a:r>
            <a:r>
              <a:rPr lang="en-US" sz="3600" dirty="0" err="1" smtClean="0"/>
              <a:t>malabsorption</a:t>
            </a:r>
            <a:r>
              <a:rPr lang="en-US" sz="36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 smtClean="0"/>
              <a:t>Enterovesical</a:t>
            </a:r>
            <a:r>
              <a:rPr lang="en-US" sz="3600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 smtClean="0"/>
              <a:t>Enterovaginal</a:t>
            </a:r>
            <a:r>
              <a:rPr lang="en-US" sz="3600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(</a:t>
            </a:r>
            <a:r>
              <a:rPr lang="en-US" sz="3600" dirty="0" smtClean="0"/>
              <a:t>arthritis and </a:t>
            </a:r>
            <a:r>
              <a:rPr lang="en-US" sz="3600" dirty="0" err="1" smtClean="0"/>
              <a:t>uveitis</a:t>
            </a:r>
            <a:r>
              <a:rPr lang="en-US" sz="3600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Slight </a:t>
            </a:r>
            <a:r>
              <a:rPr lang="en-US" sz="3600" dirty="0" smtClean="0"/>
              <a:t> increased risk of development of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carcinoma </a:t>
            </a:r>
            <a:r>
              <a:rPr lang="en-US" sz="3600" dirty="0" smtClean="0"/>
              <a:t>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Learning 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the two forms of idiopathic inflammatory bowel disease (IBD</a:t>
            </a:r>
            <a:r>
              <a:rPr lang="en-US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Compare </a:t>
            </a:r>
            <a:r>
              <a:rPr lang="en-US" dirty="0"/>
              <a:t>and contrast </a:t>
            </a:r>
            <a:r>
              <a:rPr lang="en-US" dirty="0" err="1" smtClean="0"/>
              <a:t>Crohn’s</a:t>
            </a:r>
            <a:r>
              <a:rPr lang="en-US" dirty="0" smtClean="0"/>
              <a:t> </a:t>
            </a:r>
            <a:r>
              <a:rPr lang="en-US" dirty="0"/>
              <a:t>disease and ulcerative colitis with respect to:</a:t>
            </a:r>
          </a:p>
          <a:p>
            <a:pPr lvl="1">
              <a:buNone/>
            </a:pPr>
            <a:r>
              <a:rPr lang="en-US" dirty="0" smtClean="0"/>
              <a:t>a. clinical features and </a:t>
            </a:r>
            <a:r>
              <a:rPr lang="en-US" dirty="0" err="1" smtClean="0"/>
              <a:t>extraintestinal</a:t>
            </a:r>
            <a:r>
              <a:rPr lang="en-US" dirty="0" smtClean="0"/>
              <a:t> manifestations</a:t>
            </a:r>
          </a:p>
          <a:p>
            <a:pPr lvl="1">
              <a:buNone/>
            </a:pPr>
            <a:r>
              <a:rPr lang="en-US" dirty="0" smtClean="0"/>
              <a:t>b. pathogenesis</a:t>
            </a:r>
          </a:p>
          <a:p>
            <a:pPr lvl="1">
              <a:buNone/>
            </a:pPr>
            <a:r>
              <a:rPr lang="en-US" dirty="0" smtClean="0"/>
              <a:t>c. pathology (gross and microscopic features)</a:t>
            </a:r>
          </a:p>
          <a:p>
            <a:pPr lvl="1">
              <a:buNone/>
            </a:pPr>
            <a:r>
              <a:rPr lang="en-US" dirty="0" smtClean="0"/>
              <a:t>d. complications (especially </a:t>
            </a:r>
            <a:r>
              <a:rPr lang="en-US" dirty="0" err="1" smtClean="0"/>
              <a:t>adenocarcinoma</a:t>
            </a:r>
            <a:r>
              <a:rPr lang="en-US" dirty="0" smtClean="0"/>
              <a:t> preceded by dysplasia)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413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.bp.blogspot.com/-7F7TFzm4MHs/ULHI0sIUAHI/AAAAAAAAAnw/VXHj918MY-s/s1600/Crohn%2527s%2BDisease.jpg"/>
          <p:cNvPicPr>
            <a:picLocks noChangeAspect="1" noChangeArrowheads="1"/>
          </p:cNvPicPr>
          <p:nvPr/>
        </p:nvPicPr>
        <p:blipFill>
          <a:blip r:embed="rId2" cstate="print">
            <a:lum bright="-19000" contrast="16000"/>
          </a:blip>
          <a:srcRect b="5082"/>
          <a:stretch>
            <a:fillRect/>
          </a:stretch>
        </p:blipFill>
        <p:spPr bwMode="auto">
          <a:xfrm>
            <a:off x="0" y="188640"/>
            <a:ext cx="9144000" cy="621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chrome.com/wp-content/uploads/2010/09/IBD-comparison.jpg"/>
          <p:cNvPicPr>
            <a:picLocks noChangeAspect="1" noChangeArrowheads="1"/>
          </p:cNvPicPr>
          <p:nvPr/>
        </p:nvPicPr>
        <p:blipFill>
          <a:blip r:embed="rId2" cstate="print"/>
          <a:srcRect l="52632"/>
          <a:stretch>
            <a:fillRect/>
          </a:stretch>
        </p:blipFill>
        <p:spPr bwMode="auto">
          <a:xfrm>
            <a:off x="323528" y="0"/>
            <a:ext cx="3048415" cy="4032448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5/5d/Crohn%27s_disease_-_colon_-_very_high_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638" y="1961456"/>
            <a:ext cx="3264362" cy="4896544"/>
          </a:xfrm>
          <a:prstGeom prst="rect">
            <a:avLst/>
          </a:prstGeom>
          <a:noFill/>
        </p:spPr>
      </p:pic>
      <p:pic>
        <p:nvPicPr>
          <p:cNvPr id="49160" name="Picture 8" descr="http://www.visualphotos.com/photo/1x8803000/crohns_disease_3F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05672"/>
            <a:ext cx="432210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d.com/dtmcms/live/webmd/consumer_assets/site_images/articles/health_tools/crohns_flare_treatment_slideshow/phototake_rr_photo_of_chrons_flare_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695825" cy="31908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52160" y="32443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ar-SA" dirty="0"/>
          </a:p>
        </p:txBody>
      </p:sp>
      <p:pic>
        <p:nvPicPr>
          <p:cNvPr id="50185" name="Picture 9" descr="http://pages.suddenlink.net/wvann/crohns/d9g_crohns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1242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Definition—chronic relapsing </a:t>
            </a:r>
            <a:r>
              <a:rPr lang="en-US" dirty="0" err="1" smtClean="0"/>
              <a:t>ulceroinflammatory</a:t>
            </a:r>
            <a:r>
              <a:rPr lang="en-US" dirty="0" smtClean="0"/>
              <a:t> disease of undetermined etiology</a:t>
            </a:r>
          </a:p>
          <a:p>
            <a:r>
              <a:rPr lang="en-US" dirty="0" smtClean="0"/>
              <a:t>20- to 30-year age group but may occur at any age</a:t>
            </a:r>
          </a:p>
          <a:p>
            <a:pPr fontAlgn="base"/>
            <a:r>
              <a:rPr lang="en-US" dirty="0" smtClean="0"/>
              <a:t>Most common inflammatory bowel disease</a:t>
            </a:r>
            <a:endParaRPr lang="en-US" b="1" dirty="0" smtClean="0"/>
          </a:p>
          <a:p>
            <a:pPr fontAlgn="base"/>
            <a:r>
              <a:rPr lang="en-US" dirty="0" smtClean="0"/>
              <a:t>Ulcerations are in continuity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Antibodies </a:t>
            </a:r>
            <a:r>
              <a:rPr lang="en-US" dirty="0" smtClean="0"/>
              <a:t>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serum</a:t>
            </a:r>
            <a:r>
              <a:rPr lang="en-US" dirty="0" smtClean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diffuse</a:t>
            </a:r>
            <a:r>
              <a:rPr lang="en-US" sz="2400" dirty="0" smtClean="0">
                <a:solidFill>
                  <a:srgbClr val="FFFF00"/>
                </a:solidFill>
              </a:rPr>
              <a:t> hyperemia with numerous </a:t>
            </a:r>
            <a:r>
              <a:rPr lang="en-US" sz="2400" u="sng" dirty="0" smtClean="0">
                <a:solidFill>
                  <a:srgbClr val="FFFF00"/>
                </a:solidFill>
              </a:rPr>
              <a:t>superficial</a:t>
            </a:r>
            <a:r>
              <a:rPr lang="en-US" sz="2400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 skip lesion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196752"/>
            <a:ext cx="8320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i="1" dirty="0" smtClean="0"/>
              <a:t>Inflammatory bowel disease</a:t>
            </a:r>
            <a:r>
              <a:rPr lang="en-US" sz="2800" dirty="0" smtClean="0"/>
              <a:t> (IBD) is a chronic condition resulting from inappropriate mucosal immune activation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Crohn's </a:t>
            </a:r>
            <a:r>
              <a:rPr lang="en-US" sz="2800" dirty="0" smtClean="0"/>
              <a:t>disease (CD) </a:t>
            </a:r>
            <a:r>
              <a:rPr lang="en-US" sz="2800" dirty="0" smtClean="0"/>
              <a:t>and ulcerative </a:t>
            </a:r>
            <a:r>
              <a:rPr lang="en-US" sz="2800" dirty="0" smtClean="0"/>
              <a:t>colitis (UC).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Although 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CA" dirty="0" smtClean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CA" dirty="0" smtClean="0"/>
              <a:t>Recurrent left-sided abdominal cramping with bloody diarrhea and mucus</a:t>
            </a:r>
          </a:p>
          <a:p>
            <a:pPr fontAlgn="base"/>
            <a:r>
              <a:rPr lang="en-CA" dirty="0" smtClean="0"/>
              <a:t>Fever, </a:t>
            </a:r>
            <a:r>
              <a:rPr lang="en-CA" dirty="0" err="1" smtClean="0"/>
              <a:t>tenesmus</a:t>
            </a:r>
            <a:r>
              <a:rPr lang="en-CA" dirty="0" smtClean="0"/>
              <a:t>, weight loss</a:t>
            </a:r>
          </a:p>
          <a:p>
            <a:pPr fontAlgn="base"/>
            <a:r>
              <a:rPr lang="en-CA" dirty="0" smtClean="0"/>
              <a:t>Toxic </a:t>
            </a:r>
            <a:r>
              <a:rPr lang="en-CA" dirty="0" err="1" smtClean="0"/>
              <a:t>megacolon</a:t>
            </a:r>
            <a:r>
              <a:rPr lang="en-CA" dirty="0" smtClean="0"/>
              <a:t> (up to 10% of patients). Mortality rate 50%.</a:t>
            </a:r>
          </a:p>
          <a:p>
            <a:pPr fontAlgn="base"/>
            <a:r>
              <a:rPr lang="en-CA" dirty="0" smtClean="0"/>
              <a:t>Extra-gastrointestinal: primary </a:t>
            </a:r>
            <a:r>
              <a:rPr lang="en-CA" dirty="0" err="1" smtClean="0"/>
              <a:t>sclerosing</a:t>
            </a:r>
            <a:r>
              <a:rPr lang="en-CA" dirty="0" smtClean="0"/>
              <a:t> </a:t>
            </a:r>
            <a:r>
              <a:rPr lang="en-CA" dirty="0" err="1" smtClean="0"/>
              <a:t>cholangitis</a:t>
            </a:r>
            <a:r>
              <a:rPr lang="en-CA" dirty="0" smtClean="0"/>
              <a:t> (UC &gt; CD), </a:t>
            </a:r>
            <a:r>
              <a:rPr lang="en-CA" dirty="0" err="1" smtClean="0"/>
              <a:t>erythema</a:t>
            </a:r>
            <a:r>
              <a:rPr lang="en-CA" dirty="0" smtClean="0"/>
              <a:t> </a:t>
            </a:r>
            <a:r>
              <a:rPr lang="en-CA" dirty="0" err="1" smtClean="0"/>
              <a:t>nodosum</a:t>
            </a:r>
            <a:r>
              <a:rPr lang="en-CA" dirty="0" smtClean="0"/>
              <a:t>, </a:t>
            </a:r>
            <a:r>
              <a:rPr lang="en-CA" dirty="0" err="1" smtClean="0"/>
              <a:t>iritis</a:t>
            </a:r>
            <a:r>
              <a:rPr lang="en-CA" dirty="0" smtClean="0"/>
              <a:t>/</a:t>
            </a:r>
            <a:r>
              <a:rPr lang="en-CA" dirty="0" err="1" smtClean="0"/>
              <a:t>uveitis</a:t>
            </a:r>
            <a:r>
              <a:rPr lang="en-CA" dirty="0" smtClean="0"/>
              <a:t> (CD &gt; UC), </a:t>
            </a:r>
            <a:r>
              <a:rPr lang="en-CA" dirty="0" err="1" smtClean="0"/>
              <a:t>pyoderma</a:t>
            </a:r>
            <a:r>
              <a:rPr lang="en-CA" dirty="0" smtClean="0"/>
              <a:t> </a:t>
            </a:r>
            <a:r>
              <a:rPr lang="en-CA" dirty="0" err="1" smtClean="0"/>
              <a:t>gangrenosum</a:t>
            </a:r>
            <a:r>
              <a:rPr lang="en-CA" dirty="0" smtClean="0"/>
              <a:t>, HLA-B27 positive arthritis.</a:t>
            </a:r>
          </a:p>
          <a:p>
            <a:pPr fontAlgn="base"/>
            <a:r>
              <a:rPr lang="en-CA" dirty="0" smtClean="0"/>
              <a:t>p-ANCA antibodies &gt;45% of cases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Skin 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 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Lymphoid reaction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51723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56" y="5157192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0"/>
          <a:ext cx="8929719" cy="70777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43248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481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37211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45984"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Moderate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Marked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Lymphoid reaction</a:t>
                      </a:r>
                      <a:endParaRPr lang="en-CA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1124447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  <a:tr h="60547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 smtClean="0">
                          <a:solidFill>
                            <a:srgbClr val="000000"/>
                          </a:solidFill>
                          <a:latin typeface="Source Sans Pro"/>
                        </a:rPr>
                        <a:t>No</a:t>
                      </a:r>
                      <a:endParaRPr lang="en-CA" sz="1600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Source Sans Pro"/>
                        </a:rPr>
                        <a:t>Common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Recurrence after surgery</a:t>
                      </a:r>
                      <a:endParaRPr lang="ar-SA" dirty="0" smtClean="0"/>
                    </a:p>
                    <a:p>
                      <a:pPr algn="l" fontAlgn="base"/>
                      <a:endParaRPr lang="en-CA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5"/>
            <a:ext cx="5789838" cy="6364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Crohn</a:t>
            </a:r>
            <a:r>
              <a:rPr lang="en-US" dirty="0" smtClean="0"/>
              <a:t> disease and ulcerative colitis are more common in females and in young adults. </a:t>
            </a:r>
          </a:p>
          <a:p>
            <a:r>
              <a:rPr lang="en-US" dirty="0" smtClean="0"/>
              <a:t>The geographic distribution of IBD is highly variable, but it is most prevalent in North America, northern Europe, and Australia.</a:t>
            </a:r>
          </a:p>
          <a:p>
            <a:r>
              <a:rPr lang="en-US" dirty="0" smtClean="0"/>
              <a:t>IBD incidence worldwide is on the rise and is becoming more common in regions in which the prevalence was historically low.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MATCH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i="1" dirty="0" smtClean="0"/>
              <a:t>hygiene hypothesis</a:t>
            </a:r>
            <a:r>
              <a:rPr lang="en-US" dirty="0" smtClean="0"/>
              <a:t> suggests that these changes in incidence are related to:</a:t>
            </a:r>
          </a:p>
          <a:p>
            <a:pPr lvl="1"/>
            <a:r>
              <a:rPr lang="en-US" dirty="0" smtClean="0"/>
              <a:t> improved food storage conditions and decreased food contamination. </a:t>
            </a:r>
          </a:p>
          <a:p>
            <a:pPr lvl="2"/>
            <a:r>
              <a:rPr lang="en-US" dirty="0" smtClean="0"/>
              <a:t>improved hygiene has resulted in inadequate development of regulatory processes that limit mucosal immune responses early in life.</a:t>
            </a:r>
          </a:p>
          <a:p>
            <a:pPr lvl="2"/>
            <a:r>
              <a:rPr lang="en-US" dirty="0" smtClean="0"/>
              <a:t>As a result, exposure of susceptible individuals to normally innocuous microbes later in life triggers inappropriate immune responses due to loss of intestinal epithelial barrier function.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644495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  <a:r>
              <a:rPr lang="en-US" b="1" dirty="0" smtClean="0"/>
              <a:t>Nucleotide-binding </a:t>
            </a:r>
            <a:r>
              <a:rPr lang="en-US" b="1" dirty="0" err="1" smtClean="0"/>
              <a:t>oligomerization</a:t>
            </a:r>
            <a:r>
              <a:rPr lang="en-US" b="1" dirty="0" smtClean="0"/>
              <a:t> domain-containing protein 1 (encodes a protein that binds to intracellular bacterial </a:t>
            </a:r>
            <a:r>
              <a:rPr lang="en-US" b="1" dirty="0" err="1" smtClean="0"/>
              <a:t>peptidoglycans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i="1" dirty="0" smtClean="0"/>
              <a:t>NOD2…….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881763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UC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مستطيل 5"/>
          <p:cNvSpPr/>
          <p:nvPr/>
        </p:nvSpPr>
        <p:spPr>
          <a:xfrm>
            <a:off x="251520" y="4293096"/>
            <a:ext cx="36004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</a:t>
            </a:r>
            <a:r>
              <a:rPr lang="en-US" dirty="0" smtClean="0"/>
              <a:t>Crohn’s </a:t>
            </a:r>
            <a:r>
              <a:rPr lang="en-US" dirty="0" smtClean="0"/>
              <a:t>disease but reduces the likelihood of ulcerative colitis. 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1331</Words>
  <Application>Microsoft Office PowerPoint</Application>
  <PresentationFormat>On-screen Show (4:3)</PresentationFormat>
  <Paragraphs>299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Source Sans Pro</vt:lpstr>
      <vt:lpstr>Times New Roman</vt:lpstr>
      <vt:lpstr>Verdana</vt:lpstr>
      <vt:lpstr>Wingdings</vt:lpstr>
      <vt:lpstr>سمة Office</vt:lpstr>
      <vt:lpstr>Gastrointestinal Block  Pathology lecture Dec, 2014</vt:lpstr>
      <vt:lpstr>Learning Objectives</vt:lpstr>
      <vt:lpstr>Inflammatory Bowel Diseases </vt:lpstr>
      <vt:lpstr>Epidemiology</vt:lpstr>
      <vt:lpstr>Epidemiology</vt:lpstr>
      <vt:lpstr>Pathophysiology</vt:lpstr>
      <vt:lpstr>PowerPoint Presentation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PowerPoint Presentation</vt:lpstr>
      <vt:lpstr>PowerPoint Presentation</vt:lpstr>
      <vt:lpstr>Crohn's disease</vt:lpstr>
      <vt:lpstr>PowerPoint Presentation</vt:lpstr>
      <vt:lpstr>Crohn's disease Clinical findings</vt:lpstr>
      <vt:lpstr>Crohn's disease</vt:lpstr>
      <vt:lpstr>Crohn's disease</vt:lpstr>
      <vt:lpstr>PowerPoint Presentation</vt:lpstr>
      <vt:lpstr>PowerPoint Presentation</vt:lpstr>
      <vt:lpstr>PowerPoint Presentation</vt:lpstr>
      <vt:lpstr>Ulcerative Colitis</vt:lpstr>
      <vt:lpstr>Ulcerative Colitis </vt:lpstr>
      <vt:lpstr>Ulcerative Colitis</vt:lpstr>
      <vt:lpstr>Ulcerative Colitis</vt:lpstr>
      <vt:lpstr>Ulcerative Colitis</vt:lpstr>
      <vt:lpstr>PowerPoint Presentation</vt:lpstr>
      <vt:lpstr>Ulcerative Colitis</vt:lpstr>
      <vt:lpstr>PowerPoint Presentation</vt:lpstr>
      <vt:lpstr>PowerPoint Presentation</vt:lpstr>
      <vt:lpstr>Ulcerative Colitis Clinical findings</vt:lpstr>
      <vt:lpstr>Ulcerative Colitis</vt:lpstr>
      <vt:lpstr>Ulcerative Colitis</vt:lpstr>
      <vt:lpstr>PowerPoint Presentation</vt:lpstr>
      <vt:lpstr>PowerPoint Presentation</vt:lpstr>
      <vt:lpstr>PowerPoint Presentation</vt:lpstr>
      <vt:lpstr>PowerPoint Presentation</vt:lpstr>
      <vt:lpstr>Inflammatory bowel diseases MATCH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Maha Mohmad Arafah</cp:lastModifiedBy>
  <cp:revision>278</cp:revision>
  <dcterms:created xsi:type="dcterms:W3CDTF">2010-02-22T15:24:12Z</dcterms:created>
  <dcterms:modified xsi:type="dcterms:W3CDTF">2014-12-10T04:56:23Z</dcterms:modified>
</cp:coreProperties>
</file>