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3D1F25-744C-4498-9260-3A23F5EA36F2}" type="datetimeFigureOut">
              <a:rPr lang="en-US" smtClean="0"/>
              <a:t>11/24/2014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0936C9-DCCB-401D-9662-BB0A1B12D5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5285D4CC-7051-45FC-BDF8-188C6FEB921C}" type="slidenum">
              <a:rPr lang="en-US" smtClean="0"/>
              <a:pPr/>
              <a:t>4</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xmlns="" val="132152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82" name="Rectangle 7"/>
          <p:cNvSpPr>
            <a:spLocks noGrp="1" noChangeArrowheads="1"/>
          </p:cNvSpPr>
          <p:nvPr>
            <p:ph type="sldNum" sz="quarter"/>
          </p:nvPr>
        </p:nvSpPr>
        <p:spPr>
          <a:noFill/>
        </p:spPr>
        <p:txBody>
          <a:bodyPr/>
          <a:lstStyle/>
          <a:p>
            <a:fld id="{2BAB8591-1B5C-4971-A4E0-76708EFA935C}" type="slidenum">
              <a:rPr lang="en-GB" smtClean="0">
                <a:cs typeface="Lucida Sans Unicode" charset="0"/>
              </a:rPr>
              <a:pPr/>
              <a:t>24</a:t>
            </a:fld>
            <a:endParaRPr lang="en-GB" smtClean="0">
              <a:cs typeface="Lucida Sans Unicode" charset="0"/>
            </a:endParaRPr>
          </a:p>
        </p:txBody>
      </p:sp>
      <p:sp>
        <p:nvSpPr>
          <p:cNvPr id="22528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225284" name="Rectangle 2"/>
          <p:cNvSpPr>
            <a:spLocks noGrp="1" noChangeArrowheads="1"/>
          </p:cNvSpPr>
          <p:nvPr>
            <p:ph type="body" idx="1"/>
          </p:nvPr>
        </p:nvSpPr>
        <p:spPr>
          <a:xfrm>
            <a:off x="685800" y="4343400"/>
            <a:ext cx="5486400" cy="4114800"/>
          </a:xfrm>
          <a:noFill/>
          <a:ln/>
        </p:spPr>
        <p:txBody>
          <a:bodyPr wrap="none" anchor="ctr"/>
          <a:lstStyle/>
          <a:p>
            <a:endParaRPr lang="en-US" dirty="0" smtClean="0"/>
          </a:p>
        </p:txBody>
      </p:sp>
    </p:spTree>
    <p:extLst>
      <p:ext uri="{BB962C8B-B14F-4D97-AF65-F5344CB8AC3E}">
        <p14:creationId xmlns:p14="http://schemas.microsoft.com/office/powerpoint/2010/main" xmlns="" val="836255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C29E3C-A7A0-4781-9108-4A44678AF1E5}" type="slidenum">
              <a:rPr lang="en-US" smtClean="0"/>
              <a:pPr/>
              <a:t>26</a:t>
            </a:fld>
            <a:endParaRPr lang="en-US"/>
          </a:p>
        </p:txBody>
      </p:sp>
    </p:spTree>
    <p:extLst>
      <p:ext uri="{BB962C8B-B14F-4D97-AF65-F5344CB8AC3E}">
        <p14:creationId xmlns:p14="http://schemas.microsoft.com/office/powerpoint/2010/main" xmlns="" val="2836269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Slide Image Placeholder 1"/>
          <p:cNvSpPr>
            <a:spLocks noGrp="1" noRot="1" noChangeAspect="1" noTextEdit="1"/>
          </p:cNvSpPr>
          <p:nvPr>
            <p:ph type="sldImg"/>
          </p:nvPr>
        </p:nvSpPr>
        <p:spPr bwMode="auto">
          <a:noFill/>
          <a:ln>
            <a:solidFill>
              <a:srgbClr val="000000"/>
            </a:solidFill>
            <a:miter lim="800000"/>
            <a:headEnd/>
            <a:tailEnd/>
          </a:ln>
        </p:spPr>
      </p:sp>
      <p:sp>
        <p:nvSpPr>
          <p:cNvPr id="471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D6E66F-3E3E-40F9-AC9E-5D3DDF4CE4CE}" type="slidenum">
              <a:rPr lang="en-US" smtClean="0"/>
              <a:pPr fontAlgn="base">
                <a:spcBef>
                  <a:spcPct val="0"/>
                </a:spcBef>
                <a:spcAft>
                  <a:spcPct val="0"/>
                </a:spcAft>
                <a:defRPr/>
              </a:pPr>
              <a:t>27</a:t>
            </a:fld>
            <a:endParaRPr lang="en-US" smtClean="0"/>
          </a:p>
        </p:txBody>
      </p:sp>
    </p:spTree>
    <p:extLst>
      <p:ext uri="{BB962C8B-B14F-4D97-AF65-F5344CB8AC3E}">
        <p14:creationId xmlns:p14="http://schemas.microsoft.com/office/powerpoint/2010/main" xmlns="" val="2710631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22" name="Rectangle 7"/>
          <p:cNvSpPr>
            <a:spLocks noGrp="1" noChangeArrowheads="1"/>
          </p:cNvSpPr>
          <p:nvPr>
            <p:ph type="sldNum" sz="quarter"/>
          </p:nvPr>
        </p:nvSpPr>
        <p:spPr>
          <a:noFill/>
        </p:spPr>
        <p:txBody>
          <a:bodyPr/>
          <a:lstStyle/>
          <a:p>
            <a:fld id="{4AF58C4C-3E70-47D4-A49E-4A81D30D2F68}" type="slidenum">
              <a:rPr lang="en-GB" smtClean="0">
                <a:cs typeface="Lucida Sans Unicode" charset="0"/>
              </a:rPr>
              <a:pPr/>
              <a:t>30</a:t>
            </a:fld>
            <a:endParaRPr lang="en-GB" smtClean="0">
              <a:cs typeface="Lucida Sans Unicode" charset="0"/>
            </a:endParaRPr>
          </a:p>
        </p:txBody>
      </p:sp>
      <p:sp>
        <p:nvSpPr>
          <p:cNvPr id="23552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235524" name="Rectangle 2"/>
          <p:cNvSpPr>
            <a:spLocks noGrp="1" noChangeArrowheads="1"/>
          </p:cNvSpPr>
          <p:nvPr>
            <p:ph type="body" idx="1"/>
          </p:nvPr>
        </p:nvSpPr>
        <p:spPr>
          <a:xfrm>
            <a:off x="685800" y="4343400"/>
            <a:ext cx="5486400" cy="4114800"/>
          </a:xfrm>
          <a:noFill/>
          <a:ln/>
        </p:spPr>
        <p:txBody>
          <a:bodyPr wrap="none" anchor="ctr"/>
          <a:lstStyle/>
          <a:p>
            <a:endParaRPr lang="en-US" smtClean="0"/>
          </a:p>
        </p:txBody>
      </p:sp>
    </p:spTree>
    <p:extLst>
      <p:ext uri="{BB962C8B-B14F-4D97-AF65-F5344CB8AC3E}">
        <p14:creationId xmlns:p14="http://schemas.microsoft.com/office/powerpoint/2010/main" xmlns="" val="2300836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3474" name="Rectangle 7"/>
          <p:cNvSpPr>
            <a:spLocks noGrp="1" noChangeArrowheads="1"/>
          </p:cNvSpPr>
          <p:nvPr>
            <p:ph type="sldNum" sz="quarter"/>
          </p:nvPr>
        </p:nvSpPr>
        <p:spPr>
          <a:noFill/>
        </p:spPr>
        <p:txBody>
          <a:bodyPr/>
          <a:lstStyle/>
          <a:p>
            <a:fld id="{686709CA-4D4E-4055-B77E-4E364EFFE640}" type="slidenum">
              <a:rPr lang="en-GB" smtClean="0">
                <a:cs typeface="Lucida Sans Unicode" charset="0"/>
              </a:rPr>
              <a:pPr/>
              <a:t>31</a:t>
            </a:fld>
            <a:endParaRPr lang="en-GB" smtClean="0">
              <a:cs typeface="Lucida Sans Unicode" charset="0"/>
            </a:endParaRPr>
          </a:p>
        </p:txBody>
      </p:sp>
      <p:sp>
        <p:nvSpPr>
          <p:cNvPr id="233475"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233476" name="Rectangle 2"/>
          <p:cNvSpPr>
            <a:spLocks noGrp="1" noChangeArrowheads="1"/>
          </p:cNvSpPr>
          <p:nvPr>
            <p:ph type="body" idx="1"/>
          </p:nvPr>
        </p:nvSpPr>
        <p:spPr>
          <a:xfrm>
            <a:off x="685800" y="4343400"/>
            <a:ext cx="5486400" cy="4114800"/>
          </a:xfrm>
          <a:noFill/>
          <a:ln/>
        </p:spPr>
        <p:txBody>
          <a:bodyPr wrap="none" anchor="ctr"/>
          <a:lstStyle/>
          <a:p>
            <a:endParaRPr lang="en-US" dirty="0" smtClean="0"/>
          </a:p>
          <a:p>
            <a:endParaRPr lang="en-US" dirty="0" smtClean="0"/>
          </a:p>
        </p:txBody>
      </p:sp>
    </p:spTree>
    <p:extLst>
      <p:ext uri="{BB962C8B-B14F-4D97-AF65-F5344CB8AC3E}">
        <p14:creationId xmlns:p14="http://schemas.microsoft.com/office/powerpoint/2010/main" xmlns="" val="2770264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1666" name="Rectangle 7"/>
          <p:cNvSpPr>
            <a:spLocks noGrp="1" noChangeArrowheads="1"/>
          </p:cNvSpPr>
          <p:nvPr>
            <p:ph type="sldNum" sz="quarter"/>
          </p:nvPr>
        </p:nvSpPr>
        <p:spPr>
          <a:noFill/>
        </p:spPr>
        <p:txBody>
          <a:bodyPr/>
          <a:lstStyle/>
          <a:p>
            <a:fld id="{DD24B150-38FF-42D1-9477-1D1BBEDD0499}" type="slidenum">
              <a:rPr lang="en-GB" smtClean="0">
                <a:cs typeface="Lucida Sans Unicode" charset="0"/>
              </a:rPr>
              <a:pPr/>
              <a:t>33</a:t>
            </a:fld>
            <a:endParaRPr lang="en-GB" smtClean="0">
              <a:cs typeface="Lucida Sans Unicode" charset="0"/>
            </a:endParaRPr>
          </a:p>
        </p:txBody>
      </p:sp>
      <p:sp>
        <p:nvSpPr>
          <p:cNvPr id="24166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241668" name="Rectangle 2"/>
          <p:cNvSpPr>
            <a:spLocks noGrp="1" noChangeArrowheads="1"/>
          </p:cNvSpPr>
          <p:nvPr>
            <p:ph type="body" idx="1"/>
          </p:nvPr>
        </p:nvSpPr>
        <p:spPr>
          <a:xfrm>
            <a:off x="685800" y="4343400"/>
            <a:ext cx="5486400" cy="4025900"/>
          </a:xfrm>
          <a:noFill/>
          <a:ln/>
        </p:spPr>
        <p:txBody>
          <a:bodyPr wrap="none" anchor="ctr"/>
          <a:lstStyle/>
          <a:p>
            <a:endParaRPr lang="en-US" dirty="0" smtClean="0"/>
          </a:p>
        </p:txBody>
      </p:sp>
    </p:spTree>
    <p:extLst>
      <p:ext uri="{BB962C8B-B14F-4D97-AF65-F5344CB8AC3E}">
        <p14:creationId xmlns:p14="http://schemas.microsoft.com/office/powerpoint/2010/main" xmlns="" val="1089813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a:ln/>
        </p:spPr>
      </p:sp>
      <p:sp>
        <p:nvSpPr>
          <p:cNvPr id="256003" name="Notes Placeholder 2"/>
          <p:cNvSpPr>
            <a:spLocks noGrp="1"/>
          </p:cNvSpPr>
          <p:nvPr>
            <p:ph type="body" idx="1"/>
          </p:nvPr>
        </p:nvSpPr>
        <p:spPr>
          <a:noFill/>
          <a:ln/>
        </p:spPr>
        <p:txBody>
          <a:bodyPr/>
          <a:lstStyle/>
          <a:p>
            <a:endParaRPr lang="en-US" smtClean="0"/>
          </a:p>
        </p:txBody>
      </p:sp>
      <p:sp>
        <p:nvSpPr>
          <p:cNvPr id="256004" name="Slide Number Placeholder 3"/>
          <p:cNvSpPr>
            <a:spLocks noGrp="1"/>
          </p:cNvSpPr>
          <p:nvPr>
            <p:ph type="sldNum" sz="quarter"/>
          </p:nvPr>
        </p:nvSpPr>
        <p:spPr>
          <a:noFill/>
        </p:spPr>
        <p:txBody>
          <a:bodyPr/>
          <a:lstStyle/>
          <a:p>
            <a:fld id="{02874661-B70C-4E96-B8F1-9BDC6219F1E6}" type="slidenum">
              <a:rPr lang="en-GB" smtClean="0"/>
              <a:pPr/>
              <a:t>40</a:t>
            </a:fld>
            <a:endParaRPr lang="en-GB" smtClean="0"/>
          </a:p>
        </p:txBody>
      </p:sp>
    </p:spTree>
    <p:extLst>
      <p:ext uri="{BB962C8B-B14F-4D97-AF65-F5344CB8AC3E}">
        <p14:creationId xmlns:p14="http://schemas.microsoft.com/office/powerpoint/2010/main" xmlns="" val="324462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a:ln/>
        </p:spPr>
      </p:sp>
      <p:sp>
        <p:nvSpPr>
          <p:cNvPr id="257027" name="Notes Placeholder 2"/>
          <p:cNvSpPr>
            <a:spLocks noGrp="1"/>
          </p:cNvSpPr>
          <p:nvPr>
            <p:ph type="body" idx="1"/>
          </p:nvPr>
        </p:nvSpPr>
        <p:spPr>
          <a:noFill/>
          <a:ln/>
        </p:spPr>
        <p:txBody>
          <a:bodyPr/>
          <a:lstStyle/>
          <a:p>
            <a:endParaRPr lang="en-US" dirty="0" smtClean="0"/>
          </a:p>
        </p:txBody>
      </p:sp>
      <p:sp>
        <p:nvSpPr>
          <p:cNvPr id="257028" name="Slide Number Placeholder 3"/>
          <p:cNvSpPr>
            <a:spLocks noGrp="1"/>
          </p:cNvSpPr>
          <p:nvPr>
            <p:ph type="sldNum" sz="quarter"/>
          </p:nvPr>
        </p:nvSpPr>
        <p:spPr>
          <a:noFill/>
        </p:spPr>
        <p:txBody>
          <a:bodyPr/>
          <a:lstStyle/>
          <a:p>
            <a:fld id="{8CD17421-7D63-402A-9A4B-B00C04D037D0}" type="slidenum">
              <a:rPr lang="en-GB" smtClean="0">
                <a:cs typeface="Lucida Sans Unicode" charset="0"/>
              </a:rPr>
              <a:pPr/>
              <a:t>42</a:t>
            </a:fld>
            <a:endParaRPr lang="en-GB" smtClean="0">
              <a:cs typeface="Lucida Sans Unicode" charset="0"/>
            </a:endParaRPr>
          </a:p>
        </p:txBody>
      </p:sp>
    </p:spTree>
    <p:extLst>
      <p:ext uri="{BB962C8B-B14F-4D97-AF65-F5344CB8AC3E}">
        <p14:creationId xmlns:p14="http://schemas.microsoft.com/office/powerpoint/2010/main" xmlns="" val="3352386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ln/>
        </p:spPr>
      </p:sp>
      <p:sp>
        <p:nvSpPr>
          <p:cNvPr id="261123" name="Notes Placeholder 2"/>
          <p:cNvSpPr>
            <a:spLocks noGrp="1"/>
          </p:cNvSpPr>
          <p:nvPr>
            <p:ph type="body" idx="1"/>
          </p:nvPr>
        </p:nvSpPr>
        <p:spPr>
          <a:noFill/>
          <a:ln/>
        </p:spPr>
        <p:txBody>
          <a:bodyPr/>
          <a:lstStyle/>
          <a:p>
            <a:endParaRPr lang="en-US" smtClean="0"/>
          </a:p>
        </p:txBody>
      </p:sp>
      <p:sp>
        <p:nvSpPr>
          <p:cNvPr id="261124" name="Slide Number Placeholder 3"/>
          <p:cNvSpPr>
            <a:spLocks noGrp="1"/>
          </p:cNvSpPr>
          <p:nvPr>
            <p:ph type="sldNum" sz="quarter"/>
          </p:nvPr>
        </p:nvSpPr>
        <p:spPr>
          <a:noFill/>
        </p:spPr>
        <p:txBody>
          <a:bodyPr/>
          <a:lstStyle/>
          <a:p>
            <a:fld id="{2DD8B869-CA60-4DD7-B643-D9775705D013}" type="slidenum">
              <a:rPr lang="en-GB" smtClean="0"/>
              <a:pPr/>
              <a:t>44</a:t>
            </a:fld>
            <a:endParaRPr lang="en-GB" smtClean="0"/>
          </a:p>
        </p:txBody>
      </p:sp>
    </p:spTree>
    <p:extLst>
      <p:ext uri="{BB962C8B-B14F-4D97-AF65-F5344CB8AC3E}">
        <p14:creationId xmlns:p14="http://schemas.microsoft.com/office/powerpoint/2010/main" xmlns="" val="3657591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Slide Image Placeholder 1"/>
          <p:cNvSpPr>
            <a:spLocks noGrp="1" noRot="1" noChangeAspect="1" noTextEdit="1"/>
          </p:cNvSpPr>
          <p:nvPr>
            <p:ph type="sldImg"/>
          </p:nvPr>
        </p:nvSpPr>
        <p:spPr bwMode="auto">
          <a:noFill/>
          <a:ln>
            <a:solidFill>
              <a:srgbClr val="000000"/>
            </a:solidFill>
            <a:miter lim="800000"/>
            <a:headEnd/>
            <a:tailEnd/>
          </a:ln>
        </p:spPr>
      </p:sp>
      <p:sp>
        <p:nvSpPr>
          <p:cNvPr id="474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741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07A62D-4A40-4CFF-A68A-7783E95D9CDE}" type="slidenum">
              <a:rPr lang="en-US" smtClean="0"/>
              <a:pPr fontAlgn="base">
                <a:spcBef>
                  <a:spcPct val="0"/>
                </a:spcBef>
                <a:spcAft>
                  <a:spcPct val="0"/>
                </a:spcAft>
                <a:defRPr/>
              </a:pPr>
              <a:t>47</a:t>
            </a:fld>
            <a:endParaRPr lang="en-US" smtClean="0"/>
          </a:p>
        </p:txBody>
      </p:sp>
    </p:spTree>
    <p:extLst>
      <p:ext uri="{BB962C8B-B14F-4D97-AF65-F5344CB8AC3E}">
        <p14:creationId xmlns:p14="http://schemas.microsoft.com/office/powerpoint/2010/main" xmlns="" val="532073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CA4F8BBB-E528-49CE-93C8-FAEB5AC572DC}" type="slidenum">
              <a:rPr lang="en-US" smtClean="0"/>
              <a:pPr/>
              <a:t>5</a:t>
            </a:fld>
            <a:endParaRPr lang="en-US"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r>
              <a:rPr lang="en-US" dirty="0" smtClean="0"/>
              <a:t>.</a:t>
            </a:r>
          </a:p>
        </p:txBody>
      </p:sp>
    </p:spTree>
    <p:extLst>
      <p:ext uri="{BB962C8B-B14F-4D97-AF65-F5344CB8AC3E}">
        <p14:creationId xmlns:p14="http://schemas.microsoft.com/office/powerpoint/2010/main" xmlns="" val="34767802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  </a:t>
            </a:r>
            <a:r>
              <a:rPr lang="en-US" dirty="0" smtClean="0"/>
              <a:t> </a:t>
            </a:r>
            <a:br>
              <a:rPr lang="en-US" dirty="0" smtClean="0"/>
            </a:br>
            <a:endParaRPr lang="en-US" dirty="0"/>
          </a:p>
        </p:txBody>
      </p:sp>
      <p:sp>
        <p:nvSpPr>
          <p:cNvPr id="4" name="Slide Number Placeholder 3"/>
          <p:cNvSpPr>
            <a:spLocks noGrp="1"/>
          </p:cNvSpPr>
          <p:nvPr>
            <p:ph type="sldNum" sz="quarter" idx="10"/>
          </p:nvPr>
        </p:nvSpPr>
        <p:spPr/>
        <p:txBody>
          <a:bodyPr/>
          <a:lstStyle/>
          <a:p>
            <a:fld id="{45C29E3C-A7A0-4781-9108-4A44678AF1E5}" type="slidenum">
              <a:rPr lang="en-US" smtClean="0"/>
              <a:pPr/>
              <a:t>52</a:t>
            </a:fld>
            <a:endParaRPr lang="en-US"/>
          </a:p>
        </p:txBody>
      </p:sp>
    </p:spTree>
    <p:extLst>
      <p:ext uri="{BB962C8B-B14F-4D97-AF65-F5344CB8AC3E}">
        <p14:creationId xmlns:p14="http://schemas.microsoft.com/office/powerpoint/2010/main" xmlns="" val="2474931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a:ln/>
        </p:spPr>
      </p:sp>
      <p:sp>
        <p:nvSpPr>
          <p:cNvPr id="281603" name="Notes Placeholder 2"/>
          <p:cNvSpPr>
            <a:spLocks noGrp="1"/>
          </p:cNvSpPr>
          <p:nvPr>
            <p:ph type="body" idx="1"/>
          </p:nvPr>
        </p:nvSpPr>
        <p:spPr>
          <a:noFill/>
          <a:ln/>
        </p:spPr>
        <p:txBody>
          <a:bodyPr/>
          <a:lstStyle/>
          <a:p>
            <a:endParaRPr lang="en-US" dirty="0" smtClean="0"/>
          </a:p>
        </p:txBody>
      </p:sp>
      <p:sp>
        <p:nvSpPr>
          <p:cNvPr id="281604" name="Slide Number Placeholder 3"/>
          <p:cNvSpPr>
            <a:spLocks noGrp="1"/>
          </p:cNvSpPr>
          <p:nvPr>
            <p:ph type="sldNum" sz="quarter"/>
          </p:nvPr>
        </p:nvSpPr>
        <p:spPr>
          <a:noFill/>
        </p:spPr>
        <p:txBody>
          <a:bodyPr/>
          <a:lstStyle/>
          <a:p>
            <a:fld id="{3F1A7356-0E49-44D4-BC35-B9E54D1D9C4D}" type="slidenum">
              <a:rPr lang="en-GB" smtClean="0">
                <a:cs typeface="Lucida Sans Unicode" charset="0"/>
              </a:rPr>
              <a:pPr/>
              <a:t>57</a:t>
            </a:fld>
            <a:endParaRPr lang="en-GB" smtClean="0">
              <a:cs typeface="Lucida Sans Unicode" charset="0"/>
            </a:endParaRPr>
          </a:p>
        </p:txBody>
      </p:sp>
    </p:spTree>
    <p:extLst>
      <p:ext uri="{BB962C8B-B14F-4D97-AF65-F5344CB8AC3E}">
        <p14:creationId xmlns:p14="http://schemas.microsoft.com/office/powerpoint/2010/main" xmlns="" val="2974366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a:ln/>
        </p:spPr>
      </p:sp>
      <p:sp>
        <p:nvSpPr>
          <p:cNvPr id="285699" name="Notes Placeholder 2"/>
          <p:cNvSpPr>
            <a:spLocks noGrp="1"/>
          </p:cNvSpPr>
          <p:nvPr>
            <p:ph type="body" idx="1"/>
          </p:nvPr>
        </p:nvSpPr>
        <p:spPr>
          <a:noFill/>
          <a:ln/>
        </p:spPr>
        <p:txBody>
          <a:bodyPr/>
          <a:lstStyle/>
          <a:p>
            <a:endParaRPr lang="en-US" dirty="0" smtClean="0"/>
          </a:p>
        </p:txBody>
      </p:sp>
      <p:sp>
        <p:nvSpPr>
          <p:cNvPr id="285700" name="Slide Number Placeholder 3"/>
          <p:cNvSpPr>
            <a:spLocks noGrp="1"/>
          </p:cNvSpPr>
          <p:nvPr>
            <p:ph type="sldNum" sz="quarter"/>
          </p:nvPr>
        </p:nvSpPr>
        <p:spPr>
          <a:noFill/>
        </p:spPr>
        <p:txBody>
          <a:bodyPr/>
          <a:lstStyle/>
          <a:p>
            <a:fld id="{4AED4C48-D252-4FE2-ACF3-6DC75FDD3CFF}" type="slidenum">
              <a:rPr lang="en-GB" smtClean="0">
                <a:cs typeface="Lucida Sans Unicode" charset="0"/>
              </a:rPr>
              <a:pPr/>
              <a:t>59</a:t>
            </a:fld>
            <a:endParaRPr lang="en-GB" smtClean="0">
              <a:cs typeface="Lucida Sans Unicode" charset="0"/>
            </a:endParaRPr>
          </a:p>
        </p:txBody>
      </p:sp>
    </p:spTree>
    <p:extLst>
      <p:ext uri="{BB962C8B-B14F-4D97-AF65-F5344CB8AC3E}">
        <p14:creationId xmlns:p14="http://schemas.microsoft.com/office/powerpoint/2010/main" xmlns="" val="4200139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C29E3C-A7A0-4781-9108-4A44678AF1E5}" type="slidenum">
              <a:rPr lang="en-US" smtClean="0"/>
              <a:pPr/>
              <a:t>60</a:t>
            </a:fld>
            <a:endParaRPr lang="en-US"/>
          </a:p>
        </p:txBody>
      </p:sp>
    </p:spTree>
    <p:extLst>
      <p:ext uri="{BB962C8B-B14F-4D97-AF65-F5344CB8AC3E}">
        <p14:creationId xmlns:p14="http://schemas.microsoft.com/office/powerpoint/2010/main" xmlns="" val="4074703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045845B4-0A0F-4D89-80B8-65842B8CE2F1}" type="slidenum">
              <a:rPr lang="en-US" smtClean="0"/>
              <a:pPr/>
              <a:t>7</a:t>
            </a:fld>
            <a:endParaRPr lang="en-US" smtClean="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xmlns="" val="1242093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p:spPr>
        <p:txBody>
          <a:bodyPr/>
          <a:lstStyle/>
          <a:p>
            <a:endParaRPr lang="en-US" smtClean="0"/>
          </a:p>
        </p:txBody>
      </p:sp>
      <p:sp>
        <p:nvSpPr>
          <p:cNvPr id="199684" name="Slide Number Placeholder 3"/>
          <p:cNvSpPr>
            <a:spLocks noGrp="1"/>
          </p:cNvSpPr>
          <p:nvPr>
            <p:ph type="sldNum" sz="quarter"/>
          </p:nvPr>
        </p:nvSpPr>
        <p:spPr>
          <a:noFill/>
        </p:spPr>
        <p:txBody>
          <a:bodyPr/>
          <a:lstStyle/>
          <a:p>
            <a:fld id="{201427ED-96F1-4C16-BB3D-10A3985DE681}" type="slidenum">
              <a:rPr lang="en-GB" smtClean="0"/>
              <a:pPr/>
              <a:t>12</a:t>
            </a:fld>
            <a:endParaRPr lang="en-GB" smtClean="0"/>
          </a:p>
        </p:txBody>
      </p:sp>
    </p:spTree>
    <p:extLst>
      <p:ext uri="{BB962C8B-B14F-4D97-AF65-F5344CB8AC3E}">
        <p14:creationId xmlns:p14="http://schemas.microsoft.com/office/powerpoint/2010/main" xmlns="" val="890035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0706" name="Rectangle 7"/>
          <p:cNvSpPr>
            <a:spLocks noGrp="1" noChangeArrowheads="1"/>
          </p:cNvSpPr>
          <p:nvPr>
            <p:ph type="sldNum" sz="quarter"/>
          </p:nvPr>
        </p:nvSpPr>
        <p:spPr>
          <a:noFill/>
        </p:spPr>
        <p:txBody>
          <a:bodyPr/>
          <a:lstStyle/>
          <a:p>
            <a:fld id="{9B440C17-BBB9-4459-B928-5107A6FC7D02}" type="slidenum">
              <a:rPr lang="en-GB" smtClean="0">
                <a:cs typeface="Lucida Sans Unicode" charset="0"/>
              </a:rPr>
              <a:pPr/>
              <a:t>14</a:t>
            </a:fld>
            <a:endParaRPr lang="en-GB" smtClean="0">
              <a:cs typeface="Lucida Sans Unicode" charset="0"/>
            </a:endParaRPr>
          </a:p>
        </p:txBody>
      </p:sp>
      <p:sp>
        <p:nvSpPr>
          <p:cNvPr id="200707"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200708" name="Rectangle 2"/>
          <p:cNvSpPr>
            <a:spLocks noGrp="1" noChangeArrowheads="1"/>
          </p:cNvSpPr>
          <p:nvPr>
            <p:ph type="body" idx="1"/>
          </p:nvPr>
        </p:nvSpPr>
        <p:spPr>
          <a:xfrm>
            <a:off x="685800" y="4343400"/>
            <a:ext cx="5486400" cy="4114800"/>
          </a:xfrm>
          <a:noFill/>
          <a:ln/>
        </p:spPr>
        <p:txBody>
          <a:bodyPr wrap="none" anchor="ctr"/>
          <a:lstStyle/>
          <a:p>
            <a:endParaRPr lang="en-US" smtClean="0"/>
          </a:p>
        </p:txBody>
      </p:sp>
    </p:spTree>
    <p:extLst>
      <p:ext uri="{BB962C8B-B14F-4D97-AF65-F5344CB8AC3E}">
        <p14:creationId xmlns:p14="http://schemas.microsoft.com/office/powerpoint/2010/main" xmlns="" val="3474813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0162" name="Rectangle 7"/>
          <p:cNvSpPr>
            <a:spLocks noGrp="1" noChangeArrowheads="1"/>
          </p:cNvSpPr>
          <p:nvPr>
            <p:ph type="sldNum" sz="quarter"/>
          </p:nvPr>
        </p:nvSpPr>
        <p:spPr>
          <a:noFill/>
        </p:spPr>
        <p:txBody>
          <a:bodyPr/>
          <a:lstStyle/>
          <a:p>
            <a:fld id="{59873A60-664D-49F8-A5D3-9502C584F4C3}" type="slidenum">
              <a:rPr lang="en-GB" smtClean="0">
                <a:cs typeface="Lucida Sans Unicode" charset="0"/>
              </a:rPr>
              <a:pPr/>
              <a:t>19</a:t>
            </a:fld>
            <a:endParaRPr lang="en-GB" smtClean="0">
              <a:cs typeface="Lucida Sans Unicode" charset="0"/>
            </a:endParaRPr>
          </a:p>
        </p:txBody>
      </p:sp>
      <p:sp>
        <p:nvSpPr>
          <p:cNvPr id="22016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220164" name="Rectangle 2"/>
          <p:cNvSpPr>
            <a:spLocks noGrp="1" noChangeArrowheads="1"/>
          </p:cNvSpPr>
          <p:nvPr>
            <p:ph type="body" idx="1"/>
          </p:nvPr>
        </p:nvSpPr>
        <p:spPr>
          <a:xfrm>
            <a:off x="685800" y="4343400"/>
            <a:ext cx="5486400" cy="4114800"/>
          </a:xfrm>
          <a:noFill/>
          <a:ln/>
        </p:spPr>
        <p:txBody>
          <a:bodyPr wrap="none" anchor="ctr"/>
          <a:lstStyle/>
          <a:p>
            <a:endParaRPr lang="en-US" smtClean="0"/>
          </a:p>
        </p:txBody>
      </p:sp>
    </p:spTree>
    <p:extLst>
      <p:ext uri="{BB962C8B-B14F-4D97-AF65-F5344CB8AC3E}">
        <p14:creationId xmlns:p14="http://schemas.microsoft.com/office/powerpoint/2010/main" xmlns="" val="3109947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9138" name="Rectangle 7"/>
          <p:cNvSpPr>
            <a:spLocks noGrp="1" noChangeArrowheads="1"/>
          </p:cNvSpPr>
          <p:nvPr>
            <p:ph type="sldNum" sz="quarter"/>
          </p:nvPr>
        </p:nvSpPr>
        <p:spPr>
          <a:noFill/>
        </p:spPr>
        <p:txBody>
          <a:bodyPr/>
          <a:lstStyle/>
          <a:p>
            <a:fld id="{FBA1627E-B996-458F-B1F7-B539025AA160}" type="slidenum">
              <a:rPr lang="en-GB" smtClean="0">
                <a:cs typeface="Lucida Sans Unicode" charset="0"/>
              </a:rPr>
              <a:pPr/>
              <a:t>20</a:t>
            </a:fld>
            <a:endParaRPr lang="en-GB" smtClean="0">
              <a:cs typeface="Lucida Sans Unicode" charset="0"/>
            </a:endParaRPr>
          </a:p>
        </p:txBody>
      </p:sp>
      <p:sp>
        <p:nvSpPr>
          <p:cNvPr id="219139"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219140" name="Rectangle 2"/>
          <p:cNvSpPr>
            <a:spLocks noGrp="1" noChangeArrowheads="1"/>
          </p:cNvSpPr>
          <p:nvPr>
            <p:ph type="body" idx="1"/>
          </p:nvPr>
        </p:nvSpPr>
        <p:spPr>
          <a:xfrm>
            <a:off x="685800" y="4343400"/>
            <a:ext cx="5486400" cy="4114800"/>
          </a:xfrm>
          <a:noFill/>
          <a:ln/>
        </p:spPr>
        <p:txBody>
          <a:bodyPr wrap="none" anchor="ctr"/>
          <a:lstStyle/>
          <a:p>
            <a:endParaRPr lang="en-US" smtClean="0"/>
          </a:p>
        </p:txBody>
      </p:sp>
    </p:spTree>
    <p:extLst>
      <p:ext uri="{BB962C8B-B14F-4D97-AF65-F5344CB8AC3E}">
        <p14:creationId xmlns:p14="http://schemas.microsoft.com/office/powerpoint/2010/main" xmlns="" val="669750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2210" name="Rectangle 7"/>
          <p:cNvSpPr>
            <a:spLocks noGrp="1" noChangeArrowheads="1"/>
          </p:cNvSpPr>
          <p:nvPr>
            <p:ph type="sldNum" sz="quarter"/>
          </p:nvPr>
        </p:nvSpPr>
        <p:spPr>
          <a:noFill/>
        </p:spPr>
        <p:txBody>
          <a:bodyPr/>
          <a:lstStyle/>
          <a:p>
            <a:fld id="{5889E62B-868B-4AA2-955C-4CF23A95E306}" type="slidenum">
              <a:rPr lang="en-GB" smtClean="0">
                <a:cs typeface="Lucida Sans Unicode" charset="0"/>
              </a:rPr>
              <a:pPr/>
              <a:t>21</a:t>
            </a:fld>
            <a:endParaRPr lang="en-GB" smtClean="0">
              <a:cs typeface="Lucida Sans Unicode" charset="0"/>
            </a:endParaRPr>
          </a:p>
        </p:txBody>
      </p:sp>
      <p:sp>
        <p:nvSpPr>
          <p:cNvPr id="222211"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222212" name="Rectangle 2"/>
          <p:cNvSpPr>
            <a:spLocks noGrp="1" noChangeArrowheads="1"/>
          </p:cNvSpPr>
          <p:nvPr>
            <p:ph type="body" idx="1"/>
          </p:nvPr>
        </p:nvSpPr>
        <p:spPr>
          <a:xfrm>
            <a:off x="685800" y="4343400"/>
            <a:ext cx="5486400" cy="4114800"/>
          </a:xfrm>
          <a:noFill/>
          <a:ln/>
        </p:spPr>
        <p:txBody>
          <a:bodyPr wrap="none" anchor="ctr"/>
          <a:lstStyle/>
          <a:p>
            <a:endParaRPr lang="en-US" dirty="0" smtClean="0"/>
          </a:p>
        </p:txBody>
      </p:sp>
    </p:spTree>
    <p:extLst>
      <p:ext uri="{BB962C8B-B14F-4D97-AF65-F5344CB8AC3E}">
        <p14:creationId xmlns:p14="http://schemas.microsoft.com/office/powerpoint/2010/main" xmlns="" val="1127413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C29E3C-A7A0-4781-9108-4A44678AF1E5}" type="slidenum">
              <a:rPr lang="en-US" smtClean="0"/>
              <a:pPr/>
              <a:t>23</a:t>
            </a:fld>
            <a:endParaRPr lang="en-US"/>
          </a:p>
        </p:txBody>
      </p:sp>
    </p:spTree>
    <p:extLst>
      <p:ext uri="{BB962C8B-B14F-4D97-AF65-F5344CB8AC3E}">
        <p14:creationId xmlns:p14="http://schemas.microsoft.com/office/powerpoint/2010/main" xmlns="" val="2722040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8C98A7-6BCB-4070-9533-047627AE09D5}" type="datetimeFigureOut">
              <a:rPr lang="en-US" smtClean="0"/>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A62B4-0CD7-4EF8-A7FF-5F80F646BB7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8C98A7-6BCB-4070-9533-047627AE09D5}" type="datetimeFigureOut">
              <a:rPr lang="en-US" smtClean="0"/>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A62B4-0CD7-4EF8-A7FF-5F80F646BB7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8C98A7-6BCB-4070-9533-047627AE09D5}" type="datetimeFigureOut">
              <a:rPr lang="en-US" smtClean="0"/>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A62B4-0CD7-4EF8-A7FF-5F80F646BB7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8C98A7-6BCB-4070-9533-047627AE09D5}" type="datetimeFigureOut">
              <a:rPr lang="en-US" smtClean="0"/>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A62B4-0CD7-4EF8-A7FF-5F80F646BB7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8C98A7-6BCB-4070-9533-047627AE09D5}" type="datetimeFigureOut">
              <a:rPr lang="en-US" smtClean="0"/>
              <a:t>11/24/2014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A62B4-0CD7-4EF8-A7FF-5F80F646BB7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8C98A7-6BCB-4070-9533-047627AE09D5}" type="datetimeFigureOut">
              <a:rPr lang="en-US" smtClean="0"/>
              <a:t>11/24/2014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A62B4-0CD7-4EF8-A7FF-5F80F646BB7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8C98A7-6BCB-4070-9533-047627AE09D5}" type="datetimeFigureOut">
              <a:rPr lang="en-US" smtClean="0"/>
              <a:t>11/24/2014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9A62B4-0CD7-4EF8-A7FF-5F80F646BB7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8C98A7-6BCB-4070-9533-047627AE09D5}" type="datetimeFigureOut">
              <a:rPr lang="en-US" smtClean="0"/>
              <a:t>11/24/2014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9A62B4-0CD7-4EF8-A7FF-5F80F646BB7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C98A7-6BCB-4070-9533-047627AE09D5}" type="datetimeFigureOut">
              <a:rPr lang="en-US" smtClean="0"/>
              <a:t>11/24/2014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9A62B4-0CD7-4EF8-A7FF-5F80F646BB7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8C98A7-6BCB-4070-9533-047627AE09D5}" type="datetimeFigureOut">
              <a:rPr lang="en-US" smtClean="0"/>
              <a:t>11/24/2014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A62B4-0CD7-4EF8-A7FF-5F80F646BB7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8C98A7-6BCB-4070-9533-047627AE09D5}" type="datetimeFigureOut">
              <a:rPr lang="en-US" smtClean="0"/>
              <a:t>11/24/2014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A62B4-0CD7-4EF8-A7FF-5F80F646BB7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8C98A7-6BCB-4070-9533-047627AE09D5}" type="datetimeFigureOut">
              <a:rPr lang="en-US" smtClean="0"/>
              <a:t>11/24/2014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9A62B4-0CD7-4EF8-A7FF-5F80F646BB7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sa/url?sa=i&amp;rct=j&amp;q=gastroesophageal+reflux+disease&amp;source=images&amp;cd=&amp;cad=rja&amp;docid=oMle6snAg1O1sM&amp;tbnid=FumUG8tCQjEKgM:&amp;ved=0CAUQjRw&amp;url=http://www.gnc.com.ph/home/article/gerd-or-heartburn&amp;ei=zN2jUei4GcrgOOLcgMgH&amp;psig=AFQjCNF2lw02l-14PH9OjCEqDBu6YWkxSg&amp;ust=1369780033455564"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sa/url?sa=i&amp;rct=j&amp;q=gastroesophageal+reflux+disease+-+microscopic&amp;source=images&amp;cd=&amp;cad=rja&amp;docid=yv7bN9_99xE4JM&amp;tbnid=39YFdBKu1rIfvM:&amp;ved=0CAUQjRw&amp;url=http://www.lgmpharma.com/blog/category/therapeutic-classification-blog-category/gastrointestinal-agent/&amp;ei=IN-jUZT7JIGrPPq-gYgL&amp;psig=AFQjCNHZGBRBbpMIU6GsFdal4HKZh_pp-A&amp;ust=136978037109137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google.com.sa/url?sa=i&amp;rct=j&amp;q=histology+of+gastroesophageal+reflux+disease&amp;source=images&amp;cd=&amp;cad=rja&amp;docid=LwJVtlzyh3ugPM&amp;tbnid=bpIKsj0oJyt_IM:&amp;ved=0CAUQjRw&amp;url=http://en.wikipedia.org/wiki/Gastroesophageal_reflux_disease&amp;ei=XOGjUfWMG8KuPK3bgLAG&amp;psig=AFQjCNE8aNTC5DE7oU-l6E5GAtZ9Ghk_-Q&amp;ust=1369780551754430"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s://secure.health.utas.edu.au/intranet/cds/pathprac/Files/Cases/Gastro/Case11/Pictures11/Gross.jpg"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secure.health.utas.edu.au/intranet/cds/pathprac/Files/Cases/Gastro/Case11/Pictures11/M1.jpg"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5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142984"/>
            <a:ext cx="6553200" cy="3186122"/>
          </a:xfrm>
        </p:spPr>
        <p:txBody>
          <a:bodyPr>
            <a:noAutofit/>
          </a:bodyPr>
          <a:lstStyle/>
          <a:p>
            <a:pPr algn="ctr"/>
            <a:r>
              <a:rPr lang="en-US" sz="7200" b="1" i="1" dirty="0" smtClean="0">
                <a:solidFill>
                  <a:srgbClr val="002060"/>
                </a:solidFill>
                <a:effectLst>
                  <a:outerShdw blurRad="38100" dist="38100" dir="2700000" algn="tl">
                    <a:srgbClr val="000000">
                      <a:alpha val="43137"/>
                    </a:srgbClr>
                  </a:outerShdw>
                </a:effectLst>
              </a:rPr>
              <a:t>GIT</a:t>
            </a:r>
            <a:r>
              <a:rPr lang="en-US" sz="6600" b="1" i="1" dirty="0" smtClean="0">
                <a:solidFill>
                  <a:srgbClr val="002060"/>
                </a:solidFill>
                <a:effectLst>
                  <a:outerShdw blurRad="38100" dist="38100" dir="2700000" algn="tl">
                    <a:srgbClr val="000000">
                      <a:alpha val="43137"/>
                    </a:srgbClr>
                  </a:outerShdw>
                </a:effectLst>
              </a:rPr>
              <a:t> BLOCK</a:t>
            </a:r>
            <a:r>
              <a:rPr lang="en-US" sz="4000" i="1" dirty="0" smtClean="0">
                <a:solidFill>
                  <a:schemeClr val="accent2">
                    <a:lumMod val="60000"/>
                    <a:lumOff val="40000"/>
                  </a:schemeClr>
                </a:solidFill>
              </a:rPr>
              <a:t/>
            </a:r>
            <a:br>
              <a:rPr lang="en-US" sz="4000" i="1" dirty="0" smtClean="0">
                <a:solidFill>
                  <a:schemeClr val="accent2">
                    <a:lumMod val="60000"/>
                    <a:lumOff val="40000"/>
                  </a:schemeClr>
                </a:solidFill>
              </a:rPr>
            </a:br>
            <a:r>
              <a:rPr lang="en-US" sz="4000" i="1" dirty="0" smtClean="0">
                <a:solidFill>
                  <a:schemeClr val="accent2">
                    <a:lumMod val="60000"/>
                    <a:lumOff val="40000"/>
                  </a:schemeClr>
                </a:solidFill>
              </a:rPr>
              <a:t/>
            </a:r>
            <a:br>
              <a:rPr lang="en-US" sz="4000" i="1" dirty="0" smtClean="0">
                <a:solidFill>
                  <a:schemeClr val="accent2">
                    <a:lumMod val="60000"/>
                    <a:lumOff val="40000"/>
                  </a:schemeClr>
                </a:solidFill>
              </a:rPr>
            </a:br>
            <a:r>
              <a:rPr lang="en-US" sz="4000" b="1" i="1" dirty="0" smtClean="0">
                <a:solidFill>
                  <a:schemeClr val="accent2">
                    <a:lumMod val="60000"/>
                    <a:lumOff val="40000"/>
                  </a:schemeClr>
                </a:solidFill>
                <a:effectLst>
                  <a:outerShdw blurRad="38100" dist="38100" dir="2700000" algn="tl">
                    <a:srgbClr val="000000">
                      <a:alpha val="43137"/>
                    </a:srgbClr>
                  </a:outerShdw>
                </a:effectLst>
              </a:rPr>
              <a:t> </a:t>
            </a:r>
            <a:r>
              <a:rPr lang="en-US" sz="4000" b="1" i="1" dirty="0" smtClean="0">
                <a:solidFill>
                  <a:schemeClr val="tx1">
                    <a:lumMod val="95000"/>
                  </a:schemeClr>
                </a:solidFill>
                <a:effectLst>
                  <a:outerShdw blurRad="38100" dist="38100" dir="2700000" algn="tl">
                    <a:srgbClr val="000000">
                      <a:alpha val="43137"/>
                    </a:srgbClr>
                  </a:outerShdw>
                </a:effectLst>
              </a:rPr>
              <a:t>PATHOLOGY  PRACTICAL</a:t>
            </a:r>
            <a:endParaRPr lang="en-US" b="1" i="1" dirty="0">
              <a:solidFill>
                <a:schemeClr val="tx1">
                  <a:lumMod val="95000"/>
                </a:schemeClr>
              </a:solidFill>
              <a:effectLst>
                <a:outerShdw blurRad="38100" dist="38100" dir="2700000" algn="tl">
                  <a:srgbClr val="000000">
                    <a:alpha val="43137"/>
                  </a:srgbClr>
                </a:outerShdw>
              </a:effectLst>
            </a:endParaRPr>
          </a:p>
        </p:txBody>
      </p:sp>
      <p:sp>
        <p:nvSpPr>
          <p:cNvPr id="8" name="TextBox 7"/>
          <p:cNvSpPr txBox="1"/>
          <p:nvPr/>
        </p:nvSpPr>
        <p:spPr>
          <a:xfrm>
            <a:off x="3563888" y="5954940"/>
            <a:ext cx="1693902"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1010C6"/>
                </a:solidFill>
              </a:rPr>
              <a:t>Prepared by:</a:t>
            </a:r>
            <a:endParaRPr lang="en-US" dirty="0">
              <a:solidFill>
                <a:srgbClr val="1010C6"/>
              </a:solidFill>
            </a:endParaRPr>
          </a:p>
        </p:txBody>
      </p:sp>
      <p:sp>
        <p:nvSpPr>
          <p:cNvPr id="9" name="TextBox 8"/>
          <p:cNvSpPr txBox="1"/>
          <p:nvPr/>
        </p:nvSpPr>
        <p:spPr>
          <a:xfrm>
            <a:off x="5164088" y="5714672"/>
            <a:ext cx="187220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050" b="1" i="1" dirty="0" smtClean="0">
                <a:solidFill>
                  <a:srgbClr val="1010C6"/>
                </a:solidFill>
              </a:rPr>
              <a:t>Prof.  Ammar Al Rikabi</a:t>
            </a:r>
          </a:p>
          <a:p>
            <a:pPr marL="171450" indent="-171450">
              <a:buFont typeface="Arial" panose="020B0604020202020204" pitchFamily="34" charset="0"/>
              <a:buChar char="•"/>
            </a:pPr>
            <a:r>
              <a:rPr lang="en-US" sz="1050" b="1" i="1" dirty="0" smtClean="0">
                <a:solidFill>
                  <a:srgbClr val="1010C6"/>
                </a:solidFill>
              </a:rPr>
              <a:t>Dr. Sayed Al Esawy</a:t>
            </a:r>
          </a:p>
          <a:p>
            <a:pPr marL="171450" indent="-171450">
              <a:buFont typeface="Arial" panose="020B0604020202020204" pitchFamily="34" charset="0"/>
              <a:buChar char="•"/>
            </a:pPr>
            <a:r>
              <a:rPr lang="en-US" sz="1050" b="1" i="1" dirty="0" smtClean="0">
                <a:solidFill>
                  <a:srgbClr val="1010C6"/>
                </a:solidFill>
              </a:rPr>
              <a:t>Dr. Marie Mukhashin</a:t>
            </a:r>
          </a:p>
          <a:p>
            <a:pPr marL="171450" indent="-171450">
              <a:buFont typeface="Arial" panose="020B0604020202020204" pitchFamily="34" charset="0"/>
              <a:buChar char="•"/>
            </a:pPr>
            <a:r>
              <a:rPr lang="en-US" sz="1050" b="1" i="1" dirty="0" smtClean="0">
                <a:solidFill>
                  <a:srgbClr val="1010C6"/>
                </a:solidFill>
              </a:rPr>
              <a:t>Dr. Shaesta Zaidi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7000" y="2743200"/>
            <a:ext cx="4909550" cy="1107996"/>
          </a:xfrm>
          <a:prstGeom prst="rect">
            <a:avLst/>
          </a:prstGeom>
          <a:noFill/>
        </p:spPr>
        <p:txBody>
          <a:bodyPr wrap="none" lIns="91440" tIns="45720" rIns="91440" bIns="45720">
            <a:spAutoFit/>
          </a:bodyPr>
          <a:lstStyle/>
          <a:p>
            <a:pPr algn="ctr"/>
            <a:r>
              <a:rPr lang="en-US" sz="6600" b="1" i="1" cap="all" spc="0" dirty="0" smtClean="0">
                <a:ln w="9000" cmpd="sng">
                  <a:solidFill>
                    <a:schemeClr val="accent4">
                      <a:shade val="50000"/>
                      <a:satMod val="120000"/>
                    </a:schemeClr>
                  </a:solidFill>
                  <a:prstDash val="solid"/>
                </a:ln>
                <a:solidFill>
                  <a:srgbClr val="1010C6"/>
                </a:solidFill>
                <a:effectLst>
                  <a:outerShdw blurRad="38100" dist="38100" dir="2700000" algn="tl">
                    <a:srgbClr val="000000">
                      <a:alpha val="43137"/>
                    </a:srgbClr>
                  </a:outerShdw>
                  <a:reflection blurRad="12700" stA="28000" endPos="45000" dist="1000" dir="5400000" sy="-100000" algn="bl" rotWithShape="0"/>
                </a:effectLst>
              </a:rPr>
              <a:t>ESOPHAGUS</a:t>
            </a:r>
            <a:endParaRPr lang="en-US" sz="6600" b="1" i="1" cap="all" spc="0" dirty="0">
              <a:ln w="9000" cmpd="sng">
                <a:solidFill>
                  <a:schemeClr val="accent4">
                    <a:shade val="50000"/>
                    <a:satMod val="120000"/>
                  </a:schemeClr>
                </a:solidFill>
                <a:prstDash val="solid"/>
              </a:ln>
              <a:solidFill>
                <a:srgbClr val="1010C6"/>
              </a:solidFill>
              <a:effectLst>
                <a:outerShdw blurRad="38100" dist="38100" dir="2700000" algn="tl">
                  <a:srgbClr val="000000">
                    <a:alpha val="43137"/>
                  </a:srgbClr>
                </a:outerShdw>
                <a:reflection blurRad="12700" stA="28000" endPos="45000" dist="1000" dir="5400000" sy="-100000" algn="bl" rotWithShape="0"/>
              </a:effectLst>
            </a:endParaRPr>
          </a:p>
        </p:txBody>
      </p:sp>
      <p:sp>
        <p:nvSpPr>
          <p:cNvPr id="6" name="TextBox 5"/>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7" name="TextBox 6"/>
          <p:cNvSpPr txBox="1"/>
          <p:nvPr/>
        </p:nvSpPr>
        <p:spPr>
          <a:xfrm>
            <a:off x="8382000" y="6643710"/>
            <a:ext cx="7620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7356" y="2643182"/>
            <a:ext cx="6172200" cy="1528936"/>
          </a:xfrm>
        </p:spPr>
        <p:txBody>
          <a:bodyPr>
            <a:noAutofit/>
          </a:bodyPr>
          <a:lstStyle/>
          <a:p>
            <a:pPr algn="ctr"/>
            <a:r>
              <a:rPr lang="en-US" sz="4400" b="1" i="1" dirty="0" smtClean="0">
                <a:solidFill>
                  <a:schemeClr val="accent2">
                    <a:lumMod val="75000"/>
                  </a:schemeClr>
                </a:solidFill>
                <a:effectLst>
                  <a:outerShdw blurRad="38100" dist="38100" dir="2700000" algn="tl">
                    <a:srgbClr val="000000">
                      <a:alpha val="43137"/>
                    </a:srgbClr>
                  </a:outerShdw>
                </a:effectLst>
              </a:rPr>
              <a:t> Normal anatomy </a:t>
            </a:r>
            <a:br>
              <a:rPr lang="en-US" sz="4400" b="1" i="1" dirty="0" smtClean="0">
                <a:solidFill>
                  <a:schemeClr val="accent2">
                    <a:lumMod val="75000"/>
                  </a:schemeClr>
                </a:solidFill>
                <a:effectLst>
                  <a:outerShdw blurRad="38100" dist="38100" dir="2700000" algn="tl">
                    <a:srgbClr val="000000">
                      <a:alpha val="43137"/>
                    </a:srgbClr>
                  </a:outerShdw>
                </a:effectLst>
              </a:rPr>
            </a:br>
            <a:r>
              <a:rPr lang="en-US" sz="4400" b="1" i="1" dirty="0" smtClean="0">
                <a:solidFill>
                  <a:schemeClr val="accent2">
                    <a:lumMod val="75000"/>
                  </a:schemeClr>
                </a:solidFill>
                <a:effectLst>
                  <a:outerShdw blurRad="38100" dist="38100" dir="2700000" algn="tl">
                    <a:srgbClr val="000000">
                      <a:alpha val="43137"/>
                    </a:srgbClr>
                  </a:outerShdw>
                </a:effectLst>
              </a:rPr>
              <a:t>and histology</a:t>
            </a:r>
            <a:endParaRPr lang="en-US" sz="4400" b="1" i="1" dirty="0">
              <a:solidFill>
                <a:schemeClr val="accent2">
                  <a:lumMod val="75000"/>
                </a:schemeClr>
              </a:solidFill>
              <a:effectLst>
                <a:outerShdw blurRad="38100" dist="38100" dir="2700000" algn="tl">
                  <a:srgbClr val="000000">
                    <a:alpha val="43137"/>
                  </a:srgbClr>
                </a:outerShdw>
              </a:effectLst>
            </a:endParaRPr>
          </a:p>
        </p:txBody>
      </p:sp>
      <p:sp>
        <p:nvSpPr>
          <p:cNvPr id="3" name="TextBox 2"/>
          <p:cNvSpPr txBox="1"/>
          <p:nvPr/>
        </p:nvSpPr>
        <p:spPr>
          <a:xfrm>
            <a:off x="0" y="6627192"/>
            <a:ext cx="12192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4" name="TextBox 3"/>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62" name="Picture 2" descr="http://www.christinas-home-remedies.com/image-files/esophagus-anatomy.jpg"/>
          <p:cNvPicPr>
            <a:picLocks noChangeAspect="1" noChangeArrowheads="1"/>
          </p:cNvPicPr>
          <p:nvPr/>
        </p:nvPicPr>
        <p:blipFill>
          <a:blip r:embed="rId3" cstate="print"/>
          <a:srcRect/>
          <a:stretch>
            <a:fillRect/>
          </a:stretch>
        </p:blipFill>
        <p:spPr bwMode="auto">
          <a:xfrm>
            <a:off x="2483768" y="1052736"/>
            <a:ext cx="3888432" cy="5573242"/>
          </a:xfrm>
          <a:prstGeom prst="rect">
            <a:avLst/>
          </a:prstGeom>
          <a:noFill/>
          <a:ln>
            <a:solidFill>
              <a:schemeClr val="accent1"/>
            </a:solidFill>
          </a:ln>
        </p:spPr>
      </p:pic>
      <p:sp>
        <p:nvSpPr>
          <p:cNvPr id="13" name="Rounded Rectangle 12"/>
          <p:cNvSpPr/>
          <p:nvPr/>
        </p:nvSpPr>
        <p:spPr>
          <a:xfrm>
            <a:off x="1907704" y="188640"/>
            <a:ext cx="4824536" cy="64807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Anatomy of the Esophagus</a:t>
            </a:r>
            <a:endParaRPr lang="en-US" sz="2800" b="1" i="1" dirty="0">
              <a:effectLst>
                <a:outerShdw blurRad="38100" dist="38100" dir="2700000" algn="tl">
                  <a:srgbClr val="000000">
                    <a:alpha val="43137"/>
                  </a:srgbClr>
                </a:outerShdw>
              </a:effectLst>
            </a:endParaRPr>
          </a:p>
        </p:txBody>
      </p:sp>
      <p:sp>
        <p:nvSpPr>
          <p:cNvPr id="4" name="TextBox 3"/>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5" name="TextBox 4"/>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458" name="Picture 2" descr="http://library.med.utah.edu/WebPath/jpeg4/GI209.jpg"/>
          <p:cNvPicPr>
            <a:picLocks noChangeAspect="1" noChangeArrowheads="1"/>
          </p:cNvPicPr>
          <p:nvPr/>
        </p:nvPicPr>
        <p:blipFill>
          <a:blip r:embed="rId2" cstate="print"/>
          <a:srcRect/>
          <a:stretch>
            <a:fillRect/>
          </a:stretch>
        </p:blipFill>
        <p:spPr bwMode="auto">
          <a:xfrm rot="5400000">
            <a:off x="1969043" y="980039"/>
            <a:ext cx="5112569" cy="4681897"/>
          </a:xfrm>
          <a:prstGeom prst="rect">
            <a:avLst/>
          </a:prstGeom>
          <a:noFill/>
          <a:ln>
            <a:solidFill>
              <a:schemeClr val="accent1"/>
            </a:solidFill>
          </a:ln>
        </p:spPr>
      </p:pic>
      <p:sp>
        <p:nvSpPr>
          <p:cNvPr id="3" name="Rectangle 2"/>
          <p:cNvSpPr/>
          <p:nvPr/>
        </p:nvSpPr>
        <p:spPr>
          <a:xfrm>
            <a:off x="1115616" y="5613047"/>
            <a:ext cx="6768752" cy="1200329"/>
          </a:xfrm>
          <a:prstGeom prst="rect">
            <a:avLst/>
          </a:prstGeom>
        </p:spPr>
        <p:txBody>
          <a:bodyPr wrap="square">
            <a:spAutoFit/>
          </a:bodyPr>
          <a:lstStyle/>
          <a:p>
            <a:pPr algn="ctr"/>
            <a:endParaRPr lang="en-US" b="1" i="1" dirty="0" smtClean="0"/>
          </a:p>
          <a:p>
            <a:pPr algn="ctr"/>
            <a:r>
              <a:rPr lang="en-US" b="1" i="1" dirty="0" smtClean="0"/>
              <a:t>This is normal esophageal squamous mucosa at the left, with underlying submucosa containing mucus glands and a duct surrounded by lymphoid tissue. The muscularis is at the right.</a:t>
            </a:r>
            <a:endParaRPr lang="en-US" b="1" i="1" dirty="0"/>
          </a:p>
        </p:txBody>
      </p:sp>
      <p:sp>
        <p:nvSpPr>
          <p:cNvPr id="4" name="Rounded Rectangle 3"/>
          <p:cNvSpPr/>
          <p:nvPr/>
        </p:nvSpPr>
        <p:spPr>
          <a:xfrm>
            <a:off x="1619672" y="188640"/>
            <a:ext cx="5544616" cy="504056"/>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Histology of Normal Esophagus </a:t>
            </a:r>
            <a:endParaRPr lang="en-US" sz="2800" b="1" i="1" dirty="0">
              <a:effectLst>
                <a:outerShdw blurRad="38100" dist="38100" dir="2700000" algn="tl">
                  <a:srgbClr val="000000">
                    <a:alpha val="43137"/>
                  </a:srgbClr>
                </a:outerShdw>
              </a:effectLst>
            </a:endParaRPr>
          </a:p>
        </p:txBody>
      </p:sp>
      <p:sp>
        <p:nvSpPr>
          <p:cNvPr id="5" name="TextBox 4"/>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6" name="TextBox 5"/>
          <p:cNvSpPr txBox="1"/>
          <p:nvPr/>
        </p:nvSpPr>
        <p:spPr>
          <a:xfrm>
            <a:off x="8382000" y="6643710"/>
            <a:ext cx="7620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cxnSp>
        <p:nvCxnSpPr>
          <p:cNvPr id="8" name="Straight Arrow Connector 7"/>
          <p:cNvCxnSpPr/>
          <p:nvPr/>
        </p:nvCxnSpPr>
        <p:spPr>
          <a:xfrm flipH="1" flipV="1">
            <a:off x="4648200" y="3124200"/>
            <a:ext cx="762000" cy="31242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0" name="Straight Arrow Connector 9"/>
          <p:cNvCxnSpPr/>
          <p:nvPr/>
        </p:nvCxnSpPr>
        <p:spPr>
          <a:xfrm flipH="1" flipV="1">
            <a:off x="6324600" y="2133600"/>
            <a:ext cx="762000" cy="41910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3" cstate="print"/>
          <a:srcRect/>
          <a:stretch>
            <a:fillRect/>
          </a:stretch>
        </p:blipFill>
        <p:spPr bwMode="auto">
          <a:xfrm>
            <a:off x="755576" y="908720"/>
            <a:ext cx="7272808" cy="4608512"/>
          </a:xfrm>
          <a:prstGeom prst="rect">
            <a:avLst/>
          </a:prstGeom>
          <a:noFill/>
          <a:ln w="9525">
            <a:solidFill>
              <a:schemeClr val="accent1"/>
            </a:solidFill>
            <a:round/>
            <a:headEnd/>
            <a:tailEnd/>
          </a:ln>
        </p:spPr>
      </p:pic>
      <p:sp>
        <p:nvSpPr>
          <p:cNvPr id="4" name="Rounded Rectangle 3"/>
          <p:cNvSpPr/>
          <p:nvPr/>
        </p:nvSpPr>
        <p:spPr>
          <a:xfrm>
            <a:off x="1619672" y="260648"/>
            <a:ext cx="5544616" cy="504056"/>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Histology of Normal Esophagus </a:t>
            </a:r>
            <a:endParaRPr lang="en-US" sz="2800" b="1" i="1" dirty="0">
              <a:effectLst>
                <a:outerShdw blurRad="38100" dist="38100" dir="2700000" algn="tl">
                  <a:srgbClr val="000000">
                    <a:alpha val="43137"/>
                  </a:srgbClr>
                </a:outerShdw>
              </a:effectLst>
            </a:endParaRPr>
          </a:p>
        </p:txBody>
      </p:sp>
      <p:sp>
        <p:nvSpPr>
          <p:cNvPr id="5" name="Rectangle 4"/>
          <p:cNvSpPr/>
          <p:nvPr/>
        </p:nvSpPr>
        <p:spPr>
          <a:xfrm>
            <a:off x="609600" y="5541039"/>
            <a:ext cx="7696200" cy="1015663"/>
          </a:xfrm>
          <a:prstGeom prst="rect">
            <a:avLst/>
          </a:prstGeom>
        </p:spPr>
        <p:txBody>
          <a:bodyPr wrap="square">
            <a:spAutoFit/>
          </a:bodyPr>
          <a:lstStyle/>
          <a:p>
            <a:pPr algn="ctr"/>
            <a:r>
              <a:rPr lang="en-US" sz="2000" b="1" i="1" dirty="0" smtClean="0"/>
              <a:t>This section shows normal esophageal squamous mucosa at the upper, with underlying submucosa containing mucus glands and a duct surrounded by lymphoid tissue. The muscularis is at the lower.</a:t>
            </a:r>
            <a:endParaRPr lang="en-US" sz="2000" b="1" i="1" dirty="0"/>
          </a:p>
        </p:txBody>
      </p:sp>
      <p:sp>
        <p:nvSpPr>
          <p:cNvPr id="6" name="TextBox 5"/>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7" name="TextBox 6"/>
          <p:cNvSpPr txBox="1"/>
          <p:nvPr/>
        </p:nvSpPr>
        <p:spPr>
          <a:xfrm>
            <a:off x="8458200" y="6643710"/>
            <a:ext cx="6858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3124200"/>
            <a:ext cx="6553200" cy="838200"/>
          </a:xfrm>
        </p:spPr>
        <p:txBody>
          <a:bodyPr>
            <a:noAutofit/>
          </a:bodyPr>
          <a:lstStyle/>
          <a:p>
            <a:pPr algn="ctr"/>
            <a:r>
              <a:rPr lang="en-US" sz="4400" b="1" i="1" dirty="0" smtClean="0">
                <a:solidFill>
                  <a:schemeClr val="accent2">
                    <a:lumMod val="75000"/>
                  </a:schemeClr>
                </a:solidFill>
                <a:effectLst>
                  <a:outerShdw blurRad="38100" dist="38100" dir="2700000" algn="tl">
                    <a:srgbClr val="000000">
                      <a:alpha val="43137"/>
                    </a:srgbClr>
                  </a:outerShdw>
                </a:effectLst>
              </a:rPr>
              <a:t>Gross and histopathology</a:t>
            </a:r>
            <a:endParaRPr lang="en-US" sz="4400" b="1" i="1" dirty="0">
              <a:solidFill>
                <a:schemeClr val="accent2">
                  <a:lumMod val="75000"/>
                </a:schemeClr>
              </a:solidFill>
              <a:effectLst>
                <a:outerShdw blurRad="38100" dist="38100" dir="2700000" algn="tl">
                  <a:srgbClr val="000000">
                    <a:alpha val="43137"/>
                  </a:srgbClr>
                </a:outerShdw>
              </a:effectLst>
            </a:endParaRPr>
          </a:p>
        </p:txBody>
      </p:sp>
      <p:sp>
        <p:nvSpPr>
          <p:cNvPr id="3" name="TextBox 2"/>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4" name="TextBox 3"/>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06" name="Picture 2" descr="http://www.gnc.com.ph/gnc/uploads/image/Gerd-2.jpg">
            <a:hlinkClick r:id="rId2"/>
          </p:cNvPr>
          <p:cNvPicPr>
            <a:picLocks noChangeAspect="1" noChangeArrowheads="1"/>
          </p:cNvPicPr>
          <p:nvPr/>
        </p:nvPicPr>
        <p:blipFill>
          <a:blip r:embed="rId3" cstate="print"/>
          <a:srcRect/>
          <a:stretch>
            <a:fillRect/>
          </a:stretch>
        </p:blipFill>
        <p:spPr bwMode="auto">
          <a:xfrm>
            <a:off x="683568" y="1124743"/>
            <a:ext cx="7488832" cy="5269919"/>
          </a:xfrm>
          <a:prstGeom prst="rect">
            <a:avLst/>
          </a:prstGeom>
          <a:noFill/>
        </p:spPr>
      </p:pic>
      <p:sp>
        <p:nvSpPr>
          <p:cNvPr id="5" name="Rounded Rectangle 4"/>
          <p:cNvSpPr/>
          <p:nvPr/>
        </p:nvSpPr>
        <p:spPr>
          <a:xfrm>
            <a:off x="990600" y="188640"/>
            <a:ext cx="7086600" cy="864096"/>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buClr>
                <a:srgbClr val="0000FF"/>
              </a:buClr>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dirty="0" smtClean="0">
                <a:solidFill>
                  <a:schemeClr val="bg1"/>
                </a:solidFill>
                <a:latin typeface="+mj-lt"/>
              </a:rPr>
              <a:t>GASTROESOPHAGEAL REFLUX DISEASE</a:t>
            </a:r>
          </a:p>
          <a:p>
            <a:pPr algn="ctr">
              <a:lnSpc>
                <a:spcPct val="100000"/>
              </a:lnSpc>
              <a:buClr>
                <a:srgbClr val="0000FF"/>
              </a:buClr>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dirty="0" smtClean="0">
                <a:solidFill>
                  <a:schemeClr val="bg1"/>
                </a:solidFill>
                <a:latin typeface="+mj-lt"/>
              </a:rPr>
              <a:t>(GERD)</a:t>
            </a:r>
            <a:endParaRPr lang="en-GB" sz="2800" b="1" dirty="0">
              <a:solidFill>
                <a:schemeClr val="bg1"/>
              </a:solidFill>
              <a:latin typeface="+mj-lt"/>
            </a:endParaRPr>
          </a:p>
        </p:txBody>
      </p:sp>
      <p:sp>
        <p:nvSpPr>
          <p:cNvPr id="4" name="TextBox 3"/>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6" name="TextBox 5"/>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530" name="Picture 2" descr="http://www.lgmpharma.com/blog/wp-content/uploads/2012/06/erosive-esophagitis.jpg">
            <a:hlinkClick r:id="rId2"/>
          </p:cNvPr>
          <p:cNvPicPr>
            <a:picLocks noChangeAspect="1" noChangeArrowheads="1"/>
          </p:cNvPicPr>
          <p:nvPr/>
        </p:nvPicPr>
        <p:blipFill>
          <a:blip r:embed="rId3" cstate="print"/>
          <a:srcRect/>
          <a:stretch>
            <a:fillRect/>
          </a:stretch>
        </p:blipFill>
        <p:spPr bwMode="auto">
          <a:xfrm>
            <a:off x="672402" y="1268760"/>
            <a:ext cx="7788029" cy="4141440"/>
          </a:xfrm>
          <a:prstGeom prst="rect">
            <a:avLst/>
          </a:prstGeom>
          <a:noFill/>
          <a:ln>
            <a:solidFill>
              <a:schemeClr val="accent1"/>
            </a:solidFill>
          </a:ln>
        </p:spPr>
      </p:pic>
      <p:sp>
        <p:nvSpPr>
          <p:cNvPr id="5" name="Rounded Rectangle 4"/>
          <p:cNvSpPr/>
          <p:nvPr/>
        </p:nvSpPr>
        <p:spPr>
          <a:xfrm>
            <a:off x="1066800" y="188640"/>
            <a:ext cx="7086600" cy="864096"/>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buClr>
                <a:srgbClr val="0000FF"/>
              </a:buClr>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dirty="0" smtClean="0">
                <a:solidFill>
                  <a:schemeClr val="bg1"/>
                </a:solidFill>
                <a:latin typeface="+mj-lt"/>
              </a:rPr>
              <a:t>GASTROESOPHAGEAL REFLUX DISEASE</a:t>
            </a:r>
          </a:p>
          <a:p>
            <a:pPr algn="ctr">
              <a:lnSpc>
                <a:spcPct val="100000"/>
              </a:lnSpc>
              <a:buClr>
                <a:srgbClr val="0000FF"/>
              </a:buClr>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dirty="0" smtClean="0">
                <a:solidFill>
                  <a:schemeClr val="bg1"/>
                </a:solidFill>
                <a:latin typeface="+mj-lt"/>
              </a:rPr>
              <a:t>(GERD)</a:t>
            </a:r>
            <a:endParaRPr lang="en-GB" sz="2800" b="1" dirty="0">
              <a:solidFill>
                <a:schemeClr val="bg1"/>
              </a:solidFill>
              <a:latin typeface="+mj-lt"/>
            </a:endParaRPr>
          </a:p>
        </p:txBody>
      </p:sp>
      <p:sp>
        <p:nvSpPr>
          <p:cNvPr id="4" name="TextBox 3"/>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6" name="TextBox 5"/>
          <p:cNvSpPr txBox="1"/>
          <p:nvPr/>
        </p:nvSpPr>
        <p:spPr>
          <a:xfrm>
            <a:off x="8382000" y="6643710"/>
            <a:ext cx="7620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load.wikimedia.org/wikipedia/commons/thumb/1/16/Peptic_stricture.png/220px-Peptic_stricture.png">
            <a:hlinkClick r:id="rId2"/>
          </p:cNvPr>
          <p:cNvPicPr>
            <a:picLocks noChangeAspect="1" noChangeArrowheads="1"/>
          </p:cNvPicPr>
          <p:nvPr/>
        </p:nvPicPr>
        <p:blipFill>
          <a:blip r:embed="rId3" cstate="print"/>
          <a:srcRect/>
          <a:stretch>
            <a:fillRect/>
          </a:stretch>
        </p:blipFill>
        <p:spPr bwMode="auto">
          <a:xfrm>
            <a:off x="1835696" y="1268760"/>
            <a:ext cx="5040560" cy="4390827"/>
          </a:xfrm>
          <a:prstGeom prst="rect">
            <a:avLst/>
          </a:prstGeom>
          <a:noFill/>
          <a:ln>
            <a:solidFill>
              <a:schemeClr val="accent1"/>
            </a:solidFill>
          </a:ln>
        </p:spPr>
      </p:pic>
      <p:sp>
        <p:nvSpPr>
          <p:cNvPr id="5" name="Rounded Rectangle 4"/>
          <p:cNvSpPr/>
          <p:nvPr/>
        </p:nvSpPr>
        <p:spPr>
          <a:xfrm>
            <a:off x="1979712" y="404664"/>
            <a:ext cx="4824536" cy="57606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buClr>
                <a:srgbClr val="0000FF"/>
              </a:buClr>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i="1" dirty="0" smtClean="0">
                <a:solidFill>
                  <a:schemeClr val="bg1"/>
                </a:solidFill>
                <a:effectLst>
                  <a:outerShdw blurRad="38100" dist="38100" dir="2700000" algn="tl">
                    <a:srgbClr val="000000">
                      <a:alpha val="43137"/>
                    </a:srgbClr>
                  </a:outerShdw>
                </a:effectLst>
                <a:latin typeface="+mj-lt"/>
              </a:rPr>
              <a:t>GERD – Endoscopy view</a:t>
            </a:r>
            <a:endParaRPr lang="en-GB" sz="2800" b="1" i="1" dirty="0">
              <a:solidFill>
                <a:schemeClr val="bg1"/>
              </a:solidFill>
              <a:effectLst>
                <a:outerShdw blurRad="38100" dist="38100" dir="2700000" algn="tl">
                  <a:srgbClr val="000000">
                    <a:alpha val="43137"/>
                  </a:srgbClr>
                </a:outerShdw>
              </a:effectLst>
              <a:latin typeface="+mj-lt"/>
            </a:endParaRPr>
          </a:p>
        </p:txBody>
      </p:sp>
      <p:sp>
        <p:nvSpPr>
          <p:cNvPr id="6" name="Rectangle 5"/>
          <p:cNvSpPr/>
          <p:nvPr/>
        </p:nvSpPr>
        <p:spPr>
          <a:xfrm>
            <a:off x="1475656" y="5733256"/>
            <a:ext cx="5832648" cy="1015663"/>
          </a:xfrm>
          <a:prstGeom prst="rect">
            <a:avLst/>
          </a:prstGeom>
        </p:spPr>
        <p:txBody>
          <a:bodyPr wrap="square">
            <a:spAutoFit/>
          </a:bodyPr>
          <a:lstStyle/>
          <a:p>
            <a:pPr algn="ctr"/>
            <a:r>
              <a:rPr lang="en-US" sz="2000" b="1" i="1" dirty="0" smtClean="0"/>
              <a:t>Reflux esophagitis – necrosis of esophageal epithelium causing ulcers near the junction of the stomach and esophagus</a:t>
            </a:r>
            <a:endParaRPr lang="en-US" sz="2000" b="1" i="1" dirty="0"/>
          </a:p>
        </p:txBody>
      </p:sp>
      <p:sp>
        <p:nvSpPr>
          <p:cNvPr id="7" name="TextBox 6"/>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8" name="TextBox 7"/>
          <p:cNvSpPr txBox="1"/>
          <p:nvPr/>
        </p:nvSpPr>
        <p:spPr>
          <a:xfrm>
            <a:off x="8229600" y="6643710"/>
            <a:ext cx="9144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691680" y="188640"/>
            <a:ext cx="5544616" cy="57606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buClr>
                <a:srgbClr val="0000FF"/>
              </a:buClr>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i="1" dirty="0" smtClean="0">
                <a:solidFill>
                  <a:schemeClr val="bg1"/>
                </a:solidFill>
                <a:effectLst>
                  <a:outerShdw blurRad="38100" dist="38100" dir="2700000" algn="tl">
                    <a:srgbClr val="000000">
                      <a:alpha val="43137"/>
                    </a:srgbClr>
                  </a:outerShdw>
                </a:effectLst>
                <a:latin typeface="+mj-lt"/>
              </a:rPr>
              <a:t>GERD – Microscopically  HPF</a:t>
            </a:r>
            <a:endParaRPr lang="en-GB" sz="2800" b="1" i="1" dirty="0">
              <a:solidFill>
                <a:schemeClr val="bg1"/>
              </a:solidFill>
              <a:effectLst>
                <a:outerShdw blurRad="38100" dist="38100" dir="2700000" algn="tl">
                  <a:srgbClr val="000000">
                    <a:alpha val="43137"/>
                  </a:srgbClr>
                </a:outerShdw>
              </a:effectLst>
              <a:latin typeface="+mj-lt"/>
            </a:endParaRPr>
          </a:p>
        </p:txBody>
      </p:sp>
      <p:pic>
        <p:nvPicPr>
          <p:cNvPr id="240642" name="Picture 2" descr="Unfortunately we are unable to provide accessible alternative text for this. If you require assistance to access this image, please contact help@nature.com or the author"/>
          <p:cNvPicPr>
            <a:picLocks noChangeAspect="1" noChangeArrowheads="1"/>
          </p:cNvPicPr>
          <p:nvPr/>
        </p:nvPicPr>
        <p:blipFill>
          <a:blip r:embed="rId3" cstate="print"/>
          <a:srcRect/>
          <a:stretch>
            <a:fillRect/>
          </a:stretch>
        </p:blipFill>
        <p:spPr bwMode="auto">
          <a:xfrm>
            <a:off x="1115616" y="1052736"/>
            <a:ext cx="6768752" cy="4886119"/>
          </a:xfrm>
          <a:prstGeom prst="rect">
            <a:avLst/>
          </a:prstGeom>
          <a:noFill/>
          <a:ln>
            <a:solidFill>
              <a:schemeClr val="accent1"/>
            </a:solidFill>
          </a:ln>
        </p:spPr>
      </p:pic>
      <p:sp>
        <p:nvSpPr>
          <p:cNvPr id="8" name="Rectangle 7"/>
          <p:cNvSpPr/>
          <p:nvPr/>
        </p:nvSpPr>
        <p:spPr>
          <a:xfrm>
            <a:off x="1043608" y="6023029"/>
            <a:ext cx="6984776" cy="707886"/>
          </a:xfrm>
          <a:prstGeom prst="rect">
            <a:avLst/>
          </a:prstGeom>
        </p:spPr>
        <p:txBody>
          <a:bodyPr wrap="square">
            <a:spAutoFit/>
          </a:bodyPr>
          <a:lstStyle/>
          <a:p>
            <a:pPr algn="ctr"/>
            <a:r>
              <a:rPr lang="en-US" sz="2000" b="1" i="1" dirty="0" smtClean="0"/>
              <a:t>Intraepithelial eosinophils (arrow) and basal cell hyperplasia (high power, H/E stain).</a:t>
            </a:r>
            <a:endParaRPr lang="en-US" sz="2000" b="1" i="1" dirty="0"/>
          </a:p>
        </p:txBody>
      </p:sp>
      <p:sp>
        <p:nvSpPr>
          <p:cNvPr id="5" name="TextBox 4"/>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7" name="TextBox 6"/>
          <p:cNvSpPr txBox="1"/>
          <p:nvPr/>
        </p:nvSpPr>
        <p:spPr>
          <a:xfrm>
            <a:off x="8382000" y="6643710"/>
            <a:ext cx="7620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87824" y="980728"/>
            <a:ext cx="3888432" cy="707886"/>
          </a:xfrm>
          <a:prstGeom prst="rect">
            <a:avLst/>
          </a:prstGeom>
          <a:noFill/>
        </p:spPr>
        <p:txBody>
          <a:bodyPr wrap="square" rtlCol="0">
            <a:spAutoFit/>
          </a:bodyPr>
          <a:lstStyle/>
          <a:p>
            <a:pPr algn="ctr"/>
            <a:r>
              <a:rPr lang="en-US" sz="4000" b="1" i="1" dirty="0" smtClean="0">
                <a:effectLst>
                  <a:outerShdw blurRad="38100" dist="38100" dir="2700000" algn="tl">
                    <a:srgbClr val="000000">
                      <a:alpha val="43137"/>
                    </a:srgbClr>
                  </a:outerShdw>
                </a:effectLst>
                <a:latin typeface="+mj-lt"/>
              </a:rPr>
              <a:t>FIRST PRACTICAL</a:t>
            </a:r>
            <a:endParaRPr lang="en-US" sz="4000" b="1" i="1" dirty="0">
              <a:effectLst>
                <a:outerShdw blurRad="38100" dist="38100" dir="2700000" algn="tl">
                  <a:srgbClr val="000000">
                    <a:alpha val="43137"/>
                  </a:srgbClr>
                </a:outerShdw>
              </a:effectLst>
              <a:latin typeface="+mj-lt"/>
            </a:endParaRPr>
          </a:p>
        </p:txBody>
      </p:sp>
      <p:sp>
        <p:nvSpPr>
          <p:cNvPr id="5" name="Rectangle 4"/>
          <p:cNvSpPr/>
          <p:nvPr/>
        </p:nvSpPr>
        <p:spPr>
          <a:xfrm>
            <a:off x="2000232" y="3071810"/>
            <a:ext cx="6056466" cy="923330"/>
          </a:xfrm>
          <a:prstGeom prst="rect">
            <a:avLst/>
          </a:prstGeom>
          <a:noFill/>
        </p:spPr>
        <p:txBody>
          <a:bodyPr wrap="none" lIns="91440" tIns="45720" rIns="91440" bIns="45720">
            <a:spAutoFit/>
          </a:bodyPr>
          <a:lstStyle/>
          <a:p>
            <a:pPr algn="ctr"/>
            <a:r>
              <a:rPr lang="en-US" sz="5400" b="1" i="1" cap="none" spc="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Aharoni" pitchFamily="2" charset="-79"/>
                <a:cs typeface="Aharoni" pitchFamily="2" charset="-79"/>
              </a:rPr>
              <a:t>SALIVARY GLAND</a:t>
            </a:r>
            <a:endParaRPr lang="en-US" sz="5400" b="1" i="1" cap="none" spc="0"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Aharoni" pitchFamily="2" charset="-79"/>
              <a:cs typeface="Aharoni" pitchFamily="2" charset="-79"/>
            </a:endParaRPr>
          </a:p>
        </p:txBody>
      </p:sp>
      <p:sp>
        <p:nvSpPr>
          <p:cNvPr id="7" name="TextBox 6"/>
          <p:cNvSpPr txBox="1"/>
          <p:nvPr/>
        </p:nvSpPr>
        <p:spPr>
          <a:xfrm>
            <a:off x="0" y="6627192"/>
            <a:ext cx="13716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8" name="TextBox 7"/>
          <p:cNvSpPr txBox="1"/>
          <p:nvPr/>
        </p:nvSpPr>
        <p:spPr>
          <a:xfrm>
            <a:off x="8382000" y="6643710"/>
            <a:ext cx="7620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2"/>
          <p:cNvSpPr txBox="1">
            <a:spLocks noChangeArrowheads="1"/>
          </p:cNvSpPr>
          <p:nvPr/>
        </p:nvSpPr>
        <p:spPr bwMode="auto">
          <a:xfrm>
            <a:off x="990600" y="1524000"/>
            <a:ext cx="7488832" cy="4310608"/>
          </a:xfrm>
          <a:prstGeom prst="rect">
            <a:avLst/>
          </a:prstGeom>
          <a:noFill/>
          <a:ln w="9525">
            <a:noFill/>
            <a:round/>
            <a:headEnd/>
            <a:tailEnd/>
          </a:ln>
        </p:spPr>
        <p:txBody>
          <a:bodyPr/>
          <a:lstStyle/>
          <a:p>
            <a:pPr marL="341313" indent="-341313">
              <a:lnSpc>
                <a:spcPct val="100000"/>
              </a:lnSpc>
              <a:spcBef>
                <a:spcPts val="1100"/>
              </a:spcBef>
              <a:buClr>
                <a:srgbClr val="CC0066"/>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1" dirty="0">
                <a:solidFill>
                  <a:srgbClr val="CC0066"/>
                </a:solidFill>
                <a:latin typeface="Calibri" pitchFamily="32" charset="0"/>
              </a:rPr>
              <a:t>Inflammatory </a:t>
            </a:r>
            <a:r>
              <a:rPr lang="en-GB" sz="3200" b="1" dirty="0" smtClean="0">
                <a:solidFill>
                  <a:srgbClr val="CC0066"/>
                </a:solidFill>
                <a:latin typeface="Calibri" pitchFamily="32" charset="0"/>
              </a:rPr>
              <a:t>Cells:</a:t>
            </a:r>
            <a:endParaRPr lang="en-GB" sz="3200" b="1" dirty="0">
              <a:solidFill>
                <a:srgbClr val="CC0066"/>
              </a:solidFill>
              <a:latin typeface="Calibri" pitchFamily="32" charset="0"/>
            </a:endParaRPr>
          </a:p>
          <a:p>
            <a:pPr marL="741363" lvl="1" indent="-284163">
              <a:lnSpc>
                <a:spcPct val="100000"/>
              </a:lnSpc>
              <a:spcBef>
                <a:spcPts val="1000"/>
              </a:spcBef>
              <a:buClr>
                <a:srgbClr val="CC0066"/>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1" i="1" dirty="0">
                <a:solidFill>
                  <a:schemeClr val="tx1">
                    <a:lumMod val="65000"/>
                    <a:lumOff val="35000"/>
                  </a:schemeClr>
                </a:solidFill>
                <a:latin typeface="Calibri" pitchFamily="32" charset="0"/>
              </a:rPr>
              <a:t>Eosinophils</a:t>
            </a:r>
          </a:p>
          <a:p>
            <a:pPr marL="741363" lvl="1" indent="-284163">
              <a:lnSpc>
                <a:spcPct val="100000"/>
              </a:lnSpc>
              <a:spcBef>
                <a:spcPts val="1000"/>
              </a:spcBef>
              <a:buClr>
                <a:srgbClr val="CC0066"/>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1" i="1" dirty="0">
                <a:solidFill>
                  <a:schemeClr val="tx1">
                    <a:lumMod val="65000"/>
                    <a:lumOff val="35000"/>
                  </a:schemeClr>
                </a:solidFill>
                <a:latin typeface="Calibri" pitchFamily="32" charset="0"/>
              </a:rPr>
              <a:t>Neutrophils</a:t>
            </a:r>
          </a:p>
          <a:p>
            <a:pPr marL="741363" lvl="1" indent="-284163">
              <a:lnSpc>
                <a:spcPct val="100000"/>
              </a:lnSpc>
              <a:spcBef>
                <a:spcPts val="1000"/>
              </a:spcBef>
              <a:buClr>
                <a:srgbClr val="CC0066"/>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1" i="1" dirty="0">
                <a:solidFill>
                  <a:schemeClr val="tx1">
                    <a:lumMod val="65000"/>
                    <a:lumOff val="35000"/>
                  </a:schemeClr>
                </a:solidFill>
                <a:latin typeface="Calibri" pitchFamily="32" charset="0"/>
              </a:rPr>
              <a:t>Lymphocytes</a:t>
            </a:r>
          </a:p>
          <a:p>
            <a:pPr marL="341313" indent="-341313">
              <a:lnSpc>
                <a:spcPct val="100000"/>
              </a:lnSpc>
              <a:spcBef>
                <a:spcPts val="1100"/>
              </a:spcBef>
              <a:buClr>
                <a:srgbClr val="CC0066"/>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1" dirty="0">
                <a:solidFill>
                  <a:srgbClr val="CC0066"/>
                </a:solidFill>
                <a:latin typeface="Calibri" pitchFamily="32" charset="0"/>
              </a:rPr>
              <a:t>Basal zone hyperplasia</a:t>
            </a:r>
          </a:p>
          <a:p>
            <a:pPr marL="341313" indent="-341313">
              <a:lnSpc>
                <a:spcPct val="100000"/>
              </a:lnSpc>
              <a:spcBef>
                <a:spcPts val="1100"/>
              </a:spcBef>
              <a:buClr>
                <a:srgbClr val="CC0066"/>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b="1" dirty="0">
                <a:solidFill>
                  <a:srgbClr val="CC0066"/>
                </a:solidFill>
                <a:latin typeface="Calibri" pitchFamily="32" charset="0"/>
              </a:rPr>
              <a:t>Lamina Propria papillae elongated and congested</a:t>
            </a:r>
          </a:p>
          <a:p>
            <a:pPr marL="341313" indent="-341313">
              <a:lnSpc>
                <a:spcPct val="100000"/>
              </a:lnSpc>
              <a:spcBef>
                <a:spcPts val="1100"/>
              </a:spcBef>
              <a:buClr>
                <a:srgbClr val="CC0066"/>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3200" b="1" dirty="0">
              <a:solidFill>
                <a:srgbClr val="CC0066"/>
              </a:solidFill>
              <a:latin typeface="Calibri" pitchFamily="32" charset="0"/>
            </a:endParaRPr>
          </a:p>
        </p:txBody>
      </p:sp>
      <p:sp>
        <p:nvSpPr>
          <p:cNvPr id="4" name="Rounded Rectangle 3"/>
          <p:cNvSpPr/>
          <p:nvPr/>
        </p:nvSpPr>
        <p:spPr>
          <a:xfrm>
            <a:off x="1071538" y="404664"/>
            <a:ext cx="6858048" cy="864096"/>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buClr>
                <a:srgbClr val="0000FF"/>
              </a:buClr>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dirty="0" smtClean="0">
                <a:solidFill>
                  <a:schemeClr val="bg1"/>
                </a:solidFill>
                <a:latin typeface="+mj-lt"/>
              </a:rPr>
              <a:t>GASTROESOPHAGEAL REFLUX DISEASE</a:t>
            </a:r>
          </a:p>
          <a:p>
            <a:pPr algn="ctr">
              <a:lnSpc>
                <a:spcPct val="100000"/>
              </a:lnSpc>
              <a:buClr>
                <a:srgbClr val="0000FF"/>
              </a:buClr>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dirty="0" smtClean="0">
                <a:solidFill>
                  <a:schemeClr val="bg1"/>
                </a:solidFill>
                <a:latin typeface="+mj-lt"/>
              </a:rPr>
              <a:t>(GERD)</a:t>
            </a:r>
            <a:endParaRPr lang="en-GB" sz="2800" b="1" dirty="0">
              <a:solidFill>
                <a:schemeClr val="bg1"/>
              </a:solidFill>
              <a:latin typeface="+mj-lt"/>
            </a:endParaRPr>
          </a:p>
        </p:txBody>
      </p:sp>
      <p:sp>
        <p:nvSpPr>
          <p:cNvPr id="5" name="TextBox 4"/>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6" name="TextBox 5"/>
          <p:cNvSpPr txBox="1"/>
          <p:nvPr/>
        </p:nvSpPr>
        <p:spPr>
          <a:xfrm>
            <a:off x="8382000" y="6643710"/>
            <a:ext cx="7620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67543" y="836712"/>
            <a:ext cx="8064897" cy="3744416"/>
            <a:chOff x="240" y="1584"/>
            <a:chExt cx="5279" cy="2460"/>
          </a:xfrm>
        </p:grpSpPr>
        <p:pic>
          <p:nvPicPr>
            <p:cNvPr id="28676" name="Picture 3"/>
            <p:cNvPicPr>
              <a:picLocks noChangeAspect="1" noChangeArrowheads="1"/>
            </p:cNvPicPr>
            <p:nvPr/>
          </p:nvPicPr>
          <p:blipFill>
            <a:blip r:embed="rId3" cstate="print"/>
            <a:srcRect/>
            <a:stretch>
              <a:fillRect/>
            </a:stretch>
          </p:blipFill>
          <p:spPr bwMode="auto">
            <a:xfrm>
              <a:off x="240" y="1584"/>
              <a:ext cx="5280" cy="2461"/>
            </a:xfrm>
            <a:prstGeom prst="rect">
              <a:avLst/>
            </a:prstGeom>
            <a:noFill/>
            <a:ln w="9525">
              <a:solidFill>
                <a:schemeClr val="accent1"/>
              </a:solidFill>
              <a:round/>
              <a:headEnd/>
              <a:tailEnd/>
            </a:ln>
          </p:spPr>
        </p:pic>
        <p:sp>
          <p:nvSpPr>
            <p:cNvPr id="28677" name="Text Box 4"/>
            <p:cNvSpPr txBox="1">
              <a:spLocks noChangeArrowheads="1"/>
            </p:cNvSpPr>
            <p:nvPr/>
          </p:nvSpPr>
          <p:spPr bwMode="auto">
            <a:xfrm>
              <a:off x="240" y="1584"/>
              <a:ext cx="5280" cy="2461"/>
            </a:xfrm>
            <a:prstGeom prst="rect">
              <a:avLst/>
            </a:prstGeom>
            <a:noFill/>
            <a:ln w="9525">
              <a:solidFill>
                <a:schemeClr val="accent1"/>
              </a:solidFill>
              <a:round/>
              <a:headEnd/>
              <a:tailEnd/>
            </a:ln>
          </p:spPr>
          <p:txBody>
            <a:bodyPr wrap="none" anchor="ctr"/>
            <a:lstStyle/>
            <a:p>
              <a:endParaRPr lang="en-US"/>
            </a:p>
          </p:txBody>
        </p:sp>
      </p:grpSp>
      <p:sp>
        <p:nvSpPr>
          <p:cNvPr id="6" name="Rounded Rectangle 5"/>
          <p:cNvSpPr/>
          <p:nvPr/>
        </p:nvSpPr>
        <p:spPr>
          <a:xfrm>
            <a:off x="2051720" y="144016"/>
            <a:ext cx="4896544" cy="54868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buClr>
                <a:srgbClr val="0000FF"/>
              </a:buClr>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i="1" dirty="0" smtClean="0">
                <a:solidFill>
                  <a:schemeClr val="bg1"/>
                </a:solidFill>
                <a:effectLst>
                  <a:outerShdw blurRad="38100" dist="38100" dir="2700000" algn="tl">
                    <a:srgbClr val="000000">
                      <a:alpha val="43137"/>
                    </a:srgbClr>
                  </a:outerShdw>
                </a:effectLst>
                <a:latin typeface="+mj-lt"/>
              </a:rPr>
              <a:t>BARRETT’S  ESOPHAGUS</a:t>
            </a:r>
            <a:endParaRPr lang="en-GB" sz="2800" b="1" i="1" dirty="0">
              <a:solidFill>
                <a:schemeClr val="bg1"/>
              </a:solidFill>
              <a:effectLst>
                <a:outerShdw blurRad="38100" dist="38100" dir="2700000" algn="tl">
                  <a:srgbClr val="000000">
                    <a:alpha val="43137"/>
                  </a:srgbClr>
                </a:outerShdw>
              </a:effectLst>
              <a:latin typeface="+mj-lt"/>
            </a:endParaRPr>
          </a:p>
        </p:txBody>
      </p:sp>
      <p:sp>
        <p:nvSpPr>
          <p:cNvPr id="7" name="Text Box 2"/>
          <p:cNvSpPr txBox="1">
            <a:spLocks noChangeArrowheads="1"/>
          </p:cNvSpPr>
          <p:nvPr/>
        </p:nvSpPr>
        <p:spPr bwMode="auto">
          <a:xfrm>
            <a:off x="251520" y="4869160"/>
            <a:ext cx="8587680" cy="1872208"/>
          </a:xfrm>
          <a:prstGeom prst="rect">
            <a:avLst/>
          </a:prstGeom>
          <a:noFill/>
          <a:ln w="9525">
            <a:noFill/>
            <a:round/>
            <a:headEnd/>
            <a:tailEnd/>
          </a:ln>
        </p:spPr>
        <p:txBody>
          <a:bodyPr/>
          <a:lstStyle/>
          <a:p>
            <a:pPr marL="341313" indent="-341313" algn="ctr">
              <a:lnSpc>
                <a:spcPct val="100000"/>
              </a:lnSpc>
              <a:spcBef>
                <a:spcPts val="800"/>
              </a:spcBef>
              <a:buClr>
                <a:srgbClr val="CC00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b="1" i="1" dirty="0" smtClean="0">
                <a:latin typeface="+mj-lt"/>
              </a:rPr>
              <a:t>Intestinalized metaplastic </a:t>
            </a:r>
            <a:r>
              <a:rPr lang="en-GB" sz="2000" b="1" i="1" dirty="0">
                <a:latin typeface="+mj-lt"/>
              </a:rPr>
              <a:t>mucosa is </a:t>
            </a:r>
            <a:r>
              <a:rPr lang="en-GB" sz="2000" b="1" i="1" dirty="0" smtClean="0">
                <a:latin typeface="+mj-lt"/>
              </a:rPr>
              <a:t>at risk for </a:t>
            </a:r>
            <a:r>
              <a:rPr lang="en-GB" sz="2000" b="1" i="1" dirty="0">
                <a:latin typeface="+mj-lt"/>
              </a:rPr>
              <a:t>glandular dysplasia</a:t>
            </a:r>
            <a:r>
              <a:rPr lang="en-GB" sz="2000" b="1" i="1" dirty="0" smtClean="0">
                <a:latin typeface="+mj-lt"/>
              </a:rPr>
              <a:t>. Searching </a:t>
            </a:r>
            <a:r>
              <a:rPr lang="en-GB" sz="2000" b="1" i="1" dirty="0">
                <a:latin typeface="+mj-lt"/>
              </a:rPr>
              <a:t>for dysplasia when BARRETT’s is present is of utmost </a:t>
            </a:r>
            <a:r>
              <a:rPr lang="en-GB" sz="2000" b="1" i="1" dirty="0" smtClean="0">
                <a:latin typeface="+mj-lt"/>
              </a:rPr>
              <a:t>importance. </a:t>
            </a:r>
            <a:endParaRPr lang="en-GB" sz="2000" b="1" i="1" dirty="0" smtClean="0">
              <a:latin typeface="+mj-lt"/>
            </a:endParaRPr>
          </a:p>
          <a:p>
            <a:pPr marL="341313" indent="-341313" algn="ctr">
              <a:lnSpc>
                <a:spcPct val="100000"/>
              </a:lnSpc>
              <a:spcBef>
                <a:spcPts val="800"/>
              </a:spcBef>
              <a:buClr>
                <a:srgbClr val="CC0066"/>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b="1" i="1" dirty="0" smtClean="0">
                <a:latin typeface="+mj-lt"/>
              </a:rPr>
              <a:t>Most/All </a:t>
            </a:r>
            <a:r>
              <a:rPr lang="en-GB" sz="2000" b="1" i="1" dirty="0">
                <a:latin typeface="+mj-lt"/>
              </a:rPr>
              <a:t>adenocarcinomas </a:t>
            </a:r>
            <a:r>
              <a:rPr lang="en-GB" sz="2000" b="1" i="1" dirty="0" smtClean="0">
                <a:latin typeface="+mj-lt"/>
              </a:rPr>
              <a:t> arising </a:t>
            </a:r>
            <a:r>
              <a:rPr lang="en-GB" sz="2000" b="1" i="1" dirty="0">
                <a:latin typeface="+mj-lt"/>
              </a:rPr>
              <a:t>in the esophagus arise from previously existing </a:t>
            </a:r>
            <a:r>
              <a:rPr lang="en-GB" sz="2000" b="1" i="1" dirty="0" smtClean="0">
                <a:latin typeface="+mj-lt"/>
              </a:rPr>
              <a:t>BARRETT’s . Newly named Columnar lined esophagus</a:t>
            </a:r>
            <a:endParaRPr lang="en-GB" sz="2000" b="1" i="1" dirty="0">
              <a:latin typeface="+mj-lt"/>
            </a:endParaRPr>
          </a:p>
        </p:txBody>
      </p:sp>
      <p:sp>
        <p:nvSpPr>
          <p:cNvPr id="8" name="TextBox 7"/>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9" name="TextBox 8"/>
          <p:cNvSpPr txBox="1"/>
          <p:nvPr/>
        </p:nvSpPr>
        <p:spPr>
          <a:xfrm>
            <a:off x="8382000" y="6643710"/>
            <a:ext cx="7620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5357826"/>
            <a:ext cx="7344816" cy="1015663"/>
          </a:xfrm>
          <a:prstGeom prst="rect">
            <a:avLst/>
          </a:prstGeom>
        </p:spPr>
        <p:txBody>
          <a:bodyPr wrap="square">
            <a:spAutoFit/>
          </a:bodyPr>
          <a:lstStyle/>
          <a:p>
            <a:pPr algn="ctr"/>
            <a:r>
              <a:rPr lang="en-US" sz="2000" b="1" i="1" dirty="0" smtClean="0">
                <a:latin typeface="+mj-lt"/>
              </a:rPr>
              <a:t>These two endoscopic views demonstrate Barrett esophagus areas of mucosal erythema of the lower esophagus, with islands of normal pale esophageal squamous mucosa. </a:t>
            </a:r>
            <a:endParaRPr lang="en-US" sz="2000" b="1" i="1" dirty="0">
              <a:latin typeface="+mj-lt"/>
            </a:endParaRPr>
          </a:p>
        </p:txBody>
      </p:sp>
      <p:pic>
        <p:nvPicPr>
          <p:cNvPr id="1026" name="Picture 2" descr="http://library.med.utah.edu/WebPath/jpeg4/GI416.jpg"/>
          <p:cNvPicPr>
            <a:picLocks noChangeAspect="1" noChangeArrowheads="1"/>
          </p:cNvPicPr>
          <p:nvPr/>
        </p:nvPicPr>
        <p:blipFill>
          <a:blip r:embed="rId2" cstate="print"/>
          <a:srcRect/>
          <a:stretch>
            <a:fillRect/>
          </a:stretch>
        </p:blipFill>
        <p:spPr bwMode="auto">
          <a:xfrm>
            <a:off x="827585" y="1038597"/>
            <a:ext cx="7218462" cy="4190603"/>
          </a:xfrm>
          <a:prstGeom prst="rect">
            <a:avLst/>
          </a:prstGeom>
          <a:noFill/>
          <a:ln>
            <a:solidFill>
              <a:schemeClr val="accent1"/>
            </a:solidFill>
          </a:ln>
        </p:spPr>
      </p:pic>
      <p:sp>
        <p:nvSpPr>
          <p:cNvPr id="4" name="Rounded Rectangle 3"/>
          <p:cNvSpPr/>
          <p:nvPr/>
        </p:nvSpPr>
        <p:spPr>
          <a:xfrm>
            <a:off x="1259632" y="188640"/>
            <a:ext cx="6408712" cy="57606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Barrett’s Esophagus – Endoscopic view</a:t>
            </a:r>
            <a:endParaRPr lang="en-US" sz="2800" b="1" i="1" dirty="0"/>
          </a:p>
        </p:txBody>
      </p:sp>
      <p:sp>
        <p:nvSpPr>
          <p:cNvPr id="5" name="TextBox 4"/>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6" name="TextBox 5"/>
          <p:cNvSpPr txBox="1"/>
          <p:nvPr/>
        </p:nvSpPr>
        <p:spPr>
          <a:xfrm>
            <a:off x="8382000" y="6643710"/>
            <a:ext cx="7620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698" name="Picture 2" descr="http://library.med.utah.edu/WebPath/jpeg4/GI171.jpg"/>
          <p:cNvPicPr>
            <a:picLocks noChangeAspect="1" noChangeArrowheads="1"/>
          </p:cNvPicPr>
          <p:nvPr/>
        </p:nvPicPr>
        <p:blipFill>
          <a:blip r:embed="rId3" cstate="print"/>
          <a:srcRect/>
          <a:stretch>
            <a:fillRect/>
          </a:stretch>
        </p:blipFill>
        <p:spPr bwMode="auto">
          <a:xfrm>
            <a:off x="1115616" y="908719"/>
            <a:ext cx="6885384" cy="4320481"/>
          </a:xfrm>
          <a:prstGeom prst="rect">
            <a:avLst/>
          </a:prstGeom>
          <a:noFill/>
          <a:ln>
            <a:solidFill>
              <a:schemeClr val="accent1"/>
            </a:solidFill>
          </a:ln>
        </p:spPr>
      </p:pic>
      <p:sp>
        <p:nvSpPr>
          <p:cNvPr id="3" name="Rectangle 2"/>
          <p:cNvSpPr/>
          <p:nvPr/>
        </p:nvSpPr>
        <p:spPr>
          <a:xfrm>
            <a:off x="304800" y="5301208"/>
            <a:ext cx="8077200" cy="1323439"/>
          </a:xfrm>
          <a:prstGeom prst="rect">
            <a:avLst/>
          </a:prstGeom>
        </p:spPr>
        <p:txBody>
          <a:bodyPr wrap="square">
            <a:spAutoFit/>
          </a:bodyPr>
          <a:lstStyle/>
          <a:p>
            <a:pPr algn="ctr"/>
            <a:r>
              <a:rPr lang="en-US" sz="2000" b="1" i="1" dirty="0" smtClean="0">
                <a:latin typeface="+mj-lt"/>
              </a:rPr>
              <a:t>There is gastric-type mucosa above the gastroesophageal junction. Note the columnar epithelium to the left and the squamous epithelium at the right. Typical Barrett's mucosa shows intestinal metaplasia with chronic inflammation  (note the goblet cells in the columnar mucosa).</a:t>
            </a:r>
            <a:endParaRPr lang="en-US" sz="2000" b="1" i="1" dirty="0">
              <a:latin typeface="+mj-lt"/>
            </a:endParaRPr>
          </a:p>
        </p:txBody>
      </p:sp>
      <p:sp>
        <p:nvSpPr>
          <p:cNvPr id="4" name="Rounded Rectangle 3"/>
          <p:cNvSpPr/>
          <p:nvPr/>
        </p:nvSpPr>
        <p:spPr>
          <a:xfrm>
            <a:off x="1475656" y="188640"/>
            <a:ext cx="6296744" cy="57606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Barrett's esophagus – Microscopic view </a:t>
            </a:r>
            <a:endParaRPr lang="en-US" sz="2800" b="1" i="1" dirty="0">
              <a:effectLst>
                <a:outerShdw blurRad="38100" dist="38100" dir="2700000" algn="tl">
                  <a:srgbClr val="000000">
                    <a:alpha val="43137"/>
                  </a:srgbClr>
                </a:outerShdw>
              </a:effectLst>
            </a:endParaRPr>
          </a:p>
        </p:txBody>
      </p:sp>
      <p:sp>
        <p:nvSpPr>
          <p:cNvPr id="5" name="TextBox 4"/>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6" name="TextBox 5"/>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noChangeArrowheads="1"/>
          </p:cNvPicPr>
          <p:nvPr/>
        </p:nvPicPr>
        <p:blipFill>
          <a:blip r:embed="rId3" cstate="print"/>
          <a:srcRect/>
          <a:stretch>
            <a:fillRect/>
          </a:stretch>
        </p:blipFill>
        <p:spPr bwMode="auto">
          <a:xfrm>
            <a:off x="1187624" y="1052736"/>
            <a:ext cx="6768752" cy="4929023"/>
          </a:xfrm>
          <a:prstGeom prst="rect">
            <a:avLst/>
          </a:prstGeom>
          <a:noFill/>
          <a:ln w="9525">
            <a:solidFill>
              <a:schemeClr val="accent1"/>
            </a:solidFill>
            <a:round/>
            <a:headEnd/>
            <a:tailEnd/>
          </a:ln>
        </p:spPr>
      </p:pic>
      <p:sp>
        <p:nvSpPr>
          <p:cNvPr id="3" name="Rounded Rectangle 2"/>
          <p:cNvSpPr/>
          <p:nvPr/>
        </p:nvSpPr>
        <p:spPr>
          <a:xfrm>
            <a:off x="1981200" y="228600"/>
            <a:ext cx="5195664" cy="504056"/>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Glandular “ Dysplasia” - HPF</a:t>
            </a:r>
          </a:p>
        </p:txBody>
      </p:sp>
      <p:sp>
        <p:nvSpPr>
          <p:cNvPr id="4" name="TextBox 3"/>
          <p:cNvSpPr txBox="1"/>
          <p:nvPr/>
        </p:nvSpPr>
        <p:spPr>
          <a:xfrm>
            <a:off x="0" y="6627192"/>
            <a:ext cx="13716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5" name="TextBox 4"/>
          <p:cNvSpPr txBox="1"/>
          <p:nvPr/>
        </p:nvSpPr>
        <p:spPr>
          <a:xfrm>
            <a:off x="8229600" y="6643710"/>
            <a:ext cx="9144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2895600"/>
            <a:ext cx="6172200" cy="1600944"/>
          </a:xfrm>
        </p:spPr>
        <p:txBody>
          <a:bodyPr>
            <a:normAutofit/>
          </a:bodyPr>
          <a:lstStyle/>
          <a:p>
            <a:pPr algn="ctr"/>
            <a:r>
              <a:rPr lang="en-US" sz="4800" b="1" i="1" dirty="0" smtClean="0">
                <a:solidFill>
                  <a:srgbClr val="1010C6"/>
                </a:solidFill>
                <a:effectLst>
                  <a:outerShdw blurRad="38100" dist="38100" dir="2700000" algn="tl">
                    <a:srgbClr val="000000">
                      <a:alpha val="43137"/>
                    </a:srgbClr>
                  </a:outerShdw>
                </a:effectLst>
                <a:latin typeface="Aharoni" pitchFamily="2" charset="-79"/>
                <a:cs typeface="Aharoni" pitchFamily="2" charset="-79"/>
              </a:rPr>
              <a:t> Carcinoma of the esophagus</a:t>
            </a:r>
            <a:endParaRPr lang="en-US" sz="4800" b="1" i="1" dirty="0">
              <a:solidFill>
                <a:srgbClr val="1010C6"/>
              </a:solidFill>
              <a:effectLst>
                <a:outerShdw blurRad="38100" dist="38100" dir="2700000" algn="tl">
                  <a:srgbClr val="000000">
                    <a:alpha val="43137"/>
                  </a:srgbClr>
                </a:outerShdw>
              </a:effectLst>
              <a:latin typeface="Aharoni" pitchFamily="2" charset="-79"/>
              <a:cs typeface="Aharoni" pitchFamily="2" charset="-79"/>
            </a:endParaRPr>
          </a:p>
        </p:txBody>
      </p:sp>
      <p:sp>
        <p:nvSpPr>
          <p:cNvPr id="3" name="TextBox 2"/>
          <p:cNvSpPr txBox="1"/>
          <p:nvPr/>
        </p:nvSpPr>
        <p:spPr>
          <a:xfrm>
            <a:off x="0" y="6627192"/>
            <a:ext cx="13716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4" name="TextBox 3"/>
          <p:cNvSpPr txBox="1"/>
          <p:nvPr/>
        </p:nvSpPr>
        <p:spPr>
          <a:xfrm>
            <a:off x="8229600" y="6643710"/>
            <a:ext cx="9144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578" name="Picture 2" descr="http://www.pathology.washington.edu/about/education/gallery/jpgs575/spa/img0014.jpg"/>
          <p:cNvPicPr>
            <a:picLocks noChangeAspect="1" noChangeArrowheads="1"/>
          </p:cNvPicPr>
          <p:nvPr/>
        </p:nvPicPr>
        <p:blipFill>
          <a:blip r:embed="rId3" cstate="print"/>
          <a:srcRect/>
          <a:stretch>
            <a:fillRect/>
          </a:stretch>
        </p:blipFill>
        <p:spPr bwMode="auto">
          <a:xfrm>
            <a:off x="971600" y="980728"/>
            <a:ext cx="7056784" cy="4248472"/>
          </a:xfrm>
          <a:prstGeom prst="rect">
            <a:avLst/>
          </a:prstGeom>
          <a:noFill/>
        </p:spPr>
      </p:pic>
      <p:sp>
        <p:nvSpPr>
          <p:cNvPr id="3" name="Rectangle 2"/>
          <p:cNvSpPr/>
          <p:nvPr/>
        </p:nvSpPr>
        <p:spPr>
          <a:xfrm>
            <a:off x="685800" y="5264040"/>
            <a:ext cx="7543800" cy="1323439"/>
          </a:xfrm>
          <a:prstGeom prst="rect">
            <a:avLst/>
          </a:prstGeom>
        </p:spPr>
        <p:txBody>
          <a:bodyPr wrap="square">
            <a:spAutoFit/>
          </a:bodyPr>
          <a:lstStyle/>
          <a:p>
            <a:pPr algn="ctr"/>
            <a:r>
              <a:rPr lang="en-US" sz="2000" b="1" i="1" dirty="0" smtClean="0"/>
              <a:t>This gross photograph illustrates a squamous cell carcinoma of the esophagus in a patient who presented with progressive dysphagia. The oval structure adjacent to the esophagus represents </a:t>
            </a:r>
            <a:r>
              <a:rPr lang="en-US" sz="2000" b="1" i="1" u="sng" dirty="0" smtClean="0">
                <a:solidFill>
                  <a:srgbClr val="FF0000"/>
                </a:solidFill>
              </a:rPr>
              <a:t>metatastic squamous cell carcinoma within a lymph node. </a:t>
            </a:r>
            <a:endParaRPr lang="en-US" sz="2000" b="1" i="1" u="sng" dirty="0">
              <a:solidFill>
                <a:srgbClr val="FF0000"/>
              </a:solidFill>
            </a:endParaRPr>
          </a:p>
        </p:txBody>
      </p:sp>
      <p:sp>
        <p:nvSpPr>
          <p:cNvPr id="4" name="Rounded Rectangle 3"/>
          <p:cNvSpPr/>
          <p:nvPr/>
        </p:nvSpPr>
        <p:spPr>
          <a:xfrm>
            <a:off x="1547664" y="332656"/>
            <a:ext cx="6120680" cy="504056"/>
          </a:xfrm>
          <a:prstGeom prst="roundRect">
            <a:avLst/>
          </a:prstGeom>
          <a:solidFill>
            <a:srgbClr val="1010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Carcinoma of the Esophagus - Gross</a:t>
            </a:r>
            <a:endParaRPr lang="en-US" sz="2400" b="1" i="1" dirty="0"/>
          </a:p>
        </p:txBody>
      </p:sp>
      <p:sp>
        <p:nvSpPr>
          <p:cNvPr id="5" name="TextBox 4"/>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6" name="TextBox 5"/>
          <p:cNvSpPr txBox="1"/>
          <p:nvPr/>
        </p:nvSpPr>
        <p:spPr>
          <a:xfrm>
            <a:off x="8229600" y="6643710"/>
            <a:ext cx="9144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
        <p:nvSpPr>
          <p:cNvPr id="7" name="Up Arrow 6"/>
          <p:cNvSpPr/>
          <p:nvPr/>
        </p:nvSpPr>
        <p:spPr>
          <a:xfrm>
            <a:off x="5638800" y="2057400"/>
            <a:ext cx="76200" cy="411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1"/>
          <p:cNvPicPr>
            <a:picLocks noChangeAspect="1"/>
          </p:cNvPicPr>
          <p:nvPr/>
        </p:nvPicPr>
        <p:blipFill>
          <a:blip r:embed="rId3" cstate="print"/>
          <a:srcRect/>
          <a:stretch>
            <a:fillRect/>
          </a:stretch>
        </p:blipFill>
        <p:spPr bwMode="auto">
          <a:xfrm>
            <a:off x="1115616" y="980727"/>
            <a:ext cx="3312368" cy="4320481"/>
          </a:xfrm>
          <a:prstGeom prst="rect">
            <a:avLst/>
          </a:prstGeom>
          <a:noFill/>
          <a:ln w="9525">
            <a:noFill/>
            <a:miter lim="800000"/>
            <a:headEnd/>
            <a:tailEnd/>
          </a:ln>
        </p:spPr>
      </p:pic>
      <p:pic>
        <p:nvPicPr>
          <p:cNvPr id="222210" name="Picture 2" descr="http://library.med.utah.edu/WebPath/jpeg4/GI109.jpg"/>
          <p:cNvPicPr>
            <a:picLocks noChangeAspect="1" noChangeArrowheads="1"/>
          </p:cNvPicPr>
          <p:nvPr/>
        </p:nvPicPr>
        <p:blipFill>
          <a:blip r:embed="rId4" cstate="print"/>
          <a:srcRect/>
          <a:stretch>
            <a:fillRect/>
          </a:stretch>
        </p:blipFill>
        <p:spPr bwMode="auto">
          <a:xfrm rot="16200000">
            <a:off x="4127401" y="1569343"/>
            <a:ext cx="4320480" cy="3143250"/>
          </a:xfrm>
          <a:prstGeom prst="rect">
            <a:avLst/>
          </a:prstGeom>
          <a:noFill/>
        </p:spPr>
      </p:pic>
      <p:sp>
        <p:nvSpPr>
          <p:cNvPr id="4" name="Rectangle 3"/>
          <p:cNvSpPr/>
          <p:nvPr/>
        </p:nvSpPr>
        <p:spPr>
          <a:xfrm>
            <a:off x="1043608" y="5373216"/>
            <a:ext cx="7262192" cy="707886"/>
          </a:xfrm>
          <a:prstGeom prst="rect">
            <a:avLst/>
          </a:prstGeom>
        </p:spPr>
        <p:txBody>
          <a:bodyPr wrap="square">
            <a:spAutoFit/>
          </a:bodyPr>
          <a:lstStyle/>
          <a:p>
            <a:pPr algn="ctr"/>
            <a:r>
              <a:rPr lang="en-US" sz="2000" b="1" i="1" dirty="0" smtClean="0"/>
              <a:t>This irregular reddish, ulcerated exophytic </a:t>
            </a:r>
            <a:r>
              <a:rPr lang="en-US" sz="2000" b="1" i="1" dirty="0" smtClean="0">
                <a:effectLst>
                  <a:outerShdw blurRad="38100" dist="38100" dir="2700000" algn="tl">
                    <a:srgbClr val="000000">
                      <a:alpha val="43137"/>
                    </a:srgbClr>
                  </a:outerShdw>
                </a:effectLst>
              </a:rPr>
              <a:t>mid-esophageal </a:t>
            </a:r>
            <a:r>
              <a:rPr lang="en-US" sz="2000" b="1" i="1" dirty="0" smtClean="0"/>
              <a:t>mass as seen on the mucosal surface is a squamous cell carcinoma. </a:t>
            </a:r>
            <a:endParaRPr lang="en-US" sz="2000" b="1" i="1" dirty="0" smtClean="0"/>
          </a:p>
        </p:txBody>
      </p:sp>
      <p:sp>
        <p:nvSpPr>
          <p:cNvPr id="5" name="Rounded Rectangle 4"/>
          <p:cNvSpPr/>
          <p:nvPr/>
        </p:nvSpPr>
        <p:spPr>
          <a:xfrm>
            <a:off x="1403648" y="260648"/>
            <a:ext cx="6192688" cy="504056"/>
          </a:xfrm>
          <a:prstGeom prst="roundRect">
            <a:avLst/>
          </a:prstGeom>
          <a:solidFill>
            <a:srgbClr val="1010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Carcinoma of the Esophagus - Gross</a:t>
            </a:r>
            <a:endParaRPr lang="en-US" sz="2400" b="1" i="1" dirty="0"/>
          </a:p>
        </p:txBody>
      </p:sp>
      <p:sp>
        <p:nvSpPr>
          <p:cNvPr id="6" name="TextBox 5"/>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7" name="TextBox 6"/>
          <p:cNvSpPr txBox="1"/>
          <p:nvPr/>
        </p:nvSpPr>
        <p:spPr>
          <a:xfrm>
            <a:off x="8382000" y="6643710"/>
            <a:ext cx="7620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2" name="Picture 2" descr="http://www.pathology.washington.edu/about/education/gallery/jpgs575/spa/img0015.jpg"/>
          <p:cNvPicPr>
            <a:picLocks noChangeAspect="1" noChangeArrowheads="1"/>
          </p:cNvPicPr>
          <p:nvPr/>
        </p:nvPicPr>
        <p:blipFill>
          <a:blip r:embed="rId2" cstate="print"/>
          <a:srcRect/>
          <a:stretch>
            <a:fillRect/>
          </a:stretch>
        </p:blipFill>
        <p:spPr bwMode="auto">
          <a:xfrm>
            <a:off x="1000100" y="1124744"/>
            <a:ext cx="7215238" cy="4752528"/>
          </a:xfrm>
          <a:prstGeom prst="rect">
            <a:avLst/>
          </a:prstGeom>
          <a:noFill/>
          <a:ln>
            <a:solidFill>
              <a:schemeClr val="accent1"/>
            </a:solidFill>
          </a:ln>
        </p:spPr>
      </p:pic>
      <p:sp>
        <p:nvSpPr>
          <p:cNvPr id="3" name="Rounded Rectangle 2"/>
          <p:cNvSpPr/>
          <p:nvPr/>
        </p:nvSpPr>
        <p:spPr>
          <a:xfrm>
            <a:off x="1000100" y="304800"/>
            <a:ext cx="7215238" cy="531912"/>
          </a:xfrm>
          <a:prstGeom prst="roundRect">
            <a:avLst/>
          </a:prstGeom>
          <a:solidFill>
            <a:srgbClr val="1010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Squamous Cell Carcinoma of the Esophagus - LPF</a:t>
            </a:r>
            <a:endParaRPr lang="en-US" sz="2400" b="1" i="1" dirty="0"/>
          </a:p>
        </p:txBody>
      </p:sp>
      <p:sp>
        <p:nvSpPr>
          <p:cNvPr id="4" name="Rectangle 3"/>
          <p:cNvSpPr/>
          <p:nvPr/>
        </p:nvSpPr>
        <p:spPr>
          <a:xfrm>
            <a:off x="2778308" y="6021288"/>
            <a:ext cx="3862083" cy="400110"/>
          </a:xfrm>
          <a:prstGeom prst="rect">
            <a:avLst/>
          </a:prstGeom>
        </p:spPr>
        <p:txBody>
          <a:bodyPr wrap="none">
            <a:spAutoFit/>
          </a:bodyPr>
          <a:lstStyle/>
          <a:p>
            <a:r>
              <a:rPr lang="en-US" sz="2000" b="1" i="1" dirty="0" smtClean="0">
                <a:solidFill>
                  <a:srgbClr val="FF0000"/>
                </a:solidFill>
                <a:effectLst>
                  <a:outerShdw blurRad="38100" dist="38100" dir="2700000" algn="tl">
                    <a:srgbClr val="000000">
                      <a:alpha val="43137"/>
                    </a:srgbClr>
                  </a:outerShdw>
                </a:effectLst>
              </a:rPr>
              <a:t>Infiltrating nests of neoplastic cells</a:t>
            </a:r>
            <a:endParaRPr lang="en-US" sz="2000" dirty="0">
              <a:solidFill>
                <a:srgbClr val="FF0000"/>
              </a:solidFill>
              <a:effectLst>
                <a:outerShdw blurRad="38100" dist="38100" dir="2700000" algn="tl">
                  <a:srgbClr val="000000">
                    <a:alpha val="43137"/>
                  </a:srgbClr>
                </a:outerShdw>
              </a:effectLst>
            </a:endParaRPr>
          </a:p>
        </p:txBody>
      </p:sp>
      <p:sp>
        <p:nvSpPr>
          <p:cNvPr id="5" name="TextBox 4"/>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6" name="TextBox 5"/>
          <p:cNvSpPr txBox="1"/>
          <p:nvPr/>
        </p:nvSpPr>
        <p:spPr>
          <a:xfrm>
            <a:off x="8382000" y="6643710"/>
            <a:ext cx="7620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50" name="Picture 2" descr="http://www.pathology.washington.edu/about/education/gallery/jpgs575/spa/img0016.jpg"/>
          <p:cNvPicPr>
            <a:picLocks noChangeAspect="1" noChangeArrowheads="1"/>
          </p:cNvPicPr>
          <p:nvPr/>
        </p:nvPicPr>
        <p:blipFill>
          <a:blip r:embed="rId2" cstate="print"/>
          <a:srcRect/>
          <a:stretch>
            <a:fillRect/>
          </a:stretch>
        </p:blipFill>
        <p:spPr bwMode="auto">
          <a:xfrm>
            <a:off x="1232842" y="1071546"/>
            <a:ext cx="6696744" cy="4896544"/>
          </a:xfrm>
          <a:prstGeom prst="rect">
            <a:avLst/>
          </a:prstGeom>
          <a:noFill/>
          <a:ln>
            <a:solidFill>
              <a:schemeClr val="accent1"/>
            </a:solidFill>
          </a:ln>
        </p:spPr>
      </p:pic>
      <p:sp>
        <p:nvSpPr>
          <p:cNvPr id="3" name="Rounded Rectangle 2"/>
          <p:cNvSpPr/>
          <p:nvPr/>
        </p:nvSpPr>
        <p:spPr>
          <a:xfrm>
            <a:off x="1115616" y="304800"/>
            <a:ext cx="6813970" cy="533400"/>
          </a:xfrm>
          <a:prstGeom prst="roundRect">
            <a:avLst/>
          </a:prstGeom>
          <a:solidFill>
            <a:srgbClr val="1010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Squamous Cell Carcinoma of the Esophagus - HPF</a:t>
            </a:r>
          </a:p>
        </p:txBody>
      </p:sp>
      <p:sp>
        <p:nvSpPr>
          <p:cNvPr id="4" name="Rectangle 3"/>
          <p:cNvSpPr/>
          <p:nvPr/>
        </p:nvSpPr>
        <p:spPr>
          <a:xfrm>
            <a:off x="1115616" y="6072206"/>
            <a:ext cx="6768752" cy="707886"/>
          </a:xfrm>
          <a:prstGeom prst="rect">
            <a:avLst/>
          </a:prstGeom>
        </p:spPr>
        <p:txBody>
          <a:bodyPr wrap="square">
            <a:spAutoFit/>
          </a:bodyPr>
          <a:lstStyle/>
          <a:p>
            <a:pPr algn="ctr"/>
            <a:r>
              <a:rPr lang="en-US" sz="2000" b="1" i="1" dirty="0" smtClean="0"/>
              <a:t>Solid nests of neoplastic cells having abundant pink cytoplasm and distinct cell borders </a:t>
            </a:r>
            <a:endParaRPr lang="en-US" sz="2000" dirty="0"/>
          </a:p>
        </p:txBody>
      </p:sp>
      <p:sp>
        <p:nvSpPr>
          <p:cNvPr id="5" name="TextBox 4"/>
          <p:cNvSpPr txBox="1"/>
          <p:nvPr/>
        </p:nvSpPr>
        <p:spPr>
          <a:xfrm>
            <a:off x="0" y="6627192"/>
            <a:ext cx="12192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6" name="TextBox 5"/>
          <p:cNvSpPr txBox="1"/>
          <p:nvPr/>
        </p:nvSpPr>
        <p:spPr>
          <a:xfrm>
            <a:off x="8382000" y="6643710"/>
            <a:ext cx="7620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athology.mc.duke.edu/research/histo_course/parotid.jpg"/>
          <p:cNvPicPr>
            <a:picLocks noChangeAspect="1" noChangeArrowheads="1"/>
          </p:cNvPicPr>
          <p:nvPr/>
        </p:nvPicPr>
        <p:blipFill>
          <a:blip r:embed="rId2" cstate="print"/>
          <a:srcRect/>
          <a:stretch>
            <a:fillRect/>
          </a:stretch>
        </p:blipFill>
        <p:spPr bwMode="auto">
          <a:xfrm>
            <a:off x="971600" y="908720"/>
            <a:ext cx="7053436" cy="4248473"/>
          </a:xfrm>
          <a:prstGeom prst="rect">
            <a:avLst/>
          </a:prstGeom>
          <a:noFill/>
          <a:ln>
            <a:solidFill>
              <a:srgbClr val="7030A0"/>
            </a:solidFill>
          </a:ln>
        </p:spPr>
      </p:pic>
      <p:sp>
        <p:nvSpPr>
          <p:cNvPr id="3" name="Rounded Rectangle 2"/>
          <p:cNvSpPr/>
          <p:nvPr/>
        </p:nvSpPr>
        <p:spPr>
          <a:xfrm>
            <a:off x="1357290" y="188640"/>
            <a:ext cx="6286544" cy="576064"/>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Parotid Gland – Normal Histology</a:t>
            </a:r>
            <a:endParaRPr lang="en-US" sz="2400" b="1" i="1" dirty="0"/>
          </a:p>
        </p:txBody>
      </p:sp>
      <p:sp>
        <p:nvSpPr>
          <p:cNvPr id="4" name="Rectangle 3"/>
          <p:cNvSpPr/>
          <p:nvPr/>
        </p:nvSpPr>
        <p:spPr>
          <a:xfrm>
            <a:off x="755576" y="5264040"/>
            <a:ext cx="7416824" cy="1477328"/>
          </a:xfrm>
          <a:prstGeom prst="rect">
            <a:avLst/>
          </a:prstGeom>
        </p:spPr>
        <p:txBody>
          <a:bodyPr wrap="square">
            <a:spAutoFit/>
          </a:bodyPr>
          <a:lstStyle/>
          <a:p>
            <a:pPr algn="ctr"/>
            <a:r>
              <a:rPr lang="en-US" b="1" i="1" dirty="0" smtClean="0"/>
              <a:t>Clusters of large, pale-staining mucous cells occasionally are present in the parotid gland, but the acini are overwhelmingly of serous type. </a:t>
            </a:r>
            <a:endParaRPr lang="en-US" b="1" i="1" dirty="0" smtClean="0"/>
          </a:p>
          <a:p>
            <a:pPr algn="ctr"/>
            <a:r>
              <a:rPr lang="en-US" b="1" i="1" dirty="0" smtClean="0"/>
              <a:t>Each </a:t>
            </a:r>
            <a:r>
              <a:rPr lang="en-US" b="1" i="1" dirty="0" smtClean="0"/>
              <a:t>serous acinus is composed of several pyramidal-shaped cells with basal nuclei and basophilic cytoplasmic granules.</a:t>
            </a:r>
            <a:endParaRPr lang="en-US" i="1" dirty="0"/>
          </a:p>
        </p:txBody>
      </p:sp>
      <p:sp>
        <p:nvSpPr>
          <p:cNvPr id="7" name="TextBox 6"/>
          <p:cNvSpPr txBox="1"/>
          <p:nvPr/>
        </p:nvSpPr>
        <p:spPr>
          <a:xfrm>
            <a:off x="0" y="6627192"/>
            <a:ext cx="13716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8" name="TextBox 7"/>
          <p:cNvSpPr txBox="1"/>
          <p:nvPr/>
        </p:nvSpPr>
        <p:spPr>
          <a:xfrm>
            <a:off x="8382000" y="6643710"/>
            <a:ext cx="7620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p:cNvPicPr>
            <a:picLocks noChangeAspect="1" noChangeArrowheads="1"/>
          </p:cNvPicPr>
          <p:nvPr/>
        </p:nvPicPr>
        <p:blipFill>
          <a:blip r:embed="rId3" cstate="print"/>
          <a:srcRect/>
          <a:stretch>
            <a:fillRect/>
          </a:stretch>
        </p:blipFill>
        <p:spPr bwMode="auto">
          <a:xfrm>
            <a:off x="1115616" y="1052736"/>
            <a:ext cx="6840760" cy="4104456"/>
          </a:xfrm>
          <a:prstGeom prst="rect">
            <a:avLst/>
          </a:prstGeom>
          <a:noFill/>
          <a:ln w="9525">
            <a:solidFill>
              <a:schemeClr val="accent1"/>
            </a:solidFill>
            <a:round/>
            <a:headEnd/>
            <a:tailEnd/>
          </a:ln>
        </p:spPr>
      </p:pic>
      <p:sp>
        <p:nvSpPr>
          <p:cNvPr id="3" name="Rounded Rectangle 2"/>
          <p:cNvSpPr/>
          <p:nvPr/>
        </p:nvSpPr>
        <p:spPr>
          <a:xfrm>
            <a:off x="1115616" y="332656"/>
            <a:ext cx="6840760" cy="504056"/>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Squamous Dysplasia of the Esophagus - LPF</a:t>
            </a:r>
            <a:endParaRPr lang="en-US" sz="2400" b="1" i="1" dirty="0"/>
          </a:p>
        </p:txBody>
      </p:sp>
      <p:sp>
        <p:nvSpPr>
          <p:cNvPr id="4" name="Rectangle 3"/>
          <p:cNvSpPr/>
          <p:nvPr/>
        </p:nvSpPr>
        <p:spPr>
          <a:xfrm>
            <a:off x="899592" y="5157192"/>
            <a:ext cx="7128792" cy="1323439"/>
          </a:xfrm>
          <a:prstGeom prst="rect">
            <a:avLst/>
          </a:prstGeom>
        </p:spPr>
        <p:txBody>
          <a:bodyPr wrap="square">
            <a:spAutoFit/>
          </a:bodyPr>
          <a:lstStyle/>
          <a:p>
            <a:pPr algn="ctr"/>
            <a:r>
              <a:rPr lang="en-US" sz="2000" b="1" i="1" dirty="0" smtClean="0"/>
              <a:t>There are atypical squamous cells with disorganized architecture and abnormal differentiation within the epithelium. These features are obvious in high grade dysplasia. The nuclei are larger and more hyperchromatic than normal, and there is increased mitotic activity</a:t>
            </a:r>
            <a:endParaRPr lang="en-US" sz="2000" b="1" i="1" dirty="0"/>
          </a:p>
        </p:txBody>
      </p:sp>
      <p:sp>
        <p:nvSpPr>
          <p:cNvPr id="5" name="TextBox 4"/>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6" name="TextBox 5"/>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p:cNvPicPr>
            <a:picLocks noChangeAspect="1" noChangeArrowheads="1"/>
          </p:cNvPicPr>
          <p:nvPr/>
        </p:nvPicPr>
        <p:blipFill>
          <a:blip r:embed="rId3" cstate="print"/>
          <a:srcRect/>
          <a:stretch>
            <a:fillRect/>
          </a:stretch>
        </p:blipFill>
        <p:spPr bwMode="auto">
          <a:xfrm>
            <a:off x="827584" y="1052736"/>
            <a:ext cx="7344816" cy="4824536"/>
          </a:xfrm>
          <a:prstGeom prst="rect">
            <a:avLst/>
          </a:prstGeom>
          <a:noFill/>
          <a:ln w="9525">
            <a:solidFill>
              <a:schemeClr val="accent1"/>
            </a:solidFill>
            <a:round/>
            <a:headEnd/>
            <a:tailEnd/>
          </a:ln>
        </p:spPr>
      </p:pic>
      <p:sp>
        <p:nvSpPr>
          <p:cNvPr id="3" name="Rounded Rectangle 2"/>
          <p:cNvSpPr/>
          <p:nvPr/>
        </p:nvSpPr>
        <p:spPr>
          <a:xfrm>
            <a:off x="899592" y="332656"/>
            <a:ext cx="7272808" cy="504056"/>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Squamous Dysplasia of the Esophagus - HPF</a:t>
            </a:r>
            <a:endParaRPr lang="en-US" sz="2400" b="1" i="1" dirty="0"/>
          </a:p>
        </p:txBody>
      </p:sp>
      <p:sp>
        <p:nvSpPr>
          <p:cNvPr id="4" name="Rectangle 3"/>
          <p:cNvSpPr/>
          <p:nvPr/>
        </p:nvSpPr>
        <p:spPr>
          <a:xfrm>
            <a:off x="827584" y="6011996"/>
            <a:ext cx="7344816" cy="707886"/>
          </a:xfrm>
          <a:prstGeom prst="rect">
            <a:avLst/>
          </a:prstGeom>
        </p:spPr>
        <p:txBody>
          <a:bodyPr wrap="square">
            <a:spAutoFit/>
          </a:bodyPr>
          <a:lstStyle/>
          <a:p>
            <a:pPr algn="ctr"/>
            <a:r>
              <a:rPr lang="en-US" sz="2000" b="1" i="1" dirty="0" smtClean="0"/>
              <a:t>Squamous dysplasia of the esophagus may develop with time into squamous cell carcinoma</a:t>
            </a:r>
            <a:endParaRPr lang="en-US" sz="2000" b="1" i="1" dirty="0"/>
          </a:p>
        </p:txBody>
      </p:sp>
      <p:sp>
        <p:nvSpPr>
          <p:cNvPr id="5" name="TextBox 4"/>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6" name="TextBox 5"/>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2895600"/>
            <a:ext cx="6172200" cy="1168896"/>
          </a:xfrm>
        </p:spPr>
        <p:txBody>
          <a:bodyPr>
            <a:noAutofit/>
          </a:bodyPr>
          <a:lstStyle/>
          <a:p>
            <a:pPr algn="ctr"/>
            <a:r>
              <a:rPr lang="en-US" sz="6000" b="1" i="1" dirty="0" smtClean="0">
                <a:solidFill>
                  <a:srgbClr val="1010C6"/>
                </a:solidFill>
                <a:effectLst>
                  <a:outerShdw blurRad="38100" dist="38100" dir="2700000" algn="tl">
                    <a:srgbClr val="000000">
                      <a:alpha val="43137"/>
                    </a:srgbClr>
                  </a:outerShdw>
                </a:effectLst>
                <a:latin typeface="Aharoni" pitchFamily="2" charset="-79"/>
                <a:cs typeface="Aharoni" pitchFamily="2" charset="-79"/>
              </a:rPr>
              <a:t>STOMACH</a:t>
            </a:r>
            <a:endParaRPr lang="en-US" sz="6000" b="1" i="1" dirty="0">
              <a:solidFill>
                <a:srgbClr val="1010C6"/>
              </a:solidFill>
              <a:effectLst>
                <a:outerShdw blurRad="38100" dist="38100" dir="2700000" algn="tl">
                  <a:srgbClr val="000000">
                    <a:alpha val="43137"/>
                  </a:srgbClr>
                </a:outerShdw>
              </a:effectLst>
              <a:latin typeface="Aharoni" pitchFamily="2" charset="-79"/>
              <a:cs typeface="Aharoni" pitchFamily="2" charset="-79"/>
            </a:endParaRPr>
          </a:p>
        </p:txBody>
      </p:sp>
      <p:sp>
        <p:nvSpPr>
          <p:cNvPr id="3" name="Subtitle 2"/>
          <p:cNvSpPr>
            <a:spLocks noGrp="1"/>
          </p:cNvSpPr>
          <p:nvPr>
            <p:ph type="subTitle" idx="1"/>
          </p:nvPr>
        </p:nvSpPr>
        <p:spPr>
          <a:xfrm>
            <a:off x="2428828" y="4953000"/>
            <a:ext cx="6105572" cy="1233990"/>
          </a:xfrm>
        </p:spPr>
        <p:txBody>
          <a:bodyPr>
            <a:noAutofit/>
          </a:bodyPr>
          <a:lstStyle/>
          <a:p>
            <a:pPr algn="ctr"/>
            <a:r>
              <a:rPr lang="en-US" sz="4000" b="1" i="1" dirty="0" smtClean="0">
                <a:solidFill>
                  <a:schemeClr val="tx1"/>
                </a:solidFill>
                <a:effectLst>
                  <a:outerShdw blurRad="38100" dist="38100" dir="2700000" algn="tl">
                    <a:srgbClr val="000000">
                      <a:alpha val="43137"/>
                    </a:srgbClr>
                  </a:outerShdw>
                </a:effectLst>
              </a:rPr>
              <a:t>Normal anatomy and histology</a:t>
            </a:r>
            <a:endParaRPr lang="en-US" sz="4000" b="1" i="1" dirty="0">
              <a:solidFill>
                <a:schemeClr val="tx1"/>
              </a:solidFill>
              <a:effectLst>
                <a:outerShdw blurRad="38100" dist="38100" dir="2700000" algn="tl">
                  <a:srgbClr val="000000">
                    <a:alpha val="43137"/>
                  </a:srgbClr>
                </a:outerShdw>
              </a:effectLst>
            </a:endParaRPr>
          </a:p>
        </p:txBody>
      </p:sp>
      <p:sp>
        <p:nvSpPr>
          <p:cNvPr id="4" name="TextBox 3"/>
          <p:cNvSpPr txBox="1"/>
          <p:nvPr/>
        </p:nvSpPr>
        <p:spPr>
          <a:xfrm>
            <a:off x="0" y="6627192"/>
            <a:ext cx="12192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5" name="TextBox 4"/>
          <p:cNvSpPr txBox="1"/>
          <p:nvPr/>
        </p:nvSpPr>
        <p:spPr>
          <a:xfrm>
            <a:off x="8382000" y="6643710"/>
            <a:ext cx="7620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p:cNvPicPr>
            <a:picLocks noChangeAspect="1" noChangeArrowheads="1"/>
          </p:cNvPicPr>
          <p:nvPr/>
        </p:nvPicPr>
        <p:blipFill>
          <a:blip r:embed="rId3" cstate="print"/>
          <a:srcRect/>
          <a:stretch>
            <a:fillRect/>
          </a:stretch>
        </p:blipFill>
        <p:spPr bwMode="auto">
          <a:xfrm>
            <a:off x="914400" y="762000"/>
            <a:ext cx="7272808" cy="5038480"/>
          </a:xfrm>
          <a:prstGeom prst="rect">
            <a:avLst/>
          </a:prstGeom>
          <a:noFill/>
          <a:ln w="9525">
            <a:noFill/>
            <a:round/>
            <a:headEnd/>
            <a:tailEnd/>
          </a:ln>
        </p:spPr>
      </p:pic>
      <p:sp>
        <p:nvSpPr>
          <p:cNvPr id="3" name="Rectangle 2"/>
          <p:cNvSpPr/>
          <p:nvPr/>
        </p:nvSpPr>
        <p:spPr>
          <a:xfrm>
            <a:off x="683568" y="6000768"/>
            <a:ext cx="7344816" cy="707886"/>
          </a:xfrm>
          <a:prstGeom prst="rect">
            <a:avLst/>
          </a:prstGeom>
        </p:spPr>
        <p:txBody>
          <a:bodyPr wrap="square">
            <a:spAutoFit/>
          </a:bodyPr>
          <a:lstStyle/>
          <a:p>
            <a:pPr algn="ctr"/>
            <a:r>
              <a:rPr lang="en-US" sz="2000" b="1" i="1" dirty="0" smtClean="0"/>
              <a:t>ALL 3 classic branches of the celiac axis supply the stomach: Common hepatic, left gastric, and splenic</a:t>
            </a:r>
          </a:p>
        </p:txBody>
      </p:sp>
      <p:sp>
        <p:nvSpPr>
          <p:cNvPr id="4" name="Rounded Rectangle 3"/>
          <p:cNvSpPr/>
          <p:nvPr/>
        </p:nvSpPr>
        <p:spPr>
          <a:xfrm>
            <a:off x="1979712" y="260648"/>
            <a:ext cx="4896544" cy="50405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Vasculature of the Stomach</a:t>
            </a:r>
            <a:endParaRPr lang="en-US" sz="2800" b="1" i="1" dirty="0"/>
          </a:p>
        </p:txBody>
      </p:sp>
      <p:sp>
        <p:nvSpPr>
          <p:cNvPr id="5" name="TextBox 4"/>
          <p:cNvSpPr txBox="1"/>
          <p:nvPr/>
        </p:nvSpPr>
        <p:spPr>
          <a:xfrm>
            <a:off x="0" y="6627192"/>
            <a:ext cx="12192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6" name="TextBox 5"/>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ibrary.med.utah.edu/WebPath/jpeg4/GI194.jpg"/>
          <p:cNvPicPr>
            <a:picLocks noChangeAspect="1" noChangeArrowheads="1"/>
          </p:cNvPicPr>
          <p:nvPr/>
        </p:nvPicPr>
        <p:blipFill>
          <a:blip r:embed="rId2" cstate="print"/>
          <a:srcRect/>
          <a:stretch>
            <a:fillRect/>
          </a:stretch>
        </p:blipFill>
        <p:spPr bwMode="auto">
          <a:xfrm>
            <a:off x="1043608" y="1052736"/>
            <a:ext cx="6912768" cy="3960440"/>
          </a:xfrm>
          <a:prstGeom prst="rect">
            <a:avLst/>
          </a:prstGeom>
          <a:noFill/>
        </p:spPr>
      </p:pic>
      <p:sp>
        <p:nvSpPr>
          <p:cNvPr id="3" name="Rectangle 2"/>
          <p:cNvSpPr/>
          <p:nvPr/>
        </p:nvSpPr>
        <p:spPr>
          <a:xfrm>
            <a:off x="899592" y="5120024"/>
            <a:ext cx="7128792" cy="1323439"/>
          </a:xfrm>
          <a:prstGeom prst="rect">
            <a:avLst/>
          </a:prstGeom>
        </p:spPr>
        <p:txBody>
          <a:bodyPr wrap="square">
            <a:spAutoFit/>
          </a:bodyPr>
          <a:lstStyle/>
          <a:p>
            <a:pPr algn="ctr"/>
            <a:r>
              <a:rPr lang="en-US" sz="2000" b="1" i="1" dirty="0" smtClean="0"/>
              <a:t>This is the normal appearance of the stomach, which has been opened along the greater curvature. The esophagus is at the left. In the fundus can be seen the lesser curvature. Just beyond the antrum is the pylorus emptying into the first portion of duodenum is at the lower right.</a:t>
            </a:r>
            <a:endParaRPr lang="en-US" sz="2000" b="1" i="1" dirty="0"/>
          </a:p>
        </p:txBody>
      </p:sp>
      <p:sp>
        <p:nvSpPr>
          <p:cNvPr id="4" name="Rounded Rectangle 3"/>
          <p:cNvSpPr/>
          <p:nvPr/>
        </p:nvSpPr>
        <p:spPr>
          <a:xfrm>
            <a:off x="971600" y="260648"/>
            <a:ext cx="7056784" cy="57606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Stomach : </a:t>
            </a:r>
            <a:r>
              <a:rPr lang="en-US" sz="2800" b="1" i="1" dirty="0" smtClean="0">
                <a:effectLst>
                  <a:outerShdw blurRad="38100" dist="38100" dir="2700000" algn="tl">
                    <a:srgbClr val="000000">
                      <a:alpha val="43137"/>
                    </a:srgbClr>
                  </a:outerShdw>
                </a:effectLst>
              </a:rPr>
              <a:t>Normal</a:t>
            </a:r>
            <a:endParaRPr lang="en-US" sz="2800" b="1" i="1" dirty="0">
              <a:effectLst>
                <a:outerShdw blurRad="38100" dist="38100" dir="2700000" algn="tl">
                  <a:srgbClr val="000000">
                    <a:alpha val="43137"/>
                  </a:srgbClr>
                </a:outerShdw>
              </a:effectLst>
            </a:endParaRPr>
          </a:p>
        </p:txBody>
      </p:sp>
      <p:sp>
        <p:nvSpPr>
          <p:cNvPr id="5" name="TextBox 4"/>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6" name="TextBox 5"/>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3886200"/>
            <a:ext cx="6172200" cy="1828816"/>
          </a:xfrm>
        </p:spPr>
        <p:txBody>
          <a:bodyPr>
            <a:noAutofit/>
          </a:bodyPr>
          <a:lstStyle/>
          <a:p>
            <a:pPr algn="ctr"/>
            <a:r>
              <a:rPr lang="en-US" sz="3600" b="1" i="1" dirty="0" smtClean="0">
                <a:solidFill>
                  <a:schemeClr val="bg2">
                    <a:lumMod val="25000"/>
                  </a:schemeClr>
                </a:solidFill>
                <a:effectLst>
                  <a:outerShdw blurRad="38100" dist="38100" dir="2700000" algn="tl">
                    <a:srgbClr val="000000">
                      <a:alpha val="43137"/>
                    </a:srgbClr>
                  </a:outerShdw>
                </a:effectLst>
                <a:latin typeface="Arial Black" pitchFamily="34" charset="0"/>
              </a:rPr>
              <a:t>Gross and histopathology</a:t>
            </a:r>
            <a:endParaRPr lang="en-US" sz="3600" b="1" i="1" dirty="0">
              <a:solidFill>
                <a:schemeClr val="bg2">
                  <a:lumMod val="25000"/>
                </a:schemeClr>
              </a:solidFill>
              <a:effectLst>
                <a:outerShdw blurRad="38100" dist="38100" dir="2700000" algn="tl">
                  <a:srgbClr val="000000">
                    <a:alpha val="43137"/>
                  </a:srgbClr>
                </a:outerShdw>
              </a:effectLst>
              <a:latin typeface="Arial Black" pitchFamily="34" charset="0"/>
            </a:endParaRPr>
          </a:p>
        </p:txBody>
      </p:sp>
      <p:sp>
        <p:nvSpPr>
          <p:cNvPr id="3" name="TextBox 2"/>
          <p:cNvSpPr txBox="1"/>
          <p:nvPr/>
        </p:nvSpPr>
        <p:spPr>
          <a:xfrm>
            <a:off x="0" y="6627192"/>
            <a:ext cx="12192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4" name="TextBox 3"/>
          <p:cNvSpPr txBox="1"/>
          <p:nvPr/>
        </p:nvSpPr>
        <p:spPr>
          <a:xfrm>
            <a:off x="8382000" y="6643710"/>
            <a:ext cx="7620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8800" y="3200400"/>
            <a:ext cx="6781800" cy="830997"/>
          </a:xfrm>
          <a:prstGeom prst="rect">
            <a:avLst/>
          </a:prstGeom>
          <a:noFill/>
        </p:spPr>
        <p:txBody>
          <a:bodyPr wrap="square" lIns="91440" tIns="45720" rIns="91440" bIns="45720">
            <a:spAutoFit/>
          </a:bodyPr>
          <a:lstStyle/>
          <a:p>
            <a:pPr algn="ctr"/>
            <a:r>
              <a:rPr lang="en-US" sz="4800" b="1" i="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2">
                    <a:lumMod val="75000"/>
                  </a:schemeClr>
                </a:solidFill>
                <a:effectLst>
                  <a:outerShdw blurRad="41275" dist="12700" dir="12000000" algn="tl" rotWithShape="0">
                    <a:srgbClr val="000000">
                      <a:alpha val="40000"/>
                    </a:srgbClr>
                  </a:outerShdw>
                </a:effectLst>
                <a:latin typeface="Arial Black" pitchFamily="34" charset="0"/>
              </a:rPr>
              <a:t>ACUTE GASTRITIS</a:t>
            </a:r>
            <a:endParaRPr lang="en-US" sz="48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2">
                  <a:lumMod val="75000"/>
                </a:schemeClr>
              </a:solidFill>
              <a:effectLst>
                <a:outerShdw blurRad="41275" dist="12700" dir="12000000" algn="tl" rotWithShape="0">
                  <a:srgbClr val="000000">
                    <a:alpha val="40000"/>
                  </a:srgbClr>
                </a:outerShdw>
              </a:effectLst>
              <a:latin typeface="Arial Black" pitchFamily="34" charset="0"/>
            </a:endParaRPr>
          </a:p>
        </p:txBody>
      </p:sp>
      <p:sp>
        <p:nvSpPr>
          <p:cNvPr id="5" name="TextBox 4"/>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6" name="TextBox 5"/>
          <p:cNvSpPr txBox="1"/>
          <p:nvPr/>
        </p:nvSpPr>
        <p:spPr>
          <a:xfrm>
            <a:off x="8382000" y="6643710"/>
            <a:ext cx="7620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578" name="Picture 2" descr="http://library.med.utah.edu/WebPath/jpeg4/GI016.jpg"/>
          <p:cNvPicPr>
            <a:picLocks noChangeAspect="1" noChangeArrowheads="1"/>
          </p:cNvPicPr>
          <p:nvPr/>
        </p:nvPicPr>
        <p:blipFill>
          <a:blip r:embed="rId2" cstate="print"/>
          <a:srcRect/>
          <a:stretch>
            <a:fillRect/>
          </a:stretch>
        </p:blipFill>
        <p:spPr bwMode="auto">
          <a:xfrm>
            <a:off x="1259632" y="1069882"/>
            <a:ext cx="6528792" cy="4519358"/>
          </a:xfrm>
          <a:prstGeom prst="rect">
            <a:avLst/>
          </a:prstGeom>
          <a:noFill/>
          <a:ln>
            <a:solidFill>
              <a:srgbClr val="7030A0"/>
            </a:solidFill>
          </a:ln>
        </p:spPr>
      </p:pic>
      <p:sp>
        <p:nvSpPr>
          <p:cNvPr id="5" name="Rectangle 4"/>
          <p:cNvSpPr/>
          <p:nvPr/>
        </p:nvSpPr>
        <p:spPr>
          <a:xfrm>
            <a:off x="1115616" y="5746030"/>
            <a:ext cx="6840760" cy="1015663"/>
          </a:xfrm>
          <a:prstGeom prst="rect">
            <a:avLst/>
          </a:prstGeom>
        </p:spPr>
        <p:txBody>
          <a:bodyPr wrap="square">
            <a:spAutoFit/>
          </a:bodyPr>
          <a:lstStyle/>
          <a:p>
            <a:pPr algn="ctr"/>
            <a:r>
              <a:rPr lang="en-US" sz="2000" b="1" i="1" dirty="0" smtClean="0"/>
              <a:t>This is a more typical acute gastritis with a diffusely hyperemic gastric mucosa. There are many causes for acute gastritis: alcoholism, drugs, infections, etc.</a:t>
            </a:r>
            <a:endParaRPr lang="en-US" sz="2000" b="1" i="1" dirty="0"/>
          </a:p>
        </p:txBody>
      </p:sp>
      <p:sp>
        <p:nvSpPr>
          <p:cNvPr id="6" name="Rounded Rectangle 5"/>
          <p:cNvSpPr/>
          <p:nvPr/>
        </p:nvSpPr>
        <p:spPr>
          <a:xfrm>
            <a:off x="1187624" y="260648"/>
            <a:ext cx="6624736" cy="648072"/>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Acute Gastritis – Gross endoscopic view</a:t>
            </a:r>
            <a:endParaRPr lang="en-US" sz="2800" b="1" i="1" dirty="0">
              <a:effectLst>
                <a:outerShdw blurRad="38100" dist="38100" dir="2700000" algn="tl">
                  <a:srgbClr val="000000">
                    <a:alpha val="43137"/>
                  </a:srgbClr>
                </a:outerShdw>
              </a:effectLst>
            </a:endParaRPr>
          </a:p>
        </p:txBody>
      </p:sp>
      <p:sp>
        <p:nvSpPr>
          <p:cNvPr id="7" name="TextBox 6"/>
          <p:cNvSpPr txBox="1"/>
          <p:nvPr/>
        </p:nvSpPr>
        <p:spPr>
          <a:xfrm>
            <a:off x="0" y="6627192"/>
            <a:ext cx="12192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8" name="TextBox 7"/>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2" name="Picture 2" descr="http://library.med.utah.edu/WebPath/jpeg4/GI017.jpg"/>
          <p:cNvPicPr>
            <a:picLocks noChangeAspect="1" noChangeArrowheads="1"/>
          </p:cNvPicPr>
          <p:nvPr/>
        </p:nvPicPr>
        <p:blipFill>
          <a:blip r:embed="rId2" cstate="print"/>
          <a:srcRect/>
          <a:stretch>
            <a:fillRect/>
          </a:stretch>
        </p:blipFill>
        <p:spPr bwMode="auto">
          <a:xfrm>
            <a:off x="1115616" y="1254187"/>
            <a:ext cx="6840760" cy="4479069"/>
          </a:xfrm>
          <a:prstGeom prst="rect">
            <a:avLst/>
          </a:prstGeom>
          <a:noFill/>
          <a:ln>
            <a:solidFill>
              <a:srgbClr val="7030A0"/>
            </a:solidFill>
          </a:ln>
        </p:spPr>
      </p:pic>
      <p:sp>
        <p:nvSpPr>
          <p:cNvPr id="5" name="Rectangle 4"/>
          <p:cNvSpPr/>
          <p:nvPr/>
        </p:nvSpPr>
        <p:spPr>
          <a:xfrm>
            <a:off x="1187624" y="5879013"/>
            <a:ext cx="6840760" cy="707886"/>
          </a:xfrm>
          <a:prstGeom prst="rect">
            <a:avLst/>
          </a:prstGeom>
        </p:spPr>
        <p:txBody>
          <a:bodyPr wrap="square">
            <a:spAutoFit/>
          </a:bodyPr>
          <a:lstStyle/>
          <a:p>
            <a:pPr algn="ctr"/>
            <a:r>
              <a:rPr lang="en-US" sz="2000" b="1" i="1" dirty="0" smtClean="0"/>
              <a:t>Acute gastritis: At high power, gastric mucosa demonstrates infiltration by neutrophils..</a:t>
            </a:r>
            <a:endParaRPr lang="en-US" sz="2000" b="1" i="1" dirty="0"/>
          </a:p>
        </p:txBody>
      </p:sp>
      <p:sp>
        <p:nvSpPr>
          <p:cNvPr id="6" name="Rounded Rectangle 5"/>
          <p:cNvSpPr/>
          <p:nvPr/>
        </p:nvSpPr>
        <p:spPr>
          <a:xfrm>
            <a:off x="1403648" y="332656"/>
            <a:ext cx="6192688" cy="57606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Acute Gastritis - HPF</a:t>
            </a:r>
            <a:endParaRPr lang="en-US" sz="2800" b="1" i="1" dirty="0">
              <a:effectLst>
                <a:outerShdw blurRad="38100" dist="38100" dir="2700000" algn="tl">
                  <a:srgbClr val="000000">
                    <a:alpha val="43137"/>
                  </a:srgbClr>
                </a:outerShdw>
              </a:effectLst>
            </a:endParaRPr>
          </a:p>
        </p:txBody>
      </p:sp>
      <p:sp>
        <p:nvSpPr>
          <p:cNvPr id="7" name="TextBox 6"/>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8" name="TextBox 7"/>
          <p:cNvSpPr txBox="1"/>
          <p:nvPr/>
        </p:nvSpPr>
        <p:spPr>
          <a:xfrm>
            <a:off x="8382000" y="6643710"/>
            <a:ext cx="7620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1600" y="3276600"/>
            <a:ext cx="7467600" cy="830997"/>
          </a:xfrm>
          <a:prstGeom prst="rect">
            <a:avLst/>
          </a:prstGeom>
          <a:noFill/>
        </p:spPr>
        <p:txBody>
          <a:bodyPr wrap="square" lIns="91440" tIns="45720" rIns="91440" bIns="45720">
            <a:spAutoFit/>
          </a:bodyPr>
          <a:lstStyle/>
          <a:p>
            <a:pPr algn="ctr"/>
            <a:r>
              <a:rPr lang="en-US" sz="4800" b="1" i="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660066"/>
                </a:solidFill>
                <a:effectLst>
                  <a:outerShdw blurRad="41275" dist="12700" dir="12000000" algn="tl" rotWithShape="0">
                    <a:srgbClr val="000000">
                      <a:alpha val="40000"/>
                    </a:srgbClr>
                  </a:outerShdw>
                </a:effectLst>
                <a:latin typeface="Arial Black" pitchFamily="34" charset="0"/>
              </a:rPr>
              <a:t>CHRONIC GASTRITIS</a:t>
            </a:r>
            <a:endParaRPr lang="en-US" sz="48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660066"/>
              </a:solidFill>
              <a:effectLst>
                <a:outerShdw blurRad="41275" dist="12700" dir="12000000" algn="tl" rotWithShape="0">
                  <a:srgbClr val="000000">
                    <a:alpha val="40000"/>
                  </a:srgbClr>
                </a:outerShdw>
              </a:effectLst>
              <a:latin typeface="Arial Black" pitchFamily="34" charset="0"/>
            </a:endParaRPr>
          </a:p>
        </p:txBody>
      </p:sp>
      <p:sp>
        <p:nvSpPr>
          <p:cNvPr id="5" name="TextBox 4"/>
          <p:cNvSpPr txBox="1"/>
          <p:nvPr/>
        </p:nvSpPr>
        <p:spPr>
          <a:xfrm>
            <a:off x="0" y="6627192"/>
            <a:ext cx="12192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6" name="TextBox 5"/>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p:cNvPicPr>
            <a:picLocks noChangeAspect="1" noChangeArrowheads="1"/>
          </p:cNvPicPr>
          <p:nvPr/>
        </p:nvPicPr>
        <p:blipFill>
          <a:blip r:embed="rId3" cstate="print"/>
          <a:srcRect/>
          <a:stretch>
            <a:fillRect/>
          </a:stretch>
        </p:blipFill>
        <p:spPr bwMode="auto">
          <a:xfrm>
            <a:off x="928662" y="1123604"/>
            <a:ext cx="7063210" cy="4877164"/>
          </a:xfrm>
          <a:prstGeom prst="rect">
            <a:avLst/>
          </a:prstGeom>
          <a:noFill/>
          <a:ln w="9525">
            <a:solidFill>
              <a:srgbClr val="7030A0"/>
            </a:solidFill>
            <a:miter lim="800000"/>
            <a:headEnd/>
            <a:tailEnd/>
          </a:ln>
        </p:spPr>
      </p:pic>
      <p:sp>
        <p:nvSpPr>
          <p:cNvPr id="4" name="Rounded Rectangle 3"/>
          <p:cNvSpPr/>
          <p:nvPr/>
        </p:nvSpPr>
        <p:spPr>
          <a:xfrm>
            <a:off x="1643042" y="188640"/>
            <a:ext cx="5786478" cy="576064"/>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Salivary Gland – Normal Histology</a:t>
            </a:r>
            <a:endParaRPr lang="en-US" sz="2400" b="1" i="1" dirty="0"/>
          </a:p>
        </p:txBody>
      </p:sp>
      <p:sp>
        <p:nvSpPr>
          <p:cNvPr id="7" name="TextBox 6"/>
          <p:cNvSpPr txBox="1"/>
          <p:nvPr/>
        </p:nvSpPr>
        <p:spPr>
          <a:xfrm>
            <a:off x="0" y="6627192"/>
            <a:ext cx="13716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8" name="TextBox 7"/>
          <p:cNvSpPr txBox="1"/>
          <p:nvPr/>
        </p:nvSpPr>
        <p:spPr>
          <a:xfrm>
            <a:off x="8382000" y="6643710"/>
            <a:ext cx="7620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Content Placeholder 2"/>
          <p:cNvSpPr>
            <a:spLocks noGrp="1"/>
          </p:cNvSpPr>
          <p:nvPr>
            <p:ph idx="1"/>
          </p:nvPr>
        </p:nvSpPr>
        <p:spPr>
          <a:xfrm>
            <a:off x="609600" y="762000"/>
            <a:ext cx="7704856" cy="3200400"/>
          </a:xfrm>
        </p:spPr>
        <p:txBody>
          <a:bodyPr>
            <a:noAutofit/>
          </a:bodyPr>
          <a:lstStyle/>
          <a:p>
            <a:r>
              <a:rPr lang="en-US" sz="2000" b="1" i="1" u="sng" dirty="0" smtClean="0">
                <a:solidFill>
                  <a:srgbClr val="FF0000"/>
                </a:solidFill>
              </a:rPr>
              <a:t>CHRONIC</a:t>
            </a:r>
            <a:r>
              <a:rPr lang="en-US" sz="2000" b="1" i="1" dirty="0" smtClean="0">
                <a:solidFill>
                  <a:srgbClr val="FF0000"/>
                </a:solidFill>
              </a:rPr>
              <a:t>,  NO EROSIONS, NO HEMORRHAGE</a:t>
            </a:r>
          </a:p>
          <a:p>
            <a:r>
              <a:rPr lang="en-US" sz="2000" b="1" i="1" dirty="0" smtClean="0">
                <a:solidFill>
                  <a:srgbClr val="1010C6"/>
                </a:solidFill>
              </a:rPr>
              <a:t>LYMPHOCYTES</a:t>
            </a:r>
            <a:r>
              <a:rPr lang="en-US" sz="2000" b="1" i="1" dirty="0" smtClean="0">
                <a:solidFill>
                  <a:srgbClr val="1010C6"/>
                </a:solidFill>
              </a:rPr>
              <a:t>, LYMPHOID FOLLICLES</a:t>
            </a:r>
          </a:p>
          <a:p>
            <a:r>
              <a:rPr lang="en-US" sz="2000" b="1" i="1" dirty="0" smtClean="0">
                <a:solidFill>
                  <a:srgbClr val="1010C6"/>
                </a:solidFill>
              </a:rPr>
              <a:t>REGENERATIVE CHANGES</a:t>
            </a:r>
          </a:p>
          <a:p>
            <a:pPr lvl="1"/>
            <a:r>
              <a:rPr lang="en-US" sz="2000" b="1" i="1" dirty="0" smtClean="0">
                <a:solidFill>
                  <a:srgbClr val="1010C6"/>
                </a:solidFill>
              </a:rPr>
              <a:t>METAPLASIA</a:t>
            </a:r>
            <a:r>
              <a:rPr lang="en-US" sz="2000" b="1" dirty="0" smtClean="0">
                <a:solidFill>
                  <a:srgbClr val="1010C6"/>
                </a:solidFill>
              </a:rPr>
              <a:t> (Intestinal)</a:t>
            </a:r>
          </a:p>
          <a:p>
            <a:pPr lvl="1"/>
            <a:r>
              <a:rPr lang="en-US" sz="2000" b="1" i="1" dirty="0" smtClean="0">
                <a:solidFill>
                  <a:srgbClr val="1010C6"/>
                </a:solidFill>
              </a:rPr>
              <a:t>ATROPHY</a:t>
            </a:r>
            <a:r>
              <a:rPr lang="en-US" sz="2000" b="1" dirty="0" smtClean="0">
                <a:solidFill>
                  <a:srgbClr val="1010C6"/>
                </a:solidFill>
              </a:rPr>
              <a:t> : Mucosal </a:t>
            </a:r>
            <a:r>
              <a:rPr lang="en-US" sz="2000" b="1" dirty="0" err="1" smtClean="0">
                <a:solidFill>
                  <a:srgbClr val="1010C6"/>
                </a:solidFill>
              </a:rPr>
              <a:t>Hypoplasia</a:t>
            </a:r>
            <a:r>
              <a:rPr lang="en-US" sz="2000" b="1" dirty="0" smtClean="0">
                <a:solidFill>
                  <a:srgbClr val="1010C6"/>
                </a:solidFill>
              </a:rPr>
              <a:t>, “thinning”</a:t>
            </a:r>
          </a:p>
          <a:p>
            <a:pPr lvl="1"/>
            <a:r>
              <a:rPr lang="en-US" sz="2000" b="1" i="1" dirty="0" smtClean="0">
                <a:solidFill>
                  <a:srgbClr val="1010C6"/>
                </a:solidFill>
              </a:rPr>
              <a:t>DYSPLASIA</a:t>
            </a:r>
            <a:endParaRPr lang="en-US" sz="2000" b="1" dirty="0" smtClean="0">
              <a:solidFill>
                <a:srgbClr val="A203BD"/>
              </a:solidFill>
            </a:endParaRPr>
          </a:p>
        </p:txBody>
      </p:sp>
      <p:pic>
        <p:nvPicPr>
          <p:cNvPr id="62468" name="Picture 3"/>
          <p:cNvPicPr>
            <a:picLocks noChangeAspect="1" noChangeArrowheads="1"/>
          </p:cNvPicPr>
          <p:nvPr/>
        </p:nvPicPr>
        <p:blipFill>
          <a:blip r:embed="rId3" cstate="print"/>
          <a:srcRect/>
          <a:stretch>
            <a:fillRect/>
          </a:stretch>
        </p:blipFill>
        <p:spPr bwMode="auto">
          <a:xfrm>
            <a:off x="1907704" y="3969296"/>
            <a:ext cx="5400600" cy="2736304"/>
          </a:xfrm>
          <a:prstGeom prst="rect">
            <a:avLst/>
          </a:prstGeom>
          <a:noFill/>
          <a:ln w="28575">
            <a:solidFill>
              <a:srgbClr val="7030A0"/>
            </a:solidFill>
            <a:miter lim="800000"/>
            <a:headEnd/>
            <a:tailEnd/>
          </a:ln>
        </p:spPr>
      </p:pic>
      <p:sp>
        <p:nvSpPr>
          <p:cNvPr id="5" name="Rounded Rectangle 4"/>
          <p:cNvSpPr/>
          <p:nvPr/>
        </p:nvSpPr>
        <p:spPr>
          <a:xfrm>
            <a:off x="2362200" y="228600"/>
            <a:ext cx="4320480" cy="50405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bg1"/>
                </a:solidFill>
                <a:effectLst>
                  <a:outerShdw blurRad="38100" dist="38100" dir="2700000" algn="tl">
                    <a:srgbClr val="000000">
                      <a:alpha val="43137"/>
                    </a:srgbClr>
                  </a:outerShdw>
                </a:effectLst>
              </a:rPr>
              <a:t>Chronic Gastritis</a:t>
            </a:r>
            <a:endParaRPr lang="en-US" sz="2800" i="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7" name="TextBox 6"/>
          <p:cNvSpPr txBox="1"/>
          <p:nvPr/>
        </p:nvSpPr>
        <p:spPr>
          <a:xfrm>
            <a:off x="8382000" y="6643710"/>
            <a:ext cx="7620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2514600"/>
            <a:ext cx="7215237" cy="166199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i="1" cap="none" spc="50" dirty="0" smtClean="0">
                <a:ln w="11430"/>
                <a:solidFill>
                  <a:srgbClr val="660066"/>
                </a:solidFill>
                <a:effectLst>
                  <a:outerShdw blurRad="76200" dist="50800" dir="5400000" algn="tl" rotWithShape="0">
                    <a:srgbClr val="000000">
                      <a:alpha val="65000"/>
                    </a:srgbClr>
                  </a:outerShdw>
                </a:effectLst>
              </a:rPr>
              <a:t>GASTRITIS :</a:t>
            </a:r>
          </a:p>
          <a:p>
            <a:pPr algn="ctr"/>
            <a:r>
              <a:rPr lang="en-US" sz="4800" b="1" i="1" cap="none" spc="50" dirty="0" smtClean="0">
                <a:ln w="11430"/>
                <a:solidFill>
                  <a:srgbClr val="660066"/>
                </a:solidFill>
                <a:effectLst>
                  <a:outerShdw blurRad="76200" dist="50800" dir="5400000" algn="tl" rotWithShape="0">
                    <a:srgbClr val="000000">
                      <a:alpha val="65000"/>
                    </a:srgbClr>
                  </a:outerShdw>
                </a:effectLst>
              </a:rPr>
              <a:t>Helicobacter-induced</a:t>
            </a:r>
            <a:endParaRPr lang="en-US" sz="4800" b="1" cap="none" spc="50" dirty="0">
              <a:ln w="11430"/>
              <a:solidFill>
                <a:srgbClr val="660066"/>
              </a:solidFill>
              <a:effectLst>
                <a:outerShdw blurRad="76200" dist="50800" dir="5400000" algn="tl" rotWithShape="0">
                  <a:srgbClr val="000000">
                    <a:alpha val="65000"/>
                  </a:srgbClr>
                </a:outerShdw>
              </a:effectLst>
            </a:endParaRPr>
          </a:p>
        </p:txBody>
      </p:sp>
      <p:sp>
        <p:nvSpPr>
          <p:cNvPr id="5" name="TextBox 4"/>
          <p:cNvSpPr txBox="1"/>
          <p:nvPr/>
        </p:nvSpPr>
        <p:spPr>
          <a:xfrm>
            <a:off x="0" y="6627192"/>
            <a:ext cx="12192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6" name="TextBox 5"/>
          <p:cNvSpPr txBox="1"/>
          <p:nvPr/>
        </p:nvSpPr>
        <p:spPr>
          <a:xfrm>
            <a:off x="8382000" y="6643710"/>
            <a:ext cx="7620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cstate="print"/>
          <a:srcRect/>
          <a:stretch>
            <a:fillRect/>
          </a:stretch>
        </p:blipFill>
        <p:spPr bwMode="auto">
          <a:xfrm>
            <a:off x="611560" y="980727"/>
            <a:ext cx="3716111" cy="4680520"/>
          </a:xfrm>
          <a:prstGeom prst="rect">
            <a:avLst/>
          </a:prstGeom>
          <a:noFill/>
          <a:ln w="9525">
            <a:solidFill>
              <a:srgbClr val="C00000"/>
            </a:solidFill>
            <a:miter lim="800000"/>
            <a:headEnd/>
            <a:tailEnd/>
          </a:ln>
        </p:spPr>
      </p:pic>
      <p:pic>
        <p:nvPicPr>
          <p:cNvPr id="63491" name="Picture 6" descr="http://upload.wikimedia.org/wikipedia/commons/5/55/Stomach_helicobacter_giemsa.JPG"/>
          <p:cNvPicPr>
            <a:picLocks noChangeAspect="1" noChangeArrowheads="1"/>
          </p:cNvPicPr>
          <p:nvPr/>
        </p:nvPicPr>
        <p:blipFill>
          <a:blip r:embed="rId4" cstate="print"/>
          <a:srcRect/>
          <a:stretch>
            <a:fillRect/>
          </a:stretch>
        </p:blipFill>
        <p:spPr bwMode="auto">
          <a:xfrm>
            <a:off x="4615704" y="908720"/>
            <a:ext cx="3888432" cy="4680520"/>
          </a:xfrm>
          <a:prstGeom prst="rect">
            <a:avLst/>
          </a:prstGeom>
          <a:noFill/>
          <a:ln w="9525">
            <a:solidFill>
              <a:srgbClr val="0070C0"/>
            </a:solidFill>
            <a:miter lim="800000"/>
            <a:headEnd/>
            <a:tailEnd/>
          </a:ln>
        </p:spPr>
      </p:pic>
      <p:sp>
        <p:nvSpPr>
          <p:cNvPr id="4" name="Rectangle 3"/>
          <p:cNvSpPr/>
          <p:nvPr/>
        </p:nvSpPr>
        <p:spPr>
          <a:xfrm>
            <a:off x="1043608" y="5877272"/>
            <a:ext cx="6984776" cy="707886"/>
          </a:xfrm>
          <a:prstGeom prst="rect">
            <a:avLst/>
          </a:prstGeom>
        </p:spPr>
        <p:txBody>
          <a:bodyPr wrap="square">
            <a:spAutoFit/>
          </a:bodyPr>
          <a:lstStyle/>
          <a:p>
            <a:pPr algn="ctr"/>
            <a:r>
              <a:rPr lang="en-US" sz="2000" b="1" i="1" dirty="0" smtClean="0"/>
              <a:t>Helicobacter pylori, gastric biopsy:</a:t>
            </a:r>
          </a:p>
          <a:p>
            <a:pPr algn="ctr"/>
            <a:r>
              <a:rPr lang="en-US" sz="2000" b="1" i="1" dirty="0" smtClean="0"/>
              <a:t> Silver stain on left, Giemsa stain on right.</a:t>
            </a:r>
          </a:p>
        </p:txBody>
      </p:sp>
      <p:sp>
        <p:nvSpPr>
          <p:cNvPr id="5" name="Rounded Rectangle 4"/>
          <p:cNvSpPr/>
          <p:nvPr/>
        </p:nvSpPr>
        <p:spPr>
          <a:xfrm>
            <a:off x="1547664" y="188640"/>
            <a:ext cx="6192688" cy="57606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Helicobacter pylori</a:t>
            </a:r>
            <a:endParaRPr lang="en-US" sz="2800" i="1" dirty="0">
              <a:effectLst>
                <a:outerShdw blurRad="38100" dist="38100" dir="2700000" algn="tl">
                  <a:srgbClr val="000000">
                    <a:alpha val="43137"/>
                  </a:srgbClr>
                </a:outerShdw>
              </a:effectLst>
            </a:endParaRPr>
          </a:p>
        </p:txBody>
      </p:sp>
      <p:sp>
        <p:nvSpPr>
          <p:cNvPr id="6" name="TextBox 5"/>
          <p:cNvSpPr txBox="1"/>
          <p:nvPr/>
        </p:nvSpPr>
        <p:spPr>
          <a:xfrm>
            <a:off x="0" y="6627192"/>
            <a:ext cx="12192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7" name="TextBox 6"/>
          <p:cNvSpPr txBox="1"/>
          <p:nvPr/>
        </p:nvSpPr>
        <p:spPr>
          <a:xfrm>
            <a:off x="8382000" y="6643710"/>
            <a:ext cx="7620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2" name="Picture 2" descr="http://library.med.utah.edu/WebPath/jpeg4/GI023.jpg"/>
          <p:cNvPicPr>
            <a:picLocks noChangeAspect="1" noChangeArrowheads="1"/>
          </p:cNvPicPr>
          <p:nvPr/>
        </p:nvPicPr>
        <p:blipFill>
          <a:blip r:embed="rId2" cstate="print"/>
          <a:srcRect/>
          <a:stretch>
            <a:fillRect/>
          </a:stretch>
        </p:blipFill>
        <p:spPr bwMode="auto">
          <a:xfrm>
            <a:off x="1259632" y="1000108"/>
            <a:ext cx="6741392" cy="4085075"/>
          </a:xfrm>
          <a:prstGeom prst="rect">
            <a:avLst/>
          </a:prstGeom>
          <a:noFill/>
        </p:spPr>
      </p:pic>
      <p:sp>
        <p:nvSpPr>
          <p:cNvPr id="3" name="Rectangle 2"/>
          <p:cNvSpPr/>
          <p:nvPr/>
        </p:nvSpPr>
        <p:spPr>
          <a:xfrm>
            <a:off x="928662" y="5192032"/>
            <a:ext cx="7148538" cy="1323439"/>
          </a:xfrm>
          <a:prstGeom prst="rect">
            <a:avLst/>
          </a:prstGeom>
        </p:spPr>
        <p:txBody>
          <a:bodyPr wrap="square">
            <a:spAutoFit/>
          </a:bodyPr>
          <a:lstStyle/>
          <a:p>
            <a:pPr algn="ctr"/>
            <a:r>
              <a:rPr lang="en-US" sz="2000" b="1" i="1" dirty="0" smtClean="0"/>
              <a:t>Gastritis is often accompanied by infection with Helicobacter pylori. This small curved to spiral rod-shaped bacterium is found in the surface epithelial mucus of most patients with active gastritis. The rods are seen here with a methylene blue stain</a:t>
            </a:r>
            <a:endParaRPr lang="en-US" sz="2000" b="1" i="1" dirty="0"/>
          </a:p>
        </p:txBody>
      </p:sp>
      <p:sp>
        <p:nvSpPr>
          <p:cNvPr id="4" name="Rounded Rectangle 3"/>
          <p:cNvSpPr/>
          <p:nvPr/>
        </p:nvSpPr>
        <p:spPr>
          <a:xfrm>
            <a:off x="928662" y="188640"/>
            <a:ext cx="7286676" cy="59715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smtClean="0"/>
              <a:t>Helicobacter pylori in stomach – Microscopic view</a:t>
            </a:r>
            <a:endParaRPr lang="en-US" sz="2600" b="1" i="1" dirty="0"/>
          </a:p>
        </p:txBody>
      </p:sp>
      <p:sp>
        <p:nvSpPr>
          <p:cNvPr id="5" name="TextBox 4"/>
          <p:cNvSpPr txBox="1"/>
          <p:nvPr/>
        </p:nvSpPr>
        <p:spPr>
          <a:xfrm>
            <a:off x="0" y="6627192"/>
            <a:ext cx="12192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6" name="TextBox 5"/>
          <p:cNvSpPr txBox="1"/>
          <p:nvPr/>
        </p:nvSpPr>
        <p:spPr>
          <a:xfrm>
            <a:off x="8382000" y="6643710"/>
            <a:ext cx="7620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cxnSp>
        <p:nvCxnSpPr>
          <p:cNvPr id="8" name="Straight Arrow Connector 7"/>
          <p:cNvCxnSpPr/>
          <p:nvPr/>
        </p:nvCxnSpPr>
        <p:spPr>
          <a:xfrm flipH="1" flipV="1">
            <a:off x="3505200" y="3429000"/>
            <a:ext cx="2514600" cy="2133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1835696" y="188640"/>
            <a:ext cx="5256585" cy="729952"/>
          </a:xfrm>
        </p:spPr>
        <p:txBody>
          <a:bodyPr>
            <a:normAutofit/>
          </a:bodyPr>
          <a:lstStyle/>
          <a:p>
            <a:pPr algn="ctr"/>
            <a:r>
              <a:rPr lang="en-US" sz="3200" b="1" dirty="0" smtClean="0">
                <a:solidFill>
                  <a:srgbClr val="0E03EF"/>
                </a:solidFill>
                <a:effectLst>
                  <a:outerShdw blurRad="38100" dist="38100" dir="2700000" algn="tl">
                    <a:srgbClr val="000000">
                      <a:alpha val="43137"/>
                    </a:srgbClr>
                  </a:outerShdw>
                </a:effectLst>
              </a:rPr>
              <a:t> </a:t>
            </a:r>
          </a:p>
        </p:txBody>
      </p:sp>
      <p:sp>
        <p:nvSpPr>
          <p:cNvPr id="67587" name="Content Placeholder 2"/>
          <p:cNvSpPr>
            <a:spLocks noGrp="1"/>
          </p:cNvSpPr>
          <p:nvPr>
            <p:ph idx="1"/>
          </p:nvPr>
        </p:nvSpPr>
        <p:spPr>
          <a:xfrm>
            <a:off x="288032" y="914400"/>
            <a:ext cx="8244408" cy="4648200"/>
          </a:xfrm>
        </p:spPr>
        <p:txBody>
          <a:bodyPr>
            <a:normAutofit/>
          </a:bodyPr>
          <a:lstStyle/>
          <a:p>
            <a:r>
              <a:rPr lang="en-US" b="1" dirty="0" smtClean="0">
                <a:solidFill>
                  <a:srgbClr val="1010C6"/>
                </a:solidFill>
              </a:rPr>
              <a:t>“PEPTIC” implies acid cause/aggravation</a:t>
            </a:r>
          </a:p>
          <a:p>
            <a:r>
              <a:rPr lang="en-US" b="1" dirty="0" smtClean="0">
                <a:solidFill>
                  <a:srgbClr val="1010C6"/>
                </a:solidFill>
              </a:rPr>
              <a:t>Mucosa </a:t>
            </a:r>
            <a:r>
              <a:rPr lang="en-US" b="1" dirty="0" smtClean="0">
                <a:solidFill>
                  <a:srgbClr val="1010C6"/>
                </a:solidFill>
                <a:sym typeface="Wingdings" charset="2"/>
              </a:rPr>
              <a:t> Submucosa Muscularis  </a:t>
            </a:r>
            <a:r>
              <a:rPr lang="en-US" b="1" dirty="0" err="1" smtClean="0">
                <a:solidFill>
                  <a:srgbClr val="1010C6"/>
                </a:solidFill>
                <a:sym typeface="Wingdings" charset="2"/>
              </a:rPr>
              <a:t>Serosa</a:t>
            </a:r>
            <a:endParaRPr lang="en-US" b="1" dirty="0" smtClean="0">
              <a:solidFill>
                <a:srgbClr val="1010C6"/>
              </a:solidFill>
              <a:sym typeface="Wingdings" charset="2"/>
            </a:endParaRPr>
          </a:p>
          <a:p>
            <a:r>
              <a:rPr lang="en-US" b="1" dirty="0" smtClean="0">
                <a:solidFill>
                  <a:srgbClr val="1010C6"/>
                </a:solidFill>
                <a:sym typeface="Wingdings" charset="2"/>
              </a:rPr>
              <a:t>Chronic, solitary (usually), adults</a:t>
            </a:r>
          </a:p>
          <a:p>
            <a:r>
              <a:rPr lang="en-US" b="1" dirty="0" smtClean="0">
                <a:solidFill>
                  <a:srgbClr val="1010C6"/>
                </a:solidFill>
                <a:sym typeface="Wingdings" charset="2"/>
              </a:rPr>
              <a:t>80% caused by H. pylori</a:t>
            </a:r>
          </a:p>
          <a:p>
            <a:r>
              <a:rPr lang="en-US" b="1" dirty="0" smtClean="0">
                <a:solidFill>
                  <a:srgbClr val="1010C6"/>
                </a:solidFill>
                <a:sym typeface="Wingdings" charset="2"/>
              </a:rPr>
              <a:t>NSAIDs</a:t>
            </a:r>
          </a:p>
          <a:p>
            <a:r>
              <a:rPr lang="en-US" b="1" dirty="0" smtClean="0">
                <a:solidFill>
                  <a:srgbClr val="1010C6"/>
                </a:solidFill>
                <a:sym typeface="Wingdings" charset="2"/>
              </a:rPr>
              <a:t>Stress</a:t>
            </a:r>
          </a:p>
          <a:p>
            <a:endParaRPr lang="en-US" dirty="0" smtClean="0"/>
          </a:p>
        </p:txBody>
      </p:sp>
      <p:pic>
        <p:nvPicPr>
          <p:cNvPr id="67588" name="Picture 2"/>
          <p:cNvPicPr>
            <a:picLocks noChangeAspect="1" noChangeArrowheads="1"/>
          </p:cNvPicPr>
          <p:nvPr/>
        </p:nvPicPr>
        <p:blipFill>
          <a:blip r:embed="rId3" cstate="print"/>
          <a:srcRect/>
          <a:stretch>
            <a:fillRect/>
          </a:stretch>
        </p:blipFill>
        <p:spPr bwMode="auto">
          <a:xfrm>
            <a:off x="5867400" y="3962400"/>
            <a:ext cx="3024337" cy="2448272"/>
          </a:xfrm>
          <a:prstGeom prst="rect">
            <a:avLst/>
          </a:prstGeom>
          <a:noFill/>
          <a:ln w="9525">
            <a:noFill/>
            <a:miter lim="800000"/>
            <a:headEnd/>
            <a:tailEnd/>
          </a:ln>
        </p:spPr>
      </p:pic>
      <p:sp>
        <p:nvSpPr>
          <p:cNvPr id="6" name="Rounded Rectangle 5"/>
          <p:cNvSpPr/>
          <p:nvPr/>
        </p:nvSpPr>
        <p:spPr>
          <a:xfrm>
            <a:off x="2555776" y="260648"/>
            <a:ext cx="3384376" cy="57606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bg1"/>
                </a:solidFill>
                <a:effectLst>
                  <a:outerShdw blurRad="38100" dist="38100" dir="2700000" algn="tl">
                    <a:srgbClr val="000000">
                      <a:alpha val="43137"/>
                    </a:srgbClr>
                  </a:outerShdw>
                </a:effectLst>
              </a:rPr>
              <a:t>Peptic Ulcers</a:t>
            </a:r>
            <a:endParaRPr lang="en-US" sz="2800" i="1" dirty="0">
              <a:solidFill>
                <a:schemeClr val="bg1"/>
              </a:solidFill>
            </a:endParaRPr>
          </a:p>
        </p:txBody>
      </p:sp>
      <p:pic>
        <p:nvPicPr>
          <p:cNvPr id="203778" name="Picture 2" descr="http://library.med.utah.edu/WebPath/jpeg4/GI422.jpg"/>
          <p:cNvPicPr>
            <a:picLocks noChangeAspect="1" noChangeArrowheads="1"/>
          </p:cNvPicPr>
          <p:nvPr/>
        </p:nvPicPr>
        <p:blipFill>
          <a:blip r:embed="rId4" cstate="print"/>
          <a:srcRect/>
          <a:stretch>
            <a:fillRect/>
          </a:stretch>
        </p:blipFill>
        <p:spPr bwMode="auto">
          <a:xfrm>
            <a:off x="2590800" y="4355754"/>
            <a:ext cx="3159447" cy="2121246"/>
          </a:xfrm>
          <a:prstGeom prst="rect">
            <a:avLst/>
          </a:prstGeom>
          <a:noFill/>
          <a:ln>
            <a:solidFill>
              <a:srgbClr val="7030A0"/>
            </a:solidFill>
          </a:ln>
        </p:spPr>
      </p:pic>
      <p:sp>
        <p:nvSpPr>
          <p:cNvPr id="7" name="TextBox 6"/>
          <p:cNvSpPr txBox="1"/>
          <p:nvPr/>
        </p:nvSpPr>
        <p:spPr>
          <a:xfrm>
            <a:off x="0" y="6627192"/>
            <a:ext cx="12192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8" name="TextBox 7"/>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8662" y="2857496"/>
            <a:ext cx="7391728" cy="952872"/>
          </a:xfrm>
        </p:spPr>
        <p:txBody>
          <a:bodyPr>
            <a:noAutofit/>
          </a:bodyPr>
          <a:lstStyle/>
          <a:p>
            <a:pPr algn="ctr"/>
            <a:r>
              <a:rPr lang="en-US" sz="4800" b="1" i="1" dirty="0" smtClean="0">
                <a:solidFill>
                  <a:srgbClr val="660066"/>
                </a:solidFill>
                <a:effectLst>
                  <a:outerShdw blurRad="38100" dist="38100" dir="2700000" algn="tl">
                    <a:srgbClr val="000000">
                      <a:alpha val="43137"/>
                    </a:srgbClr>
                  </a:outerShdw>
                </a:effectLst>
                <a:latin typeface="Arial Black" pitchFamily="34" charset="0"/>
              </a:rPr>
              <a:t> Acute gastric ulcer</a:t>
            </a:r>
            <a:endParaRPr lang="en-US" sz="4800" b="1" i="1" dirty="0">
              <a:solidFill>
                <a:srgbClr val="660066"/>
              </a:solidFill>
              <a:effectLst>
                <a:outerShdw blurRad="38100" dist="38100" dir="2700000" algn="tl">
                  <a:srgbClr val="000000">
                    <a:alpha val="43137"/>
                  </a:srgbClr>
                </a:outerShdw>
              </a:effectLst>
              <a:latin typeface="Arial Black" pitchFamily="34" charset="0"/>
            </a:endParaRPr>
          </a:p>
        </p:txBody>
      </p:sp>
      <p:sp>
        <p:nvSpPr>
          <p:cNvPr id="3" name="TextBox 2"/>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4" name="TextBox 3"/>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746" name="Picture 2" descr="http://library.med.utah.edu/WebPath/jpeg4/GI018.jpg"/>
          <p:cNvPicPr>
            <a:picLocks noChangeAspect="1" noChangeArrowheads="1"/>
          </p:cNvPicPr>
          <p:nvPr/>
        </p:nvPicPr>
        <p:blipFill>
          <a:blip r:embed="rId2" cstate="print"/>
          <a:srcRect/>
          <a:stretch>
            <a:fillRect/>
          </a:stretch>
        </p:blipFill>
        <p:spPr bwMode="auto">
          <a:xfrm>
            <a:off x="1371600" y="1143000"/>
            <a:ext cx="6408712" cy="3818996"/>
          </a:xfrm>
          <a:prstGeom prst="rect">
            <a:avLst/>
          </a:prstGeom>
          <a:noFill/>
        </p:spPr>
      </p:pic>
      <p:sp>
        <p:nvSpPr>
          <p:cNvPr id="3" name="Rounded Rectangle 2"/>
          <p:cNvSpPr/>
          <p:nvPr/>
        </p:nvSpPr>
        <p:spPr>
          <a:xfrm>
            <a:off x="1403648" y="332656"/>
            <a:ext cx="5976664" cy="504056"/>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Acute Gastric Ulcer : Benign , Gross</a:t>
            </a:r>
            <a:endParaRPr lang="en-US" sz="2800" b="1" i="1" dirty="0">
              <a:effectLst>
                <a:outerShdw blurRad="38100" dist="38100" dir="2700000" algn="tl">
                  <a:srgbClr val="000000">
                    <a:alpha val="43137"/>
                  </a:srgbClr>
                </a:outerShdw>
              </a:effectLst>
            </a:endParaRPr>
          </a:p>
        </p:txBody>
      </p:sp>
      <p:sp>
        <p:nvSpPr>
          <p:cNvPr id="4" name="Rectangle 3"/>
          <p:cNvSpPr/>
          <p:nvPr/>
        </p:nvSpPr>
        <p:spPr>
          <a:xfrm>
            <a:off x="1066800" y="5000636"/>
            <a:ext cx="7010400" cy="1323439"/>
          </a:xfrm>
          <a:prstGeom prst="rect">
            <a:avLst/>
          </a:prstGeom>
        </p:spPr>
        <p:txBody>
          <a:bodyPr wrap="square">
            <a:spAutoFit/>
          </a:bodyPr>
          <a:lstStyle/>
          <a:p>
            <a:pPr algn="ctr"/>
            <a:r>
              <a:rPr lang="en-US" sz="2000" b="1" i="1" dirty="0" smtClean="0"/>
              <a:t>A 1 cm acute gastric ulcer is shown here in the upper fundus. The ulcer is shallow and sharply demarcated, with surrounding hyperemia. It is probably benign. However, all gastric ulcers should be biopsied to rule out a malignancy.</a:t>
            </a:r>
            <a:endParaRPr lang="en-US" sz="2000" b="1" i="1" dirty="0"/>
          </a:p>
        </p:txBody>
      </p:sp>
      <p:sp>
        <p:nvSpPr>
          <p:cNvPr id="5" name="TextBox 4"/>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6" name="TextBox 5"/>
          <p:cNvSpPr txBox="1"/>
          <p:nvPr/>
        </p:nvSpPr>
        <p:spPr>
          <a:xfrm>
            <a:off x="8382000" y="6643710"/>
            <a:ext cx="7620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cxnSp>
        <p:nvCxnSpPr>
          <p:cNvPr id="8" name="Straight Arrow Connector 7"/>
          <p:cNvCxnSpPr/>
          <p:nvPr/>
        </p:nvCxnSpPr>
        <p:spPr>
          <a:xfrm flipV="1">
            <a:off x="2667000" y="2971800"/>
            <a:ext cx="0" cy="2133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2" descr="http://library.med.utah.edu/WebPath/jpeg4/GI019.jpg"/>
          <p:cNvPicPr>
            <a:picLocks noChangeAspect="1" noChangeArrowheads="1"/>
          </p:cNvPicPr>
          <p:nvPr/>
        </p:nvPicPr>
        <p:blipFill>
          <a:blip r:embed="rId3" cstate="print"/>
          <a:srcRect/>
          <a:stretch>
            <a:fillRect/>
          </a:stretch>
        </p:blipFill>
        <p:spPr bwMode="auto">
          <a:xfrm>
            <a:off x="1043608" y="980728"/>
            <a:ext cx="6888832" cy="4320480"/>
          </a:xfrm>
          <a:prstGeom prst="rect">
            <a:avLst/>
          </a:prstGeom>
          <a:noFill/>
        </p:spPr>
      </p:pic>
      <p:sp>
        <p:nvSpPr>
          <p:cNvPr id="4" name="Rectangle 3"/>
          <p:cNvSpPr/>
          <p:nvPr/>
        </p:nvSpPr>
        <p:spPr>
          <a:xfrm>
            <a:off x="683568" y="5336048"/>
            <a:ext cx="8231832" cy="1323439"/>
          </a:xfrm>
          <a:prstGeom prst="rect">
            <a:avLst/>
          </a:prstGeom>
        </p:spPr>
        <p:txBody>
          <a:bodyPr wrap="square">
            <a:spAutoFit/>
          </a:bodyPr>
          <a:lstStyle/>
          <a:p>
            <a:pPr algn="ctr"/>
            <a:r>
              <a:rPr lang="en-US" sz="2000" b="1" i="1" dirty="0" smtClean="0"/>
              <a:t>Here is a much larger 3 x 4 cm gastric ulcer that led to the resection of the stomach shown here. This ulcer is much deeper with more irregular margins. </a:t>
            </a:r>
            <a:endParaRPr lang="en-US" sz="2000" b="1" i="1" dirty="0" smtClean="0"/>
          </a:p>
          <a:p>
            <a:pPr algn="ctr"/>
            <a:r>
              <a:rPr lang="en-US" sz="2000" b="1" i="1" dirty="0" smtClean="0"/>
              <a:t>Complications </a:t>
            </a:r>
            <a:r>
              <a:rPr lang="en-US" sz="2000" b="1" i="1" dirty="0" smtClean="0"/>
              <a:t>of gastric ulcers (either benign or malignant) include pain, bleeding, perforation, and obstruction.</a:t>
            </a:r>
            <a:endParaRPr lang="en-US" sz="2000" b="1" i="1" dirty="0"/>
          </a:p>
        </p:txBody>
      </p:sp>
      <p:sp>
        <p:nvSpPr>
          <p:cNvPr id="5" name="Rounded Rectangle 4"/>
          <p:cNvSpPr/>
          <p:nvPr/>
        </p:nvSpPr>
        <p:spPr>
          <a:xfrm>
            <a:off x="971600" y="188640"/>
            <a:ext cx="6984776" cy="576064"/>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t>Acute Gastric Ulcer : Malignant , Gross</a:t>
            </a:r>
            <a:endParaRPr lang="en-US" sz="2800" b="1" i="1" dirty="0"/>
          </a:p>
        </p:txBody>
      </p:sp>
      <p:sp>
        <p:nvSpPr>
          <p:cNvPr id="6" name="TextBox 5"/>
          <p:cNvSpPr txBox="1"/>
          <p:nvPr/>
        </p:nvSpPr>
        <p:spPr>
          <a:xfrm>
            <a:off x="0" y="6627192"/>
            <a:ext cx="12192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7" name="TextBox 6"/>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2" descr="http://library.med.utah.edu/WebPath/jpeg4/GI020.jpg"/>
          <p:cNvPicPr>
            <a:picLocks noChangeAspect="1" noChangeArrowheads="1"/>
          </p:cNvPicPr>
          <p:nvPr/>
        </p:nvPicPr>
        <p:blipFill>
          <a:blip r:embed="rId2" cstate="print"/>
          <a:srcRect/>
          <a:stretch>
            <a:fillRect/>
          </a:stretch>
        </p:blipFill>
        <p:spPr bwMode="auto">
          <a:xfrm>
            <a:off x="899592" y="1052736"/>
            <a:ext cx="7017191" cy="4392488"/>
          </a:xfrm>
          <a:prstGeom prst="rect">
            <a:avLst/>
          </a:prstGeom>
          <a:noFill/>
          <a:ln w="28575">
            <a:solidFill>
              <a:srgbClr val="7030A0"/>
            </a:solidFill>
          </a:ln>
        </p:spPr>
      </p:pic>
      <p:sp>
        <p:nvSpPr>
          <p:cNvPr id="6" name="Rectangle 5"/>
          <p:cNvSpPr/>
          <p:nvPr/>
        </p:nvSpPr>
        <p:spPr>
          <a:xfrm>
            <a:off x="683568" y="5469031"/>
            <a:ext cx="7416824" cy="1323439"/>
          </a:xfrm>
          <a:prstGeom prst="rect">
            <a:avLst/>
          </a:prstGeom>
        </p:spPr>
        <p:txBody>
          <a:bodyPr wrap="square">
            <a:spAutoFit/>
          </a:bodyPr>
          <a:lstStyle/>
          <a:p>
            <a:pPr algn="ctr"/>
            <a:r>
              <a:rPr lang="en-US" sz="2000" b="1" i="1" dirty="0" smtClean="0"/>
              <a:t>Microscopically, the ulcer here is sharply demarcated, with normal gastric mucosa on the left falling away into a deep ulcer whose base contains inflamed, necrotic debris. An arterial branch at the ulcer base is eroded and bleeding.</a:t>
            </a:r>
            <a:endParaRPr lang="en-US" sz="2000" b="1" i="1" dirty="0"/>
          </a:p>
        </p:txBody>
      </p:sp>
      <p:sp>
        <p:nvSpPr>
          <p:cNvPr id="7" name="Rounded Rectangle 6"/>
          <p:cNvSpPr/>
          <p:nvPr/>
        </p:nvSpPr>
        <p:spPr>
          <a:xfrm>
            <a:off x="1763688" y="332656"/>
            <a:ext cx="5256584" cy="576064"/>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Acute Gastric Ulcer – LPF</a:t>
            </a:r>
            <a:endParaRPr lang="en-US" sz="2800" b="1" i="1" dirty="0">
              <a:effectLst>
                <a:outerShdw blurRad="38100" dist="38100" dir="2700000" algn="tl">
                  <a:srgbClr val="000000">
                    <a:alpha val="43137"/>
                  </a:srgbClr>
                </a:outerShdw>
              </a:effectLst>
            </a:endParaRPr>
          </a:p>
        </p:txBody>
      </p:sp>
      <p:sp>
        <p:nvSpPr>
          <p:cNvPr id="5" name="TextBox 4"/>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8" name="TextBox 7"/>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22" name="Picture 2" descr="http://library.med.utah.edu/WebPath/jpeg4/GI021.jpg"/>
          <p:cNvPicPr>
            <a:picLocks noChangeAspect="1" noChangeArrowheads="1"/>
          </p:cNvPicPr>
          <p:nvPr/>
        </p:nvPicPr>
        <p:blipFill>
          <a:blip r:embed="rId2" cstate="print"/>
          <a:srcRect/>
          <a:stretch>
            <a:fillRect/>
          </a:stretch>
        </p:blipFill>
        <p:spPr bwMode="auto">
          <a:xfrm>
            <a:off x="1014538" y="836712"/>
            <a:ext cx="7200800" cy="4104457"/>
          </a:xfrm>
          <a:prstGeom prst="rect">
            <a:avLst/>
          </a:prstGeom>
          <a:noFill/>
          <a:ln>
            <a:solidFill>
              <a:srgbClr val="7030A0"/>
            </a:solidFill>
          </a:ln>
        </p:spPr>
      </p:pic>
      <p:sp>
        <p:nvSpPr>
          <p:cNvPr id="5" name="Rounded Rectangle 4"/>
          <p:cNvSpPr/>
          <p:nvPr/>
        </p:nvSpPr>
        <p:spPr>
          <a:xfrm>
            <a:off x="1887184" y="188640"/>
            <a:ext cx="5256584" cy="576064"/>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Acute Gastric Ulcer – HPF</a:t>
            </a:r>
            <a:endParaRPr lang="en-US" sz="2800" b="1" i="1" dirty="0">
              <a:effectLst>
                <a:outerShdw blurRad="38100" dist="38100" dir="2700000" algn="tl">
                  <a:srgbClr val="000000">
                    <a:alpha val="43137"/>
                  </a:srgbClr>
                </a:outerShdw>
              </a:effectLst>
            </a:endParaRPr>
          </a:p>
        </p:txBody>
      </p:sp>
      <p:sp>
        <p:nvSpPr>
          <p:cNvPr id="6" name="Rectangle 5"/>
          <p:cNvSpPr/>
          <p:nvPr/>
        </p:nvSpPr>
        <p:spPr>
          <a:xfrm>
            <a:off x="797374" y="4987042"/>
            <a:ext cx="7560840" cy="1631216"/>
          </a:xfrm>
          <a:prstGeom prst="rect">
            <a:avLst/>
          </a:prstGeom>
        </p:spPr>
        <p:txBody>
          <a:bodyPr wrap="square">
            <a:spAutoFit/>
          </a:bodyPr>
          <a:lstStyle/>
          <a:p>
            <a:pPr algn="ctr"/>
            <a:r>
              <a:rPr lang="en-US" sz="2000" b="1" i="1" dirty="0" smtClean="0"/>
              <a:t>The mucosa at the upper right merges into the ulcer at the left which is eroding through the mucosa. Ulcers will penetrate over time if they do not heal. Penetration leads to pain. If the ulcer penetrates through the muscularis and through adventitia, then the ulcer is said to "perforate" and leads to an acute abdomen. </a:t>
            </a:r>
            <a:endParaRPr lang="en-US" sz="2000" b="1" i="1" dirty="0"/>
          </a:p>
        </p:txBody>
      </p:sp>
      <p:sp>
        <p:nvSpPr>
          <p:cNvPr id="7" name="TextBox 6"/>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8" name="TextBox 7"/>
          <p:cNvSpPr txBox="1"/>
          <p:nvPr/>
        </p:nvSpPr>
        <p:spPr>
          <a:xfrm>
            <a:off x="8382000" y="6643710"/>
            <a:ext cx="7620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5" descr="PleomorAden"/>
          <p:cNvPicPr>
            <a:picLocks noChangeAspect="1" noChangeArrowheads="1"/>
          </p:cNvPicPr>
          <p:nvPr/>
        </p:nvPicPr>
        <p:blipFill>
          <a:blip r:embed="rId3" cstate="print"/>
          <a:srcRect/>
          <a:stretch>
            <a:fillRect/>
          </a:stretch>
        </p:blipFill>
        <p:spPr bwMode="auto">
          <a:xfrm>
            <a:off x="1142976" y="908720"/>
            <a:ext cx="6813400" cy="4824536"/>
          </a:xfrm>
          <a:prstGeom prst="rect">
            <a:avLst/>
          </a:prstGeom>
          <a:noFill/>
          <a:ln w="9525">
            <a:solidFill>
              <a:srgbClr val="7030A0"/>
            </a:solidFill>
            <a:miter lim="800000"/>
            <a:headEnd/>
            <a:tailEnd/>
          </a:ln>
        </p:spPr>
      </p:pic>
      <p:sp>
        <p:nvSpPr>
          <p:cNvPr id="4" name="Rounded Rectangle 3"/>
          <p:cNvSpPr/>
          <p:nvPr/>
        </p:nvSpPr>
        <p:spPr>
          <a:xfrm>
            <a:off x="1451146" y="260648"/>
            <a:ext cx="6192688" cy="504056"/>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rPr>
              <a:t>PAROTID GLAND SWELLING – Clinical </a:t>
            </a:r>
            <a:endParaRPr lang="en-US" sz="2400" b="1" i="1" dirty="0">
              <a:effectLst>
                <a:outerShdw blurRad="38100" dist="38100" dir="2700000" algn="tl">
                  <a:srgbClr val="000000">
                    <a:alpha val="43137"/>
                  </a:srgbClr>
                </a:outerShdw>
              </a:effectLst>
            </a:endParaRPr>
          </a:p>
        </p:txBody>
      </p:sp>
      <p:sp>
        <p:nvSpPr>
          <p:cNvPr id="5" name="Rectangle 4"/>
          <p:cNvSpPr/>
          <p:nvPr/>
        </p:nvSpPr>
        <p:spPr>
          <a:xfrm>
            <a:off x="971600" y="5877272"/>
            <a:ext cx="7272808" cy="646331"/>
          </a:xfrm>
          <a:prstGeom prst="rect">
            <a:avLst/>
          </a:prstGeom>
        </p:spPr>
        <p:txBody>
          <a:bodyPr wrap="square">
            <a:spAutoFit/>
          </a:bodyPr>
          <a:lstStyle/>
          <a:p>
            <a:pPr algn="ctr"/>
            <a:r>
              <a:rPr lang="en-US" b="1" i="1" dirty="0" smtClean="0"/>
              <a:t>The classic place for any visible parotid swelling or tumor is present  between the tip of the ear and the tip (angle) of the mandible</a:t>
            </a:r>
            <a:endParaRPr lang="en-US" b="1" i="1" dirty="0"/>
          </a:p>
        </p:txBody>
      </p:sp>
      <p:sp>
        <p:nvSpPr>
          <p:cNvPr id="6" name="TextBox 5"/>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7" name="TextBox 6"/>
          <p:cNvSpPr txBox="1"/>
          <p:nvPr/>
        </p:nvSpPr>
        <p:spPr>
          <a:xfrm>
            <a:off x="8382000" y="6643710"/>
            <a:ext cx="7620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895600"/>
            <a:ext cx="8072494" cy="952872"/>
          </a:xfrm>
        </p:spPr>
        <p:txBody>
          <a:bodyPr>
            <a:noAutofit/>
          </a:bodyPr>
          <a:lstStyle/>
          <a:p>
            <a:pPr algn="ctr"/>
            <a:r>
              <a:rPr lang="en-US" sz="4800" b="1" i="1" dirty="0" smtClean="0">
                <a:solidFill>
                  <a:srgbClr val="006600"/>
                </a:solidFill>
                <a:effectLst>
                  <a:outerShdw blurRad="38100" dist="38100" dir="2700000" algn="tl">
                    <a:srgbClr val="000000">
                      <a:alpha val="43137"/>
                    </a:srgbClr>
                  </a:outerShdw>
                </a:effectLst>
                <a:latin typeface="Arial Black" pitchFamily="34" charset="0"/>
              </a:rPr>
              <a:t> Chronic gastric ulcer</a:t>
            </a:r>
            <a:endParaRPr lang="en-US" sz="4800" b="1" i="1" dirty="0">
              <a:solidFill>
                <a:srgbClr val="006600"/>
              </a:solidFill>
              <a:effectLst>
                <a:outerShdw blurRad="38100" dist="38100" dir="2700000" algn="tl">
                  <a:srgbClr val="000000">
                    <a:alpha val="43137"/>
                  </a:srgbClr>
                </a:outerShdw>
              </a:effectLst>
              <a:latin typeface="Arial Black" pitchFamily="34" charset="0"/>
            </a:endParaRPr>
          </a:p>
        </p:txBody>
      </p:sp>
      <p:sp>
        <p:nvSpPr>
          <p:cNvPr id="3" name="TextBox 2"/>
          <p:cNvSpPr txBox="1"/>
          <p:nvPr/>
        </p:nvSpPr>
        <p:spPr>
          <a:xfrm>
            <a:off x="0" y="6627192"/>
            <a:ext cx="12192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4" name="TextBox 3"/>
          <p:cNvSpPr txBox="1"/>
          <p:nvPr/>
        </p:nvSpPr>
        <p:spPr>
          <a:xfrm>
            <a:off x="8382000" y="6643710"/>
            <a:ext cx="7620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secure.health.utas.edu.au/intranet/cds/pathprac/Files/Cases/Gastro/Case11/Pictures11/Gross.jpg">
            <a:hlinkClick r:id="rId2"/>
          </p:cNvPr>
          <p:cNvPicPr>
            <a:picLocks noChangeAspect="1" noChangeArrowheads="1"/>
          </p:cNvPicPr>
          <p:nvPr/>
        </p:nvPicPr>
        <p:blipFill>
          <a:blip r:embed="rId3" cstate="print"/>
          <a:srcRect/>
          <a:stretch>
            <a:fillRect/>
          </a:stretch>
        </p:blipFill>
        <p:spPr bwMode="auto">
          <a:xfrm>
            <a:off x="1377998" y="980729"/>
            <a:ext cx="6408712" cy="4176464"/>
          </a:xfrm>
          <a:prstGeom prst="rect">
            <a:avLst/>
          </a:prstGeom>
          <a:noFill/>
        </p:spPr>
      </p:pic>
      <p:sp>
        <p:nvSpPr>
          <p:cNvPr id="3" name="Rounded Rectangle 2"/>
          <p:cNvSpPr/>
          <p:nvPr/>
        </p:nvSpPr>
        <p:spPr>
          <a:xfrm>
            <a:off x="1596872" y="260648"/>
            <a:ext cx="5832648" cy="504056"/>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Chronic Gastric Ulcer - Gross</a:t>
            </a:r>
            <a:endParaRPr lang="en-US" sz="2800" b="1" i="1" dirty="0">
              <a:effectLst>
                <a:outerShdw blurRad="38100" dist="38100" dir="2700000" algn="tl">
                  <a:srgbClr val="000000">
                    <a:alpha val="43137"/>
                  </a:srgbClr>
                </a:outerShdw>
              </a:effectLst>
            </a:endParaRPr>
          </a:p>
        </p:txBody>
      </p:sp>
      <p:sp>
        <p:nvSpPr>
          <p:cNvPr id="4" name="Rectangle 3"/>
          <p:cNvSpPr/>
          <p:nvPr/>
        </p:nvSpPr>
        <p:spPr>
          <a:xfrm>
            <a:off x="1015108" y="5192032"/>
            <a:ext cx="7128792" cy="1323439"/>
          </a:xfrm>
          <a:prstGeom prst="rect">
            <a:avLst/>
          </a:prstGeom>
        </p:spPr>
        <p:txBody>
          <a:bodyPr wrap="square">
            <a:spAutoFit/>
          </a:bodyPr>
          <a:lstStyle/>
          <a:p>
            <a:pPr algn="ctr"/>
            <a:r>
              <a:rPr lang="en-US" sz="2000" b="1" i="1" dirty="0" smtClean="0"/>
              <a:t>The specimen consists of an irregular portion of gastric wall. The ulcer is oval in shape and deeply penetrating. Necrotic debris covers the base. The specimen has been cut to show the submucosa, muscle coat and adventitial connective tissues in the region of the ulcer</a:t>
            </a:r>
            <a:endParaRPr lang="en-US" sz="2000" b="1" i="1" dirty="0"/>
          </a:p>
        </p:txBody>
      </p:sp>
      <p:sp>
        <p:nvSpPr>
          <p:cNvPr id="5" name="TextBox 4"/>
          <p:cNvSpPr txBox="1"/>
          <p:nvPr/>
        </p:nvSpPr>
        <p:spPr>
          <a:xfrm>
            <a:off x="0" y="6627192"/>
            <a:ext cx="12192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6" name="TextBox 5"/>
          <p:cNvSpPr txBox="1"/>
          <p:nvPr/>
        </p:nvSpPr>
        <p:spPr>
          <a:xfrm>
            <a:off x="8382000" y="6643710"/>
            <a:ext cx="7620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547664" y="260648"/>
            <a:ext cx="5832648" cy="648072"/>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effectLst>
                  <a:outerShdw blurRad="38100" dist="38100" dir="2700000" algn="tl">
                    <a:srgbClr val="000000">
                      <a:alpha val="43137"/>
                    </a:srgbClr>
                  </a:outerShdw>
                </a:effectLst>
              </a:rPr>
              <a:t>Chronic Gastric Ulcer: Microscopic</a:t>
            </a:r>
            <a:endParaRPr lang="en-US" sz="2800" b="1" i="1" dirty="0">
              <a:effectLst>
                <a:outerShdw blurRad="38100" dist="38100" dir="2700000" algn="tl">
                  <a:srgbClr val="000000">
                    <a:alpha val="43137"/>
                  </a:srgbClr>
                </a:outerShdw>
              </a:effectLst>
            </a:endParaRPr>
          </a:p>
        </p:txBody>
      </p:sp>
      <p:pic>
        <p:nvPicPr>
          <p:cNvPr id="198659" name="Picture 3"/>
          <p:cNvPicPr>
            <a:picLocks noChangeAspect="1" noChangeArrowheads="1"/>
          </p:cNvPicPr>
          <p:nvPr/>
        </p:nvPicPr>
        <p:blipFill>
          <a:blip r:embed="rId3" cstate="print"/>
          <a:srcRect/>
          <a:stretch>
            <a:fillRect/>
          </a:stretch>
        </p:blipFill>
        <p:spPr bwMode="auto">
          <a:xfrm>
            <a:off x="2679378" y="1124744"/>
            <a:ext cx="5493022" cy="4752528"/>
          </a:xfrm>
          <a:prstGeom prst="rect">
            <a:avLst/>
          </a:prstGeom>
          <a:noFill/>
          <a:ln w="9525">
            <a:solidFill>
              <a:srgbClr val="7030A0"/>
            </a:solidFill>
            <a:miter lim="800000"/>
            <a:headEnd/>
            <a:tailEnd/>
          </a:ln>
        </p:spPr>
      </p:pic>
      <p:sp>
        <p:nvSpPr>
          <p:cNvPr id="6" name="Rectangle 5"/>
          <p:cNvSpPr/>
          <p:nvPr/>
        </p:nvSpPr>
        <p:spPr>
          <a:xfrm>
            <a:off x="179512" y="1322759"/>
            <a:ext cx="2520280" cy="4801314"/>
          </a:xfrm>
          <a:prstGeom prst="rect">
            <a:avLst/>
          </a:prstGeom>
        </p:spPr>
        <p:txBody>
          <a:bodyPr wrap="square">
            <a:spAutoFit/>
          </a:bodyPr>
          <a:lstStyle/>
          <a:p>
            <a:r>
              <a:rPr lang="en-US" b="1" i="1" dirty="0" smtClean="0">
                <a:solidFill>
                  <a:schemeClr val="accent2">
                    <a:lumMod val="50000"/>
                  </a:schemeClr>
                </a:solidFill>
              </a:rPr>
              <a:t>Cellular Debris:</a:t>
            </a:r>
          </a:p>
          <a:p>
            <a:r>
              <a:rPr lang="en-US" dirty="0" smtClean="0"/>
              <a:t>Numerous viable and degenerate polymorphs. </a:t>
            </a:r>
          </a:p>
          <a:p>
            <a:endParaRPr lang="en-US" i="1" dirty="0" smtClean="0">
              <a:hlinkClick r:id="rId4"/>
            </a:endParaRPr>
          </a:p>
          <a:p>
            <a:r>
              <a:rPr lang="en-US" b="1" i="1" dirty="0" smtClean="0">
                <a:solidFill>
                  <a:srgbClr val="1010C6"/>
                </a:solidFill>
              </a:rPr>
              <a:t>Fibrinoid Necrosis:</a:t>
            </a:r>
          </a:p>
          <a:p>
            <a:r>
              <a:rPr lang="en-US" dirty="0" smtClean="0"/>
              <a:t>Inflammatory cells and granulation tissue. </a:t>
            </a:r>
          </a:p>
          <a:p>
            <a:endParaRPr lang="en-US" dirty="0" smtClean="0"/>
          </a:p>
          <a:p>
            <a:endParaRPr lang="en-US" dirty="0" smtClean="0"/>
          </a:p>
          <a:p>
            <a:r>
              <a:rPr lang="en-US" b="1" i="1" dirty="0" smtClean="0">
                <a:solidFill>
                  <a:schemeClr val="accent2">
                    <a:lumMod val="50000"/>
                  </a:schemeClr>
                </a:solidFill>
              </a:rPr>
              <a:t>Granulation Tissue:</a:t>
            </a:r>
          </a:p>
          <a:p>
            <a:r>
              <a:rPr lang="en-US" dirty="0" smtClean="0"/>
              <a:t>Variable sized capillary channels are separated by fibroblastic connective tissue heavily infiltrated with lymphocytes, neutrophils, and eosinophils.</a:t>
            </a:r>
            <a:endParaRPr lang="en-US" dirty="0"/>
          </a:p>
        </p:txBody>
      </p:sp>
      <p:sp>
        <p:nvSpPr>
          <p:cNvPr id="7" name="Rectangle 6"/>
          <p:cNvSpPr/>
          <p:nvPr/>
        </p:nvSpPr>
        <p:spPr>
          <a:xfrm>
            <a:off x="2226134" y="5929330"/>
            <a:ext cx="6417832" cy="707886"/>
          </a:xfrm>
          <a:prstGeom prst="rect">
            <a:avLst/>
          </a:prstGeom>
        </p:spPr>
        <p:txBody>
          <a:bodyPr wrap="square">
            <a:spAutoFit/>
          </a:bodyPr>
          <a:lstStyle/>
          <a:p>
            <a:pPr algn="ctr"/>
            <a:r>
              <a:rPr lang="en-US" sz="2000" b="1" i="1" dirty="0" smtClean="0">
                <a:solidFill>
                  <a:prstClr val="black"/>
                </a:solidFill>
              </a:rPr>
              <a:t>Microscopic examination shows the typical features of </a:t>
            </a:r>
          </a:p>
          <a:p>
            <a:pPr algn="ctr"/>
            <a:r>
              <a:rPr lang="en-US" sz="2000" b="1" i="1" dirty="0" smtClean="0">
                <a:solidFill>
                  <a:prstClr val="black"/>
                </a:solidFill>
              </a:rPr>
              <a:t>a chronic peptic ulcer. The ulcer is located in the antrum</a:t>
            </a:r>
            <a:endParaRPr lang="en-US" sz="2000" b="1" i="1" dirty="0"/>
          </a:p>
        </p:txBody>
      </p:sp>
      <p:cxnSp>
        <p:nvCxnSpPr>
          <p:cNvPr id="9" name="Straight Arrow Connector 8"/>
          <p:cNvCxnSpPr/>
          <p:nvPr/>
        </p:nvCxnSpPr>
        <p:spPr>
          <a:xfrm>
            <a:off x="2267744" y="1556792"/>
            <a:ext cx="1584176" cy="4320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438400" y="2667000"/>
            <a:ext cx="1524000"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483768" y="4005064"/>
            <a:ext cx="1584176" cy="3600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6627192"/>
            <a:ext cx="12192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13" name="TextBox 12"/>
          <p:cNvSpPr txBox="1"/>
          <p:nvPr/>
        </p:nvSpPr>
        <p:spPr>
          <a:xfrm>
            <a:off x="8382000" y="6643710"/>
            <a:ext cx="7620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1200" y="2514600"/>
            <a:ext cx="5824993" cy="1446550"/>
          </a:xfrm>
          <a:prstGeom prst="rect">
            <a:avLst/>
          </a:prstGeom>
          <a:noFill/>
        </p:spPr>
        <p:txBody>
          <a:bodyPr wrap="none" lIns="91440" tIns="45720" rIns="91440" bIns="45720">
            <a:spAutoFit/>
          </a:bodyPr>
          <a:lstStyle/>
          <a:p>
            <a:pPr algn="ctr"/>
            <a:r>
              <a:rPr lang="en-US" sz="4400" b="1" i="1" cap="none" spc="0" dirty="0" smtClean="0">
                <a:ln w="17780" cmpd="sng">
                  <a:solidFill>
                    <a:srgbClr val="FFFFFF"/>
                  </a:solidFill>
                  <a:prstDash val="solid"/>
                  <a:miter lim="800000"/>
                </a:ln>
                <a:solidFill>
                  <a:srgbClr val="0B0B8F"/>
                </a:solidFill>
                <a:effectLst>
                  <a:outerShdw blurRad="50800" algn="tl" rotWithShape="0">
                    <a:srgbClr val="000000"/>
                  </a:outerShdw>
                </a:effectLst>
                <a:latin typeface="Arial Black" pitchFamily="34" charset="0"/>
              </a:rPr>
              <a:t>CARCINOMA </a:t>
            </a:r>
          </a:p>
          <a:p>
            <a:pPr algn="ctr"/>
            <a:r>
              <a:rPr lang="en-US" sz="4400" b="1" i="1" cap="none" spc="0" dirty="0" smtClean="0">
                <a:ln w="17780" cmpd="sng">
                  <a:solidFill>
                    <a:srgbClr val="FFFFFF"/>
                  </a:solidFill>
                  <a:prstDash val="solid"/>
                  <a:miter lim="800000"/>
                </a:ln>
                <a:solidFill>
                  <a:srgbClr val="0B0B8F"/>
                </a:solidFill>
                <a:effectLst>
                  <a:outerShdw blurRad="50800" algn="tl" rotWithShape="0">
                    <a:srgbClr val="000000"/>
                  </a:outerShdw>
                </a:effectLst>
                <a:latin typeface="Arial Black" pitchFamily="34" charset="0"/>
              </a:rPr>
              <a:t>OF THE STOMACH</a:t>
            </a:r>
            <a:endParaRPr lang="en-US" sz="4400" b="1" i="1" cap="none" spc="0" dirty="0">
              <a:ln w="17780" cmpd="sng">
                <a:solidFill>
                  <a:srgbClr val="FFFFFF"/>
                </a:solidFill>
                <a:prstDash val="solid"/>
                <a:miter lim="800000"/>
              </a:ln>
              <a:solidFill>
                <a:srgbClr val="0B0B8F"/>
              </a:solidFill>
              <a:effectLst>
                <a:outerShdw blurRad="50800" algn="tl" rotWithShape="0">
                  <a:srgbClr val="000000"/>
                </a:outerShdw>
              </a:effectLst>
              <a:latin typeface="Arial Black" pitchFamily="34" charset="0"/>
            </a:endParaRPr>
          </a:p>
        </p:txBody>
      </p:sp>
      <p:sp>
        <p:nvSpPr>
          <p:cNvPr id="5" name="TextBox 4"/>
          <p:cNvSpPr txBox="1"/>
          <p:nvPr/>
        </p:nvSpPr>
        <p:spPr>
          <a:xfrm>
            <a:off x="0" y="6627192"/>
            <a:ext cx="12192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6" name="TextBox 5"/>
          <p:cNvSpPr txBox="1"/>
          <p:nvPr/>
        </p:nvSpPr>
        <p:spPr>
          <a:xfrm>
            <a:off x="8382000" y="6643710"/>
            <a:ext cx="7620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library.med.utah.edu/WebPath/jpeg4/GI024.jpg"/>
          <p:cNvPicPr>
            <a:picLocks noChangeAspect="1" noChangeArrowheads="1"/>
          </p:cNvPicPr>
          <p:nvPr/>
        </p:nvPicPr>
        <p:blipFill>
          <a:blip r:embed="rId2" cstate="print"/>
          <a:srcRect/>
          <a:stretch>
            <a:fillRect/>
          </a:stretch>
        </p:blipFill>
        <p:spPr bwMode="auto">
          <a:xfrm>
            <a:off x="1115616" y="980728"/>
            <a:ext cx="6552728" cy="4067024"/>
          </a:xfrm>
          <a:prstGeom prst="rect">
            <a:avLst/>
          </a:prstGeom>
          <a:noFill/>
          <a:ln>
            <a:solidFill>
              <a:schemeClr val="accent1"/>
            </a:solidFill>
          </a:ln>
        </p:spPr>
      </p:pic>
      <p:sp>
        <p:nvSpPr>
          <p:cNvPr id="3" name="Rounded Rectangle 2"/>
          <p:cNvSpPr/>
          <p:nvPr/>
        </p:nvSpPr>
        <p:spPr>
          <a:xfrm>
            <a:off x="1403648" y="332656"/>
            <a:ext cx="6048672" cy="504056"/>
          </a:xfrm>
          <a:prstGeom prst="round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i="1" dirty="0" smtClean="0">
                <a:solidFill>
                  <a:schemeClr val="bg1"/>
                </a:solidFill>
                <a:effectLst>
                  <a:outerShdw blurRad="38100" dist="38100" dir="2700000" algn="tl">
                    <a:srgbClr val="000000">
                      <a:alpha val="43137"/>
                    </a:srgbClr>
                  </a:outerShdw>
                </a:effectLst>
                <a:latin typeface="Century Gothic" pitchFamily="34" charset="0"/>
              </a:rPr>
              <a:t>Gastric Adenocarcinoma - Gross</a:t>
            </a:r>
            <a:endParaRPr lang="en-US" sz="2400" b="1" i="1" dirty="0">
              <a:solidFill>
                <a:schemeClr val="bg1"/>
              </a:solidFill>
              <a:effectLst>
                <a:outerShdw blurRad="38100" dist="38100" dir="2700000" algn="tl">
                  <a:srgbClr val="000000">
                    <a:alpha val="43137"/>
                  </a:srgbClr>
                </a:outerShdw>
              </a:effectLst>
              <a:latin typeface="Century Gothic" pitchFamily="34" charset="0"/>
            </a:endParaRPr>
          </a:p>
        </p:txBody>
      </p:sp>
      <p:sp>
        <p:nvSpPr>
          <p:cNvPr id="4" name="Rectangle 3"/>
          <p:cNvSpPr/>
          <p:nvPr/>
        </p:nvSpPr>
        <p:spPr>
          <a:xfrm>
            <a:off x="755576" y="5192032"/>
            <a:ext cx="7272808" cy="1323439"/>
          </a:xfrm>
          <a:prstGeom prst="rect">
            <a:avLst/>
          </a:prstGeom>
        </p:spPr>
        <p:txBody>
          <a:bodyPr wrap="square">
            <a:spAutoFit/>
          </a:bodyPr>
          <a:lstStyle/>
          <a:p>
            <a:pPr algn="ctr"/>
            <a:r>
              <a:rPr lang="en-US" sz="2000" b="1" i="1" dirty="0" smtClean="0"/>
              <a:t>Gastric Neoplasia is not uncommon. Here is a gastric adenocarcinoma. ALL gastric ulcers and ALL gastric masses must be biopsied, because it is not possible to tell from gross appearance alone which are benign and which are malignant</a:t>
            </a:r>
            <a:endParaRPr lang="en-US" sz="2000" b="1" i="1" dirty="0"/>
          </a:p>
        </p:txBody>
      </p:sp>
      <p:sp>
        <p:nvSpPr>
          <p:cNvPr id="5" name="TextBox 4"/>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6" name="TextBox 5"/>
          <p:cNvSpPr txBox="1"/>
          <p:nvPr/>
        </p:nvSpPr>
        <p:spPr>
          <a:xfrm>
            <a:off x="8458200" y="6643710"/>
            <a:ext cx="6858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818" name="Picture 2" descr="http://library.med.utah.edu/WebPath/jpeg4/GI110.jpg"/>
          <p:cNvPicPr>
            <a:picLocks noChangeAspect="1" noChangeArrowheads="1"/>
          </p:cNvPicPr>
          <p:nvPr/>
        </p:nvPicPr>
        <p:blipFill>
          <a:blip r:embed="rId2" cstate="print"/>
          <a:srcRect/>
          <a:stretch>
            <a:fillRect/>
          </a:stretch>
        </p:blipFill>
        <p:spPr bwMode="auto">
          <a:xfrm>
            <a:off x="1187624" y="996400"/>
            <a:ext cx="6884838" cy="4160792"/>
          </a:xfrm>
          <a:prstGeom prst="rect">
            <a:avLst/>
          </a:prstGeom>
          <a:noFill/>
        </p:spPr>
      </p:pic>
      <p:sp>
        <p:nvSpPr>
          <p:cNvPr id="3" name="Rounded Rectangle 2"/>
          <p:cNvSpPr/>
          <p:nvPr/>
        </p:nvSpPr>
        <p:spPr>
          <a:xfrm>
            <a:off x="827584" y="188640"/>
            <a:ext cx="7387754" cy="648072"/>
          </a:xfrm>
          <a:prstGeom prst="round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latin typeface="Century Gothic" pitchFamily="34" charset="0"/>
              </a:rPr>
              <a:t>Gastric Adenocarcinoma with ulcer - Gross</a:t>
            </a:r>
            <a:endParaRPr lang="en-US" sz="2400" b="1" i="1" dirty="0">
              <a:effectLst>
                <a:outerShdw blurRad="38100" dist="38100" dir="2700000" algn="tl">
                  <a:srgbClr val="000000">
                    <a:alpha val="43137"/>
                  </a:srgbClr>
                </a:outerShdw>
              </a:effectLst>
              <a:latin typeface="Century Gothic" pitchFamily="34" charset="0"/>
            </a:endParaRPr>
          </a:p>
        </p:txBody>
      </p:sp>
      <p:sp>
        <p:nvSpPr>
          <p:cNvPr id="4" name="Rectangle 3"/>
          <p:cNvSpPr/>
          <p:nvPr/>
        </p:nvSpPr>
        <p:spPr>
          <a:xfrm>
            <a:off x="1259632" y="5253007"/>
            <a:ext cx="6336704" cy="1015663"/>
          </a:xfrm>
          <a:prstGeom prst="rect">
            <a:avLst/>
          </a:prstGeom>
        </p:spPr>
        <p:txBody>
          <a:bodyPr wrap="square">
            <a:spAutoFit/>
          </a:bodyPr>
          <a:lstStyle/>
          <a:p>
            <a:pPr algn="ctr"/>
            <a:r>
              <a:rPr lang="en-US" sz="2000" b="1" i="1" dirty="0" smtClean="0"/>
              <a:t>Here is a gastric ulcer in the center of the picture. It is shallow and is about 2 to 4 cm in size. This ulcer on biopsy proved to be malignant, so the stomach was </a:t>
            </a:r>
            <a:r>
              <a:rPr lang="en-US" sz="2000" b="1" i="1" dirty="0" err="1" smtClean="0"/>
              <a:t>resected</a:t>
            </a:r>
            <a:r>
              <a:rPr lang="en-US" sz="2000" b="1" i="1" dirty="0" smtClean="0"/>
              <a:t> as shown here</a:t>
            </a:r>
            <a:endParaRPr lang="en-US" sz="2000" b="1" i="1" dirty="0"/>
          </a:p>
        </p:txBody>
      </p:sp>
      <p:sp>
        <p:nvSpPr>
          <p:cNvPr id="5" name="TextBox 4"/>
          <p:cNvSpPr txBox="1"/>
          <p:nvPr/>
        </p:nvSpPr>
        <p:spPr>
          <a:xfrm>
            <a:off x="0" y="6627192"/>
            <a:ext cx="12192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6" name="TextBox 5"/>
          <p:cNvSpPr txBox="1"/>
          <p:nvPr/>
        </p:nvSpPr>
        <p:spPr>
          <a:xfrm>
            <a:off x="8382000" y="6643710"/>
            <a:ext cx="7620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cxnSp>
        <p:nvCxnSpPr>
          <p:cNvPr id="8" name="Straight Arrow Connector 7"/>
          <p:cNvCxnSpPr/>
          <p:nvPr/>
        </p:nvCxnSpPr>
        <p:spPr>
          <a:xfrm flipV="1">
            <a:off x="3429000" y="3200400"/>
            <a:ext cx="228600" cy="2133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2" name="Picture 2" descr="http://library.med.utah.edu/WebPath/jpeg4/GI025.jpg"/>
          <p:cNvPicPr>
            <a:picLocks noChangeAspect="1" noChangeArrowheads="1"/>
          </p:cNvPicPr>
          <p:nvPr/>
        </p:nvPicPr>
        <p:blipFill>
          <a:blip r:embed="rId2" cstate="print"/>
          <a:srcRect/>
          <a:stretch>
            <a:fillRect/>
          </a:stretch>
        </p:blipFill>
        <p:spPr bwMode="auto">
          <a:xfrm>
            <a:off x="1043608" y="1124744"/>
            <a:ext cx="7109792" cy="3816424"/>
          </a:xfrm>
          <a:prstGeom prst="rect">
            <a:avLst/>
          </a:prstGeom>
          <a:noFill/>
          <a:ln>
            <a:solidFill>
              <a:schemeClr val="accent1"/>
            </a:solidFill>
          </a:ln>
        </p:spPr>
      </p:pic>
      <p:sp>
        <p:nvSpPr>
          <p:cNvPr id="3" name="Rounded Rectangle 2"/>
          <p:cNvSpPr/>
          <p:nvPr/>
        </p:nvSpPr>
        <p:spPr>
          <a:xfrm>
            <a:off x="971600" y="188640"/>
            <a:ext cx="7562800" cy="649560"/>
          </a:xfrm>
          <a:prstGeom prst="round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i="1" dirty="0" smtClean="0">
                <a:latin typeface="Century Gothic" pitchFamily="34" charset="0"/>
              </a:rPr>
              <a:t>Gastric Adenocarcinoma ; Lentis Plastica- Gross</a:t>
            </a:r>
            <a:endParaRPr lang="en-US" sz="2400" b="1" i="1" dirty="0">
              <a:latin typeface="Century Gothic" pitchFamily="34" charset="0"/>
            </a:endParaRPr>
          </a:p>
        </p:txBody>
      </p:sp>
      <p:sp>
        <p:nvSpPr>
          <p:cNvPr id="4" name="Rectangle 3"/>
          <p:cNvSpPr/>
          <p:nvPr/>
        </p:nvSpPr>
        <p:spPr>
          <a:xfrm>
            <a:off x="971600" y="4987042"/>
            <a:ext cx="7181800" cy="1631216"/>
          </a:xfrm>
          <a:prstGeom prst="rect">
            <a:avLst/>
          </a:prstGeom>
        </p:spPr>
        <p:txBody>
          <a:bodyPr wrap="square">
            <a:spAutoFit/>
          </a:bodyPr>
          <a:lstStyle/>
          <a:p>
            <a:pPr algn="ctr"/>
            <a:r>
              <a:rPr lang="en-US" sz="2000" b="1" i="1" dirty="0" smtClean="0"/>
              <a:t>An example of </a:t>
            </a:r>
            <a:r>
              <a:rPr lang="en-US" sz="2000" b="1" i="1" dirty="0" err="1" smtClean="0"/>
              <a:t>Linitis</a:t>
            </a:r>
            <a:r>
              <a:rPr lang="en-US" sz="2000" b="1" i="1" dirty="0" smtClean="0"/>
              <a:t> Plastica, a diffuse infiltrative gastric adenocarcinoma which gives the stomach a shrunken "leather bottle" appearance with extensive mucosal erosion and a markedly thickened gastric wall. This type of carcinoma has a very poor prognosis</a:t>
            </a:r>
            <a:endParaRPr lang="en-US" sz="2000" b="1" i="1" dirty="0"/>
          </a:p>
        </p:txBody>
      </p:sp>
      <p:sp>
        <p:nvSpPr>
          <p:cNvPr id="5" name="TextBox 4"/>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6" name="TextBox 5"/>
          <p:cNvSpPr txBox="1"/>
          <p:nvPr/>
        </p:nvSpPr>
        <p:spPr>
          <a:xfrm>
            <a:off x="8382000" y="6643710"/>
            <a:ext cx="7620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7" name="Picture 2"/>
          <p:cNvPicPr>
            <a:picLocks noGrp="1" noChangeAspect="1" noChangeArrowheads="1"/>
          </p:cNvPicPr>
          <p:nvPr>
            <p:ph idx="1"/>
          </p:nvPr>
        </p:nvPicPr>
        <p:blipFill>
          <a:blip r:embed="rId3" cstate="print"/>
          <a:stretch>
            <a:fillRect/>
          </a:stretch>
        </p:blipFill>
        <p:spPr>
          <a:xfrm>
            <a:off x="1115617" y="1052736"/>
            <a:ext cx="6962812" cy="4182616"/>
          </a:xfrm>
        </p:spPr>
      </p:pic>
      <p:sp>
        <p:nvSpPr>
          <p:cNvPr id="5" name="Rectangle 4"/>
          <p:cNvSpPr/>
          <p:nvPr/>
        </p:nvSpPr>
        <p:spPr>
          <a:xfrm>
            <a:off x="685800" y="5264040"/>
            <a:ext cx="7696200" cy="1323439"/>
          </a:xfrm>
          <a:prstGeom prst="rect">
            <a:avLst/>
          </a:prstGeom>
        </p:spPr>
        <p:txBody>
          <a:bodyPr wrap="square">
            <a:spAutoFit/>
          </a:bodyPr>
          <a:lstStyle/>
          <a:p>
            <a:pPr algn="ctr"/>
            <a:r>
              <a:rPr lang="en-US" sz="2000" b="1" i="1" dirty="0" smtClean="0"/>
              <a:t>The LINITIS PLASTICA is the most spectacular, and most feared, of all gastric adenocarcinomas. It grows diffusely through all layers of the stomach, greatly thickening its wall, and giving the stomach a classic leather bottle appearance. It has a horrible prognosis.</a:t>
            </a:r>
          </a:p>
        </p:txBody>
      </p:sp>
      <p:pic>
        <p:nvPicPr>
          <p:cNvPr id="6" name="Picture 5"/>
          <p:cNvPicPr>
            <a:picLocks noChangeAspect="1" noChangeArrowheads="1"/>
          </p:cNvPicPr>
          <p:nvPr/>
        </p:nvPicPr>
        <p:blipFill>
          <a:blip r:embed="rId4" cstate="print"/>
          <a:srcRect/>
          <a:stretch>
            <a:fillRect/>
          </a:stretch>
        </p:blipFill>
        <p:spPr bwMode="auto">
          <a:xfrm rot="10800000">
            <a:off x="6660232" y="3645024"/>
            <a:ext cx="1372157" cy="1533872"/>
          </a:xfrm>
          <a:prstGeom prst="rect">
            <a:avLst/>
          </a:prstGeom>
          <a:noFill/>
          <a:ln w="9525">
            <a:noFill/>
            <a:miter lim="800000"/>
            <a:headEnd/>
            <a:tailEnd/>
          </a:ln>
        </p:spPr>
      </p:pic>
      <p:sp>
        <p:nvSpPr>
          <p:cNvPr id="8" name="Rounded Rectangle 7"/>
          <p:cNvSpPr/>
          <p:nvPr/>
        </p:nvSpPr>
        <p:spPr>
          <a:xfrm>
            <a:off x="757286" y="285728"/>
            <a:ext cx="7672366" cy="622992"/>
          </a:xfrm>
          <a:prstGeom prst="round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latin typeface="Century Gothic" pitchFamily="34" charset="0"/>
              </a:rPr>
              <a:t>Gastric Adenocarcinoma; Lentis Plastica- Gross</a:t>
            </a:r>
            <a:endParaRPr lang="en-US" sz="2400" b="1" i="1" dirty="0">
              <a:effectLst>
                <a:outerShdw blurRad="38100" dist="38100" dir="2700000" algn="tl">
                  <a:srgbClr val="000000">
                    <a:alpha val="43137"/>
                  </a:srgbClr>
                </a:outerShdw>
              </a:effectLst>
              <a:latin typeface="Century Gothic" pitchFamily="34" charset="0"/>
            </a:endParaRPr>
          </a:p>
        </p:txBody>
      </p:sp>
      <p:sp>
        <p:nvSpPr>
          <p:cNvPr id="7" name="TextBox 6"/>
          <p:cNvSpPr txBox="1"/>
          <p:nvPr/>
        </p:nvSpPr>
        <p:spPr>
          <a:xfrm>
            <a:off x="0" y="6627192"/>
            <a:ext cx="12192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9" name="TextBox 8"/>
          <p:cNvSpPr txBox="1"/>
          <p:nvPr/>
        </p:nvSpPr>
        <p:spPr>
          <a:xfrm>
            <a:off x="8382000" y="6643710"/>
            <a:ext cx="7620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62" name="Picture 2" descr="http://library.med.utah.edu/WebPath/jpeg4/GI029.jpg"/>
          <p:cNvPicPr>
            <a:picLocks noChangeAspect="1" noChangeArrowheads="1"/>
          </p:cNvPicPr>
          <p:nvPr/>
        </p:nvPicPr>
        <p:blipFill>
          <a:blip r:embed="rId2" cstate="print"/>
          <a:srcRect/>
          <a:stretch>
            <a:fillRect/>
          </a:stretch>
        </p:blipFill>
        <p:spPr bwMode="auto">
          <a:xfrm>
            <a:off x="1071538" y="1071546"/>
            <a:ext cx="6929486" cy="4176464"/>
          </a:xfrm>
          <a:prstGeom prst="rect">
            <a:avLst/>
          </a:prstGeom>
          <a:noFill/>
          <a:ln>
            <a:solidFill>
              <a:srgbClr val="1010C6"/>
            </a:solidFill>
          </a:ln>
        </p:spPr>
      </p:pic>
      <p:sp>
        <p:nvSpPr>
          <p:cNvPr id="5" name="Rounded Rectangle 4"/>
          <p:cNvSpPr/>
          <p:nvPr/>
        </p:nvSpPr>
        <p:spPr>
          <a:xfrm>
            <a:off x="785786" y="260648"/>
            <a:ext cx="7429552" cy="596584"/>
          </a:xfrm>
          <a:prstGeom prst="round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i="1" dirty="0" smtClean="0">
                <a:latin typeface="Century Gothic" pitchFamily="34" charset="0"/>
              </a:rPr>
              <a:t>Gastric Adenocarcinoma- Signet Ring Cell -HPF</a:t>
            </a:r>
            <a:endParaRPr lang="en-US" sz="2400" b="1" i="1" dirty="0">
              <a:latin typeface="Century Gothic" pitchFamily="34" charset="0"/>
            </a:endParaRPr>
          </a:p>
        </p:txBody>
      </p:sp>
      <p:sp>
        <p:nvSpPr>
          <p:cNvPr id="6" name="Rectangle 5"/>
          <p:cNvSpPr/>
          <p:nvPr/>
        </p:nvSpPr>
        <p:spPr>
          <a:xfrm>
            <a:off x="1403648" y="5445224"/>
            <a:ext cx="6120680" cy="1015663"/>
          </a:xfrm>
          <a:prstGeom prst="rect">
            <a:avLst/>
          </a:prstGeom>
        </p:spPr>
        <p:txBody>
          <a:bodyPr wrap="square">
            <a:spAutoFit/>
          </a:bodyPr>
          <a:lstStyle/>
          <a:p>
            <a:pPr algn="ctr"/>
            <a:r>
              <a:rPr lang="en-US" sz="2000" b="1" i="1" dirty="0" smtClean="0"/>
              <a:t>This is a signet ring cell pattern of adenocarcinoma in which the cells are filled with mucin vacuoles that push the nucleus to one side, as shown at the arrow.</a:t>
            </a:r>
            <a:endParaRPr lang="en-US" sz="2000" b="1" i="1" dirty="0"/>
          </a:p>
        </p:txBody>
      </p:sp>
      <p:sp>
        <p:nvSpPr>
          <p:cNvPr id="7" name="TextBox 6"/>
          <p:cNvSpPr txBox="1"/>
          <p:nvPr/>
        </p:nvSpPr>
        <p:spPr>
          <a:xfrm>
            <a:off x="0" y="6627192"/>
            <a:ext cx="12192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8" name="TextBox 7"/>
          <p:cNvSpPr txBox="1"/>
          <p:nvPr/>
        </p:nvSpPr>
        <p:spPr>
          <a:xfrm>
            <a:off x="8382000" y="6643710"/>
            <a:ext cx="7620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3" name="Picture 2"/>
          <p:cNvPicPr>
            <a:picLocks noGrp="1" noChangeAspect="1" noChangeArrowheads="1"/>
          </p:cNvPicPr>
          <p:nvPr>
            <p:ph idx="1"/>
          </p:nvPr>
        </p:nvPicPr>
        <p:blipFill>
          <a:blip r:embed="rId3" cstate="print"/>
          <a:srcRect/>
          <a:stretch>
            <a:fillRect/>
          </a:stretch>
        </p:blipFill>
        <p:spPr>
          <a:xfrm>
            <a:off x="1143000" y="1142984"/>
            <a:ext cx="6781800" cy="3888432"/>
          </a:xfrm>
          <a:ln>
            <a:solidFill>
              <a:srgbClr val="1010C6"/>
            </a:solidFill>
          </a:ln>
        </p:spPr>
      </p:pic>
      <p:sp>
        <p:nvSpPr>
          <p:cNvPr id="5" name="Rounded Rectangle 4"/>
          <p:cNvSpPr/>
          <p:nvPr/>
        </p:nvSpPr>
        <p:spPr>
          <a:xfrm>
            <a:off x="785786" y="260648"/>
            <a:ext cx="7458052" cy="596584"/>
          </a:xfrm>
          <a:prstGeom prst="round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i="1" dirty="0" smtClean="0">
                <a:latin typeface="Century Gothic" pitchFamily="34" charset="0"/>
              </a:rPr>
              <a:t>Gastric Adenocarcinoma- Signet Ring Cell - HPF</a:t>
            </a:r>
            <a:endParaRPr lang="en-US" sz="2400" b="1" i="1" dirty="0">
              <a:latin typeface="Century Gothic" pitchFamily="34" charset="0"/>
            </a:endParaRPr>
          </a:p>
        </p:txBody>
      </p:sp>
      <p:sp>
        <p:nvSpPr>
          <p:cNvPr id="6" name="Rectangle 5"/>
          <p:cNvSpPr/>
          <p:nvPr/>
        </p:nvSpPr>
        <p:spPr>
          <a:xfrm>
            <a:off x="785786" y="5229200"/>
            <a:ext cx="7458052" cy="1323439"/>
          </a:xfrm>
          <a:prstGeom prst="rect">
            <a:avLst/>
          </a:prstGeom>
        </p:spPr>
        <p:txBody>
          <a:bodyPr wrap="square">
            <a:spAutoFit/>
          </a:bodyPr>
          <a:lstStyle/>
          <a:p>
            <a:pPr algn="ctr"/>
            <a:r>
              <a:rPr lang="en-US" sz="2000" b="1" i="1" dirty="0" smtClean="0"/>
              <a:t>Signet ring cells are poorly differentiated adenocarcinoma cells, and are often seen with Lentis Plastica. Those large “holes” in the cytoplasm represents intracellular mucin which push the nucleus to the periphery giving the cell signet ring appearance .</a:t>
            </a:r>
          </a:p>
        </p:txBody>
      </p:sp>
      <p:cxnSp>
        <p:nvCxnSpPr>
          <p:cNvPr id="8" name="Straight Arrow Connector 7"/>
          <p:cNvCxnSpPr/>
          <p:nvPr/>
        </p:nvCxnSpPr>
        <p:spPr>
          <a:xfrm flipH="1" flipV="1">
            <a:off x="3563888" y="1857364"/>
            <a:ext cx="1368152" cy="720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427984" y="1929372"/>
            <a:ext cx="504056" cy="93610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6627192"/>
            <a:ext cx="12192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10" name="TextBox 9"/>
          <p:cNvSpPr txBox="1"/>
          <p:nvPr/>
        </p:nvSpPr>
        <p:spPr>
          <a:xfrm>
            <a:off x="8382000" y="6643710"/>
            <a:ext cx="7620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57290" y="188640"/>
            <a:ext cx="6143668" cy="576064"/>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en-US" sz="2000" b="1" i="1" dirty="0" smtClean="0">
                <a:solidFill>
                  <a:schemeClr val="bg1"/>
                </a:solidFill>
                <a:effectLst>
                  <a:outerShdw blurRad="38100" dist="38100" dir="2700000" algn="tl">
                    <a:srgbClr val="000000">
                      <a:alpha val="43137"/>
                    </a:srgbClr>
                  </a:outerShdw>
                </a:effectLst>
              </a:rPr>
              <a:t>PLEOMORPHIC ADENOMA (MIXED TUMOR) - Gross</a:t>
            </a:r>
            <a:endParaRPr lang="en-US" sz="2000" b="1" i="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0" y="6627192"/>
            <a:ext cx="12954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5" name="TextBox 4"/>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pic>
        <p:nvPicPr>
          <p:cNvPr id="3" name="Picture 2"/>
          <p:cNvPicPr>
            <a:picLocks noChangeAspect="1"/>
          </p:cNvPicPr>
          <p:nvPr/>
        </p:nvPicPr>
        <p:blipFill>
          <a:blip r:embed="rId2" cstate="print"/>
          <a:stretch>
            <a:fillRect/>
          </a:stretch>
        </p:blipFill>
        <p:spPr>
          <a:xfrm>
            <a:off x="1247775" y="1023937"/>
            <a:ext cx="6648450" cy="4810125"/>
          </a:xfrm>
          <a:prstGeom prst="rect">
            <a:avLst/>
          </a:prstGeom>
          <a:ln>
            <a:solidFill>
              <a:schemeClr val="accent4">
                <a:lumMod val="75000"/>
              </a:schemeClr>
            </a:solidFill>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22" name="Picture 2" descr="http://atlasgeneticsoncology.org/Tumors/Images/GastricOverviewFig1.jpg"/>
          <p:cNvPicPr>
            <a:picLocks noChangeAspect="1" noChangeArrowheads="1"/>
          </p:cNvPicPr>
          <p:nvPr/>
        </p:nvPicPr>
        <p:blipFill>
          <a:blip r:embed="rId3" cstate="print"/>
          <a:srcRect/>
          <a:stretch>
            <a:fillRect/>
          </a:stretch>
        </p:blipFill>
        <p:spPr bwMode="auto">
          <a:xfrm>
            <a:off x="1087634" y="980728"/>
            <a:ext cx="6724726" cy="4464496"/>
          </a:xfrm>
          <a:prstGeom prst="rect">
            <a:avLst/>
          </a:prstGeom>
          <a:noFill/>
          <a:ln>
            <a:solidFill>
              <a:schemeClr val="tx1"/>
            </a:solidFill>
          </a:ln>
        </p:spPr>
      </p:pic>
      <p:sp>
        <p:nvSpPr>
          <p:cNvPr id="3" name="Rounded Rectangle 2"/>
          <p:cNvSpPr/>
          <p:nvPr/>
        </p:nvSpPr>
        <p:spPr>
          <a:xfrm>
            <a:off x="971600" y="260648"/>
            <a:ext cx="6984776" cy="576064"/>
          </a:xfrm>
          <a:prstGeom prst="round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b="1" i="1" dirty="0" smtClean="0">
                <a:effectLst>
                  <a:outerShdw blurRad="38100" dist="38100" dir="2700000" algn="tl">
                    <a:srgbClr val="000000">
                      <a:alpha val="43137"/>
                    </a:srgbClr>
                  </a:outerShdw>
                </a:effectLst>
                <a:latin typeface="Century Gothic" pitchFamily="34" charset="0"/>
              </a:rPr>
              <a:t>Gastric Adenocarcinoma- Intestinal type</a:t>
            </a:r>
            <a:endParaRPr lang="en-US" sz="2200" b="1" i="1" dirty="0">
              <a:effectLst>
                <a:outerShdw blurRad="38100" dist="38100" dir="2700000" algn="tl">
                  <a:srgbClr val="000000">
                    <a:alpha val="43137"/>
                  </a:srgbClr>
                </a:outerShdw>
              </a:effectLst>
              <a:latin typeface="Century Gothic" pitchFamily="34" charset="0"/>
            </a:endParaRPr>
          </a:p>
        </p:txBody>
      </p:sp>
      <p:sp>
        <p:nvSpPr>
          <p:cNvPr id="4" name="Rectangle 3"/>
          <p:cNvSpPr/>
          <p:nvPr/>
        </p:nvSpPr>
        <p:spPr>
          <a:xfrm>
            <a:off x="1115616" y="5518973"/>
            <a:ext cx="6624736" cy="707886"/>
          </a:xfrm>
          <a:prstGeom prst="rect">
            <a:avLst/>
          </a:prstGeom>
        </p:spPr>
        <p:txBody>
          <a:bodyPr wrap="square">
            <a:spAutoFit/>
          </a:bodyPr>
          <a:lstStyle/>
          <a:p>
            <a:pPr algn="ctr"/>
            <a:r>
              <a:rPr lang="en-US" sz="2000" b="1" i="1" dirty="0" smtClean="0"/>
              <a:t>Photomicrograph of a poorly differential intestinal type adenocarcinoma of the stomach</a:t>
            </a:r>
            <a:endParaRPr lang="en-US" sz="2000" b="1" i="1" dirty="0"/>
          </a:p>
        </p:txBody>
      </p:sp>
      <p:sp>
        <p:nvSpPr>
          <p:cNvPr id="5" name="TextBox 4"/>
          <p:cNvSpPr txBox="1"/>
          <p:nvPr/>
        </p:nvSpPr>
        <p:spPr>
          <a:xfrm>
            <a:off x="0" y="6627192"/>
            <a:ext cx="12192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6" name="TextBox 5"/>
          <p:cNvSpPr txBox="1"/>
          <p:nvPr/>
        </p:nvSpPr>
        <p:spPr>
          <a:xfrm>
            <a:off x="8382000" y="6643710"/>
            <a:ext cx="7620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4" descr="pleomoradenmicro"/>
          <p:cNvPicPr>
            <a:picLocks noChangeAspect="1" noChangeArrowheads="1"/>
          </p:cNvPicPr>
          <p:nvPr/>
        </p:nvPicPr>
        <p:blipFill>
          <a:blip r:embed="rId3" cstate="print"/>
          <a:srcRect/>
          <a:stretch>
            <a:fillRect/>
          </a:stretch>
        </p:blipFill>
        <p:spPr bwMode="auto">
          <a:xfrm>
            <a:off x="539552" y="908720"/>
            <a:ext cx="7848872" cy="4368800"/>
          </a:xfrm>
          <a:prstGeom prst="rect">
            <a:avLst/>
          </a:prstGeom>
          <a:noFill/>
          <a:ln w="9525">
            <a:solidFill>
              <a:srgbClr val="7030A0"/>
            </a:solidFill>
            <a:miter lim="800000"/>
            <a:headEnd/>
            <a:tailEnd/>
          </a:ln>
        </p:spPr>
      </p:pic>
      <p:sp>
        <p:nvSpPr>
          <p:cNvPr id="4" name="Rounded Rectangle 3"/>
          <p:cNvSpPr/>
          <p:nvPr/>
        </p:nvSpPr>
        <p:spPr>
          <a:xfrm>
            <a:off x="1285852" y="188640"/>
            <a:ext cx="6429420" cy="576064"/>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en-US" sz="2400" b="1" i="1" dirty="0" smtClean="0">
                <a:solidFill>
                  <a:schemeClr val="bg1"/>
                </a:solidFill>
                <a:effectLst>
                  <a:outerShdw blurRad="38100" dist="38100" dir="2700000" algn="tl">
                    <a:srgbClr val="000000">
                      <a:alpha val="43137"/>
                    </a:srgbClr>
                  </a:outerShdw>
                </a:effectLst>
              </a:rPr>
              <a:t>PLEOMORPHIC ADENOMA (MIXED TUMOR)</a:t>
            </a:r>
            <a:endParaRPr lang="en-US" sz="2400" b="1" i="1"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611560" y="5301208"/>
            <a:ext cx="7776864" cy="1200329"/>
          </a:xfrm>
          <a:prstGeom prst="rect">
            <a:avLst/>
          </a:prstGeom>
        </p:spPr>
        <p:txBody>
          <a:bodyPr wrap="square">
            <a:spAutoFit/>
          </a:bodyPr>
          <a:lstStyle/>
          <a:p>
            <a:pPr algn="ctr"/>
            <a:r>
              <a:rPr lang="en-US" b="1" i="1" dirty="0" smtClean="0"/>
              <a:t>Mixed tumors are generally benign, have BOTH connective tissue (i.e., usually cartilagenous) components as well as glandular components, hence the name pleomorphic or mixed, they generally look and feel like little round soft cartilage balls.</a:t>
            </a:r>
          </a:p>
        </p:txBody>
      </p:sp>
      <p:sp>
        <p:nvSpPr>
          <p:cNvPr id="6" name="TextBox 5"/>
          <p:cNvSpPr txBox="1"/>
          <p:nvPr/>
        </p:nvSpPr>
        <p:spPr>
          <a:xfrm>
            <a:off x="0" y="6627192"/>
            <a:ext cx="12192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7" name="TextBox 6"/>
          <p:cNvSpPr txBox="1"/>
          <p:nvPr/>
        </p:nvSpPr>
        <p:spPr>
          <a:xfrm>
            <a:off x="8382000" y="6643710"/>
            <a:ext cx="7620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2322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en-US" sz="2800" b="1" dirty="0">
              <a:ln w="11430"/>
              <a:solidFill>
                <a:srgbClr val="7030A0"/>
              </a:solidFill>
              <a:effectLst>
                <a:outerShdw blurRad="50800" dist="39000" dir="5460000" algn="tl">
                  <a:srgbClr val="000000">
                    <a:alpha val="38000"/>
                  </a:srgbClr>
                </a:outerShdw>
              </a:effectLst>
              <a:cs typeface="+mn-cs"/>
            </a:endParaRPr>
          </a:p>
        </p:txBody>
      </p:sp>
      <p:pic>
        <p:nvPicPr>
          <p:cNvPr id="5" name="Picture 4" descr="62.jpg"/>
          <p:cNvPicPr>
            <a:picLocks noChangeAspect="1"/>
          </p:cNvPicPr>
          <p:nvPr/>
        </p:nvPicPr>
        <p:blipFill>
          <a:blip r:embed="rId2" cstate="print"/>
          <a:stretch>
            <a:fillRect/>
          </a:stretch>
        </p:blipFill>
        <p:spPr>
          <a:xfrm>
            <a:off x="755575" y="908720"/>
            <a:ext cx="7344817" cy="4896544"/>
          </a:xfrm>
          <a:prstGeom prst="rect">
            <a:avLst/>
          </a:prstGeom>
          <a:ln>
            <a:solidFill>
              <a:srgbClr val="7030A0"/>
            </a:solidFill>
          </a:ln>
        </p:spPr>
      </p:pic>
      <p:sp>
        <p:nvSpPr>
          <p:cNvPr id="9" name="Text Box 2"/>
          <p:cNvSpPr txBox="1">
            <a:spLocks noChangeArrowheads="1"/>
          </p:cNvSpPr>
          <p:nvPr/>
        </p:nvSpPr>
        <p:spPr bwMode="auto">
          <a:xfrm>
            <a:off x="539552" y="5908049"/>
            <a:ext cx="7632848" cy="646331"/>
          </a:xfrm>
          <a:prstGeom prst="rect">
            <a:avLst/>
          </a:prstGeom>
          <a:noFill/>
          <a:ln w="12700">
            <a:noFill/>
            <a:miter lim="800000"/>
            <a:headEnd/>
            <a:tailEnd/>
          </a:ln>
          <a:effectLst/>
        </p:spPr>
        <p:txBody>
          <a:bodyPr wrap="square" anchor="ctr">
            <a:spAutoFit/>
          </a:bodyPr>
          <a:lstStyle/>
          <a:p>
            <a:pPr algn="ctr" eaLnBrk="0" hangingPunct="0"/>
            <a:r>
              <a:rPr lang="en-US" b="1" i="1" dirty="0" smtClean="0"/>
              <a:t>Mixed </a:t>
            </a:r>
            <a:r>
              <a:rPr lang="en-US" b="1" i="1" dirty="0"/>
              <a:t>tumor of the parotid gland contains epithelial cells forming </a:t>
            </a:r>
            <a:r>
              <a:rPr lang="en-US" b="1" i="1" dirty="0" smtClean="0"/>
              <a:t>ducts, myoepithelial cells  </a:t>
            </a:r>
            <a:r>
              <a:rPr lang="en-US" b="1" i="1" dirty="0"/>
              <a:t>and </a:t>
            </a:r>
            <a:r>
              <a:rPr lang="en-US" b="1" i="1" dirty="0" smtClean="0"/>
              <a:t>chondromyxoid </a:t>
            </a:r>
            <a:r>
              <a:rPr lang="en-US" b="1" i="1" dirty="0"/>
              <a:t>stroma </a:t>
            </a:r>
            <a:r>
              <a:rPr lang="en-US" b="1" i="1" dirty="0" smtClean="0"/>
              <a:t>  </a:t>
            </a:r>
            <a:endParaRPr lang="en-US" b="1" i="1" dirty="0"/>
          </a:p>
        </p:txBody>
      </p:sp>
      <p:sp>
        <p:nvSpPr>
          <p:cNvPr id="7" name="Rounded Rectangle 6"/>
          <p:cNvSpPr/>
          <p:nvPr/>
        </p:nvSpPr>
        <p:spPr>
          <a:xfrm>
            <a:off x="1000100" y="188640"/>
            <a:ext cx="7000924" cy="576064"/>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en-US" sz="2400" b="1" i="1" dirty="0" smtClean="0">
                <a:solidFill>
                  <a:schemeClr val="bg1"/>
                </a:solidFill>
                <a:effectLst>
                  <a:outerShdw blurRad="38100" dist="38100" dir="2700000" algn="tl">
                    <a:srgbClr val="000000">
                      <a:alpha val="43137"/>
                    </a:srgbClr>
                  </a:outerShdw>
                </a:effectLst>
              </a:rPr>
              <a:t>PLEOMORPHIC ADENOMA - Microscopically</a:t>
            </a:r>
            <a:endParaRPr lang="en-US" sz="2400" b="1" i="1" dirty="0">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0" y="6627192"/>
            <a:ext cx="12192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10" name="TextBox 9"/>
          <p:cNvSpPr txBox="1"/>
          <p:nvPr/>
        </p:nvSpPr>
        <p:spPr>
          <a:xfrm>
            <a:off x="8382000" y="6643710"/>
            <a:ext cx="7620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14414" y="188640"/>
            <a:ext cx="6572296" cy="576064"/>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r>
              <a:rPr lang="en-US" sz="2400" b="1" i="1" dirty="0" smtClean="0">
                <a:solidFill>
                  <a:schemeClr val="bg1"/>
                </a:solidFill>
                <a:effectLst>
                  <a:outerShdw blurRad="38100" dist="38100" dir="2700000" algn="tl">
                    <a:srgbClr val="000000">
                      <a:alpha val="43137"/>
                    </a:srgbClr>
                  </a:outerShdw>
                </a:effectLst>
              </a:rPr>
              <a:t>PLEOMORPHIC ADENOMA - Microscopically</a:t>
            </a:r>
            <a:endParaRPr lang="en-US" sz="2400" b="1" i="1"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323528" y="5336048"/>
            <a:ext cx="7920880" cy="1477328"/>
          </a:xfrm>
          <a:prstGeom prst="rect">
            <a:avLst/>
          </a:prstGeom>
        </p:spPr>
        <p:txBody>
          <a:bodyPr wrap="square">
            <a:spAutoFit/>
          </a:bodyPr>
          <a:lstStyle/>
          <a:p>
            <a:pPr marL="533400" indent="-533400" algn="ctr"/>
            <a:r>
              <a:rPr lang="en-US" b="1" i="1" dirty="0" smtClean="0">
                <a:latin typeface="+mj-lt"/>
              </a:rPr>
              <a:t>         Tumour shows mixed cellular components like epithelial, myoepithelial, chondriod and myxoid elements. </a:t>
            </a:r>
            <a:endParaRPr lang="en-US" b="1" i="1" dirty="0" smtClean="0">
              <a:latin typeface="+mj-lt"/>
            </a:endParaRPr>
          </a:p>
          <a:p>
            <a:pPr marL="533400" indent="-533400" algn="ctr"/>
            <a:r>
              <a:rPr lang="en-US" b="1" i="1" dirty="0" smtClean="0">
                <a:latin typeface="+mj-lt"/>
              </a:rPr>
              <a:t>Epithelial </a:t>
            </a:r>
            <a:r>
              <a:rPr lang="en-US" b="1" i="1" dirty="0" smtClean="0">
                <a:latin typeface="+mj-lt"/>
              </a:rPr>
              <a:t>areas shows small ducts, acini and strands or sheets of cells</a:t>
            </a:r>
            <a:r>
              <a:rPr lang="en-US" b="1" i="1" dirty="0" smtClean="0">
                <a:latin typeface="+mj-lt"/>
              </a:rPr>
              <a:t>.</a:t>
            </a:r>
          </a:p>
          <a:p>
            <a:pPr marL="533400" indent="-533400" algn="ctr"/>
            <a:r>
              <a:rPr lang="en-US" b="1" i="1" dirty="0" smtClean="0">
                <a:latin typeface="+mj-lt"/>
              </a:rPr>
              <a:t> </a:t>
            </a:r>
            <a:r>
              <a:rPr lang="en-US" b="1" i="1" dirty="0" smtClean="0">
                <a:latin typeface="+mj-lt"/>
              </a:rPr>
              <a:t>Myxoid areas are formed of loose myxomatous tissue and chondroid areas consist  of pale blue matrix.</a:t>
            </a:r>
            <a:endParaRPr lang="en-US" b="1" i="1" dirty="0">
              <a:latin typeface="+mj-lt"/>
            </a:endParaRPr>
          </a:p>
        </p:txBody>
      </p:sp>
      <p:sp>
        <p:nvSpPr>
          <p:cNvPr id="6" name="TextBox 5"/>
          <p:cNvSpPr txBox="1"/>
          <p:nvPr/>
        </p:nvSpPr>
        <p:spPr>
          <a:xfrm>
            <a:off x="0" y="6627192"/>
            <a:ext cx="1219200" cy="230808"/>
          </a:xfrm>
          <a:prstGeom prst="rect">
            <a:avLst/>
          </a:prstGeom>
          <a:noFill/>
        </p:spPr>
        <p:txBody>
          <a:bodyPr wrap="square" rtlCol="0">
            <a:spAutoFit/>
          </a:bodyPr>
          <a:lstStyle/>
          <a:p>
            <a:r>
              <a:rPr lang="en-US" sz="900" b="1" i="1" dirty="0" smtClean="0">
                <a:solidFill>
                  <a:srgbClr val="1010C6"/>
                </a:solidFill>
              </a:rPr>
              <a:t>Pathology Dept, KSU</a:t>
            </a:r>
            <a:endParaRPr lang="en-US" sz="900" b="1" i="1" dirty="0">
              <a:solidFill>
                <a:srgbClr val="1010C6"/>
              </a:solidFill>
            </a:endParaRPr>
          </a:p>
        </p:txBody>
      </p:sp>
      <p:sp>
        <p:nvSpPr>
          <p:cNvPr id="7" name="TextBox 6"/>
          <p:cNvSpPr txBox="1"/>
          <p:nvPr/>
        </p:nvSpPr>
        <p:spPr>
          <a:xfrm>
            <a:off x="8305800" y="6643710"/>
            <a:ext cx="838232" cy="230832"/>
          </a:xfrm>
          <a:prstGeom prst="rect">
            <a:avLst/>
          </a:prstGeom>
          <a:noFill/>
        </p:spPr>
        <p:txBody>
          <a:bodyPr wrap="square" rtlCol="0">
            <a:spAutoFit/>
          </a:bodyPr>
          <a:lstStyle/>
          <a:p>
            <a:r>
              <a:rPr lang="en-US" sz="900" b="1" i="1" dirty="0" smtClean="0">
                <a:solidFill>
                  <a:srgbClr val="1010C6"/>
                </a:solidFill>
              </a:rPr>
              <a:t>GIT Block</a:t>
            </a:r>
            <a:endParaRPr lang="en-US" sz="900" b="1" i="1" dirty="0">
              <a:solidFill>
                <a:srgbClr val="1010C6"/>
              </a:solidFill>
            </a:endParaRPr>
          </a:p>
        </p:txBody>
      </p:sp>
      <p:pic>
        <p:nvPicPr>
          <p:cNvPr id="2" name="Picture 1"/>
          <p:cNvPicPr>
            <a:picLocks noChangeAspect="1"/>
          </p:cNvPicPr>
          <p:nvPr/>
        </p:nvPicPr>
        <p:blipFill>
          <a:blip r:embed="rId2" cstate="print"/>
          <a:stretch>
            <a:fillRect/>
          </a:stretch>
        </p:blipFill>
        <p:spPr>
          <a:xfrm>
            <a:off x="1189833" y="1054233"/>
            <a:ext cx="6753225" cy="4191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TotalTime>
  <Words>2007</Words>
  <Application>Microsoft Office PowerPoint</Application>
  <PresentationFormat>On-screen Show (4:3)</PresentationFormat>
  <Paragraphs>288</Paragraphs>
  <Slides>60</Slides>
  <Notes>23</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GIT BLOCK   PATHOLOGY  PRACTICAL</vt:lpstr>
      <vt:lpstr>Slide 2</vt:lpstr>
      <vt:lpstr>Slide 3</vt:lpstr>
      <vt:lpstr>Slide 4</vt:lpstr>
      <vt:lpstr>Slide 5</vt:lpstr>
      <vt:lpstr>Slide 6</vt:lpstr>
      <vt:lpstr>Slide 7</vt:lpstr>
      <vt:lpstr>Slide 8</vt:lpstr>
      <vt:lpstr>Slide 9</vt:lpstr>
      <vt:lpstr>Slide 10</vt:lpstr>
      <vt:lpstr> Normal anatomy  and histology</vt:lpstr>
      <vt:lpstr>Slide 12</vt:lpstr>
      <vt:lpstr>Slide 13</vt:lpstr>
      <vt:lpstr>Slide 14</vt:lpstr>
      <vt:lpstr>Gross and histopathology</vt:lpstr>
      <vt:lpstr>Slide 16</vt:lpstr>
      <vt:lpstr>Slide 17</vt:lpstr>
      <vt:lpstr>Slide 18</vt:lpstr>
      <vt:lpstr>Slide 19</vt:lpstr>
      <vt:lpstr>Slide 20</vt:lpstr>
      <vt:lpstr>Slide 21</vt:lpstr>
      <vt:lpstr>Slide 22</vt:lpstr>
      <vt:lpstr>Slide 23</vt:lpstr>
      <vt:lpstr>Slide 24</vt:lpstr>
      <vt:lpstr> Carcinoma of the esophagus</vt:lpstr>
      <vt:lpstr>Slide 26</vt:lpstr>
      <vt:lpstr>Slide 27</vt:lpstr>
      <vt:lpstr>Slide 28</vt:lpstr>
      <vt:lpstr>Slide 29</vt:lpstr>
      <vt:lpstr>Slide 30</vt:lpstr>
      <vt:lpstr>Slide 31</vt:lpstr>
      <vt:lpstr>STOMACH</vt:lpstr>
      <vt:lpstr>Slide 33</vt:lpstr>
      <vt:lpstr>Slide 34</vt:lpstr>
      <vt:lpstr>Gross and histopathology</vt:lpstr>
      <vt:lpstr>Slide 36</vt:lpstr>
      <vt:lpstr>Slide 37</vt:lpstr>
      <vt:lpstr>Slide 38</vt:lpstr>
      <vt:lpstr>Slide 39</vt:lpstr>
      <vt:lpstr>Slide 40</vt:lpstr>
      <vt:lpstr>Slide 41</vt:lpstr>
      <vt:lpstr>Slide 42</vt:lpstr>
      <vt:lpstr>Slide 43</vt:lpstr>
      <vt:lpstr> </vt:lpstr>
      <vt:lpstr> Acute gastric ulcer</vt:lpstr>
      <vt:lpstr>Slide 46</vt:lpstr>
      <vt:lpstr>Slide 47</vt:lpstr>
      <vt:lpstr>Slide 48</vt:lpstr>
      <vt:lpstr>Slide 49</vt:lpstr>
      <vt:lpstr> Chronic gastric ulcer</vt:lpstr>
      <vt:lpstr>Slide 51</vt:lpstr>
      <vt:lpstr>Slide 52</vt:lpstr>
      <vt:lpstr>Slide 53</vt:lpstr>
      <vt:lpstr>Slide 54</vt:lpstr>
      <vt:lpstr>Slide 55</vt:lpstr>
      <vt:lpstr>Slide 56</vt:lpstr>
      <vt:lpstr>Slide 57</vt:lpstr>
      <vt:lpstr>Slide 58</vt:lpstr>
      <vt:lpstr>Slide 59</vt:lpstr>
      <vt:lpstr>Slide 60</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GIT BLOCK   PATHOLOGY  PRACTICAL</dc:title>
  <dc:creator>DrShaesta</dc:creator>
  <cp:lastModifiedBy>DrShaesta</cp:lastModifiedBy>
  <cp:revision>7</cp:revision>
  <dcterms:created xsi:type="dcterms:W3CDTF">2014-11-24T10:06:15Z</dcterms:created>
  <dcterms:modified xsi:type="dcterms:W3CDTF">2014-11-24T11:39:12Z</dcterms:modified>
</cp:coreProperties>
</file>