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7174F-B1B9-42A5-A1F6-5A6AC2DEB97F}" type="datetimeFigureOut">
              <a:rPr lang="en-US" smtClean="0"/>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25DE2C-9E3A-4A98-97F0-68891707D30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35AA0AB-DF53-40E4-94FD-8DF5388B30B6}" type="slidenum">
              <a:rPr lang="en-US" smtClean="0"/>
              <a:pPr/>
              <a:t>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3575457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0E742B6-5B54-45B6-9D35-8A20A179A87F}" type="slidenum">
              <a:rPr lang="en-US" smtClean="0"/>
              <a:pPr/>
              <a:t>19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50920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AFFD36E-1D14-401B-85A1-3FEB5D87735A}" type="slidenum">
              <a:rPr lang="en-US" smtClean="0"/>
              <a:pPr/>
              <a:t>20</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3755736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21</a:t>
            </a:fld>
            <a:endParaRPr lang="en-US"/>
          </a:p>
        </p:txBody>
      </p:sp>
    </p:spTree>
    <p:extLst>
      <p:ext uri="{BB962C8B-B14F-4D97-AF65-F5344CB8AC3E}">
        <p14:creationId xmlns:p14="http://schemas.microsoft.com/office/powerpoint/2010/main" xmlns="" val="2529983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0BA4DF5-6326-4FDA-86C7-1262CBE42615}" type="slidenum">
              <a:rPr lang="en-US" smtClean="0"/>
              <a:pPr/>
              <a:t>25</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369975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992F28C-5B13-4A4C-9958-01F9CC0A3683}" type="slidenum">
              <a:rPr lang="en-US" smtClean="0"/>
              <a:pPr/>
              <a:t>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Histology concepts.</a:t>
            </a:r>
          </a:p>
        </p:txBody>
      </p:sp>
    </p:spTree>
    <p:extLst>
      <p:ext uri="{BB962C8B-B14F-4D97-AF65-F5344CB8AC3E}">
        <p14:creationId xmlns:p14="http://schemas.microsoft.com/office/powerpoint/2010/main" xmlns="" val="121398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3C07425-C403-47F1-ACCC-F911E55260F4}" type="slidenum">
              <a:rPr lang="en-US" smtClean="0"/>
              <a:pPr/>
              <a:t>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309452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B5B37E6-05FB-4CA8-ABE5-41A1F880703A}" type="slidenum">
              <a:rPr lang="en-US" smtClean="0"/>
              <a:pPr/>
              <a:t>12</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7832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A899919-F890-4FEC-96B5-84DA86D066E2}" type="slidenum">
              <a:rPr lang="en-US" smtClean="0"/>
              <a:pPr/>
              <a:t>13</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3625541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D15168D5-7F74-487B-80F1-D6A5F3E98AE5}" type="slidenum">
              <a:rPr lang="en-US" smtClean="0"/>
              <a:pPr>
                <a:defRPr/>
              </a:pPr>
              <a:t>14</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xmlns="" val="348261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ED636F8-920E-441E-B3BF-6879BC089CDD}" type="slidenum">
              <a:rPr lang="en-US" smtClean="0"/>
              <a:pPr/>
              <a:t>15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987582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98BE7C6-D691-471F-A822-E26E8A5ED9D2}" type="slidenum">
              <a:rPr lang="en-US" smtClean="0"/>
              <a:pPr/>
              <a:t>16</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3150174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17</a:t>
            </a:fld>
            <a:endParaRPr lang="en-US"/>
          </a:p>
        </p:txBody>
      </p:sp>
    </p:spTree>
    <p:extLst>
      <p:ext uri="{BB962C8B-B14F-4D97-AF65-F5344CB8AC3E}">
        <p14:creationId xmlns:p14="http://schemas.microsoft.com/office/powerpoint/2010/main" xmlns="" val="196400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4150C-378B-4FE4-91C4-AED6082FA2EE}"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19B4-0663-4E96-9AF6-A05436AFF19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4150C-378B-4FE4-91C4-AED6082FA2EE}"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19B4-0663-4E96-9AF6-A05436AFF1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4150C-378B-4FE4-91C4-AED6082FA2EE}"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19B4-0663-4E96-9AF6-A05436AFF1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4150C-378B-4FE4-91C4-AED6082FA2EE}"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19B4-0663-4E96-9AF6-A05436AFF1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4150C-378B-4FE4-91C4-AED6082FA2EE}"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19B4-0663-4E96-9AF6-A05436AFF1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4150C-378B-4FE4-91C4-AED6082FA2EE}"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119B4-0663-4E96-9AF6-A05436AFF1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4150C-378B-4FE4-91C4-AED6082FA2EE}" type="datetimeFigureOut">
              <a:rPr lang="en-US" smtClean="0"/>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119B4-0663-4E96-9AF6-A05436AFF1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4150C-378B-4FE4-91C4-AED6082FA2EE}" type="datetimeFigureOut">
              <a:rPr lang="en-US" smtClean="0"/>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119B4-0663-4E96-9AF6-A05436AFF1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4150C-378B-4FE4-91C4-AED6082FA2EE}" type="datetimeFigureOut">
              <a:rPr lang="en-US" smtClean="0"/>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119B4-0663-4E96-9AF6-A05436AFF1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4150C-378B-4FE4-91C4-AED6082FA2EE}"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119B4-0663-4E96-9AF6-A05436AFF1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4150C-378B-4FE4-91C4-AED6082FA2EE}"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119B4-0663-4E96-9AF6-A05436AFF1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4150C-378B-4FE4-91C4-AED6082FA2EE}" type="datetimeFigureOut">
              <a:rPr lang="en-US" smtClean="0"/>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119B4-0663-4E96-9AF6-A05436AFF1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Integrated Practical</a:t>
            </a:r>
            <a:endParaRPr lang="en-US" dirty="0"/>
          </a:p>
        </p:txBody>
      </p:sp>
      <p:sp>
        <p:nvSpPr>
          <p:cNvPr id="3" name="Subtitle 2"/>
          <p:cNvSpPr>
            <a:spLocks noGrp="1"/>
          </p:cNvSpPr>
          <p:nvPr>
            <p:ph type="subTitle" idx="1"/>
          </p:nvPr>
        </p:nvSpPr>
        <p:spPr/>
        <p:txBody>
          <a:bodyPr/>
          <a:lstStyle/>
          <a:p>
            <a:r>
              <a:rPr lang="en-US" dirty="0" smtClean="0"/>
              <a:t>3-12-14</a:t>
            </a:r>
          </a:p>
          <a:p>
            <a:r>
              <a:rPr lang="en-US" dirty="0" smtClean="0"/>
              <a:t>Dr </a:t>
            </a:r>
            <a:r>
              <a:rPr lang="en-US" dirty="0" err="1" smtClean="0"/>
              <a:t>Shaesta</a:t>
            </a:r>
            <a:r>
              <a:rPr lang="en-US" dirty="0" smtClean="0"/>
              <a:t> </a:t>
            </a:r>
            <a:r>
              <a:rPr lang="en-US" dirty="0" err="1" smtClean="0"/>
              <a:t>Naseem</a:t>
            </a: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6" descr="64"/>
          <p:cNvPicPr>
            <a:picLocks noGrp="1" noChangeAspect="1" noChangeArrowheads="1"/>
          </p:cNvPicPr>
          <p:nvPr>
            <p:ph idx="1"/>
          </p:nvPr>
        </p:nvPicPr>
        <p:blipFill>
          <a:blip r:embed="rId2" cstate="print">
            <a:lum contrast="20000"/>
          </a:blip>
          <a:srcRect/>
          <a:stretch>
            <a:fillRect/>
          </a:stretch>
        </p:blipFill>
        <p:spPr>
          <a:xfrm>
            <a:off x="683568" y="908720"/>
            <a:ext cx="7522730" cy="5454427"/>
          </a:xfrm>
          <a:noFill/>
          <a:ln>
            <a:noFill/>
          </a:ln>
        </p:spPr>
      </p:pic>
      <p:sp>
        <p:nvSpPr>
          <p:cNvPr id="4" name="Rounded Rectangle 3"/>
          <p:cNvSpPr/>
          <p:nvPr/>
        </p:nvSpPr>
        <p:spPr>
          <a:xfrm>
            <a:off x="755576" y="260648"/>
            <a:ext cx="7416824"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PANCREATITIS – Common causes</a:t>
            </a:r>
            <a:endParaRPr lang="en-US" sz="2800" b="1" i="1" dirty="0">
              <a:effectLst>
                <a:outerShdw blurRad="38100" dist="38100" dir="2700000" algn="tl">
                  <a:srgbClr val="000000">
                    <a:alpha val="43137"/>
                  </a:srgbClr>
                </a:outerShdw>
              </a:effectLst>
            </a:endParaRPr>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33600" y="2819400"/>
            <a:ext cx="6172200" cy="1240904"/>
          </a:xfrm>
        </p:spPr>
        <p:txBody>
          <a:bodyPr>
            <a:noAutofit/>
          </a:bodyPr>
          <a:lstStyle/>
          <a:p>
            <a:pPr algn="ctr"/>
            <a:r>
              <a:rPr lang="en-US" sz="4800" b="1" i="1" dirty="0" smtClean="0">
                <a:solidFill>
                  <a:srgbClr val="FF33CC"/>
                </a:solidFill>
                <a:effectLst>
                  <a:outerShdw blurRad="38100" dist="38100" dir="2700000" algn="tl">
                    <a:srgbClr val="000000">
                      <a:alpha val="43137"/>
                    </a:srgbClr>
                  </a:outerShdw>
                </a:effectLst>
              </a:rPr>
              <a:t>Acute pancreatitis</a:t>
            </a:r>
            <a:endParaRPr lang="en-US" sz="4800" b="1" i="1" dirty="0">
              <a:solidFill>
                <a:srgbClr val="FF33CC"/>
              </a:solidFill>
              <a:effectLst>
                <a:outerShdw blurRad="38100" dist="38100" dir="2700000" algn="tl">
                  <a:srgbClr val="000000">
                    <a:alpha val="43137"/>
                  </a:srgbClr>
                </a:outerShdw>
              </a:effectLst>
            </a:endParaRPr>
          </a:p>
        </p:txBody>
      </p:sp>
      <p:sp>
        <p:nvSpPr>
          <p:cNvPr id="3" name="TextBox 2"/>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611560" y="1628800"/>
            <a:ext cx="7560840" cy="4896544"/>
          </a:xfrm>
        </p:spPr>
        <p:txBody>
          <a:bodyPr>
            <a:normAutofit/>
          </a:bodyPr>
          <a:lstStyle/>
          <a:p>
            <a:pPr eaLnBrk="1" hangingPunct="1">
              <a:buFont typeface="Wingdings" pitchFamily="2" charset="2"/>
              <a:buChar char="Ø"/>
            </a:pPr>
            <a:r>
              <a:rPr lang="en-US" b="1" i="1" dirty="0" smtClean="0">
                <a:solidFill>
                  <a:srgbClr val="C00000"/>
                </a:solidFill>
              </a:rPr>
              <a:t> Alcoholism</a:t>
            </a:r>
          </a:p>
          <a:p>
            <a:pPr eaLnBrk="1" hangingPunct="1">
              <a:buFont typeface="Wingdings" pitchFamily="2" charset="2"/>
              <a:buChar char="Ø"/>
            </a:pPr>
            <a:r>
              <a:rPr lang="en-US" sz="2800" b="1" i="1" dirty="0" smtClean="0">
                <a:solidFill>
                  <a:srgbClr val="1010C6"/>
                </a:solidFill>
              </a:rPr>
              <a:t> Bile reflux  </a:t>
            </a:r>
          </a:p>
          <a:p>
            <a:pPr eaLnBrk="1" hangingPunct="1">
              <a:buFont typeface="Wingdings" pitchFamily="2" charset="2"/>
              <a:buChar char="Ø"/>
            </a:pPr>
            <a:r>
              <a:rPr lang="en-US" sz="2800" b="1" i="1" dirty="0" smtClean="0">
                <a:solidFill>
                  <a:srgbClr val="1010C6"/>
                </a:solidFill>
              </a:rPr>
              <a:t> Medications (thiazides)</a:t>
            </a:r>
          </a:p>
          <a:p>
            <a:pPr eaLnBrk="1" hangingPunct="1">
              <a:buFont typeface="Wingdings" pitchFamily="2" charset="2"/>
              <a:buChar char="Ø"/>
            </a:pPr>
            <a:r>
              <a:rPr lang="en-US" sz="2800" b="1" i="1" dirty="0" smtClean="0">
                <a:solidFill>
                  <a:srgbClr val="1010C6"/>
                </a:solidFill>
              </a:rPr>
              <a:t> Hypertriglyceridemia, hypercalcemia</a:t>
            </a:r>
          </a:p>
          <a:p>
            <a:pPr eaLnBrk="1" hangingPunct="1">
              <a:buFont typeface="Wingdings" pitchFamily="2" charset="2"/>
              <a:buChar char="Ø"/>
            </a:pPr>
            <a:r>
              <a:rPr lang="en-US" sz="2800" b="1" i="1" dirty="0" smtClean="0">
                <a:solidFill>
                  <a:srgbClr val="1010C6"/>
                </a:solidFill>
              </a:rPr>
              <a:t> Acute ischemia</a:t>
            </a:r>
          </a:p>
          <a:p>
            <a:pPr eaLnBrk="1" hangingPunct="1">
              <a:buFont typeface="Wingdings" pitchFamily="2" charset="2"/>
              <a:buChar char="Ø"/>
            </a:pPr>
            <a:r>
              <a:rPr lang="en-US" sz="2800" b="1" i="1" dirty="0" smtClean="0">
                <a:solidFill>
                  <a:srgbClr val="1010C6"/>
                </a:solidFill>
              </a:rPr>
              <a:t> Trauma, blunt, iatrogenic</a:t>
            </a:r>
          </a:p>
          <a:p>
            <a:pPr eaLnBrk="1" hangingPunct="1">
              <a:buFont typeface="Wingdings" pitchFamily="2" charset="2"/>
              <a:buChar char="Ø"/>
            </a:pPr>
            <a:r>
              <a:rPr lang="en-US" sz="2800" b="1" i="1" dirty="0" smtClean="0">
                <a:solidFill>
                  <a:srgbClr val="1010C6"/>
                </a:solidFill>
              </a:rPr>
              <a:t> Genes: PRSS1, SPINK1</a:t>
            </a:r>
          </a:p>
          <a:p>
            <a:pPr eaLnBrk="1" hangingPunct="1">
              <a:buFont typeface="Wingdings" pitchFamily="2" charset="2"/>
              <a:buChar char="Ø"/>
            </a:pPr>
            <a:r>
              <a:rPr lang="en-US" sz="2800" b="1" i="1" dirty="0" smtClean="0">
                <a:solidFill>
                  <a:srgbClr val="1010C6"/>
                </a:solidFill>
              </a:rPr>
              <a:t> Idiopathic, 10-20%</a:t>
            </a:r>
          </a:p>
        </p:txBody>
      </p:sp>
      <p:sp>
        <p:nvSpPr>
          <p:cNvPr id="5" name="Rounded Rectangle 4"/>
          <p:cNvSpPr/>
          <p:nvPr/>
        </p:nvSpPr>
        <p:spPr>
          <a:xfrm>
            <a:off x="1043608" y="404664"/>
            <a:ext cx="6840760"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PANCREATITIS - Causes</a:t>
            </a:r>
            <a:endParaRPr lang="en-US" sz="2800" b="1" i="1" dirty="0">
              <a:effectLst>
                <a:outerShdw blurRad="38100" dist="38100" dir="2700000" algn="tl">
                  <a:srgbClr val="000000">
                    <a:alpha val="43137"/>
                  </a:srgbClr>
                </a:outerShdw>
              </a:effectLst>
            </a:endParaRPr>
          </a:p>
        </p:txBody>
      </p:sp>
      <p:sp>
        <p:nvSpPr>
          <p:cNvPr id="4" name="TextBox 3"/>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7200" y="1600200"/>
            <a:ext cx="7467600" cy="4205064"/>
          </a:xfrm>
        </p:spPr>
        <p:txBody>
          <a:bodyPr>
            <a:normAutofit/>
          </a:bodyPr>
          <a:lstStyle/>
          <a:p>
            <a:pPr eaLnBrk="1" hangingPunct="1">
              <a:buNone/>
            </a:pPr>
            <a:r>
              <a:rPr lang="en-US" sz="2800" b="1" i="1" dirty="0" smtClean="0">
                <a:solidFill>
                  <a:srgbClr val="1010C6"/>
                </a:solidFill>
              </a:rPr>
              <a:t> </a:t>
            </a:r>
          </a:p>
          <a:p>
            <a:pPr eaLnBrk="1" hangingPunct="1">
              <a:buFont typeface="Wingdings" pitchFamily="2" charset="2"/>
              <a:buChar char="Ø"/>
            </a:pPr>
            <a:r>
              <a:rPr lang="en-US" sz="2800" b="1" i="1" dirty="0" smtClean="0">
                <a:solidFill>
                  <a:srgbClr val="1010C6"/>
                </a:solidFill>
              </a:rPr>
              <a:t>SEVERE ABDOMINAL PAIN</a:t>
            </a:r>
          </a:p>
          <a:p>
            <a:pPr eaLnBrk="1" hangingPunct="1">
              <a:buFont typeface="Wingdings" pitchFamily="2" charset="2"/>
              <a:buChar char="Ø"/>
            </a:pPr>
            <a:r>
              <a:rPr lang="en-US" sz="2800" b="1" i="1" dirty="0" smtClean="0">
                <a:solidFill>
                  <a:srgbClr val="1010C6"/>
                </a:solidFill>
              </a:rPr>
              <a:t> Extreme Emergency Situation</a:t>
            </a:r>
          </a:p>
          <a:p>
            <a:pPr eaLnBrk="1" hangingPunct="1">
              <a:buFont typeface="Wingdings" pitchFamily="2" charset="2"/>
              <a:buChar char="Ø"/>
            </a:pPr>
            <a:r>
              <a:rPr lang="en-US" sz="2800" b="1" i="1" dirty="0" smtClean="0">
                <a:solidFill>
                  <a:srgbClr val="1010C6"/>
                </a:solidFill>
              </a:rPr>
              <a:t> High Mortality</a:t>
            </a:r>
          </a:p>
          <a:p>
            <a:pPr eaLnBrk="1" hangingPunct="1">
              <a:buFont typeface="Wingdings" pitchFamily="2" charset="2"/>
              <a:buChar char="Ø"/>
            </a:pPr>
            <a:endParaRPr lang="en-US" sz="2800" b="1" i="1" dirty="0" smtClean="0">
              <a:solidFill>
                <a:srgbClr val="1010C6"/>
              </a:solidFill>
            </a:endParaRPr>
          </a:p>
          <a:p>
            <a:pPr>
              <a:spcBef>
                <a:spcPct val="50000"/>
              </a:spcBef>
              <a:buFont typeface="Wingdings" pitchFamily="2" charset="2"/>
              <a:buChar char="Ø"/>
            </a:pPr>
            <a:r>
              <a:rPr lang="en-US" sz="2800" b="1" i="1" dirty="0" smtClean="0">
                <a:solidFill>
                  <a:srgbClr val="1010C6"/>
                </a:solidFill>
              </a:rPr>
              <a:t>The MOST important lab test is……….?????  </a:t>
            </a:r>
            <a:r>
              <a:rPr lang="en-US" sz="2800" b="1" i="1" dirty="0" smtClean="0">
                <a:solidFill>
                  <a:srgbClr val="1010C6"/>
                </a:solidFill>
                <a:sym typeface="Wingdings" pitchFamily="2" charset="2"/>
              </a:rPr>
              <a:t>  </a:t>
            </a:r>
            <a:r>
              <a:rPr lang="el-GR" sz="2800" b="1" i="1" dirty="0">
                <a:solidFill>
                  <a:srgbClr val="CC0000"/>
                </a:solidFill>
                <a:sym typeface="Wingdings" pitchFamily="2" charset="2"/>
              </a:rPr>
              <a:t>α</a:t>
            </a:r>
            <a:r>
              <a:rPr lang="en-US" sz="2800" b="1" i="1" dirty="0" smtClean="0">
                <a:solidFill>
                  <a:srgbClr val="1010C6"/>
                </a:solidFill>
                <a:sym typeface="Wingdings" pitchFamily="2" charset="2"/>
              </a:rPr>
              <a:t> </a:t>
            </a:r>
            <a:r>
              <a:rPr lang="en-US" sz="2800" b="1" i="1" dirty="0" smtClean="0">
                <a:solidFill>
                  <a:srgbClr val="FF0000"/>
                </a:solidFill>
                <a:sym typeface="Wingdings" pitchFamily="2" charset="2"/>
              </a:rPr>
              <a:t>–</a:t>
            </a:r>
            <a:r>
              <a:rPr lang="en-US" sz="2800" b="1" i="1" dirty="0" smtClean="0">
                <a:solidFill>
                  <a:srgbClr val="1010C6"/>
                </a:solidFill>
                <a:sym typeface="Wingdings" pitchFamily="2" charset="2"/>
              </a:rPr>
              <a:t> </a:t>
            </a:r>
            <a:r>
              <a:rPr lang="en-US" sz="2800" b="1" i="1" dirty="0" smtClean="0">
                <a:solidFill>
                  <a:srgbClr val="CC0000"/>
                </a:solidFill>
              </a:rPr>
              <a:t>AMYLASE estimation</a:t>
            </a:r>
            <a:endParaRPr lang="en-US" sz="2800" b="1" dirty="0" smtClean="0">
              <a:solidFill>
                <a:srgbClr val="3333FF"/>
              </a:solidFill>
            </a:endParaRPr>
          </a:p>
          <a:p>
            <a:pPr eaLnBrk="1" hangingPunct="1"/>
            <a:endParaRPr lang="en-US" sz="2800" b="1" i="1" dirty="0" smtClean="0">
              <a:solidFill>
                <a:srgbClr val="1010C6"/>
              </a:solidFill>
            </a:endParaRPr>
          </a:p>
        </p:txBody>
      </p:sp>
      <p:sp>
        <p:nvSpPr>
          <p:cNvPr id="6" name="Rounded Rectangle 5"/>
          <p:cNvSpPr/>
          <p:nvPr/>
        </p:nvSpPr>
        <p:spPr>
          <a:xfrm>
            <a:off x="1143000" y="404664"/>
            <a:ext cx="6934200" cy="720080"/>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PANCREATITIS – Clinical Features</a:t>
            </a:r>
            <a:endParaRPr lang="en-US" sz="2800" b="1" i="1" dirty="0">
              <a:effectLst>
                <a:outerShdw blurRad="38100" dist="38100" dir="2700000" algn="tl">
                  <a:srgbClr val="000000">
                    <a:alpha val="43137"/>
                  </a:srgbClr>
                </a:outerShdw>
              </a:effectLst>
            </a:endParaRPr>
          </a:p>
        </p:txBody>
      </p:sp>
      <p:sp>
        <p:nvSpPr>
          <p:cNvPr id="4" name="TextBox 3"/>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755576" y="1844824"/>
            <a:ext cx="7200800" cy="4403576"/>
          </a:xfrm>
        </p:spPr>
        <p:txBody>
          <a:bodyPr>
            <a:normAutofit fontScale="77500" lnSpcReduction="20000"/>
          </a:bodyPr>
          <a:lstStyle/>
          <a:p>
            <a:pPr eaLnBrk="1" hangingPunct="1"/>
            <a:r>
              <a:rPr lang="en-US" b="1" i="1" dirty="0" smtClean="0">
                <a:solidFill>
                  <a:srgbClr val="1010C6"/>
                </a:solidFill>
              </a:rPr>
              <a:t> </a:t>
            </a:r>
            <a:r>
              <a:rPr lang="en-US" b="1" i="1" dirty="0" smtClean="0">
                <a:solidFill>
                  <a:srgbClr val="1010C6"/>
                </a:solidFill>
              </a:rPr>
              <a:t>EDEMA</a:t>
            </a:r>
          </a:p>
          <a:p>
            <a:pPr eaLnBrk="1" hangingPunct="1">
              <a:buNone/>
            </a:pPr>
            <a:endParaRPr lang="en-US" b="1" i="1" dirty="0" smtClean="0">
              <a:solidFill>
                <a:srgbClr val="1010C6"/>
              </a:solidFill>
            </a:endParaRPr>
          </a:p>
          <a:p>
            <a:pPr eaLnBrk="1" hangingPunct="1"/>
            <a:r>
              <a:rPr lang="en-US" b="1" i="1" dirty="0" smtClean="0">
                <a:solidFill>
                  <a:srgbClr val="1010C6"/>
                </a:solidFill>
              </a:rPr>
              <a:t> FAT </a:t>
            </a:r>
            <a:r>
              <a:rPr lang="en-US" b="1" i="1" dirty="0" smtClean="0">
                <a:solidFill>
                  <a:srgbClr val="1010C6"/>
                </a:solidFill>
              </a:rPr>
              <a:t>NECROSIS</a:t>
            </a:r>
          </a:p>
          <a:p>
            <a:pPr eaLnBrk="1" hangingPunct="1"/>
            <a:endParaRPr lang="en-US" b="1" i="1" dirty="0" smtClean="0">
              <a:solidFill>
                <a:srgbClr val="1010C6"/>
              </a:solidFill>
            </a:endParaRPr>
          </a:p>
          <a:p>
            <a:pPr eaLnBrk="1" hangingPunct="1"/>
            <a:r>
              <a:rPr lang="en-US" b="1" i="1" dirty="0" smtClean="0">
                <a:solidFill>
                  <a:srgbClr val="1010C6"/>
                </a:solidFill>
              </a:rPr>
              <a:t> ACUTE INFLAMMATORY </a:t>
            </a:r>
            <a:r>
              <a:rPr lang="en-US" b="1" i="1" dirty="0" smtClean="0">
                <a:solidFill>
                  <a:srgbClr val="1010C6"/>
                </a:solidFill>
              </a:rPr>
              <a:t>INFILTRATE</a:t>
            </a:r>
          </a:p>
          <a:p>
            <a:pPr eaLnBrk="1" hangingPunct="1"/>
            <a:endParaRPr lang="en-US" b="1" i="1" dirty="0" smtClean="0">
              <a:solidFill>
                <a:srgbClr val="1010C6"/>
              </a:solidFill>
            </a:endParaRPr>
          </a:p>
          <a:p>
            <a:pPr eaLnBrk="1" hangingPunct="1"/>
            <a:r>
              <a:rPr lang="en-US" b="1" i="1" dirty="0" smtClean="0">
                <a:solidFill>
                  <a:srgbClr val="1010C6"/>
                </a:solidFill>
              </a:rPr>
              <a:t> PANCREAS </a:t>
            </a:r>
            <a:r>
              <a:rPr lang="en-US" b="1" i="1" dirty="0" smtClean="0">
                <a:solidFill>
                  <a:srgbClr val="1010C6"/>
                </a:solidFill>
              </a:rPr>
              <a:t>AUTODIGESTION</a:t>
            </a:r>
          </a:p>
          <a:p>
            <a:pPr eaLnBrk="1" hangingPunct="1"/>
            <a:endParaRPr lang="en-US" b="1" i="1" dirty="0" smtClean="0">
              <a:solidFill>
                <a:srgbClr val="1010C6"/>
              </a:solidFill>
            </a:endParaRPr>
          </a:p>
          <a:p>
            <a:pPr eaLnBrk="1" hangingPunct="1"/>
            <a:r>
              <a:rPr lang="en-US" b="1" i="1" dirty="0" smtClean="0">
                <a:solidFill>
                  <a:srgbClr val="1010C6"/>
                </a:solidFill>
              </a:rPr>
              <a:t> BLOOD VESSEL </a:t>
            </a:r>
            <a:r>
              <a:rPr lang="en-US" b="1" i="1" dirty="0" smtClean="0">
                <a:solidFill>
                  <a:srgbClr val="1010C6"/>
                </a:solidFill>
              </a:rPr>
              <a:t>DESTRUCTION</a:t>
            </a:r>
          </a:p>
          <a:p>
            <a:pPr eaLnBrk="1" hangingPunct="1"/>
            <a:endParaRPr lang="en-US" b="1" i="1" dirty="0" smtClean="0">
              <a:solidFill>
                <a:srgbClr val="1010C6"/>
              </a:solidFill>
            </a:endParaRPr>
          </a:p>
          <a:p>
            <a:pPr eaLnBrk="1" hangingPunct="1"/>
            <a:r>
              <a:rPr lang="en-US" b="1" i="1" dirty="0" smtClean="0">
                <a:solidFill>
                  <a:srgbClr val="1010C6"/>
                </a:solidFill>
              </a:rPr>
              <a:t> “SAPONIFICATION”</a:t>
            </a:r>
          </a:p>
          <a:p>
            <a:pPr eaLnBrk="1" hangingPunct="1">
              <a:buFontTx/>
              <a:buNone/>
            </a:pPr>
            <a:endParaRPr lang="en-US" b="1" dirty="0" smtClean="0">
              <a:solidFill>
                <a:srgbClr val="CC0099"/>
              </a:solidFill>
            </a:endParaRPr>
          </a:p>
        </p:txBody>
      </p:sp>
      <p:sp>
        <p:nvSpPr>
          <p:cNvPr id="6" name="Rounded Rectangle 5"/>
          <p:cNvSpPr/>
          <p:nvPr/>
        </p:nvSpPr>
        <p:spPr>
          <a:xfrm>
            <a:off x="1219200" y="332656"/>
            <a:ext cx="6781800" cy="720080"/>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PANCREATITIS – Consequences</a:t>
            </a:r>
            <a:endParaRPr lang="en-US" sz="2800" b="1" i="1" dirty="0">
              <a:effectLst>
                <a:outerShdw blurRad="38100" dist="38100" dir="2700000" algn="tl">
                  <a:srgbClr val="000000">
                    <a:alpha val="43137"/>
                  </a:srgbClr>
                </a:outerShdw>
              </a:effectLst>
            </a:endParaRPr>
          </a:p>
        </p:txBody>
      </p:sp>
      <p:sp>
        <p:nvSpPr>
          <p:cNvPr id="4" name="TextBox 3"/>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image008"/>
          <p:cNvPicPr>
            <a:picLocks noChangeAspect="1" noChangeArrowheads="1"/>
          </p:cNvPicPr>
          <p:nvPr/>
        </p:nvPicPr>
        <p:blipFill>
          <a:blip r:embed="rId3" cstate="print"/>
          <a:srcRect/>
          <a:stretch>
            <a:fillRect/>
          </a:stretch>
        </p:blipFill>
        <p:spPr bwMode="auto">
          <a:xfrm>
            <a:off x="1070457" y="1196752"/>
            <a:ext cx="6957927" cy="4104694"/>
          </a:xfrm>
          <a:prstGeom prst="rect">
            <a:avLst/>
          </a:prstGeom>
          <a:noFill/>
          <a:ln w="9525">
            <a:noFill/>
            <a:miter lim="800000"/>
            <a:headEnd/>
            <a:tailEnd/>
          </a:ln>
        </p:spPr>
      </p:pic>
      <p:sp>
        <p:nvSpPr>
          <p:cNvPr id="3" name="Rounded Rectangle 2"/>
          <p:cNvSpPr/>
          <p:nvPr/>
        </p:nvSpPr>
        <p:spPr>
          <a:xfrm>
            <a:off x="1187624" y="332656"/>
            <a:ext cx="6696744"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PANCREATITIS – Gross</a:t>
            </a:r>
            <a:endParaRPr lang="en-US" sz="2800" b="1" i="1" dirty="0">
              <a:effectLst>
                <a:outerShdw blurRad="38100" dist="38100" dir="2700000" algn="tl">
                  <a:srgbClr val="000000">
                    <a:alpha val="43137"/>
                  </a:srgbClr>
                </a:outerShdw>
              </a:effectLst>
            </a:endParaRPr>
          </a:p>
        </p:txBody>
      </p:sp>
      <p:sp>
        <p:nvSpPr>
          <p:cNvPr id="4" name="Rectangle 3"/>
          <p:cNvSpPr/>
          <p:nvPr/>
        </p:nvSpPr>
        <p:spPr>
          <a:xfrm>
            <a:off x="1187624" y="5661248"/>
            <a:ext cx="6696744" cy="707886"/>
          </a:xfrm>
          <a:prstGeom prst="rect">
            <a:avLst/>
          </a:prstGeom>
        </p:spPr>
        <p:txBody>
          <a:bodyPr wrap="square">
            <a:spAutoFit/>
          </a:bodyPr>
          <a:lstStyle/>
          <a:p>
            <a:pPr algn="ctr"/>
            <a:r>
              <a:rPr lang="en-US" sz="2000" b="1" i="1" dirty="0" smtClean="0"/>
              <a:t>Acute Pancreatitis : Fat necrosis appears as chalky white calcium soaps. </a:t>
            </a:r>
            <a:endParaRPr lang="en-US" sz="20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p:cNvSpPr txBox="1">
            <a:spLocks/>
          </p:cNvSpPr>
          <p:nvPr/>
        </p:nvSpPr>
        <p:spPr>
          <a:xfrm>
            <a:off x="228600" y="5373216"/>
            <a:ext cx="8458200" cy="1295623"/>
          </a:xfrm>
          <a:prstGeom prst="rect">
            <a:avLst/>
          </a:prstGeom>
        </p:spPr>
        <p:txBody>
          <a:bodyPr>
            <a:no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tabLst/>
              <a:defRPr/>
            </a:pPr>
            <a:r>
              <a:rPr kumimoji="0" lang="en-US" sz="2000" b="1" i="1" u="none" strike="noStrike" kern="1200" cap="none" spc="0" normalizeH="0" baseline="0" noProof="0" dirty="0" smtClean="0">
                <a:ln>
                  <a:noFill/>
                </a:ln>
                <a:solidFill>
                  <a:schemeClr val="tx1"/>
                </a:solidFill>
                <a:effectLst/>
                <a:uLnTx/>
                <a:uFillTx/>
                <a:latin typeface="+mn-lt"/>
                <a:ea typeface="+mn-ea"/>
                <a:cs typeface="+mn-cs"/>
              </a:rPr>
              <a:t>In severe acute pancreatitis, black areas of hemorrhage are present within the pancreas as well as chalky, yellow-white areas of fat necrosis</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ctr" defTabSz="914400" rtl="0" eaLnBrk="1" fontAlgn="auto" latinLnBrk="0" hangingPunct="1">
              <a:lnSpc>
                <a:spcPct val="100000"/>
              </a:lnSpc>
              <a:spcBef>
                <a:spcPts val="600"/>
              </a:spcBef>
              <a:spcAft>
                <a:spcPts val="0"/>
              </a:spcAft>
              <a:buClr>
                <a:schemeClr val="accent1"/>
              </a:buClr>
              <a:buSzPct val="70000"/>
              <a:tabLst/>
              <a:defRPr/>
            </a:pP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Pancreatic parenchyma is soft and gray-white due to necrosis</a:t>
            </a:r>
            <a:endParaRPr kumimoji="0" lang="en-US" sz="2000" b="1" i="1"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 descr="http://www.studentconsult.com/content/9781416031215/Kumar_Cases_PBD8/liv5/liv570.jpg"/>
          <p:cNvPicPr>
            <a:picLocks noChangeAspect="1" noChangeArrowheads="1"/>
          </p:cNvPicPr>
          <p:nvPr/>
        </p:nvPicPr>
        <p:blipFill>
          <a:blip r:embed="rId3" cstate="print"/>
          <a:srcRect/>
          <a:stretch>
            <a:fillRect/>
          </a:stretch>
        </p:blipFill>
        <p:spPr bwMode="auto">
          <a:xfrm>
            <a:off x="1187624" y="980728"/>
            <a:ext cx="6624736" cy="4293295"/>
          </a:xfrm>
          <a:prstGeom prst="rect">
            <a:avLst/>
          </a:prstGeom>
          <a:noFill/>
          <a:ln w="9525">
            <a:noFill/>
            <a:miter lim="800000"/>
            <a:headEnd/>
            <a:tailEnd/>
          </a:ln>
        </p:spPr>
      </p:pic>
      <p:sp>
        <p:nvSpPr>
          <p:cNvPr id="5" name="Rounded Rectangle 4"/>
          <p:cNvSpPr/>
          <p:nvPr/>
        </p:nvSpPr>
        <p:spPr>
          <a:xfrm>
            <a:off x="1187624" y="188640"/>
            <a:ext cx="6696744"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PANCREATITIS – Gross</a:t>
            </a:r>
            <a:endParaRPr lang="en-US" sz="2800" b="1" i="1" dirty="0">
              <a:effectLst>
                <a:outerShdw blurRad="38100" dist="38100" dir="2700000" algn="tl">
                  <a:srgbClr val="000000">
                    <a:alpha val="43137"/>
                  </a:srgbClr>
                </a:outerShdw>
              </a:effectLst>
            </a:endParaRPr>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cxnSp>
        <p:nvCxnSpPr>
          <p:cNvPr id="9" name="Straight Arrow Connector 8"/>
          <p:cNvCxnSpPr/>
          <p:nvPr/>
        </p:nvCxnSpPr>
        <p:spPr>
          <a:xfrm flipH="1" flipV="1">
            <a:off x="3657600" y="2743200"/>
            <a:ext cx="457200" cy="2743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flipV="1">
            <a:off x="4876800" y="2590800"/>
            <a:ext cx="304800" cy="3200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studentconsult.com/content/9781416031215/Kumar_Cases_PBD8/liv5/liv580.jpg"/>
          <p:cNvPicPr>
            <a:picLocks noChangeAspect="1" noChangeArrowheads="1"/>
          </p:cNvPicPr>
          <p:nvPr/>
        </p:nvPicPr>
        <p:blipFill>
          <a:blip r:embed="rId3" cstate="print"/>
          <a:srcRect/>
          <a:stretch>
            <a:fillRect/>
          </a:stretch>
        </p:blipFill>
        <p:spPr bwMode="auto">
          <a:xfrm>
            <a:off x="899592" y="980728"/>
            <a:ext cx="7132637" cy="4320480"/>
          </a:xfrm>
          <a:prstGeom prst="rect">
            <a:avLst/>
          </a:prstGeom>
          <a:noFill/>
          <a:ln w="9525">
            <a:solidFill>
              <a:srgbClr val="003300"/>
            </a:solidFill>
            <a:miter lim="800000"/>
            <a:headEnd/>
            <a:tailEnd/>
          </a:ln>
        </p:spPr>
      </p:pic>
      <p:sp>
        <p:nvSpPr>
          <p:cNvPr id="3" name="Rectangle 2"/>
          <p:cNvSpPr/>
          <p:nvPr/>
        </p:nvSpPr>
        <p:spPr>
          <a:xfrm>
            <a:off x="533400" y="5380672"/>
            <a:ext cx="7772400" cy="1477328"/>
          </a:xfrm>
          <a:prstGeom prst="rect">
            <a:avLst/>
          </a:prstGeom>
          <a:noFill/>
        </p:spPr>
        <p:txBody>
          <a:bodyPr>
            <a:spAutoFit/>
          </a:bodyPr>
          <a:lstStyle/>
          <a:p>
            <a:pPr algn="ctr">
              <a:defRPr/>
            </a:pPr>
            <a:r>
              <a:rPr lang="en-US" b="1" i="1" dirty="0" smtClean="0"/>
              <a:t>Severe </a:t>
            </a:r>
            <a:r>
              <a:rPr lang="en-US" b="1" i="1" dirty="0"/>
              <a:t>acute pancreatitis shows an area of acute inflammation with necrosis. Within the necrotic area is a blood vessel showing fibrinoid necrosis of the vessel </a:t>
            </a:r>
            <a:r>
              <a:rPr lang="en-US" b="1" i="1" dirty="0" smtClean="0"/>
              <a:t>wall leads </a:t>
            </a:r>
            <a:r>
              <a:rPr lang="en-US" b="1" i="1" dirty="0"/>
              <a:t>to severe, hemorrhagic, acute pancreatitis</a:t>
            </a:r>
            <a:r>
              <a:rPr lang="en-US" b="1" i="1" dirty="0" smtClean="0"/>
              <a:t>.</a:t>
            </a:r>
          </a:p>
          <a:p>
            <a:pPr algn="ctr">
              <a:defRPr/>
            </a:pPr>
            <a:r>
              <a:rPr lang="en-US" b="1" i="1" dirty="0" smtClean="0"/>
              <a:t> </a:t>
            </a:r>
            <a:r>
              <a:rPr lang="en-US" b="1" i="1" u="sng" dirty="0" smtClean="0">
                <a:solidFill>
                  <a:srgbClr val="C00000"/>
                </a:solidFill>
              </a:rPr>
              <a:t>Common causes </a:t>
            </a:r>
            <a:r>
              <a:rPr lang="en-US" b="1" i="1" dirty="0" smtClean="0"/>
              <a:t>of acute pancreatitis are alcoholism , gall stones impaction , traumatic , hereditary and idiopathic .</a:t>
            </a:r>
            <a:endParaRPr lang="en-US" b="1" i="1" dirty="0"/>
          </a:p>
        </p:txBody>
      </p:sp>
      <p:sp>
        <p:nvSpPr>
          <p:cNvPr id="4" name="Rounded Rectangle 3"/>
          <p:cNvSpPr/>
          <p:nvPr/>
        </p:nvSpPr>
        <p:spPr>
          <a:xfrm>
            <a:off x="1187624" y="188640"/>
            <a:ext cx="6696744"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PANCREATITIS – LPF</a:t>
            </a:r>
            <a:endParaRPr lang="en-US" sz="2800" b="1" i="1" dirty="0">
              <a:effectLst>
                <a:outerShdw blurRad="38100" dist="38100" dir="2700000" algn="tl">
                  <a:srgbClr val="000000">
                    <a:alpha val="43137"/>
                  </a:srgbClr>
                </a:outerShdw>
              </a:effectLst>
            </a:endParaRPr>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28800" y="2743200"/>
            <a:ext cx="6172200" cy="1240904"/>
          </a:xfrm>
        </p:spPr>
        <p:txBody>
          <a:bodyPr>
            <a:noAutofit/>
          </a:bodyPr>
          <a:lstStyle/>
          <a:p>
            <a:pPr algn="ctr"/>
            <a:r>
              <a:rPr lang="en-US" b="1" i="1" dirty="0" smtClean="0">
                <a:solidFill>
                  <a:srgbClr val="7030A0"/>
                </a:solidFill>
                <a:effectLst>
                  <a:outerShdw blurRad="38100" dist="38100" dir="2700000" algn="tl">
                    <a:srgbClr val="000000">
                      <a:alpha val="43137"/>
                    </a:srgbClr>
                  </a:outerShdw>
                </a:effectLst>
              </a:rPr>
              <a:t>Chronic pancreatitis</a:t>
            </a:r>
            <a:endParaRPr lang="en-US" b="1" i="1" dirty="0">
              <a:solidFill>
                <a:srgbClr val="7030A0"/>
              </a:solidFill>
              <a:effectLst>
                <a:outerShdw blurRad="38100" dist="38100" dir="2700000" algn="tl">
                  <a:srgbClr val="000000">
                    <a:alpha val="43137"/>
                  </a:srgbClr>
                </a:outerShdw>
              </a:effectLst>
            </a:endParaRPr>
          </a:p>
        </p:txBody>
      </p:sp>
      <p:sp>
        <p:nvSpPr>
          <p:cNvPr id="3" name="TextBox 2"/>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5517232"/>
            <a:ext cx="7315200" cy="1323439"/>
          </a:xfrm>
          <a:prstGeom prst="rect">
            <a:avLst/>
          </a:prstGeom>
        </p:spPr>
        <p:txBody>
          <a:bodyPr wrap="square">
            <a:spAutoFit/>
          </a:bodyPr>
          <a:lstStyle/>
          <a:p>
            <a:pPr algn="ctr"/>
            <a:r>
              <a:rPr lang="en-US" sz="2000" b="1" i="1" dirty="0" smtClean="0"/>
              <a:t>Find the “soap”, find the calcium. Calcium deposition is secondary to fat necrosis and dystrophic calcification . Possible causes of chronic pacreatitis are gall stones , alcoholism, tropical , hereditary and idiopathic .</a:t>
            </a:r>
          </a:p>
        </p:txBody>
      </p:sp>
      <p:pic>
        <p:nvPicPr>
          <p:cNvPr id="15361" name="Picture 1"/>
          <p:cNvPicPr>
            <a:picLocks noChangeAspect="1" noChangeArrowheads="1"/>
          </p:cNvPicPr>
          <p:nvPr/>
        </p:nvPicPr>
        <p:blipFill>
          <a:blip r:embed="rId3" cstate="print"/>
          <a:srcRect/>
          <a:stretch>
            <a:fillRect/>
          </a:stretch>
        </p:blipFill>
        <p:spPr bwMode="auto">
          <a:xfrm>
            <a:off x="899592" y="980729"/>
            <a:ext cx="7128792" cy="4464496"/>
          </a:xfrm>
          <a:prstGeom prst="rect">
            <a:avLst/>
          </a:prstGeom>
          <a:noFill/>
          <a:ln w="9525">
            <a:solidFill>
              <a:schemeClr val="tx2">
                <a:lumMod val="75000"/>
              </a:schemeClr>
            </a:solidFill>
            <a:miter lim="800000"/>
            <a:headEnd/>
            <a:tailEnd/>
          </a:ln>
        </p:spPr>
      </p:pic>
      <p:sp>
        <p:nvSpPr>
          <p:cNvPr id="5" name="Rounded Rectangle 4"/>
          <p:cNvSpPr/>
          <p:nvPr/>
        </p:nvSpPr>
        <p:spPr>
          <a:xfrm>
            <a:off x="1187624" y="188640"/>
            <a:ext cx="6696744" cy="5760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CHRONIC  PANCREATITIS – GROSS</a:t>
            </a:r>
            <a:endParaRPr lang="en-US" sz="2800" b="1" i="1" dirty="0">
              <a:effectLst>
                <a:outerShdw blurRad="38100" dist="38100" dir="2700000" algn="tl">
                  <a:srgbClr val="000000">
                    <a:alpha val="43137"/>
                  </a:srgbClr>
                </a:outerShdw>
              </a:effectLst>
            </a:endParaRPr>
          </a:p>
        </p:txBody>
      </p:sp>
      <p:sp>
        <p:nvSpPr>
          <p:cNvPr id="6" name="TextBox 5"/>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
        <p:nvSpPr>
          <p:cNvPr id="2" name="Rectangle 1"/>
          <p:cNvSpPr/>
          <p:nvPr/>
        </p:nvSpPr>
        <p:spPr>
          <a:xfrm>
            <a:off x="2971800" y="2743200"/>
            <a:ext cx="4122026" cy="1200329"/>
          </a:xfrm>
          <a:prstGeom prst="rect">
            <a:avLst/>
          </a:prstGeom>
          <a:noFill/>
        </p:spPr>
        <p:txBody>
          <a:bodyPr wrap="none" lIns="91440" tIns="45720" rIns="91440" bIns="45720">
            <a:spAutoFit/>
          </a:bodyPr>
          <a:lstStyle/>
          <a:p>
            <a:pPr algn="ctr"/>
            <a:r>
              <a:rPr lang="en-US" sz="7200" b="1" i="1" cap="none" spc="0" dirty="0" smtClean="0">
                <a:ln w="12700">
                  <a:solidFill>
                    <a:schemeClr val="accent5"/>
                  </a:solidFill>
                  <a:prstDash val="solid"/>
                </a:ln>
                <a:solidFill>
                  <a:srgbClr val="FF9900"/>
                </a:solidFill>
                <a:effectLst/>
              </a:rPr>
              <a:t>PANCREAS</a:t>
            </a:r>
            <a:endParaRPr lang="en-US" sz="7200" b="1" i="1" cap="none" spc="0" dirty="0">
              <a:ln w="12700">
                <a:solidFill>
                  <a:schemeClr val="accent5"/>
                </a:solidFill>
                <a:prstDash val="solid"/>
              </a:ln>
              <a:solidFill>
                <a:srgbClr val="FF9900"/>
              </a:solidFill>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a:stretch>
            <a:fillRect/>
          </a:stretch>
        </p:blipFill>
        <p:spPr bwMode="auto">
          <a:xfrm>
            <a:off x="1187624" y="908720"/>
            <a:ext cx="6696744" cy="4608512"/>
          </a:xfrm>
          <a:prstGeom prst="rect">
            <a:avLst/>
          </a:prstGeom>
          <a:noFill/>
          <a:ln w="9525">
            <a:solidFill>
              <a:schemeClr val="tx2">
                <a:lumMod val="75000"/>
              </a:schemeClr>
            </a:solidFill>
            <a:miter lim="800000"/>
            <a:headEnd/>
            <a:tailEnd/>
          </a:ln>
        </p:spPr>
      </p:pic>
      <p:sp>
        <p:nvSpPr>
          <p:cNvPr id="3" name="Rounded Rectangle 2"/>
          <p:cNvSpPr/>
          <p:nvPr/>
        </p:nvSpPr>
        <p:spPr>
          <a:xfrm>
            <a:off x="1187624" y="188640"/>
            <a:ext cx="6696744" cy="5760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CHRONIC  PANCREATITIS – LPF</a:t>
            </a:r>
            <a:endParaRPr lang="en-US" sz="2800" b="1" i="1" dirty="0">
              <a:effectLst>
                <a:outerShdw blurRad="38100" dist="38100" dir="2700000" algn="tl">
                  <a:srgbClr val="000000">
                    <a:alpha val="43137"/>
                  </a:srgbClr>
                </a:outerShdw>
              </a:effectLst>
            </a:endParaRPr>
          </a:p>
        </p:txBody>
      </p:sp>
      <p:sp>
        <p:nvSpPr>
          <p:cNvPr id="4" name="Rectangle 3"/>
          <p:cNvSpPr/>
          <p:nvPr/>
        </p:nvSpPr>
        <p:spPr>
          <a:xfrm>
            <a:off x="1187624" y="5807005"/>
            <a:ext cx="6624736" cy="707886"/>
          </a:xfrm>
          <a:prstGeom prst="rect">
            <a:avLst/>
          </a:prstGeom>
        </p:spPr>
        <p:txBody>
          <a:bodyPr wrap="square">
            <a:spAutoFit/>
          </a:bodyPr>
          <a:lstStyle/>
          <a:p>
            <a:pPr algn="ctr"/>
            <a:r>
              <a:rPr lang="en-US" sz="2000" b="1" i="1" dirty="0" smtClean="0"/>
              <a:t>Unfortunately dense fibrosis is a feature BOTH of chronic pancreatitis as well as adenocarcinoma.</a:t>
            </a:r>
          </a:p>
        </p:txBody>
      </p:sp>
      <p:sp>
        <p:nvSpPr>
          <p:cNvPr id="5" name="TextBox 4"/>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6" descr="63"/>
          <p:cNvPicPr>
            <a:picLocks noGrp="1" noChangeAspect="1" noChangeArrowheads="1"/>
          </p:cNvPicPr>
          <p:nvPr>
            <p:ph idx="1"/>
          </p:nvPr>
        </p:nvPicPr>
        <p:blipFill>
          <a:blip r:embed="rId3" cstate="print">
            <a:lum contrast="20000"/>
          </a:blip>
          <a:srcRect/>
          <a:stretch>
            <a:fillRect/>
          </a:stretch>
        </p:blipFill>
        <p:spPr>
          <a:xfrm>
            <a:off x="827584" y="908720"/>
            <a:ext cx="7291536" cy="4320480"/>
          </a:xfrm>
          <a:noFill/>
          <a:ln>
            <a:solidFill>
              <a:schemeClr val="tx2">
                <a:lumMod val="75000"/>
              </a:schemeClr>
            </a:solidFill>
          </a:ln>
        </p:spPr>
      </p:pic>
      <p:sp>
        <p:nvSpPr>
          <p:cNvPr id="5" name="Rectangle 4"/>
          <p:cNvSpPr/>
          <p:nvPr/>
        </p:nvSpPr>
        <p:spPr>
          <a:xfrm>
            <a:off x="827584" y="5397023"/>
            <a:ext cx="7272808" cy="1323439"/>
          </a:xfrm>
          <a:prstGeom prst="rect">
            <a:avLst/>
          </a:prstGeom>
        </p:spPr>
        <p:txBody>
          <a:bodyPr wrap="square">
            <a:spAutoFit/>
          </a:bodyPr>
          <a:lstStyle/>
          <a:p>
            <a:pPr algn="ctr"/>
            <a:r>
              <a:rPr lang="en-US" sz="2000" b="1" i="1" dirty="0" smtClean="0"/>
              <a:t>Chronic Pancreatitis: parenchymal fibrosis, chronic inflammatory infiltrate and reduced number and size of acini with variable dilatation of pancreatic ducts and relative sparing of islets of langerhans ( arrow )</a:t>
            </a:r>
            <a:endParaRPr lang="en-US" sz="2000" b="1" i="1" dirty="0"/>
          </a:p>
        </p:txBody>
      </p:sp>
      <p:sp>
        <p:nvSpPr>
          <p:cNvPr id="6" name="Rounded Rectangle 5"/>
          <p:cNvSpPr/>
          <p:nvPr/>
        </p:nvSpPr>
        <p:spPr>
          <a:xfrm>
            <a:off x="1187624" y="188640"/>
            <a:ext cx="6696744" cy="50405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CHRONIC  PANCREATITIS – LPF</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971800"/>
            <a:ext cx="6172200" cy="1524000"/>
          </a:xfrm>
        </p:spPr>
        <p:txBody>
          <a:bodyPr>
            <a:noAutofit/>
          </a:bodyPr>
          <a:lstStyle/>
          <a:p>
            <a:pPr algn="ctr"/>
            <a:r>
              <a:rPr lang="en-US" sz="4800" b="1" i="1" dirty="0" smtClean="0">
                <a:solidFill>
                  <a:srgbClr val="C00000"/>
                </a:solidFill>
                <a:effectLst>
                  <a:outerShdw blurRad="38100" dist="38100" dir="2700000" algn="tl">
                    <a:srgbClr val="000000">
                      <a:alpha val="43137"/>
                    </a:srgbClr>
                  </a:outerShdw>
                </a:effectLst>
              </a:rPr>
              <a:t>Pancreatic adenocarcinoma</a:t>
            </a:r>
            <a:endParaRPr lang="en-US" sz="4800" b="1" i="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4" name="TextBox 3"/>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athologyoutlines.com/caseofweek/case154image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39" y="1115416"/>
            <a:ext cx="6463649" cy="429478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ounded Rectangle 4"/>
          <p:cNvSpPr/>
          <p:nvPr/>
        </p:nvSpPr>
        <p:spPr>
          <a:xfrm>
            <a:off x="1066800" y="188640"/>
            <a:ext cx="6934200" cy="576064"/>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PANCREATIC ADENOCARCINOMA – Gross</a:t>
            </a:r>
            <a:endParaRPr lang="en-US" sz="2800" b="1" i="1" dirty="0">
              <a:effectLst>
                <a:outerShdw blurRad="38100" dist="38100" dir="2700000" algn="tl">
                  <a:srgbClr val="000000">
                    <a:alpha val="43137"/>
                  </a:srgbClr>
                </a:outerShdw>
              </a:effectLst>
            </a:endParaRPr>
          </a:p>
        </p:txBody>
      </p:sp>
      <p:sp>
        <p:nvSpPr>
          <p:cNvPr id="6" name="Rectangle 5"/>
          <p:cNvSpPr/>
          <p:nvPr/>
        </p:nvSpPr>
        <p:spPr>
          <a:xfrm>
            <a:off x="899592" y="5410200"/>
            <a:ext cx="7128792" cy="1323439"/>
          </a:xfrm>
          <a:prstGeom prst="rect">
            <a:avLst/>
          </a:prstGeom>
        </p:spPr>
        <p:txBody>
          <a:bodyPr wrap="square">
            <a:spAutoFit/>
          </a:bodyPr>
          <a:lstStyle/>
          <a:p>
            <a:pPr algn="ctr"/>
            <a:r>
              <a:rPr lang="en-US" sz="2000" b="1" i="1" dirty="0" smtClean="0"/>
              <a:t>  Horizontal section of pancreas showing a well circumscribed tumor nodule at the head of pancreas. Note the presence of a dilated main pancreatic duct. Part of the duodenum is seen on the left and the spleen on the right side.</a:t>
            </a:r>
            <a:endParaRPr lang="en-US" sz="2000" b="1" i="1" dirty="0"/>
          </a:p>
        </p:txBody>
      </p:sp>
      <p:sp>
        <p:nvSpPr>
          <p:cNvPr id="7" name="TextBox 6"/>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cxnSp>
        <p:nvCxnSpPr>
          <p:cNvPr id="10" name="Straight Arrow Connector 9"/>
          <p:cNvCxnSpPr/>
          <p:nvPr/>
        </p:nvCxnSpPr>
        <p:spPr>
          <a:xfrm flipV="1">
            <a:off x="2209800" y="3657600"/>
            <a:ext cx="381000" cy="2133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89578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nfortunately we are unable to provide accessible alternative text for this. If you require assistance to access this image, please contact help@nature.com or the autho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020870"/>
            <a:ext cx="6552728" cy="446826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09600" y="5734997"/>
            <a:ext cx="7696200" cy="707886"/>
          </a:xfrm>
          <a:prstGeom prst="rect">
            <a:avLst/>
          </a:prstGeom>
        </p:spPr>
        <p:txBody>
          <a:bodyPr wrap="square">
            <a:spAutoFit/>
          </a:bodyPr>
          <a:lstStyle/>
          <a:p>
            <a:pPr algn="ctr"/>
            <a:r>
              <a:rPr lang="en-US" sz="2000" b="1" i="1" dirty="0">
                <a:solidFill>
                  <a:srgbClr val="000000"/>
                </a:solidFill>
                <a:latin typeface="+mj-lt"/>
              </a:rPr>
              <a:t>Gross appearance of large duct type ductal adenocarcinoma. A </a:t>
            </a:r>
            <a:r>
              <a:rPr lang="en-US" sz="2000" b="1" i="1" dirty="0" err="1">
                <a:solidFill>
                  <a:srgbClr val="000000"/>
                </a:solidFill>
                <a:latin typeface="+mj-lt"/>
              </a:rPr>
              <a:t>microcystic</a:t>
            </a:r>
            <a:r>
              <a:rPr lang="en-US" sz="2000" b="1" i="1" dirty="0">
                <a:solidFill>
                  <a:srgbClr val="000000"/>
                </a:solidFill>
                <a:latin typeface="+mj-lt"/>
              </a:rPr>
              <a:t> pattern with cysts measuring from millimeters up to 1</a:t>
            </a:r>
            <a:r>
              <a:rPr lang="en-US" sz="2000" b="1" i="1" dirty="0">
                <a:solidFill>
                  <a:srgbClr val="000000"/>
                </a:solidFill>
                <a:latin typeface="+mj-lt"/>
                <a:ea typeface="arial unicode ms" panose="020B0604020202020204" pitchFamily="34" charset="-128"/>
              </a:rPr>
              <a:t> </a:t>
            </a:r>
            <a:r>
              <a:rPr lang="en-US" sz="2000" b="1" i="1" dirty="0">
                <a:solidFill>
                  <a:srgbClr val="000000"/>
                </a:solidFill>
                <a:latin typeface="+mj-lt"/>
              </a:rPr>
              <a:t>cm.</a:t>
            </a:r>
            <a:endParaRPr lang="en-US" sz="2000" b="1" i="1" dirty="0">
              <a:latin typeface="+mj-lt"/>
            </a:endParaRPr>
          </a:p>
        </p:txBody>
      </p:sp>
      <p:sp>
        <p:nvSpPr>
          <p:cNvPr id="6" name="Rounded Rectangle 5"/>
          <p:cNvSpPr/>
          <p:nvPr/>
        </p:nvSpPr>
        <p:spPr>
          <a:xfrm>
            <a:off x="755576" y="188640"/>
            <a:ext cx="7488832" cy="576064"/>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PANCREATIC ADENOCARCINOMA – Cut surface</a:t>
            </a:r>
            <a:endParaRPr lang="en-US" sz="2800" b="1" i="1" dirty="0">
              <a:effectLst>
                <a:outerShdw blurRad="38100" dist="38100" dir="2700000" algn="tl">
                  <a:srgbClr val="000000">
                    <a:alpha val="43137"/>
                  </a:srgbClr>
                </a:outerShdw>
              </a:effectLst>
            </a:endParaRPr>
          </a:p>
        </p:txBody>
      </p:sp>
      <p:sp>
        <p:nvSpPr>
          <p:cNvPr id="8" name="TextBox 7"/>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9" name="TextBox 8"/>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xmlns="" val="36081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image025"/>
          <p:cNvPicPr>
            <a:picLocks noChangeAspect="1" noChangeArrowheads="1"/>
          </p:cNvPicPr>
          <p:nvPr/>
        </p:nvPicPr>
        <p:blipFill>
          <a:blip r:embed="rId3" cstate="print"/>
          <a:srcRect/>
          <a:stretch>
            <a:fillRect/>
          </a:stretch>
        </p:blipFill>
        <p:spPr bwMode="auto">
          <a:xfrm>
            <a:off x="179512" y="980728"/>
            <a:ext cx="8424936" cy="4608512"/>
          </a:xfrm>
          <a:prstGeom prst="rect">
            <a:avLst/>
          </a:prstGeom>
          <a:noFill/>
          <a:ln w="9525">
            <a:solidFill>
              <a:schemeClr val="tx2">
                <a:lumMod val="75000"/>
              </a:schemeClr>
            </a:solidFill>
            <a:miter lim="800000"/>
            <a:headEnd/>
            <a:tailEnd/>
          </a:ln>
        </p:spPr>
      </p:pic>
      <p:sp>
        <p:nvSpPr>
          <p:cNvPr id="4" name="Rounded Rectangle 3"/>
          <p:cNvSpPr/>
          <p:nvPr/>
        </p:nvSpPr>
        <p:spPr>
          <a:xfrm>
            <a:off x="323528" y="188640"/>
            <a:ext cx="8280920" cy="576064"/>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PANCREATIC ADENOCARCINOMA – Gross &amp; LPF</a:t>
            </a:r>
            <a:endParaRPr lang="en-US" sz="2800" b="1" i="1" dirty="0">
              <a:effectLst>
                <a:outerShdw blurRad="38100" dist="38100" dir="2700000" algn="tl">
                  <a:srgbClr val="000000">
                    <a:alpha val="43137"/>
                  </a:srgbClr>
                </a:outerShdw>
              </a:effectLst>
            </a:endParaRPr>
          </a:p>
        </p:txBody>
      </p:sp>
      <p:sp>
        <p:nvSpPr>
          <p:cNvPr id="6" name="Rectangle 5"/>
          <p:cNvSpPr/>
          <p:nvPr/>
        </p:nvSpPr>
        <p:spPr>
          <a:xfrm>
            <a:off x="323528" y="5746030"/>
            <a:ext cx="8177562" cy="1015663"/>
          </a:xfrm>
          <a:prstGeom prst="rect">
            <a:avLst/>
          </a:prstGeom>
        </p:spPr>
        <p:txBody>
          <a:bodyPr wrap="square">
            <a:spAutoFit/>
          </a:bodyPr>
          <a:lstStyle/>
          <a:p>
            <a:pPr algn="ctr"/>
            <a:r>
              <a:rPr lang="en-US" sz="2000" b="1" i="1" dirty="0" smtClean="0"/>
              <a:t>Gross picture shows ill defined pale and firm pancreatic mass ( left ).  Microscopic picture shows malignant glands or acini surrounded by desmoplastic fibrous stroma ( right) .</a:t>
            </a:r>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153400" y="6643710"/>
            <a:ext cx="9906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6" descr="62"/>
          <p:cNvPicPr>
            <a:picLocks noGrp="1" noChangeAspect="1" noChangeArrowheads="1"/>
          </p:cNvPicPr>
          <p:nvPr>
            <p:ph idx="1"/>
          </p:nvPr>
        </p:nvPicPr>
        <p:blipFill>
          <a:blip r:embed="rId2" cstate="print">
            <a:lum contrast="20000"/>
          </a:blip>
          <a:srcRect/>
          <a:stretch>
            <a:fillRect/>
          </a:stretch>
        </p:blipFill>
        <p:spPr>
          <a:xfrm>
            <a:off x="971600" y="980728"/>
            <a:ext cx="6984085" cy="4392488"/>
          </a:xfrm>
          <a:noFill/>
          <a:ln w="19050">
            <a:solidFill>
              <a:schemeClr val="tx2">
                <a:lumMod val="75000"/>
              </a:schemeClr>
            </a:solidFill>
          </a:ln>
        </p:spPr>
      </p:pic>
      <p:sp>
        <p:nvSpPr>
          <p:cNvPr id="4" name="Rounded Rectangle 3"/>
          <p:cNvSpPr/>
          <p:nvPr/>
        </p:nvSpPr>
        <p:spPr>
          <a:xfrm>
            <a:off x="971600" y="188640"/>
            <a:ext cx="6984085" cy="576064"/>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PANCREATIC ADENOCARCINOMA – LPF</a:t>
            </a:r>
            <a:endParaRPr lang="en-US" sz="2800" b="1" i="1" dirty="0">
              <a:effectLst>
                <a:outerShdw blurRad="38100" dist="38100" dir="2700000" algn="tl">
                  <a:srgbClr val="000000">
                    <a:alpha val="43137"/>
                  </a:srgbClr>
                </a:outerShdw>
              </a:effectLst>
            </a:endParaRPr>
          </a:p>
        </p:txBody>
      </p:sp>
      <p:sp>
        <p:nvSpPr>
          <p:cNvPr id="6" name="Rectangle 5"/>
          <p:cNvSpPr/>
          <p:nvPr/>
        </p:nvSpPr>
        <p:spPr>
          <a:xfrm>
            <a:off x="755576" y="5541039"/>
            <a:ext cx="7128792" cy="1015663"/>
          </a:xfrm>
          <a:prstGeom prst="rect">
            <a:avLst/>
          </a:prstGeom>
        </p:spPr>
        <p:txBody>
          <a:bodyPr wrap="square">
            <a:spAutoFit/>
          </a:bodyPr>
          <a:lstStyle/>
          <a:p>
            <a:pPr algn="ctr"/>
            <a:r>
              <a:rPr lang="en-US" sz="2000" b="1" i="1" dirty="0" smtClean="0"/>
              <a:t>Deeply infiltrative growth pattern with irregular shape and distribution , Desmoplasia , Marked nuclear pleomorphism with nucleoli, Loss of polarity and  Mitotic figures </a:t>
            </a:r>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cxnSp>
        <p:nvCxnSpPr>
          <p:cNvPr id="9" name="Straight Arrow Connector 8"/>
          <p:cNvCxnSpPr/>
          <p:nvPr/>
        </p:nvCxnSpPr>
        <p:spPr>
          <a:xfrm flipV="1">
            <a:off x="6019800" y="4495800"/>
            <a:ext cx="609600" cy="1447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2780928"/>
            <a:ext cx="6048672" cy="1152128"/>
          </a:xfrm>
        </p:spPr>
        <p:txBody>
          <a:bodyPr>
            <a:normAutofit/>
          </a:bodyPr>
          <a:lstStyle/>
          <a:p>
            <a:pPr marL="0" indent="0" algn="ctr">
              <a:buNone/>
            </a:pPr>
            <a:r>
              <a:rPr lang="en-US" sz="6600" b="1" i="1" dirty="0" smtClean="0"/>
              <a:t>THE END</a:t>
            </a:r>
            <a:endParaRPr lang="en-US" sz="6600" b="1" i="1" dirty="0"/>
          </a:p>
        </p:txBody>
      </p:sp>
    </p:spTree>
    <p:extLst>
      <p:ext uri="{BB962C8B-B14F-4D97-AF65-F5344CB8AC3E}">
        <p14:creationId xmlns:p14="http://schemas.microsoft.com/office/powerpoint/2010/main" xmlns="" val="324695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92288" y="4564360"/>
            <a:ext cx="6172200" cy="1384920"/>
          </a:xfrm>
        </p:spPr>
        <p:txBody>
          <a:bodyPr>
            <a:noAutofit/>
          </a:bodyPr>
          <a:lstStyle/>
          <a:p>
            <a:pPr algn="ctr"/>
            <a:r>
              <a:rPr lang="en-US" sz="4400" b="1" i="1" dirty="0" smtClean="0">
                <a:solidFill>
                  <a:schemeClr val="accent4">
                    <a:lumMod val="75000"/>
                  </a:schemeClr>
                </a:solidFill>
                <a:effectLst>
                  <a:outerShdw blurRad="38100" dist="38100" dir="2700000" algn="tl">
                    <a:srgbClr val="000000">
                      <a:alpha val="43137"/>
                    </a:srgbClr>
                  </a:outerShdw>
                </a:effectLst>
              </a:rPr>
              <a:t>Normal anatomy &amp; histology</a:t>
            </a:r>
            <a:endParaRPr lang="en-US" sz="4400" b="1" i="1" dirty="0">
              <a:solidFill>
                <a:schemeClr val="accent4">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ancreasmodel"/>
          <p:cNvPicPr>
            <a:picLocks noChangeAspect="1" noChangeArrowheads="1"/>
          </p:cNvPicPr>
          <p:nvPr/>
        </p:nvPicPr>
        <p:blipFill>
          <a:blip r:embed="rId3" cstate="print"/>
          <a:srcRect/>
          <a:stretch>
            <a:fillRect/>
          </a:stretch>
        </p:blipFill>
        <p:spPr bwMode="auto">
          <a:xfrm>
            <a:off x="539552" y="1412776"/>
            <a:ext cx="7590893" cy="4752528"/>
          </a:xfrm>
          <a:prstGeom prst="rect">
            <a:avLst/>
          </a:prstGeom>
          <a:noFill/>
          <a:ln w="9525">
            <a:noFill/>
            <a:miter lim="800000"/>
            <a:headEnd/>
            <a:tailEnd/>
          </a:ln>
        </p:spPr>
      </p:pic>
      <p:sp>
        <p:nvSpPr>
          <p:cNvPr id="4" name="Rounded Rectangle 3"/>
          <p:cNvSpPr/>
          <p:nvPr/>
        </p:nvSpPr>
        <p:spPr>
          <a:xfrm>
            <a:off x="971600" y="404664"/>
            <a:ext cx="6408712"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PANCREAS – Normal Anatomy</a:t>
            </a:r>
            <a:endParaRPr lang="en-US" sz="28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a:stretch>
            <a:fillRect/>
          </a:stretch>
        </p:blipFill>
        <p:spPr bwMode="auto">
          <a:xfrm>
            <a:off x="0" y="1052737"/>
            <a:ext cx="8748464" cy="5544616"/>
          </a:xfrm>
          <a:prstGeom prst="rect">
            <a:avLst/>
          </a:prstGeom>
          <a:noFill/>
          <a:ln w="9525">
            <a:noFill/>
            <a:miter lim="800000"/>
            <a:headEnd/>
            <a:tailEnd/>
          </a:ln>
        </p:spPr>
      </p:pic>
      <p:sp>
        <p:nvSpPr>
          <p:cNvPr id="3" name="Rounded Rectangle 2"/>
          <p:cNvSpPr/>
          <p:nvPr/>
        </p:nvSpPr>
        <p:spPr>
          <a:xfrm>
            <a:off x="971600" y="404664"/>
            <a:ext cx="6984776"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PANCREAS – Normal Histology (Diagram)</a:t>
            </a:r>
            <a:endParaRPr lang="en-US" sz="2800" b="1" i="1" dirty="0"/>
          </a:p>
        </p:txBody>
      </p:sp>
      <p:sp>
        <p:nvSpPr>
          <p:cNvPr id="4" name="TextBox 3"/>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2" descr="http://library.med.utah.edu/WebPath/jpeg4/ENDO032.jpg"/>
          <p:cNvPicPr>
            <a:picLocks noChangeAspect="1" noChangeArrowheads="1"/>
          </p:cNvPicPr>
          <p:nvPr/>
        </p:nvPicPr>
        <p:blipFill>
          <a:blip r:embed="rId2" cstate="print"/>
          <a:srcRect/>
          <a:stretch>
            <a:fillRect/>
          </a:stretch>
        </p:blipFill>
        <p:spPr bwMode="auto">
          <a:xfrm>
            <a:off x="1115616" y="1009328"/>
            <a:ext cx="6696744" cy="4248472"/>
          </a:xfrm>
          <a:prstGeom prst="rect">
            <a:avLst/>
          </a:prstGeom>
          <a:noFill/>
          <a:ln>
            <a:solidFill>
              <a:srgbClr val="003300"/>
            </a:solidFill>
          </a:ln>
        </p:spPr>
      </p:pic>
      <p:sp>
        <p:nvSpPr>
          <p:cNvPr id="3" name="Rounded Rectangle 2"/>
          <p:cNvSpPr/>
          <p:nvPr/>
        </p:nvSpPr>
        <p:spPr>
          <a:xfrm>
            <a:off x="1043608" y="188640"/>
            <a:ext cx="6768752"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PANCREAS – Normal Histology -LPF</a:t>
            </a:r>
            <a:endParaRPr lang="en-US" sz="2800" b="1" i="1" dirty="0"/>
          </a:p>
        </p:txBody>
      </p:sp>
      <p:sp>
        <p:nvSpPr>
          <p:cNvPr id="4" name="Rectangle 3"/>
          <p:cNvSpPr/>
          <p:nvPr/>
        </p:nvSpPr>
        <p:spPr>
          <a:xfrm>
            <a:off x="827584" y="5373216"/>
            <a:ext cx="7200800" cy="1323439"/>
          </a:xfrm>
          <a:prstGeom prst="rect">
            <a:avLst/>
          </a:prstGeom>
        </p:spPr>
        <p:txBody>
          <a:bodyPr wrap="square">
            <a:spAutoFit/>
          </a:bodyPr>
          <a:lstStyle/>
          <a:p>
            <a:pPr algn="ctr"/>
            <a:r>
              <a:rPr lang="en-US" sz="2000" b="1" i="1" dirty="0" smtClean="0"/>
              <a:t>Here is a normal pancreatic islet of Langerhans surrounded by normal exocrine pancreatic acinar tissue. The islets contain </a:t>
            </a:r>
            <a:r>
              <a:rPr lang="en-US" sz="2000" b="1" i="1" dirty="0" smtClean="0">
                <a:solidFill>
                  <a:srgbClr val="FF0000"/>
                </a:solidFill>
              </a:rPr>
              <a:t>alpha cells secreting glucagon</a:t>
            </a:r>
            <a:r>
              <a:rPr lang="en-US" sz="2000" b="1" i="1" dirty="0" smtClean="0"/>
              <a:t>, </a:t>
            </a:r>
            <a:r>
              <a:rPr lang="en-US" sz="2000" b="1" i="1" dirty="0" smtClean="0">
                <a:solidFill>
                  <a:srgbClr val="7030A0"/>
                </a:solidFill>
              </a:rPr>
              <a:t>beta cells secreting ins</a:t>
            </a:r>
            <a:r>
              <a:rPr lang="en-US" sz="2000" b="1" i="1" dirty="0" smtClean="0"/>
              <a:t>ulin, and </a:t>
            </a:r>
            <a:r>
              <a:rPr lang="en-US" sz="2000" b="1" i="1" dirty="0" smtClean="0">
                <a:solidFill>
                  <a:schemeClr val="accent3"/>
                </a:solidFill>
              </a:rPr>
              <a:t>delta cells secreting somatostatin.</a:t>
            </a:r>
            <a:endParaRPr lang="en-US" sz="2000" b="1" i="1" dirty="0">
              <a:solidFill>
                <a:schemeClr val="accent3"/>
              </a:solidFill>
            </a:endParaRPr>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229200"/>
            <a:ext cx="8130480" cy="1631216"/>
          </a:xfrm>
          <a:prstGeom prst="rect">
            <a:avLst/>
          </a:prstGeom>
        </p:spPr>
        <p:txBody>
          <a:bodyPr wrap="square">
            <a:spAutoFit/>
          </a:bodyPr>
          <a:lstStyle/>
          <a:p>
            <a:pPr algn="ctr"/>
            <a:r>
              <a:rPr lang="en-US" sz="2000" b="1" i="1" dirty="0" smtClean="0"/>
              <a:t>This section of pancreas shows a small duct in the center of the field. The wall of the duct is made of simple cuboidal epithelium. Exocrine gland ducts of this type are made of cuboidal cells arranged like bricks in a wall. As the duct enlarges there may be a transition from cuboidal to a columnar shape</a:t>
            </a:r>
            <a:endParaRPr lang="en-US" sz="2000" i="1" dirty="0"/>
          </a:p>
        </p:txBody>
      </p:sp>
      <p:pic>
        <p:nvPicPr>
          <p:cNvPr id="322562" name="Picture 2" descr="http://www.vetmed.vt.edu/education/curriculum/vm8054/Labs/Lab4/IMAGES/SIMP%20CUB%20PANCREAS%20B.JPG"/>
          <p:cNvPicPr>
            <a:picLocks noChangeAspect="1" noChangeArrowheads="1"/>
          </p:cNvPicPr>
          <p:nvPr/>
        </p:nvPicPr>
        <p:blipFill>
          <a:blip r:embed="rId2" cstate="print"/>
          <a:srcRect/>
          <a:stretch>
            <a:fillRect/>
          </a:stretch>
        </p:blipFill>
        <p:spPr bwMode="auto">
          <a:xfrm>
            <a:off x="1043608" y="980728"/>
            <a:ext cx="6840760" cy="4202435"/>
          </a:xfrm>
          <a:prstGeom prst="rect">
            <a:avLst/>
          </a:prstGeom>
          <a:noFill/>
        </p:spPr>
      </p:pic>
      <p:sp>
        <p:nvSpPr>
          <p:cNvPr id="4" name="Rounded Rectangle 3"/>
          <p:cNvSpPr/>
          <p:nvPr/>
        </p:nvSpPr>
        <p:spPr>
          <a:xfrm>
            <a:off x="971600" y="188640"/>
            <a:ext cx="6984776"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PANCREAS – Normal Histology -HPF</a:t>
            </a:r>
            <a:endParaRPr lang="en-US" sz="2800" b="1" i="1" dirty="0"/>
          </a:p>
        </p:txBody>
      </p:sp>
      <p:pic>
        <p:nvPicPr>
          <p:cNvPr id="5" name="Picture 5" descr="image004"/>
          <p:cNvPicPr>
            <a:picLocks noChangeAspect="1" noChangeArrowheads="1"/>
          </p:cNvPicPr>
          <p:nvPr/>
        </p:nvPicPr>
        <p:blipFill>
          <a:blip r:embed="rId3" cstate="print"/>
          <a:srcRect/>
          <a:stretch>
            <a:fillRect/>
          </a:stretch>
        </p:blipFill>
        <p:spPr bwMode="auto">
          <a:xfrm>
            <a:off x="6876256" y="980728"/>
            <a:ext cx="1656184" cy="2078751"/>
          </a:xfrm>
          <a:prstGeom prst="rect">
            <a:avLst/>
          </a:prstGeom>
          <a:noFill/>
          <a:ln w="9525">
            <a:solidFill>
              <a:srgbClr val="003300"/>
            </a:solidFill>
            <a:miter lim="800000"/>
            <a:headEnd/>
            <a:tailEnd/>
          </a:ln>
        </p:spPr>
      </p:pic>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92288" y="4564360"/>
            <a:ext cx="6172200" cy="952872"/>
          </a:xfrm>
        </p:spPr>
        <p:txBody>
          <a:bodyPr>
            <a:normAutofit/>
          </a:bodyPr>
          <a:lstStyle/>
          <a:p>
            <a:pPr algn="ctr"/>
            <a:r>
              <a:rPr lang="en-US" sz="4000" b="1" i="1" dirty="0" smtClean="0">
                <a:solidFill>
                  <a:schemeClr val="accent4">
                    <a:lumMod val="75000"/>
                  </a:schemeClr>
                </a:solidFill>
                <a:effectLst>
                  <a:outerShdw blurRad="38100" dist="38100" dir="2700000" algn="tl">
                    <a:srgbClr val="000000">
                      <a:alpha val="43137"/>
                    </a:srgbClr>
                  </a:outerShdw>
                </a:effectLst>
              </a:rPr>
              <a:t>GROSS &amp; HISTOPATHOLOGY</a:t>
            </a:r>
            <a:endParaRPr lang="en-US" sz="4000" b="1" i="1" dirty="0">
              <a:solidFill>
                <a:schemeClr val="accent4">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95536" y="1219200"/>
            <a:ext cx="8136904" cy="1108720"/>
          </a:xfrm>
        </p:spPr>
        <p:txBody>
          <a:bodyPr>
            <a:normAutofit/>
          </a:bodyPr>
          <a:lstStyle/>
          <a:p>
            <a:pPr eaLnBrk="1" hangingPunct="1"/>
            <a:r>
              <a:rPr lang="en-US" sz="2800" b="1" i="1" dirty="0" smtClean="0">
                <a:solidFill>
                  <a:srgbClr val="CC0099"/>
                </a:solidFill>
              </a:rPr>
              <a:t>ACUTE   </a:t>
            </a:r>
            <a:r>
              <a:rPr lang="en-US" sz="2800" b="1" i="1" dirty="0" smtClean="0">
                <a:solidFill>
                  <a:srgbClr val="1010C6"/>
                </a:solidFill>
              </a:rPr>
              <a:t>(Very serious)</a:t>
            </a:r>
          </a:p>
          <a:p>
            <a:pPr eaLnBrk="1" hangingPunct="1"/>
            <a:r>
              <a:rPr lang="en-US" sz="2800" b="1" i="1" dirty="0" smtClean="0">
                <a:solidFill>
                  <a:srgbClr val="CC0099"/>
                </a:solidFill>
              </a:rPr>
              <a:t>CHRONIC </a:t>
            </a:r>
            <a:r>
              <a:rPr lang="en-US" sz="2800" b="1" i="1" dirty="0" smtClean="0">
                <a:solidFill>
                  <a:srgbClr val="1010C6"/>
                </a:solidFill>
              </a:rPr>
              <a:t>(Calcifications, Pseudocyst)</a:t>
            </a:r>
          </a:p>
        </p:txBody>
      </p:sp>
      <p:pic>
        <p:nvPicPr>
          <p:cNvPr id="4" name="Picture 4" descr="image012"/>
          <p:cNvPicPr>
            <a:picLocks noChangeAspect="1" noChangeArrowheads="1"/>
          </p:cNvPicPr>
          <p:nvPr/>
        </p:nvPicPr>
        <p:blipFill>
          <a:blip r:embed="rId3" cstate="print"/>
          <a:srcRect/>
          <a:stretch>
            <a:fillRect/>
          </a:stretch>
        </p:blipFill>
        <p:spPr bwMode="auto">
          <a:xfrm>
            <a:off x="971600" y="2438400"/>
            <a:ext cx="7056784" cy="4032448"/>
          </a:xfrm>
          <a:prstGeom prst="rect">
            <a:avLst/>
          </a:prstGeom>
          <a:noFill/>
          <a:ln w="9525">
            <a:noFill/>
            <a:miter lim="800000"/>
            <a:headEnd/>
            <a:tailEnd/>
          </a:ln>
        </p:spPr>
      </p:pic>
      <p:sp>
        <p:nvSpPr>
          <p:cNvPr id="5" name="Rounded Rectangle 4"/>
          <p:cNvSpPr/>
          <p:nvPr/>
        </p:nvSpPr>
        <p:spPr>
          <a:xfrm>
            <a:off x="1043608" y="260648"/>
            <a:ext cx="6840760"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PANCREATITIS - Types</a:t>
            </a:r>
            <a:endParaRPr lang="en-US" sz="2800" b="1" i="1" dirty="0">
              <a:effectLst>
                <a:outerShdw blurRad="38100" dist="38100" dir="2700000" algn="tl">
                  <a:srgbClr val="000000">
                    <a:alpha val="43137"/>
                  </a:srgbClr>
                </a:outerShdw>
              </a:effectLst>
            </a:endParaRPr>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761</Words>
  <Application>Microsoft Office PowerPoint</Application>
  <PresentationFormat>On-screen Show (4:3)</PresentationFormat>
  <Paragraphs>135</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Integrated Practical</vt:lpstr>
      <vt:lpstr>Slide 2</vt:lpstr>
      <vt:lpstr>Normal anatomy &amp; histology</vt:lpstr>
      <vt:lpstr>Slide 4</vt:lpstr>
      <vt:lpstr>Slide 5</vt:lpstr>
      <vt:lpstr>Slide 6</vt:lpstr>
      <vt:lpstr>Slide 7</vt:lpstr>
      <vt:lpstr>GROSS &amp; HISTOPATHOLOGY</vt:lpstr>
      <vt:lpstr>Slide 9</vt:lpstr>
      <vt:lpstr>Slide 10</vt:lpstr>
      <vt:lpstr>Acute pancreatitis</vt:lpstr>
      <vt:lpstr>Slide 12</vt:lpstr>
      <vt:lpstr>Slide 13</vt:lpstr>
      <vt:lpstr>Slide 14</vt:lpstr>
      <vt:lpstr>Slide 15</vt:lpstr>
      <vt:lpstr>Slide 16</vt:lpstr>
      <vt:lpstr>Slide 17</vt:lpstr>
      <vt:lpstr>Chronic pancreatitis</vt:lpstr>
      <vt:lpstr>Slide 19</vt:lpstr>
      <vt:lpstr>Slide 20</vt:lpstr>
      <vt:lpstr>Slide 21</vt:lpstr>
      <vt:lpstr>Pancreatic adenocarcinoma</vt:lpstr>
      <vt:lpstr>Slide 23</vt:lpstr>
      <vt:lpstr>Slide 24</vt:lpstr>
      <vt:lpstr>Slide 25</vt:lpstr>
      <vt:lpstr>Slide 26</vt:lpstr>
      <vt:lpstr>Slide 27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Practical</dc:title>
  <dc:creator>DrShaesta</dc:creator>
  <cp:lastModifiedBy>DrShaesta</cp:lastModifiedBy>
  <cp:revision>3</cp:revision>
  <dcterms:created xsi:type="dcterms:W3CDTF">2014-12-02T06:48:02Z</dcterms:created>
  <dcterms:modified xsi:type="dcterms:W3CDTF">2014-12-02T07:42:47Z</dcterms:modified>
</cp:coreProperties>
</file>